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7"/>
  </p:notesMasterIdLst>
  <p:sldIdLst>
    <p:sldId id="2147348295" r:id="rId3"/>
    <p:sldId id="2147348296" r:id="rId4"/>
    <p:sldId id="2147348292" r:id="rId5"/>
    <p:sldId id="2147348299" r:id="rId6"/>
    <p:sldId id="2147348297" r:id="rId7"/>
    <p:sldId id="2147348306" r:id="rId8"/>
    <p:sldId id="2147348309" r:id="rId9"/>
    <p:sldId id="2147348308" r:id="rId10"/>
    <p:sldId id="2147348307" r:id="rId11"/>
    <p:sldId id="2147348304" r:id="rId12"/>
    <p:sldId id="2147348298" r:id="rId13"/>
    <p:sldId id="2147348305" r:id="rId14"/>
    <p:sldId id="2147348284" r:id="rId15"/>
    <p:sldId id="2147348313" r:id="rId16"/>
    <p:sldId id="2147348310" r:id="rId17"/>
    <p:sldId id="2147348312" r:id="rId18"/>
    <p:sldId id="2147348319" r:id="rId19"/>
    <p:sldId id="2147348323" r:id="rId20"/>
    <p:sldId id="2147348327" r:id="rId21"/>
    <p:sldId id="2147348328" r:id="rId22"/>
    <p:sldId id="2147348316" r:id="rId23"/>
    <p:sldId id="2147348320" r:id="rId24"/>
    <p:sldId id="2147348321" r:id="rId25"/>
    <p:sldId id="2147348324" r:id="rId26"/>
    <p:sldId id="2147348318" r:id="rId27"/>
    <p:sldId id="2147348317" r:id="rId28"/>
    <p:sldId id="2147348315" r:id="rId29"/>
    <p:sldId id="2147348325" r:id="rId30"/>
    <p:sldId id="2147348329" r:id="rId31"/>
    <p:sldId id="2147348330" r:id="rId32"/>
    <p:sldId id="2147348314" r:id="rId33"/>
    <p:sldId id="2147348326" r:id="rId34"/>
    <p:sldId id="2147348293" r:id="rId35"/>
    <p:sldId id="214734831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8A7B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p:scale>
          <a:sx n="70" d="100"/>
          <a:sy n="70" d="100"/>
        </p:scale>
        <p:origin x="5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053050-5497-4E10-A92E-347D98D5AF25}" type="datetimeFigureOut">
              <a:rPr lang="en-US" smtClean="0"/>
              <a:t>6/29/2023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F7B9B-CBD6-4053-8055-2B423527807A}" type="slidenum">
              <a:rPr lang="en-US" smtClean="0"/>
              <a:t>‹#›</a:t>
            </a:fld>
            <a:endParaRPr lang="en-US"/>
          </a:p>
        </p:txBody>
      </p:sp>
    </p:spTree>
    <p:extLst>
      <p:ext uri="{BB962C8B-B14F-4D97-AF65-F5344CB8AC3E}">
        <p14:creationId xmlns:p14="http://schemas.microsoft.com/office/powerpoint/2010/main" val="932721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efa342db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Note: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Dyson has their AWS accounts</a:t>
            </a:r>
          </a:p>
          <a:p>
            <a:pPr marL="228600" lvl="0" indent="-228600" algn="l" rtl="0">
              <a:lnSpc>
                <a:spcPct val="100000"/>
              </a:lnSpc>
              <a:spcBef>
                <a:spcPts val="0"/>
              </a:spcBef>
              <a:spcAft>
                <a:spcPts val="0"/>
              </a:spcAft>
              <a:buClr>
                <a:schemeClr val="dk1"/>
              </a:buClr>
              <a:buSzPts val="1200"/>
              <a:buFont typeface="Calibri"/>
              <a:buAutoNum type="arabicPeriod"/>
            </a:pPr>
            <a:r>
              <a:rPr lang="en-US" dirty="0"/>
              <a:t>The on-prem and AWS are connected through SD-WAN</a:t>
            </a:r>
          </a:p>
          <a:p>
            <a:pPr marL="228600" lvl="0" indent="-228600" algn="l" rtl="0">
              <a:lnSpc>
                <a:spcPct val="100000"/>
              </a:lnSpc>
              <a:spcBef>
                <a:spcPts val="0"/>
              </a:spcBef>
              <a:spcAft>
                <a:spcPts val="0"/>
              </a:spcAft>
              <a:buClr>
                <a:schemeClr val="dk1"/>
              </a:buClr>
              <a:buSzPts val="1200"/>
              <a:buFont typeface="Calibri"/>
              <a:buAutoNum type="arabicPeriod"/>
            </a:pPr>
            <a:r>
              <a:rPr lang="en-US" dirty="0"/>
              <a:t>They can create a new AWS account under OU but they will note share the TGW with that new account as per their company policy, So we decided to use existing account which is Non Prod RDD</a:t>
            </a:r>
          </a:p>
          <a:p>
            <a:pPr marL="228600" lvl="0" indent="-228600" algn="l" rtl="0">
              <a:lnSpc>
                <a:spcPct val="100000"/>
              </a:lnSpc>
              <a:spcBef>
                <a:spcPts val="0"/>
              </a:spcBef>
              <a:spcAft>
                <a:spcPts val="0"/>
              </a:spcAft>
              <a:buClr>
                <a:schemeClr val="dk1"/>
              </a:buClr>
              <a:buSzPts val="1200"/>
              <a:buFont typeface="Calibri"/>
              <a:buAutoNum type="arabicPeriod"/>
            </a:pPr>
            <a:endParaRPr lang="en-US" dirty="0"/>
          </a:p>
        </p:txBody>
      </p:sp>
      <p:sp>
        <p:nvSpPr>
          <p:cNvPr id="752" name="Google Shape;752;gefa342db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78572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p>
          <a:p>
            <a:pPr marL="228600" indent="-228600">
              <a:buFont typeface="+mj-lt"/>
              <a:buAutoNum type="arabicPeriod"/>
            </a:pPr>
            <a:r>
              <a:rPr lang="en-US" dirty="0"/>
              <a:t>Can you skip the </a:t>
            </a:r>
            <a:r>
              <a:rPr lang="en-US" dirty="0" err="1"/>
              <a:t>LoadBalancer</a:t>
            </a:r>
            <a:r>
              <a:rPr lang="en-US" dirty="0"/>
              <a:t> in PoC phase?</a:t>
            </a:r>
          </a:p>
        </p:txBody>
      </p:sp>
      <p:sp>
        <p:nvSpPr>
          <p:cNvPr id="4" name="Slide Number Placeholder 3"/>
          <p:cNvSpPr>
            <a:spLocks noGrp="1"/>
          </p:cNvSpPr>
          <p:nvPr>
            <p:ph type="sldNum" sz="quarter" idx="5"/>
          </p:nvPr>
        </p:nvSpPr>
        <p:spPr/>
        <p:txBody>
          <a:bodyPr/>
          <a:lstStyle/>
          <a:p>
            <a:fld id="{991F7B9B-CBD6-4053-8055-2B423527807A}" type="slidenum">
              <a:rPr lang="en-US" smtClean="0"/>
              <a:t>14</a:t>
            </a:fld>
            <a:endParaRPr lang="en-US"/>
          </a:p>
        </p:txBody>
      </p:sp>
    </p:spTree>
    <p:extLst>
      <p:ext uri="{BB962C8B-B14F-4D97-AF65-F5344CB8AC3E}">
        <p14:creationId xmlns:p14="http://schemas.microsoft.com/office/powerpoint/2010/main" val="1485980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efa342db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Question to Steve/Aruneet:</a:t>
            </a:r>
          </a:p>
          <a:p>
            <a:pPr marL="228600" lvl="0" indent="-228600" algn="l" rtl="0">
              <a:lnSpc>
                <a:spcPct val="100000"/>
              </a:lnSpc>
              <a:spcBef>
                <a:spcPts val="0"/>
              </a:spcBef>
              <a:spcAft>
                <a:spcPts val="0"/>
              </a:spcAft>
              <a:buClr>
                <a:schemeClr val="dk1"/>
              </a:buClr>
              <a:buSzPts val="1200"/>
              <a:buFont typeface="Calibri"/>
              <a:buAutoNum type="arabicPeriod"/>
            </a:pPr>
            <a:r>
              <a:rPr lang="en-US" dirty="0"/>
              <a:t>Can we install the entire SOCA cluster in private subnet including the head node? </a:t>
            </a:r>
            <a:r>
              <a:rPr lang="en-US" dirty="0">
                <a:solidFill>
                  <a:srgbClr val="FF0000"/>
                </a:solidFill>
              </a:rPr>
              <a:t>By changing the script</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can we change the Head Node configuration in case we need a higher sizing? By changing the script</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to create and use FSx Luster storage as the file system for the SOCA? By changing the script</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can we authenticate user’s credential based on the Azure AD (i.e. Current Dyson is using for their on-prem user)? By changing the script</a:t>
            </a:r>
          </a:p>
          <a:p>
            <a:pPr marL="228600" lvl="0" indent="-228600" algn="l" rtl="0">
              <a:lnSpc>
                <a:spcPct val="100000"/>
              </a:lnSpc>
              <a:spcBef>
                <a:spcPts val="0"/>
              </a:spcBef>
              <a:spcAft>
                <a:spcPts val="0"/>
              </a:spcAft>
              <a:buClr>
                <a:schemeClr val="dk1"/>
              </a:buClr>
              <a:buSzPts val="1200"/>
              <a:buFont typeface="Calibri"/>
              <a:buAutoNum type="arabicPeriod"/>
            </a:pPr>
            <a:r>
              <a:rPr lang="en-US" dirty="0"/>
              <a:t>Certificate </a:t>
            </a:r>
            <a:r>
              <a:rPr lang="en-US" dirty="0" err="1"/>
              <a:t>Mgr</a:t>
            </a:r>
            <a:r>
              <a:rPr lang="en-US" dirty="0"/>
              <a:t> can be associated later.</a:t>
            </a:r>
            <a:endParaRPr dirty="0"/>
          </a:p>
        </p:txBody>
      </p:sp>
      <p:sp>
        <p:nvSpPr>
          <p:cNvPr id="752" name="Google Shape;752;gefa342db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3372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efa342db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Note: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The total cluster will be created in private subnets spanning across three AZs</a:t>
            </a:r>
            <a:endParaRPr lang="en-US" dirty="0">
              <a:solidFill>
                <a:srgbClr val="FF0000"/>
              </a:solidFill>
            </a:endParaRPr>
          </a:p>
          <a:p>
            <a:pPr marL="228600" lvl="0" indent="-228600" algn="l" rtl="0">
              <a:lnSpc>
                <a:spcPct val="100000"/>
              </a:lnSpc>
              <a:spcBef>
                <a:spcPts val="0"/>
              </a:spcBef>
              <a:spcAft>
                <a:spcPts val="0"/>
              </a:spcAft>
              <a:buClr>
                <a:schemeClr val="dk1"/>
              </a:buClr>
              <a:buSzPts val="1200"/>
              <a:buFont typeface="Calibri"/>
              <a:buAutoNum type="arabicPeriod"/>
            </a:pPr>
            <a:r>
              <a:rPr lang="en-US" dirty="0"/>
              <a:t>Workstations, </a:t>
            </a:r>
            <a:r>
              <a:rPr lang="en-US" dirty="0" err="1"/>
              <a:t>HeadNode</a:t>
            </a:r>
            <a:r>
              <a:rPr lang="en-US" dirty="0"/>
              <a:t> will be connected to On-Prem network though SD-WAN, TGW and Domain join</a:t>
            </a:r>
          </a:p>
          <a:p>
            <a:pPr marL="228600" lvl="0" indent="-228600" algn="l" rtl="0">
              <a:lnSpc>
                <a:spcPct val="100000"/>
              </a:lnSpc>
              <a:spcBef>
                <a:spcPts val="0"/>
              </a:spcBef>
              <a:spcAft>
                <a:spcPts val="0"/>
              </a:spcAft>
              <a:buClr>
                <a:schemeClr val="dk1"/>
              </a:buClr>
              <a:buSzPts val="1200"/>
              <a:buFont typeface="Calibri"/>
              <a:buAutoNum type="arabicPeriod"/>
            </a:pPr>
            <a:r>
              <a:rPr lang="en-US" dirty="0"/>
              <a:t>Workstations: Windows 10, </a:t>
            </a:r>
            <a:r>
              <a:rPr lang="en-US" dirty="0" err="1"/>
              <a:t>HeadNode</a:t>
            </a:r>
            <a:r>
              <a:rPr lang="en-US" dirty="0"/>
              <a:t>: Ubuntu </a:t>
            </a:r>
            <a:r>
              <a:rPr lang="en-US" b="0" i="0" dirty="0">
                <a:solidFill>
                  <a:srgbClr val="242424"/>
                </a:solidFill>
                <a:effectLst/>
                <a:latin typeface="Calibri" panose="020F0502020204030204" pitchFamily="34" charset="0"/>
              </a:rPr>
              <a:t>20.04, On-Demand compute Node: </a:t>
            </a:r>
            <a:r>
              <a:rPr lang="en-US" b="0" i="0" dirty="0">
                <a:solidFill>
                  <a:srgbClr val="FF0000"/>
                </a:solidFill>
                <a:effectLst/>
                <a:latin typeface="Calibri" panose="020F0502020204030204" pitchFamily="34" charset="0"/>
              </a:rPr>
              <a:t>???</a:t>
            </a:r>
            <a:endParaRPr lang="en-US" dirty="0">
              <a:solidFill>
                <a:srgbClr val="FF0000"/>
              </a:solidFill>
            </a:endParaRPr>
          </a:p>
          <a:p>
            <a:pPr marL="228600" lvl="0" indent="-228600" algn="l" rtl="0">
              <a:lnSpc>
                <a:spcPct val="100000"/>
              </a:lnSpc>
              <a:spcBef>
                <a:spcPts val="0"/>
              </a:spcBef>
              <a:spcAft>
                <a:spcPts val="0"/>
              </a:spcAft>
              <a:buClr>
                <a:schemeClr val="dk1"/>
              </a:buClr>
              <a:buSzPts val="1200"/>
              <a:buFont typeface="Calibri"/>
              <a:buAutoNum type="arabicPeriod"/>
            </a:pPr>
            <a:r>
              <a:rPr lang="en-US" dirty="0" err="1"/>
              <a:t>FSx</a:t>
            </a:r>
            <a:r>
              <a:rPr lang="en-US" dirty="0"/>
              <a:t> Luster storage will be used</a:t>
            </a:r>
          </a:p>
          <a:p>
            <a:pPr marL="228600" lvl="0" indent="-228600" algn="l" rtl="0">
              <a:lnSpc>
                <a:spcPct val="100000"/>
              </a:lnSpc>
              <a:spcBef>
                <a:spcPts val="0"/>
              </a:spcBef>
              <a:spcAft>
                <a:spcPts val="0"/>
              </a:spcAft>
              <a:buClr>
                <a:schemeClr val="dk1"/>
              </a:buClr>
              <a:buSzPts val="1200"/>
              <a:buFont typeface="Calibri"/>
              <a:buAutoNum type="arabicPeriod"/>
            </a:pPr>
            <a:r>
              <a:rPr lang="en-US" dirty="0"/>
              <a:t>Job Scheduler </a:t>
            </a:r>
            <a:r>
              <a:rPr lang="en-US" dirty="0" err="1"/>
              <a:t>Slurm</a:t>
            </a:r>
            <a:r>
              <a:rPr lang="en-US" dirty="0"/>
              <a:t> will be used, however LSF is preferred</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many Job queues we should have?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Do we have any interface (i.e. similar to SOCA) to create the Workstation?</a:t>
            </a:r>
          </a:p>
          <a:p>
            <a:pPr marL="228600" lvl="0" indent="-228600" algn="l" rtl="0">
              <a:lnSpc>
                <a:spcPct val="100000"/>
              </a:lnSpc>
              <a:spcBef>
                <a:spcPts val="0"/>
              </a:spcBef>
              <a:spcAft>
                <a:spcPts val="0"/>
              </a:spcAft>
              <a:buClr>
                <a:schemeClr val="dk1"/>
              </a:buClr>
              <a:buSzPts val="1200"/>
              <a:buFont typeface="Calibri"/>
              <a:buAutoNum type="arabicPeriod"/>
            </a:pPr>
            <a:r>
              <a:rPr lang="en-US" dirty="0"/>
              <a:t>Is only One </a:t>
            </a:r>
            <a:r>
              <a:rPr lang="en-US" dirty="0" err="1"/>
              <a:t>HeadNode</a:t>
            </a:r>
            <a:r>
              <a:rPr lang="en-US" dirty="0"/>
              <a:t> is sufficient in the PoC phase?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Can we make it a single region, 3 AZ, without the </a:t>
            </a:r>
            <a:r>
              <a:rPr lang="en-US" dirty="0" err="1"/>
              <a:t>LoadBalancer</a:t>
            </a:r>
            <a:r>
              <a:rPr lang="en-US" dirty="0"/>
              <a:t> in PoC phase?</a:t>
            </a:r>
          </a:p>
          <a:p>
            <a:pPr marL="228600" lvl="0" indent="-228600" algn="l" rtl="0">
              <a:lnSpc>
                <a:spcPct val="100000"/>
              </a:lnSpc>
              <a:spcBef>
                <a:spcPts val="0"/>
              </a:spcBef>
              <a:spcAft>
                <a:spcPts val="0"/>
              </a:spcAft>
              <a:buClr>
                <a:schemeClr val="dk1"/>
              </a:buClr>
              <a:buSzPts val="1200"/>
              <a:buFont typeface="Calibri"/>
              <a:buAutoNum type="arabicPeriod"/>
            </a:pPr>
            <a:r>
              <a:rPr lang="en-US" dirty="0" err="1"/>
              <a:t>Onprem</a:t>
            </a:r>
            <a:r>
              <a:rPr lang="en-US" dirty="0"/>
              <a:t> connectivity and Domain Join is required to connect the On-prem License server, NFS, PLM server</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dirty="0"/>
              <a:t>How to create the Nodes considering the Dyson domain join security requirement</a:t>
            </a:r>
          </a:p>
          <a:p>
            <a:pPr marL="228600" lvl="0" indent="-228600" algn="l" rtl="0">
              <a:lnSpc>
                <a:spcPct val="100000"/>
              </a:lnSpc>
              <a:spcBef>
                <a:spcPts val="0"/>
              </a:spcBef>
              <a:spcAft>
                <a:spcPts val="0"/>
              </a:spcAft>
              <a:buClr>
                <a:schemeClr val="dk1"/>
              </a:buClr>
              <a:buSzPts val="1200"/>
              <a:buFont typeface="Calibri"/>
              <a:buAutoNum type="arabicPeriod"/>
            </a:pPr>
            <a:r>
              <a:rPr lang="en-US" dirty="0"/>
              <a:t>What should be CIDR ranges? Is 255 IP range is OK for the PoC?</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many maximum compute node we are expecting to complete the given use cases, based on that we can ask Dyson to allow the CIDR ranges</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to do we scan the compute nodes against Qualys if that will come as a mandate?</a:t>
            </a:r>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dirty="0"/>
          </a:p>
        </p:txBody>
      </p:sp>
      <p:sp>
        <p:nvSpPr>
          <p:cNvPr id="752" name="Google Shape;752;gefa342db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2368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efa342db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Note: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The total cluster will be created in private subnets spanning across three AZs</a:t>
            </a:r>
            <a:endParaRPr lang="en-US" dirty="0">
              <a:solidFill>
                <a:srgbClr val="FF0000"/>
              </a:solidFill>
            </a:endParaRPr>
          </a:p>
          <a:p>
            <a:pPr marL="228600" lvl="0" indent="-228600" algn="l" rtl="0">
              <a:lnSpc>
                <a:spcPct val="100000"/>
              </a:lnSpc>
              <a:spcBef>
                <a:spcPts val="0"/>
              </a:spcBef>
              <a:spcAft>
                <a:spcPts val="0"/>
              </a:spcAft>
              <a:buClr>
                <a:schemeClr val="dk1"/>
              </a:buClr>
              <a:buSzPts val="1200"/>
              <a:buFont typeface="Calibri"/>
              <a:buAutoNum type="arabicPeriod"/>
            </a:pPr>
            <a:r>
              <a:rPr lang="en-US" dirty="0"/>
              <a:t>Workstations, </a:t>
            </a:r>
            <a:r>
              <a:rPr lang="en-US" dirty="0" err="1"/>
              <a:t>HeadNode</a:t>
            </a:r>
            <a:r>
              <a:rPr lang="en-US" dirty="0"/>
              <a:t> will be connected to On-Prem network though SD-WAN, TGW and Domain join</a:t>
            </a:r>
          </a:p>
          <a:p>
            <a:pPr marL="228600" lvl="0" indent="-228600" algn="l" rtl="0">
              <a:lnSpc>
                <a:spcPct val="100000"/>
              </a:lnSpc>
              <a:spcBef>
                <a:spcPts val="0"/>
              </a:spcBef>
              <a:spcAft>
                <a:spcPts val="0"/>
              </a:spcAft>
              <a:buClr>
                <a:schemeClr val="dk1"/>
              </a:buClr>
              <a:buSzPts val="1200"/>
              <a:buFont typeface="Calibri"/>
              <a:buAutoNum type="arabicPeriod"/>
            </a:pPr>
            <a:r>
              <a:rPr lang="en-US" dirty="0"/>
              <a:t>Workstations: Windows 10, </a:t>
            </a:r>
            <a:r>
              <a:rPr lang="en-US" dirty="0" err="1"/>
              <a:t>HeadNode</a:t>
            </a:r>
            <a:r>
              <a:rPr lang="en-US" dirty="0"/>
              <a:t>: Ubuntu </a:t>
            </a:r>
            <a:r>
              <a:rPr lang="en-US" b="0" i="0" dirty="0">
                <a:solidFill>
                  <a:srgbClr val="242424"/>
                </a:solidFill>
                <a:effectLst/>
                <a:latin typeface="Calibri" panose="020F0502020204030204" pitchFamily="34" charset="0"/>
              </a:rPr>
              <a:t>20.04, On-Demand compute Node: </a:t>
            </a:r>
            <a:r>
              <a:rPr lang="en-US" b="0" i="0" dirty="0">
                <a:solidFill>
                  <a:srgbClr val="FF0000"/>
                </a:solidFill>
                <a:effectLst/>
                <a:latin typeface="Calibri" panose="020F0502020204030204" pitchFamily="34" charset="0"/>
              </a:rPr>
              <a:t>???</a:t>
            </a:r>
            <a:endParaRPr lang="en-US" dirty="0">
              <a:solidFill>
                <a:srgbClr val="FF0000"/>
              </a:solidFill>
            </a:endParaRPr>
          </a:p>
          <a:p>
            <a:pPr marL="228600" lvl="0" indent="-228600" algn="l" rtl="0">
              <a:lnSpc>
                <a:spcPct val="100000"/>
              </a:lnSpc>
              <a:spcBef>
                <a:spcPts val="0"/>
              </a:spcBef>
              <a:spcAft>
                <a:spcPts val="0"/>
              </a:spcAft>
              <a:buClr>
                <a:schemeClr val="dk1"/>
              </a:buClr>
              <a:buSzPts val="1200"/>
              <a:buFont typeface="Calibri"/>
              <a:buAutoNum type="arabicPeriod"/>
            </a:pPr>
            <a:r>
              <a:rPr lang="en-US" dirty="0" err="1"/>
              <a:t>FSx</a:t>
            </a:r>
            <a:r>
              <a:rPr lang="en-US" dirty="0"/>
              <a:t> Luster storage will be used</a:t>
            </a:r>
          </a:p>
          <a:p>
            <a:pPr marL="228600" lvl="0" indent="-228600" algn="l" rtl="0">
              <a:lnSpc>
                <a:spcPct val="100000"/>
              </a:lnSpc>
              <a:spcBef>
                <a:spcPts val="0"/>
              </a:spcBef>
              <a:spcAft>
                <a:spcPts val="0"/>
              </a:spcAft>
              <a:buClr>
                <a:schemeClr val="dk1"/>
              </a:buClr>
              <a:buSzPts val="1200"/>
              <a:buFont typeface="Calibri"/>
              <a:buAutoNum type="arabicPeriod"/>
            </a:pPr>
            <a:r>
              <a:rPr lang="en-US" dirty="0"/>
              <a:t>Job Scheduler </a:t>
            </a:r>
            <a:r>
              <a:rPr lang="en-US" dirty="0" err="1"/>
              <a:t>Slurm</a:t>
            </a:r>
            <a:r>
              <a:rPr lang="en-US" dirty="0"/>
              <a:t> will be used, however LSF is preferred</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many Job queues we should have?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Do we have any interface (i.e. similar to SOCA) to create the Workstation?</a:t>
            </a:r>
          </a:p>
          <a:p>
            <a:pPr marL="228600" lvl="0" indent="-228600" algn="l" rtl="0">
              <a:lnSpc>
                <a:spcPct val="100000"/>
              </a:lnSpc>
              <a:spcBef>
                <a:spcPts val="0"/>
              </a:spcBef>
              <a:spcAft>
                <a:spcPts val="0"/>
              </a:spcAft>
              <a:buClr>
                <a:schemeClr val="dk1"/>
              </a:buClr>
              <a:buSzPts val="1200"/>
              <a:buFont typeface="Calibri"/>
              <a:buAutoNum type="arabicPeriod"/>
            </a:pPr>
            <a:r>
              <a:rPr lang="en-US" dirty="0"/>
              <a:t>Is only One </a:t>
            </a:r>
            <a:r>
              <a:rPr lang="en-US" dirty="0" err="1"/>
              <a:t>HeadNode</a:t>
            </a:r>
            <a:r>
              <a:rPr lang="en-US" dirty="0"/>
              <a:t> is sufficient in the PoC phase?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Can we make it a single region, 3 AZ, without the </a:t>
            </a:r>
            <a:r>
              <a:rPr lang="en-US" dirty="0" err="1"/>
              <a:t>LoadBalancer</a:t>
            </a:r>
            <a:r>
              <a:rPr lang="en-US" dirty="0"/>
              <a:t> in PoC phase?</a:t>
            </a:r>
          </a:p>
          <a:p>
            <a:pPr marL="228600" lvl="0" indent="-228600" algn="l" rtl="0">
              <a:lnSpc>
                <a:spcPct val="100000"/>
              </a:lnSpc>
              <a:spcBef>
                <a:spcPts val="0"/>
              </a:spcBef>
              <a:spcAft>
                <a:spcPts val="0"/>
              </a:spcAft>
              <a:buClr>
                <a:schemeClr val="dk1"/>
              </a:buClr>
              <a:buSzPts val="1200"/>
              <a:buFont typeface="Calibri"/>
              <a:buAutoNum type="arabicPeriod"/>
            </a:pPr>
            <a:r>
              <a:rPr lang="en-US" dirty="0" err="1"/>
              <a:t>Onprem</a:t>
            </a:r>
            <a:r>
              <a:rPr lang="en-US" dirty="0"/>
              <a:t> connectivity and Domain Join is required to connect the On-prem License server, NFS, PLM server</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dirty="0"/>
              <a:t>How to create the Nodes considering the Dyson domain join security requirement</a:t>
            </a:r>
          </a:p>
          <a:p>
            <a:pPr marL="228600" lvl="0" indent="-228600" algn="l" rtl="0">
              <a:lnSpc>
                <a:spcPct val="100000"/>
              </a:lnSpc>
              <a:spcBef>
                <a:spcPts val="0"/>
              </a:spcBef>
              <a:spcAft>
                <a:spcPts val="0"/>
              </a:spcAft>
              <a:buClr>
                <a:schemeClr val="dk1"/>
              </a:buClr>
              <a:buSzPts val="1200"/>
              <a:buFont typeface="Calibri"/>
              <a:buAutoNum type="arabicPeriod"/>
            </a:pPr>
            <a:r>
              <a:rPr lang="en-US" dirty="0"/>
              <a:t>What should be CIDR ranges? Is 255 IP range is OK for the PoC?</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many maximum compute node we are expecting to complete the given use cases, based on that we can ask Dyson to allow the CIDR ranges</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to do we scan the compute nodes against Qualys if that will come as a mandate?</a:t>
            </a:r>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dirty="0"/>
          </a:p>
        </p:txBody>
      </p:sp>
      <p:sp>
        <p:nvSpPr>
          <p:cNvPr id="752" name="Google Shape;752;gefa342db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2725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efa342db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Note: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The total cluster will be created in private subnets spanning across three AZs</a:t>
            </a:r>
            <a:endParaRPr lang="en-US" dirty="0">
              <a:solidFill>
                <a:srgbClr val="FF0000"/>
              </a:solidFill>
            </a:endParaRPr>
          </a:p>
          <a:p>
            <a:pPr marL="228600" lvl="0" indent="-228600" algn="l" rtl="0">
              <a:lnSpc>
                <a:spcPct val="100000"/>
              </a:lnSpc>
              <a:spcBef>
                <a:spcPts val="0"/>
              </a:spcBef>
              <a:spcAft>
                <a:spcPts val="0"/>
              </a:spcAft>
              <a:buClr>
                <a:schemeClr val="dk1"/>
              </a:buClr>
              <a:buSzPts val="1200"/>
              <a:buFont typeface="Calibri"/>
              <a:buAutoNum type="arabicPeriod"/>
            </a:pPr>
            <a:r>
              <a:rPr lang="en-US" dirty="0"/>
              <a:t>Workstations, </a:t>
            </a:r>
            <a:r>
              <a:rPr lang="en-US" dirty="0" err="1"/>
              <a:t>HeadNode</a:t>
            </a:r>
            <a:r>
              <a:rPr lang="en-US" dirty="0"/>
              <a:t> will be connected to On-Prem network though SD-WAN, TGW and Domain join</a:t>
            </a:r>
          </a:p>
          <a:p>
            <a:pPr marL="228600" lvl="0" indent="-228600" algn="l" rtl="0">
              <a:lnSpc>
                <a:spcPct val="100000"/>
              </a:lnSpc>
              <a:spcBef>
                <a:spcPts val="0"/>
              </a:spcBef>
              <a:spcAft>
                <a:spcPts val="0"/>
              </a:spcAft>
              <a:buClr>
                <a:schemeClr val="dk1"/>
              </a:buClr>
              <a:buSzPts val="1200"/>
              <a:buFont typeface="Calibri"/>
              <a:buAutoNum type="arabicPeriod"/>
            </a:pPr>
            <a:r>
              <a:rPr lang="en-US" dirty="0"/>
              <a:t>Workstations: Windows 10, </a:t>
            </a:r>
            <a:r>
              <a:rPr lang="en-US" dirty="0" err="1"/>
              <a:t>HeadNode</a:t>
            </a:r>
            <a:r>
              <a:rPr lang="en-US" dirty="0"/>
              <a:t>: Ubuntu </a:t>
            </a:r>
            <a:r>
              <a:rPr lang="en-US" b="0" i="0" dirty="0">
                <a:solidFill>
                  <a:srgbClr val="242424"/>
                </a:solidFill>
                <a:effectLst/>
                <a:latin typeface="Calibri" panose="020F0502020204030204" pitchFamily="34" charset="0"/>
              </a:rPr>
              <a:t>20.04, On-Demand compute Node: </a:t>
            </a:r>
            <a:r>
              <a:rPr lang="en-US" b="0" i="0" dirty="0">
                <a:solidFill>
                  <a:srgbClr val="FF0000"/>
                </a:solidFill>
                <a:effectLst/>
                <a:latin typeface="Calibri" panose="020F0502020204030204" pitchFamily="34" charset="0"/>
              </a:rPr>
              <a:t>???</a:t>
            </a:r>
            <a:endParaRPr lang="en-US" dirty="0">
              <a:solidFill>
                <a:srgbClr val="FF0000"/>
              </a:solidFill>
            </a:endParaRPr>
          </a:p>
          <a:p>
            <a:pPr marL="228600" lvl="0" indent="-228600" algn="l" rtl="0">
              <a:lnSpc>
                <a:spcPct val="100000"/>
              </a:lnSpc>
              <a:spcBef>
                <a:spcPts val="0"/>
              </a:spcBef>
              <a:spcAft>
                <a:spcPts val="0"/>
              </a:spcAft>
              <a:buClr>
                <a:schemeClr val="dk1"/>
              </a:buClr>
              <a:buSzPts val="1200"/>
              <a:buFont typeface="Calibri"/>
              <a:buAutoNum type="arabicPeriod"/>
            </a:pPr>
            <a:r>
              <a:rPr lang="en-US" dirty="0" err="1"/>
              <a:t>FSx</a:t>
            </a:r>
            <a:r>
              <a:rPr lang="en-US" dirty="0"/>
              <a:t> Luster storage will be used</a:t>
            </a:r>
          </a:p>
          <a:p>
            <a:pPr marL="228600" lvl="0" indent="-228600" algn="l" rtl="0">
              <a:lnSpc>
                <a:spcPct val="100000"/>
              </a:lnSpc>
              <a:spcBef>
                <a:spcPts val="0"/>
              </a:spcBef>
              <a:spcAft>
                <a:spcPts val="0"/>
              </a:spcAft>
              <a:buClr>
                <a:schemeClr val="dk1"/>
              </a:buClr>
              <a:buSzPts val="1200"/>
              <a:buFont typeface="Calibri"/>
              <a:buAutoNum type="arabicPeriod"/>
            </a:pPr>
            <a:r>
              <a:rPr lang="en-US" dirty="0"/>
              <a:t>Job Scheduler </a:t>
            </a:r>
            <a:r>
              <a:rPr lang="en-US" dirty="0" err="1"/>
              <a:t>Slurm</a:t>
            </a:r>
            <a:r>
              <a:rPr lang="en-US" dirty="0"/>
              <a:t> will be used, however LSF is preferred</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many Job queues we should have?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Do we have any interface (i.e. similar to SOCA) to create the Workstation?</a:t>
            </a:r>
          </a:p>
          <a:p>
            <a:pPr marL="228600" lvl="0" indent="-228600" algn="l" rtl="0">
              <a:lnSpc>
                <a:spcPct val="100000"/>
              </a:lnSpc>
              <a:spcBef>
                <a:spcPts val="0"/>
              </a:spcBef>
              <a:spcAft>
                <a:spcPts val="0"/>
              </a:spcAft>
              <a:buClr>
                <a:schemeClr val="dk1"/>
              </a:buClr>
              <a:buSzPts val="1200"/>
              <a:buFont typeface="Calibri"/>
              <a:buAutoNum type="arabicPeriod"/>
            </a:pPr>
            <a:r>
              <a:rPr lang="en-US" dirty="0"/>
              <a:t>Is only One </a:t>
            </a:r>
            <a:r>
              <a:rPr lang="en-US" dirty="0" err="1"/>
              <a:t>HeadNode</a:t>
            </a:r>
            <a:r>
              <a:rPr lang="en-US" dirty="0"/>
              <a:t> is sufficient in the PoC phase?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Can we make it a single region, 3 AZ, without the </a:t>
            </a:r>
            <a:r>
              <a:rPr lang="en-US" dirty="0" err="1"/>
              <a:t>LoadBalancer</a:t>
            </a:r>
            <a:r>
              <a:rPr lang="en-US" dirty="0"/>
              <a:t> in PoC phase?</a:t>
            </a:r>
          </a:p>
          <a:p>
            <a:pPr marL="228600" lvl="0" indent="-228600" algn="l" rtl="0">
              <a:lnSpc>
                <a:spcPct val="100000"/>
              </a:lnSpc>
              <a:spcBef>
                <a:spcPts val="0"/>
              </a:spcBef>
              <a:spcAft>
                <a:spcPts val="0"/>
              </a:spcAft>
              <a:buClr>
                <a:schemeClr val="dk1"/>
              </a:buClr>
              <a:buSzPts val="1200"/>
              <a:buFont typeface="Calibri"/>
              <a:buAutoNum type="arabicPeriod"/>
            </a:pPr>
            <a:r>
              <a:rPr lang="en-US" dirty="0" err="1"/>
              <a:t>Onprem</a:t>
            </a:r>
            <a:r>
              <a:rPr lang="en-US" dirty="0"/>
              <a:t> connectivity and Domain Join is required to connect the On-prem License server, NFS, PLM server</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dirty="0"/>
              <a:t>How to create the Nodes considering the Dyson domain join security requirement</a:t>
            </a:r>
          </a:p>
          <a:p>
            <a:pPr marL="228600" lvl="0" indent="-228600" algn="l" rtl="0">
              <a:lnSpc>
                <a:spcPct val="100000"/>
              </a:lnSpc>
              <a:spcBef>
                <a:spcPts val="0"/>
              </a:spcBef>
              <a:spcAft>
                <a:spcPts val="0"/>
              </a:spcAft>
              <a:buClr>
                <a:schemeClr val="dk1"/>
              </a:buClr>
              <a:buSzPts val="1200"/>
              <a:buFont typeface="Calibri"/>
              <a:buAutoNum type="arabicPeriod"/>
            </a:pPr>
            <a:r>
              <a:rPr lang="en-US" dirty="0"/>
              <a:t>What should be CIDR ranges? Is 255 IP range is OK for the PoC?</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many maximum compute node we are expecting to complete the given use cases, based on that we can ask Dyson to allow the CIDR ranges</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to do we scan the compute nodes against Qualys if that will come as a mandate?</a:t>
            </a:r>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dirty="0"/>
          </a:p>
        </p:txBody>
      </p:sp>
      <p:sp>
        <p:nvSpPr>
          <p:cNvPr id="752" name="Google Shape;752;gefa342db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5176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efa342db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Note: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The total cluster will be created in private subnets spanning across three AZs</a:t>
            </a:r>
            <a:endParaRPr lang="en-US" dirty="0">
              <a:solidFill>
                <a:srgbClr val="FF0000"/>
              </a:solidFill>
            </a:endParaRPr>
          </a:p>
          <a:p>
            <a:pPr marL="228600" lvl="0" indent="-228600" algn="l" rtl="0">
              <a:lnSpc>
                <a:spcPct val="100000"/>
              </a:lnSpc>
              <a:spcBef>
                <a:spcPts val="0"/>
              </a:spcBef>
              <a:spcAft>
                <a:spcPts val="0"/>
              </a:spcAft>
              <a:buClr>
                <a:schemeClr val="dk1"/>
              </a:buClr>
              <a:buSzPts val="1200"/>
              <a:buFont typeface="Calibri"/>
              <a:buAutoNum type="arabicPeriod"/>
            </a:pPr>
            <a:r>
              <a:rPr lang="en-US" dirty="0"/>
              <a:t>Workstations, </a:t>
            </a:r>
            <a:r>
              <a:rPr lang="en-US" dirty="0" err="1"/>
              <a:t>HeadNode</a:t>
            </a:r>
            <a:r>
              <a:rPr lang="en-US" dirty="0"/>
              <a:t> will be connected to On-Prem network though SD-WAN, TGW and Domain join</a:t>
            </a:r>
          </a:p>
          <a:p>
            <a:pPr marL="228600" lvl="0" indent="-228600" algn="l" rtl="0">
              <a:lnSpc>
                <a:spcPct val="100000"/>
              </a:lnSpc>
              <a:spcBef>
                <a:spcPts val="0"/>
              </a:spcBef>
              <a:spcAft>
                <a:spcPts val="0"/>
              </a:spcAft>
              <a:buClr>
                <a:schemeClr val="dk1"/>
              </a:buClr>
              <a:buSzPts val="1200"/>
              <a:buFont typeface="Calibri"/>
              <a:buAutoNum type="arabicPeriod"/>
            </a:pPr>
            <a:r>
              <a:rPr lang="en-US" dirty="0"/>
              <a:t>Workstations: Windows 10, </a:t>
            </a:r>
            <a:r>
              <a:rPr lang="en-US" dirty="0" err="1"/>
              <a:t>HeadNode</a:t>
            </a:r>
            <a:r>
              <a:rPr lang="en-US" dirty="0"/>
              <a:t>: Ubuntu </a:t>
            </a:r>
            <a:r>
              <a:rPr lang="en-US" b="0" i="0" dirty="0">
                <a:solidFill>
                  <a:srgbClr val="242424"/>
                </a:solidFill>
                <a:effectLst/>
                <a:latin typeface="Calibri" panose="020F0502020204030204" pitchFamily="34" charset="0"/>
              </a:rPr>
              <a:t>20.04, On-Demand compute Node: </a:t>
            </a:r>
            <a:r>
              <a:rPr lang="en-US" b="0" i="0" dirty="0">
                <a:solidFill>
                  <a:srgbClr val="FF0000"/>
                </a:solidFill>
                <a:effectLst/>
                <a:latin typeface="Calibri" panose="020F0502020204030204" pitchFamily="34" charset="0"/>
              </a:rPr>
              <a:t>???</a:t>
            </a:r>
            <a:endParaRPr lang="en-US" dirty="0">
              <a:solidFill>
                <a:srgbClr val="FF0000"/>
              </a:solidFill>
            </a:endParaRPr>
          </a:p>
          <a:p>
            <a:pPr marL="228600" lvl="0" indent="-228600" algn="l" rtl="0">
              <a:lnSpc>
                <a:spcPct val="100000"/>
              </a:lnSpc>
              <a:spcBef>
                <a:spcPts val="0"/>
              </a:spcBef>
              <a:spcAft>
                <a:spcPts val="0"/>
              </a:spcAft>
              <a:buClr>
                <a:schemeClr val="dk1"/>
              </a:buClr>
              <a:buSzPts val="1200"/>
              <a:buFont typeface="Calibri"/>
              <a:buAutoNum type="arabicPeriod"/>
            </a:pPr>
            <a:r>
              <a:rPr lang="en-US" dirty="0" err="1"/>
              <a:t>FSx</a:t>
            </a:r>
            <a:r>
              <a:rPr lang="en-US" dirty="0"/>
              <a:t> Luster storage will be used</a:t>
            </a:r>
          </a:p>
          <a:p>
            <a:pPr marL="228600" lvl="0" indent="-228600" algn="l" rtl="0">
              <a:lnSpc>
                <a:spcPct val="100000"/>
              </a:lnSpc>
              <a:spcBef>
                <a:spcPts val="0"/>
              </a:spcBef>
              <a:spcAft>
                <a:spcPts val="0"/>
              </a:spcAft>
              <a:buClr>
                <a:schemeClr val="dk1"/>
              </a:buClr>
              <a:buSzPts val="1200"/>
              <a:buFont typeface="Calibri"/>
              <a:buAutoNum type="arabicPeriod"/>
            </a:pPr>
            <a:r>
              <a:rPr lang="en-US" dirty="0"/>
              <a:t>Job Scheduler </a:t>
            </a:r>
            <a:r>
              <a:rPr lang="en-US" dirty="0" err="1"/>
              <a:t>Slurm</a:t>
            </a:r>
            <a:r>
              <a:rPr lang="en-US" dirty="0"/>
              <a:t> will be used, however LSF is preferred</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many Job queues we should have?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Do we have any interface (i.e. similar to SOCA) to create the Workstation?</a:t>
            </a:r>
          </a:p>
          <a:p>
            <a:pPr marL="228600" lvl="0" indent="-228600" algn="l" rtl="0">
              <a:lnSpc>
                <a:spcPct val="100000"/>
              </a:lnSpc>
              <a:spcBef>
                <a:spcPts val="0"/>
              </a:spcBef>
              <a:spcAft>
                <a:spcPts val="0"/>
              </a:spcAft>
              <a:buClr>
                <a:schemeClr val="dk1"/>
              </a:buClr>
              <a:buSzPts val="1200"/>
              <a:buFont typeface="Calibri"/>
              <a:buAutoNum type="arabicPeriod"/>
            </a:pPr>
            <a:r>
              <a:rPr lang="en-US" dirty="0"/>
              <a:t>Is only One </a:t>
            </a:r>
            <a:r>
              <a:rPr lang="en-US" dirty="0" err="1"/>
              <a:t>HeadNode</a:t>
            </a:r>
            <a:r>
              <a:rPr lang="en-US" dirty="0"/>
              <a:t> is sufficient in the PoC phase?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Can we make it a single region, 3 AZ, without the </a:t>
            </a:r>
            <a:r>
              <a:rPr lang="en-US" dirty="0" err="1"/>
              <a:t>LoadBalancer</a:t>
            </a:r>
            <a:r>
              <a:rPr lang="en-US" dirty="0"/>
              <a:t> in PoC phase?</a:t>
            </a:r>
          </a:p>
          <a:p>
            <a:pPr marL="228600" lvl="0" indent="-228600" algn="l" rtl="0">
              <a:lnSpc>
                <a:spcPct val="100000"/>
              </a:lnSpc>
              <a:spcBef>
                <a:spcPts val="0"/>
              </a:spcBef>
              <a:spcAft>
                <a:spcPts val="0"/>
              </a:spcAft>
              <a:buClr>
                <a:schemeClr val="dk1"/>
              </a:buClr>
              <a:buSzPts val="1200"/>
              <a:buFont typeface="Calibri"/>
              <a:buAutoNum type="arabicPeriod"/>
            </a:pPr>
            <a:r>
              <a:rPr lang="en-US" dirty="0" err="1"/>
              <a:t>Onprem</a:t>
            </a:r>
            <a:r>
              <a:rPr lang="en-US" dirty="0"/>
              <a:t> connectivity and Domain Join is required to connect the On-prem License server, NFS, PLM server</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dirty="0"/>
              <a:t>How to create the Nodes considering the Dyson domain join security requirement</a:t>
            </a:r>
          </a:p>
          <a:p>
            <a:pPr marL="228600" lvl="0" indent="-228600" algn="l" rtl="0">
              <a:lnSpc>
                <a:spcPct val="100000"/>
              </a:lnSpc>
              <a:spcBef>
                <a:spcPts val="0"/>
              </a:spcBef>
              <a:spcAft>
                <a:spcPts val="0"/>
              </a:spcAft>
              <a:buClr>
                <a:schemeClr val="dk1"/>
              </a:buClr>
              <a:buSzPts val="1200"/>
              <a:buFont typeface="Calibri"/>
              <a:buAutoNum type="arabicPeriod"/>
            </a:pPr>
            <a:r>
              <a:rPr lang="en-US" dirty="0"/>
              <a:t>What should be CIDR ranges? Is 255 IP range is OK for the PoC?</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many maximum compute node we are expecting to complete the given use cases, based on that we can ask Dyson to allow the CIDR ranges</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to do we scan the compute nodes against Qualys if that will come as a mandate?</a:t>
            </a:r>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dirty="0"/>
          </a:p>
        </p:txBody>
      </p:sp>
      <p:sp>
        <p:nvSpPr>
          <p:cNvPr id="752" name="Google Shape;752;gefa342db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7435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efa342db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Note: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The total cluster will be created in private subnets spanning across three AZs</a:t>
            </a:r>
            <a:endParaRPr lang="en-US" dirty="0">
              <a:solidFill>
                <a:srgbClr val="FF0000"/>
              </a:solidFill>
            </a:endParaRPr>
          </a:p>
          <a:p>
            <a:pPr marL="228600" lvl="0" indent="-228600" algn="l" rtl="0">
              <a:lnSpc>
                <a:spcPct val="100000"/>
              </a:lnSpc>
              <a:spcBef>
                <a:spcPts val="0"/>
              </a:spcBef>
              <a:spcAft>
                <a:spcPts val="0"/>
              </a:spcAft>
              <a:buClr>
                <a:schemeClr val="dk1"/>
              </a:buClr>
              <a:buSzPts val="1200"/>
              <a:buFont typeface="Calibri"/>
              <a:buAutoNum type="arabicPeriod"/>
            </a:pPr>
            <a:r>
              <a:rPr lang="en-US" dirty="0"/>
              <a:t>Workstations, </a:t>
            </a:r>
            <a:r>
              <a:rPr lang="en-US" dirty="0" err="1"/>
              <a:t>HeadNode</a:t>
            </a:r>
            <a:r>
              <a:rPr lang="en-US" dirty="0"/>
              <a:t> will be connected to On-Prem network though SD-WAN, TGW and Domain join</a:t>
            </a:r>
          </a:p>
          <a:p>
            <a:pPr marL="228600" lvl="0" indent="-228600" algn="l" rtl="0">
              <a:lnSpc>
                <a:spcPct val="100000"/>
              </a:lnSpc>
              <a:spcBef>
                <a:spcPts val="0"/>
              </a:spcBef>
              <a:spcAft>
                <a:spcPts val="0"/>
              </a:spcAft>
              <a:buClr>
                <a:schemeClr val="dk1"/>
              </a:buClr>
              <a:buSzPts val="1200"/>
              <a:buFont typeface="Calibri"/>
              <a:buAutoNum type="arabicPeriod"/>
            </a:pPr>
            <a:r>
              <a:rPr lang="en-US" dirty="0"/>
              <a:t>Workstations: Windows 10, </a:t>
            </a:r>
            <a:r>
              <a:rPr lang="en-US" dirty="0" err="1"/>
              <a:t>HeadNode</a:t>
            </a:r>
            <a:r>
              <a:rPr lang="en-US" dirty="0"/>
              <a:t>: Ubuntu </a:t>
            </a:r>
            <a:r>
              <a:rPr lang="en-US" b="0" i="0" dirty="0">
                <a:solidFill>
                  <a:srgbClr val="242424"/>
                </a:solidFill>
                <a:effectLst/>
                <a:latin typeface="Calibri" panose="020F0502020204030204" pitchFamily="34" charset="0"/>
              </a:rPr>
              <a:t>20.04, On-Demand compute Node: </a:t>
            </a:r>
            <a:r>
              <a:rPr lang="en-US" b="0" i="0" dirty="0">
                <a:solidFill>
                  <a:srgbClr val="FF0000"/>
                </a:solidFill>
                <a:effectLst/>
                <a:latin typeface="Calibri" panose="020F0502020204030204" pitchFamily="34" charset="0"/>
              </a:rPr>
              <a:t>???</a:t>
            </a:r>
            <a:endParaRPr lang="en-US" dirty="0">
              <a:solidFill>
                <a:srgbClr val="FF0000"/>
              </a:solidFill>
            </a:endParaRPr>
          </a:p>
          <a:p>
            <a:pPr marL="228600" lvl="0" indent="-228600" algn="l" rtl="0">
              <a:lnSpc>
                <a:spcPct val="100000"/>
              </a:lnSpc>
              <a:spcBef>
                <a:spcPts val="0"/>
              </a:spcBef>
              <a:spcAft>
                <a:spcPts val="0"/>
              </a:spcAft>
              <a:buClr>
                <a:schemeClr val="dk1"/>
              </a:buClr>
              <a:buSzPts val="1200"/>
              <a:buFont typeface="Calibri"/>
              <a:buAutoNum type="arabicPeriod"/>
            </a:pPr>
            <a:r>
              <a:rPr lang="en-US" dirty="0" err="1"/>
              <a:t>FSx</a:t>
            </a:r>
            <a:r>
              <a:rPr lang="en-US" dirty="0"/>
              <a:t> Luster storage will be used</a:t>
            </a:r>
          </a:p>
          <a:p>
            <a:pPr marL="228600" lvl="0" indent="-228600" algn="l" rtl="0">
              <a:lnSpc>
                <a:spcPct val="100000"/>
              </a:lnSpc>
              <a:spcBef>
                <a:spcPts val="0"/>
              </a:spcBef>
              <a:spcAft>
                <a:spcPts val="0"/>
              </a:spcAft>
              <a:buClr>
                <a:schemeClr val="dk1"/>
              </a:buClr>
              <a:buSzPts val="1200"/>
              <a:buFont typeface="Calibri"/>
              <a:buAutoNum type="arabicPeriod"/>
            </a:pPr>
            <a:r>
              <a:rPr lang="en-US" dirty="0"/>
              <a:t>Job Scheduler </a:t>
            </a:r>
            <a:r>
              <a:rPr lang="en-US" dirty="0" err="1"/>
              <a:t>Slurm</a:t>
            </a:r>
            <a:r>
              <a:rPr lang="en-US" dirty="0"/>
              <a:t> will be used, however LSF is preferred</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many Job queues we should have?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Do we have any interface (i.e. similar to SOCA) to create the Workstation?</a:t>
            </a:r>
          </a:p>
          <a:p>
            <a:pPr marL="228600" lvl="0" indent="-228600" algn="l" rtl="0">
              <a:lnSpc>
                <a:spcPct val="100000"/>
              </a:lnSpc>
              <a:spcBef>
                <a:spcPts val="0"/>
              </a:spcBef>
              <a:spcAft>
                <a:spcPts val="0"/>
              </a:spcAft>
              <a:buClr>
                <a:schemeClr val="dk1"/>
              </a:buClr>
              <a:buSzPts val="1200"/>
              <a:buFont typeface="Calibri"/>
              <a:buAutoNum type="arabicPeriod"/>
            </a:pPr>
            <a:r>
              <a:rPr lang="en-US" dirty="0"/>
              <a:t>Is only One </a:t>
            </a:r>
            <a:r>
              <a:rPr lang="en-US" dirty="0" err="1"/>
              <a:t>HeadNode</a:t>
            </a:r>
            <a:r>
              <a:rPr lang="en-US" dirty="0"/>
              <a:t> is sufficient in the PoC phase?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Can we make it a single region, 3 AZ, without the </a:t>
            </a:r>
            <a:r>
              <a:rPr lang="en-US" dirty="0" err="1"/>
              <a:t>LoadBalancer</a:t>
            </a:r>
            <a:r>
              <a:rPr lang="en-US" dirty="0"/>
              <a:t> in PoC phase?</a:t>
            </a:r>
          </a:p>
          <a:p>
            <a:pPr marL="228600" lvl="0" indent="-228600" algn="l" rtl="0">
              <a:lnSpc>
                <a:spcPct val="100000"/>
              </a:lnSpc>
              <a:spcBef>
                <a:spcPts val="0"/>
              </a:spcBef>
              <a:spcAft>
                <a:spcPts val="0"/>
              </a:spcAft>
              <a:buClr>
                <a:schemeClr val="dk1"/>
              </a:buClr>
              <a:buSzPts val="1200"/>
              <a:buFont typeface="Calibri"/>
              <a:buAutoNum type="arabicPeriod"/>
            </a:pPr>
            <a:r>
              <a:rPr lang="en-US" dirty="0" err="1"/>
              <a:t>Onprem</a:t>
            </a:r>
            <a:r>
              <a:rPr lang="en-US" dirty="0"/>
              <a:t> connectivity and Domain Join is required to connect the On-prem License server, NFS, PLM server</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dirty="0"/>
              <a:t>How to create the Nodes considering the Dyson domain join security requirement</a:t>
            </a:r>
          </a:p>
          <a:p>
            <a:pPr marL="228600" lvl="0" indent="-228600" algn="l" rtl="0">
              <a:lnSpc>
                <a:spcPct val="100000"/>
              </a:lnSpc>
              <a:spcBef>
                <a:spcPts val="0"/>
              </a:spcBef>
              <a:spcAft>
                <a:spcPts val="0"/>
              </a:spcAft>
              <a:buClr>
                <a:schemeClr val="dk1"/>
              </a:buClr>
              <a:buSzPts val="1200"/>
              <a:buFont typeface="Calibri"/>
              <a:buAutoNum type="arabicPeriod"/>
            </a:pPr>
            <a:r>
              <a:rPr lang="en-US" dirty="0"/>
              <a:t>What should be CIDR ranges? Is 255 IP range is OK for the PoC?</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many maximum compute node we are expecting to complete the given use cases, based on that we can ask Dyson to allow the CIDR ranges</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to do we scan the compute nodes against Qualys if that will come as a mandate?</a:t>
            </a:r>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dirty="0"/>
          </a:p>
        </p:txBody>
      </p:sp>
      <p:sp>
        <p:nvSpPr>
          <p:cNvPr id="752" name="Google Shape;752;gefa342db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7224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efa342db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Note: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The total cluster will be created in private subnets spanning across three AZs</a:t>
            </a:r>
            <a:endParaRPr lang="en-US" dirty="0">
              <a:solidFill>
                <a:srgbClr val="FF0000"/>
              </a:solidFill>
            </a:endParaRPr>
          </a:p>
          <a:p>
            <a:pPr marL="228600" lvl="0" indent="-228600" algn="l" rtl="0">
              <a:lnSpc>
                <a:spcPct val="100000"/>
              </a:lnSpc>
              <a:spcBef>
                <a:spcPts val="0"/>
              </a:spcBef>
              <a:spcAft>
                <a:spcPts val="0"/>
              </a:spcAft>
              <a:buClr>
                <a:schemeClr val="dk1"/>
              </a:buClr>
              <a:buSzPts val="1200"/>
              <a:buFont typeface="Calibri"/>
              <a:buAutoNum type="arabicPeriod"/>
            </a:pPr>
            <a:r>
              <a:rPr lang="en-US" dirty="0"/>
              <a:t>Workstations, </a:t>
            </a:r>
            <a:r>
              <a:rPr lang="en-US" dirty="0" err="1"/>
              <a:t>HeadNode</a:t>
            </a:r>
            <a:r>
              <a:rPr lang="en-US" dirty="0"/>
              <a:t> will be connected to On-Prem network though SD-WAN, TGW and Domain join</a:t>
            </a:r>
          </a:p>
          <a:p>
            <a:pPr marL="228600" lvl="0" indent="-228600" algn="l" rtl="0">
              <a:lnSpc>
                <a:spcPct val="100000"/>
              </a:lnSpc>
              <a:spcBef>
                <a:spcPts val="0"/>
              </a:spcBef>
              <a:spcAft>
                <a:spcPts val="0"/>
              </a:spcAft>
              <a:buClr>
                <a:schemeClr val="dk1"/>
              </a:buClr>
              <a:buSzPts val="1200"/>
              <a:buFont typeface="Calibri"/>
              <a:buAutoNum type="arabicPeriod"/>
            </a:pPr>
            <a:r>
              <a:rPr lang="en-US" dirty="0"/>
              <a:t>Workstations: Windows 10, </a:t>
            </a:r>
            <a:r>
              <a:rPr lang="en-US" dirty="0" err="1"/>
              <a:t>HeadNode</a:t>
            </a:r>
            <a:r>
              <a:rPr lang="en-US" dirty="0"/>
              <a:t>: Ubuntu </a:t>
            </a:r>
            <a:r>
              <a:rPr lang="en-US" b="0" i="0" dirty="0">
                <a:solidFill>
                  <a:srgbClr val="242424"/>
                </a:solidFill>
                <a:effectLst/>
                <a:latin typeface="Calibri" panose="020F0502020204030204" pitchFamily="34" charset="0"/>
              </a:rPr>
              <a:t>20.04, On-Demand compute Node: </a:t>
            </a:r>
            <a:r>
              <a:rPr lang="en-US" b="0" i="0" dirty="0">
                <a:solidFill>
                  <a:srgbClr val="FF0000"/>
                </a:solidFill>
                <a:effectLst/>
                <a:latin typeface="Calibri" panose="020F0502020204030204" pitchFamily="34" charset="0"/>
              </a:rPr>
              <a:t>???</a:t>
            </a:r>
            <a:endParaRPr lang="en-US" dirty="0">
              <a:solidFill>
                <a:srgbClr val="FF0000"/>
              </a:solidFill>
            </a:endParaRPr>
          </a:p>
          <a:p>
            <a:pPr marL="228600" lvl="0" indent="-228600" algn="l" rtl="0">
              <a:lnSpc>
                <a:spcPct val="100000"/>
              </a:lnSpc>
              <a:spcBef>
                <a:spcPts val="0"/>
              </a:spcBef>
              <a:spcAft>
                <a:spcPts val="0"/>
              </a:spcAft>
              <a:buClr>
                <a:schemeClr val="dk1"/>
              </a:buClr>
              <a:buSzPts val="1200"/>
              <a:buFont typeface="Calibri"/>
              <a:buAutoNum type="arabicPeriod"/>
            </a:pPr>
            <a:r>
              <a:rPr lang="en-US" dirty="0" err="1"/>
              <a:t>FSx</a:t>
            </a:r>
            <a:r>
              <a:rPr lang="en-US" dirty="0"/>
              <a:t> Luster storage will be used</a:t>
            </a:r>
          </a:p>
          <a:p>
            <a:pPr marL="228600" lvl="0" indent="-228600" algn="l" rtl="0">
              <a:lnSpc>
                <a:spcPct val="100000"/>
              </a:lnSpc>
              <a:spcBef>
                <a:spcPts val="0"/>
              </a:spcBef>
              <a:spcAft>
                <a:spcPts val="0"/>
              </a:spcAft>
              <a:buClr>
                <a:schemeClr val="dk1"/>
              </a:buClr>
              <a:buSzPts val="1200"/>
              <a:buFont typeface="Calibri"/>
              <a:buAutoNum type="arabicPeriod"/>
            </a:pPr>
            <a:r>
              <a:rPr lang="en-US" dirty="0"/>
              <a:t>Job Scheduler </a:t>
            </a:r>
            <a:r>
              <a:rPr lang="en-US" dirty="0" err="1"/>
              <a:t>Slurm</a:t>
            </a:r>
            <a:r>
              <a:rPr lang="en-US" dirty="0"/>
              <a:t> will be used, however LSF is preferred</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many Job queues we should have?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Do we have any interface (i.e. similar to SOCA) to create the Workstation?</a:t>
            </a:r>
          </a:p>
          <a:p>
            <a:pPr marL="228600" lvl="0" indent="-228600" algn="l" rtl="0">
              <a:lnSpc>
                <a:spcPct val="100000"/>
              </a:lnSpc>
              <a:spcBef>
                <a:spcPts val="0"/>
              </a:spcBef>
              <a:spcAft>
                <a:spcPts val="0"/>
              </a:spcAft>
              <a:buClr>
                <a:schemeClr val="dk1"/>
              </a:buClr>
              <a:buSzPts val="1200"/>
              <a:buFont typeface="Calibri"/>
              <a:buAutoNum type="arabicPeriod"/>
            </a:pPr>
            <a:r>
              <a:rPr lang="en-US" dirty="0"/>
              <a:t>Is only One </a:t>
            </a:r>
            <a:r>
              <a:rPr lang="en-US" dirty="0" err="1"/>
              <a:t>HeadNode</a:t>
            </a:r>
            <a:r>
              <a:rPr lang="en-US" dirty="0"/>
              <a:t> is sufficient in the PoC phase?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Can we make it a single region, 3 AZ, without the </a:t>
            </a:r>
            <a:r>
              <a:rPr lang="en-US" dirty="0" err="1"/>
              <a:t>LoadBalancer</a:t>
            </a:r>
            <a:r>
              <a:rPr lang="en-US" dirty="0"/>
              <a:t> in PoC phase?</a:t>
            </a:r>
          </a:p>
          <a:p>
            <a:pPr marL="228600" lvl="0" indent="-228600" algn="l" rtl="0">
              <a:lnSpc>
                <a:spcPct val="100000"/>
              </a:lnSpc>
              <a:spcBef>
                <a:spcPts val="0"/>
              </a:spcBef>
              <a:spcAft>
                <a:spcPts val="0"/>
              </a:spcAft>
              <a:buClr>
                <a:schemeClr val="dk1"/>
              </a:buClr>
              <a:buSzPts val="1200"/>
              <a:buFont typeface="Calibri"/>
              <a:buAutoNum type="arabicPeriod"/>
            </a:pPr>
            <a:r>
              <a:rPr lang="en-US" dirty="0" err="1"/>
              <a:t>Onprem</a:t>
            </a:r>
            <a:r>
              <a:rPr lang="en-US" dirty="0"/>
              <a:t> connectivity and Domain Join is required to connect the On-prem License server, NFS, PLM server</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dirty="0"/>
              <a:t>How to create the Nodes considering the Dyson domain join security requirement</a:t>
            </a:r>
          </a:p>
          <a:p>
            <a:pPr marL="228600" lvl="0" indent="-228600" algn="l" rtl="0">
              <a:lnSpc>
                <a:spcPct val="100000"/>
              </a:lnSpc>
              <a:spcBef>
                <a:spcPts val="0"/>
              </a:spcBef>
              <a:spcAft>
                <a:spcPts val="0"/>
              </a:spcAft>
              <a:buClr>
                <a:schemeClr val="dk1"/>
              </a:buClr>
              <a:buSzPts val="1200"/>
              <a:buFont typeface="Calibri"/>
              <a:buAutoNum type="arabicPeriod"/>
            </a:pPr>
            <a:r>
              <a:rPr lang="en-US" dirty="0"/>
              <a:t>What should be CIDR ranges? Is 255 IP range is OK for the PoC?</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many maximum compute node we are expecting to complete the given use cases, based on that we can ask Dyson to allow the CIDR ranges</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to do we scan the compute nodes against Qualys if that will come as a mandate?</a:t>
            </a:r>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dirty="0"/>
          </a:p>
        </p:txBody>
      </p:sp>
      <p:sp>
        <p:nvSpPr>
          <p:cNvPr id="752" name="Google Shape;752;gefa342db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1236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efa342db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Note: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The total cluster will be created in private subnets spanning across three AZs</a:t>
            </a:r>
            <a:endParaRPr lang="en-US" dirty="0">
              <a:solidFill>
                <a:srgbClr val="FF0000"/>
              </a:solidFill>
            </a:endParaRPr>
          </a:p>
          <a:p>
            <a:pPr marL="228600" lvl="0" indent="-228600" algn="l" rtl="0">
              <a:lnSpc>
                <a:spcPct val="100000"/>
              </a:lnSpc>
              <a:spcBef>
                <a:spcPts val="0"/>
              </a:spcBef>
              <a:spcAft>
                <a:spcPts val="0"/>
              </a:spcAft>
              <a:buClr>
                <a:schemeClr val="dk1"/>
              </a:buClr>
              <a:buSzPts val="1200"/>
              <a:buFont typeface="Calibri"/>
              <a:buAutoNum type="arabicPeriod"/>
            </a:pPr>
            <a:r>
              <a:rPr lang="en-US" dirty="0"/>
              <a:t>Workstations, </a:t>
            </a:r>
            <a:r>
              <a:rPr lang="en-US" dirty="0" err="1"/>
              <a:t>HeadNode</a:t>
            </a:r>
            <a:r>
              <a:rPr lang="en-US" dirty="0"/>
              <a:t> will be connected to On-Prem network though SD-WAN, TGW and Domain join</a:t>
            </a:r>
          </a:p>
          <a:p>
            <a:pPr marL="228600" lvl="0" indent="-228600" algn="l" rtl="0">
              <a:lnSpc>
                <a:spcPct val="100000"/>
              </a:lnSpc>
              <a:spcBef>
                <a:spcPts val="0"/>
              </a:spcBef>
              <a:spcAft>
                <a:spcPts val="0"/>
              </a:spcAft>
              <a:buClr>
                <a:schemeClr val="dk1"/>
              </a:buClr>
              <a:buSzPts val="1200"/>
              <a:buFont typeface="Calibri"/>
              <a:buAutoNum type="arabicPeriod"/>
            </a:pPr>
            <a:r>
              <a:rPr lang="en-US" dirty="0"/>
              <a:t>Workstations: Windows 10, </a:t>
            </a:r>
            <a:r>
              <a:rPr lang="en-US" dirty="0" err="1"/>
              <a:t>HeadNode</a:t>
            </a:r>
            <a:r>
              <a:rPr lang="en-US" dirty="0"/>
              <a:t>: Ubuntu </a:t>
            </a:r>
            <a:r>
              <a:rPr lang="en-US" b="0" i="0" dirty="0">
                <a:solidFill>
                  <a:srgbClr val="242424"/>
                </a:solidFill>
                <a:effectLst/>
                <a:latin typeface="Calibri" panose="020F0502020204030204" pitchFamily="34" charset="0"/>
              </a:rPr>
              <a:t>20.04, On-Demand compute Node: </a:t>
            </a:r>
            <a:r>
              <a:rPr lang="en-US" b="0" i="0" dirty="0">
                <a:solidFill>
                  <a:srgbClr val="FF0000"/>
                </a:solidFill>
                <a:effectLst/>
                <a:latin typeface="Calibri" panose="020F0502020204030204" pitchFamily="34" charset="0"/>
              </a:rPr>
              <a:t>???</a:t>
            </a:r>
            <a:endParaRPr lang="en-US" dirty="0">
              <a:solidFill>
                <a:srgbClr val="FF0000"/>
              </a:solidFill>
            </a:endParaRPr>
          </a:p>
          <a:p>
            <a:pPr marL="228600" lvl="0" indent="-228600" algn="l" rtl="0">
              <a:lnSpc>
                <a:spcPct val="100000"/>
              </a:lnSpc>
              <a:spcBef>
                <a:spcPts val="0"/>
              </a:spcBef>
              <a:spcAft>
                <a:spcPts val="0"/>
              </a:spcAft>
              <a:buClr>
                <a:schemeClr val="dk1"/>
              </a:buClr>
              <a:buSzPts val="1200"/>
              <a:buFont typeface="Calibri"/>
              <a:buAutoNum type="arabicPeriod"/>
            </a:pPr>
            <a:r>
              <a:rPr lang="en-US" dirty="0" err="1"/>
              <a:t>FSx</a:t>
            </a:r>
            <a:r>
              <a:rPr lang="en-US" dirty="0"/>
              <a:t> Luster storage will be used</a:t>
            </a:r>
          </a:p>
          <a:p>
            <a:pPr marL="228600" lvl="0" indent="-228600" algn="l" rtl="0">
              <a:lnSpc>
                <a:spcPct val="100000"/>
              </a:lnSpc>
              <a:spcBef>
                <a:spcPts val="0"/>
              </a:spcBef>
              <a:spcAft>
                <a:spcPts val="0"/>
              </a:spcAft>
              <a:buClr>
                <a:schemeClr val="dk1"/>
              </a:buClr>
              <a:buSzPts val="1200"/>
              <a:buFont typeface="Calibri"/>
              <a:buAutoNum type="arabicPeriod"/>
            </a:pPr>
            <a:r>
              <a:rPr lang="en-US" dirty="0"/>
              <a:t>Job Scheduler </a:t>
            </a:r>
            <a:r>
              <a:rPr lang="en-US" dirty="0" err="1"/>
              <a:t>Slurm</a:t>
            </a:r>
            <a:r>
              <a:rPr lang="en-US" dirty="0"/>
              <a:t> will be used, however LSF is preferred</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many Job queues we should have?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Do we have any interface (i.e. similar to SOCA) to create the Workstation?</a:t>
            </a:r>
          </a:p>
          <a:p>
            <a:pPr marL="228600" lvl="0" indent="-228600" algn="l" rtl="0">
              <a:lnSpc>
                <a:spcPct val="100000"/>
              </a:lnSpc>
              <a:spcBef>
                <a:spcPts val="0"/>
              </a:spcBef>
              <a:spcAft>
                <a:spcPts val="0"/>
              </a:spcAft>
              <a:buClr>
                <a:schemeClr val="dk1"/>
              </a:buClr>
              <a:buSzPts val="1200"/>
              <a:buFont typeface="Calibri"/>
              <a:buAutoNum type="arabicPeriod"/>
            </a:pPr>
            <a:r>
              <a:rPr lang="en-US" dirty="0"/>
              <a:t>Is only One </a:t>
            </a:r>
            <a:r>
              <a:rPr lang="en-US" dirty="0" err="1"/>
              <a:t>HeadNode</a:t>
            </a:r>
            <a:r>
              <a:rPr lang="en-US" dirty="0"/>
              <a:t> is sufficient in the PoC phase?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Can we make it a single region, 3 AZ, without the </a:t>
            </a:r>
            <a:r>
              <a:rPr lang="en-US" dirty="0" err="1"/>
              <a:t>LoadBalancer</a:t>
            </a:r>
            <a:r>
              <a:rPr lang="en-US" dirty="0"/>
              <a:t> in PoC phase?</a:t>
            </a:r>
          </a:p>
          <a:p>
            <a:pPr marL="228600" lvl="0" indent="-228600" algn="l" rtl="0">
              <a:lnSpc>
                <a:spcPct val="100000"/>
              </a:lnSpc>
              <a:spcBef>
                <a:spcPts val="0"/>
              </a:spcBef>
              <a:spcAft>
                <a:spcPts val="0"/>
              </a:spcAft>
              <a:buClr>
                <a:schemeClr val="dk1"/>
              </a:buClr>
              <a:buSzPts val="1200"/>
              <a:buFont typeface="Calibri"/>
              <a:buAutoNum type="arabicPeriod"/>
            </a:pPr>
            <a:r>
              <a:rPr lang="en-US" dirty="0" err="1"/>
              <a:t>Onprem</a:t>
            </a:r>
            <a:r>
              <a:rPr lang="en-US" dirty="0"/>
              <a:t> connectivity and Domain Join is required to connect the On-prem License server, NFS, PLM server</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dirty="0"/>
              <a:t>How to create the Nodes considering the Dyson domain join security requirement</a:t>
            </a:r>
          </a:p>
          <a:p>
            <a:pPr marL="228600" lvl="0" indent="-228600" algn="l" rtl="0">
              <a:lnSpc>
                <a:spcPct val="100000"/>
              </a:lnSpc>
              <a:spcBef>
                <a:spcPts val="0"/>
              </a:spcBef>
              <a:spcAft>
                <a:spcPts val="0"/>
              </a:spcAft>
              <a:buClr>
                <a:schemeClr val="dk1"/>
              </a:buClr>
              <a:buSzPts val="1200"/>
              <a:buFont typeface="Calibri"/>
              <a:buAutoNum type="arabicPeriod"/>
            </a:pPr>
            <a:r>
              <a:rPr lang="en-US" dirty="0"/>
              <a:t>What should be CIDR ranges? Is 255 IP range is OK for the PoC?</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many maximum compute node we are expecting to complete the given use cases, based on that we can ask Dyson to allow the CIDR ranges</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to do we scan the compute nodes against Qualys if that will come as a mandate?</a:t>
            </a:r>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dirty="0"/>
          </a:p>
        </p:txBody>
      </p:sp>
      <p:sp>
        <p:nvSpPr>
          <p:cNvPr id="752" name="Google Shape;752;gefa342db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3051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p>
          <a:p>
            <a:pPr marL="228600" indent="-228600">
              <a:buFont typeface="+mj-lt"/>
              <a:buAutoNum type="arabicPeriod"/>
            </a:pPr>
            <a:r>
              <a:rPr lang="en-US" dirty="0"/>
              <a:t>Can you skip the </a:t>
            </a:r>
            <a:r>
              <a:rPr lang="en-US" dirty="0" err="1"/>
              <a:t>LoadBalancer</a:t>
            </a:r>
            <a:r>
              <a:rPr lang="en-US" dirty="0"/>
              <a:t> in PoC phase?</a:t>
            </a:r>
          </a:p>
        </p:txBody>
      </p:sp>
      <p:sp>
        <p:nvSpPr>
          <p:cNvPr id="4" name="Slide Number Placeholder 3"/>
          <p:cNvSpPr>
            <a:spLocks noGrp="1"/>
          </p:cNvSpPr>
          <p:nvPr>
            <p:ph type="sldNum" sz="quarter" idx="5"/>
          </p:nvPr>
        </p:nvSpPr>
        <p:spPr/>
        <p:txBody>
          <a:bodyPr/>
          <a:lstStyle/>
          <a:p>
            <a:fld id="{991F7B9B-CBD6-4053-8055-2B423527807A}" type="slidenum">
              <a:rPr lang="en-US" smtClean="0"/>
              <a:t>26</a:t>
            </a:fld>
            <a:endParaRPr lang="en-US"/>
          </a:p>
        </p:txBody>
      </p:sp>
    </p:spTree>
    <p:extLst>
      <p:ext uri="{BB962C8B-B14F-4D97-AF65-F5344CB8AC3E}">
        <p14:creationId xmlns:p14="http://schemas.microsoft.com/office/powerpoint/2010/main" val="522432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efa342db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Note: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Dyson has their AWS accounts</a:t>
            </a:r>
          </a:p>
          <a:p>
            <a:pPr marL="228600" lvl="0" indent="-228600" algn="l" rtl="0">
              <a:lnSpc>
                <a:spcPct val="100000"/>
              </a:lnSpc>
              <a:spcBef>
                <a:spcPts val="0"/>
              </a:spcBef>
              <a:spcAft>
                <a:spcPts val="0"/>
              </a:spcAft>
              <a:buClr>
                <a:schemeClr val="dk1"/>
              </a:buClr>
              <a:buSzPts val="1200"/>
              <a:buFont typeface="Calibri"/>
              <a:buAutoNum type="arabicPeriod"/>
            </a:pPr>
            <a:r>
              <a:rPr lang="en-US" dirty="0"/>
              <a:t>The on-prem and AWS are connected through SD-WAN</a:t>
            </a:r>
          </a:p>
          <a:p>
            <a:pPr marL="228600" lvl="0" indent="-228600" algn="l" rtl="0">
              <a:lnSpc>
                <a:spcPct val="100000"/>
              </a:lnSpc>
              <a:spcBef>
                <a:spcPts val="0"/>
              </a:spcBef>
              <a:spcAft>
                <a:spcPts val="0"/>
              </a:spcAft>
              <a:buClr>
                <a:schemeClr val="dk1"/>
              </a:buClr>
              <a:buSzPts val="1200"/>
              <a:buFont typeface="Calibri"/>
              <a:buAutoNum type="arabicPeriod"/>
            </a:pPr>
            <a:r>
              <a:rPr lang="en-US" dirty="0"/>
              <a:t>They can create a new AWS account under OU but they will note share the TGW with that new account as per their company policy, So we decided to use existing account which is Non Prod RDD</a:t>
            </a:r>
          </a:p>
          <a:p>
            <a:pPr marL="228600" lvl="0" indent="-228600" algn="l" rtl="0">
              <a:lnSpc>
                <a:spcPct val="100000"/>
              </a:lnSpc>
              <a:spcBef>
                <a:spcPts val="0"/>
              </a:spcBef>
              <a:spcAft>
                <a:spcPts val="0"/>
              </a:spcAft>
              <a:buClr>
                <a:schemeClr val="dk1"/>
              </a:buClr>
              <a:buSzPts val="1200"/>
              <a:buFont typeface="Calibri"/>
              <a:buAutoNum type="arabicPeriod"/>
            </a:pPr>
            <a:endParaRPr lang="en-US" dirty="0"/>
          </a:p>
        </p:txBody>
      </p:sp>
      <p:sp>
        <p:nvSpPr>
          <p:cNvPr id="752" name="Google Shape;752;gefa342db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994229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p>
          <a:p>
            <a:pPr marL="228600" indent="-228600">
              <a:buFont typeface="+mj-lt"/>
              <a:buAutoNum type="arabicPeriod"/>
            </a:pPr>
            <a:r>
              <a:rPr lang="en-US" dirty="0"/>
              <a:t>Can you skip the </a:t>
            </a:r>
            <a:r>
              <a:rPr lang="en-US" dirty="0" err="1"/>
              <a:t>LoadBalancer</a:t>
            </a:r>
            <a:r>
              <a:rPr lang="en-US" dirty="0"/>
              <a:t> in PoC phase?</a:t>
            </a:r>
          </a:p>
        </p:txBody>
      </p:sp>
      <p:sp>
        <p:nvSpPr>
          <p:cNvPr id="4" name="Slide Number Placeholder 3"/>
          <p:cNvSpPr>
            <a:spLocks noGrp="1"/>
          </p:cNvSpPr>
          <p:nvPr>
            <p:ph type="sldNum" sz="quarter" idx="5"/>
          </p:nvPr>
        </p:nvSpPr>
        <p:spPr/>
        <p:txBody>
          <a:bodyPr/>
          <a:lstStyle/>
          <a:p>
            <a:fld id="{991F7B9B-CBD6-4053-8055-2B423527807A}" type="slidenum">
              <a:rPr lang="en-US" smtClean="0"/>
              <a:t>29</a:t>
            </a:fld>
            <a:endParaRPr lang="en-US"/>
          </a:p>
        </p:txBody>
      </p:sp>
    </p:spTree>
    <p:extLst>
      <p:ext uri="{BB962C8B-B14F-4D97-AF65-F5344CB8AC3E}">
        <p14:creationId xmlns:p14="http://schemas.microsoft.com/office/powerpoint/2010/main" val="3577656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p>
          <a:p>
            <a:pPr marL="228600" indent="-228600">
              <a:buFont typeface="+mj-lt"/>
              <a:buAutoNum type="arabicPeriod"/>
            </a:pPr>
            <a:r>
              <a:rPr lang="en-US" dirty="0"/>
              <a:t>Can you skip the </a:t>
            </a:r>
            <a:r>
              <a:rPr lang="en-US" dirty="0" err="1"/>
              <a:t>LoadBalancer</a:t>
            </a:r>
            <a:r>
              <a:rPr lang="en-US" dirty="0"/>
              <a:t> in PoC phase?</a:t>
            </a:r>
          </a:p>
        </p:txBody>
      </p:sp>
      <p:sp>
        <p:nvSpPr>
          <p:cNvPr id="4" name="Slide Number Placeholder 3"/>
          <p:cNvSpPr>
            <a:spLocks noGrp="1"/>
          </p:cNvSpPr>
          <p:nvPr>
            <p:ph type="sldNum" sz="quarter" idx="5"/>
          </p:nvPr>
        </p:nvSpPr>
        <p:spPr/>
        <p:txBody>
          <a:bodyPr/>
          <a:lstStyle/>
          <a:p>
            <a:fld id="{991F7B9B-CBD6-4053-8055-2B423527807A}" type="slidenum">
              <a:rPr lang="en-US" smtClean="0"/>
              <a:t>30</a:t>
            </a:fld>
            <a:endParaRPr lang="en-US"/>
          </a:p>
        </p:txBody>
      </p:sp>
    </p:spTree>
    <p:extLst>
      <p:ext uri="{BB962C8B-B14F-4D97-AF65-F5344CB8AC3E}">
        <p14:creationId xmlns:p14="http://schemas.microsoft.com/office/powerpoint/2010/main" val="798738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efa342db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Note: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The total cluster will be created in private subnets spanning across three AZs</a:t>
            </a:r>
            <a:endParaRPr lang="en-US" dirty="0">
              <a:solidFill>
                <a:srgbClr val="FF0000"/>
              </a:solidFill>
            </a:endParaRPr>
          </a:p>
          <a:p>
            <a:pPr marL="228600" lvl="0" indent="-228600" algn="l" rtl="0">
              <a:lnSpc>
                <a:spcPct val="100000"/>
              </a:lnSpc>
              <a:spcBef>
                <a:spcPts val="0"/>
              </a:spcBef>
              <a:spcAft>
                <a:spcPts val="0"/>
              </a:spcAft>
              <a:buClr>
                <a:schemeClr val="dk1"/>
              </a:buClr>
              <a:buSzPts val="1200"/>
              <a:buFont typeface="Calibri"/>
              <a:buAutoNum type="arabicPeriod"/>
            </a:pPr>
            <a:r>
              <a:rPr lang="en-US" dirty="0"/>
              <a:t>Workstations, </a:t>
            </a:r>
            <a:r>
              <a:rPr lang="en-US" dirty="0" err="1"/>
              <a:t>HeadNode</a:t>
            </a:r>
            <a:r>
              <a:rPr lang="en-US" dirty="0"/>
              <a:t> will be connected to On-Prem network though SD-WAN, TGW and Domain join</a:t>
            </a:r>
          </a:p>
          <a:p>
            <a:pPr marL="228600" lvl="0" indent="-228600" algn="l" rtl="0">
              <a:lnSpc>
                <a:spcPct val="100000"/>
              </a:lnSpc>
              <a:spcBef>
                <a:spcPts val="0"/>
              </a:spcBef>
              <a:spcAft>
                <a:spcPts val="0"/>
              </a:spcAft>
              <a:buClr>
                <a:schemeClr val="dk1"/>
              </a:buClr>
              <a:buSzPts val="1200"/>
              <a:buFont typeface="Calibri"/>
              <a:buAutoNum type="arabicPeriod"/>
            </a:pPr>
            <a:r>
              <a:rPr lang="en-US" dirty="0"/>
              <a:t>Workstations: Windows 10, </a:t>
            </a:r>
            <a:r>
              <a:rPr lang="en-US" dirty="0" err="1"/>
              <a:t>HeadNode</a:t>
            </a:r>
            <a:r>
              <a:rPr lang="en-US" dirty="0"/>
              <a:t>: Ubuntu </a:t>
            </a:r>
            <a:r>
              <a:rPr lang="en-US" b="0" i="0" dirty="0">
                <a:solidFill>
                  <a:srgbClr val="242424"/>
                </a:solidFill>
                <a:effectLst/>
                <a:latin typeface="Calibri" panose="020F0502020204030204" pitchFamily="34" charset="0"/>
              </a:rPr>
              <a:t>20.04, On-Demand compute Node: </a:t>
            </a:r>
            <a:r>
              <a:rPr lang="en-US" b="0" i="0" dirty="0">
                <a:solidFill>
                  <a:srgbClr val="FF0000"/>
                </a:solidFill>
                <a:effectLst/>
                <a:latin typeface="Calibri" panose="020F0502020204030204" pitchFamily="34" charset="0"/>
              </a:rPr>
              <a:t>???</a:t>
            </a:r>
            <a:endParaRPr lang="en-US" dirty="0">
              <a:solidFill>
                <a:srgbClr val="FF0000"/>
              </a:solidFill>
            </a:endParaRPr>
          </a:p>
          <a:p>
            <a:pPr marL="228600" lvl="0" indent="-228600" algn="l" rtl="0">
              <a:lnSpc>
                <a:spcPct val="100000"/>
              </a:lnSpc>
              <a:spcBef>
                <a:spcPts val="0"/>
              </a:spcBef>
              <a:spcAft>
                <a:spcPts val="0"/>
              </a:spcAft>
              <a:buClr>
                <a:schemeClr val="dk1"/>
              </a:buClr>
              <a:buSzPts val="1200"/>
              <a:buFont typeface="Calibri"/>
              <a:buAutoNum type="arabicPeriod"/>
            </a:pPr>
            <a:r>
              <a:rPr lang="en-US" dirty="0" err="1"/>
              <a:t>FSx</a:t>
            </a:r>
            <a:r>
              <a:rPr lang="en-US" dirty="0"/>
              <a:t> Luster storage will be used</a:t>
            </a:r>
          </a:p>
          <a:p>
            <a:pPr marL="228600" lvl="0" indent="-228600" algn="l" rtl="0">
              <a:lnSpc>
                <a:spcPct val="100000"/>
              </a:lnSpc>
              <a:spcBef>
                <a:spcPts val="0"/>
              </a:spcBef>
              <a:spcAft>
                <a:spcPts val="0"/>
              </a:spcAft>
              <a:buClr>
                <a:schemeClr val="dk1"/>
              </a:buClr>
              <a:buSzPts val="1200"/>
              <a:buFont typeface="Calibri"/>
              <a:buAutoNum type="arabicPeriod"/>
            </a:pPr>
            <a:r>
              <a:rPr lang="en-US" dirty="0"/>
              <a:t>Job Scheduler </a:t>
            </a:r>
            <a:r>
              <a:rPr lang="en-US" dirty="0" err="1"/>
              <a:t>Slurm</a:t>
            </a:r>
            <a:r>
              <a:rPr lang="en-US" dirty="0"/>
              <a:t> will be used, however LSF is preferred</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many Job queues we should have?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Do we have any interface (i.e. similar to SOCA) to create the Workstation?</a:t>
            </a:r>
          </a:p>
          <a:p>
            <a:pPr marL="228600" lvl="0" indent="-228600" algn="l" rtl="0">
              <a:lnSpc>
                <a:spcPct val="100000"/>
              </a:lnSpc>
              <a:spcBef>
                <a:spcPts val="0"/>
              </a:spcBef>
              <a:spcAft>
                <a:spcPts val="0"/>
              </a:spcAft>
              <a:buClr>
                <a:schemeClr val="dk1"/>
              </a:buClr>
              <a:buSzPts val="1200"/>
              <a:buFont typeface="Calibri"/>
              <a:buAutoNum type="arabicPeriod"/>
            </a:pPr>
            <a:r>
              <a:rPr lang="en-US" dirty="0"/>
              <a:t>Is only One </a:t>
            </a:r>
            <a:r>
              <a:rPr lang="en-US" dirty="0" err="1"/>
              <a:t>HeadNode</a:t>
            </a:r>
            <a:r>
              <a:rPr lang="en-US" dirty="0"/>
              <a:t> is sufficient in the PoC phase?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Can we make it a single region, 3 AZ, without the </a:t>
            </a:r>
            <a:r>
              <a:rPr lang="en-US" dirty="0" err="1"/>
              <a:t>LoadBalancer</a:t>
            </a:r>
            <a:r>
              <a:rPr lang="en-US" dirty="0"/>
              <a:t> in PoC phase?</a:t>
            </a:r>
          </a:p>
          <a:p>
            <a:pPr marL="228600" lvl="0" indent="-228600" algn="l" rtl="0">
              <a:lnSpc>
                <a:spcPct val="100000"/>
              </a:lnSpc>
              <a:spcBef>
                <a:spcPts val="0"/>
              </a:spcBef>
              <a:spcAft>
                <a:spcPts val="0"/>
              </a:spcAft>
              <a:buClr>
                <a:schemeClr val="dk1"/>
              </a:buClr>
              <a:buSzPts val="1200"/>
              <a:buFont typeface="Calibri"/>
              <a:buAutoNum type="arabicPeriod"/>
            </a:pPr>
            <a:r>
              <a:rPr lang="en-US" dirty="0" err="1"/>
              <a:t>Onprem</a:t>
            </a:r>
            <a:r>
              <a:rPr lang="en-US" dirty="0"/>
              <a:t> connectivity and Domain Join is required to connect the On-prem License server, NFS, PLM server</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dirty="0"/>
              <a:t>How to create the Nodes considering the Dyson domain join security requirement</a:t>
            </a:r>
          </a:p>
          <a:p>
            <a:pPr marL="228600" lvl="0" indent="-228600" algn="l" rtl="0">
              <a:lnSpc>
                <a:spcPct val="100000"/>
              </a:lnSpc>
              <a:spcBef>
                <a:spcPts val="0"/>
              </a:spcBef>
              <a:spcAft>
                <a:spcPts val="0"/>
              </a:spcAft>
              <a:buClr>
                <a:schemeClr val="dk1"/>
              </a:buClr>
              <a:buSzPts val="1200"/>
              <a:buFont typeface="Calibri"/>
              <a:buAutoNum type="arabicPeriod"/>
            </a:pPr>
            <a:r>
              <a:rPr lang="en-US" dirty="0"/>
              <a:t>What should be CIDR ranges? Is 255 IP range is OK for the PoC?</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many maximum compute node we are expecting to complete the given use cases, based on that we can ask Dyson to allow the CIDR ranges</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to do we scan the compute nodes against Qualys if that will come as a mandate?</a:t>
            </a:r>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dirty="0"/>
          </a:p>
        </p:txBody>
      </p:sp>
      <p:sp>
        <p:nvSpPr>
          <p:cNvPr id="752" name="Google Shape;752;gefa342db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337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efa342db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Note: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The total cluster will be created in private subnets spanning across three AZs</a:t>
            </a:r>
            <a:endParaRPr lang="en-US" dirty="0">
              <a:solidFill>
                <a:srgbClr val="FF0000"/>
              </a:solidFill>
            </a:endParaRPr>
          </a:p>
          <a:p>
            <a:pPr marL="228600" lvl="0" indent="-228600" algn="l" rtl="0">
              <a:lnSpc>
                <a:spcPct val="100000"/>
              </a:lnSpc>
              <a:spcBef>
                <a:spcPts val="0"/>
              </a:spcBef>
              <a:spcAft>
                <a:spcPts val="0"/>
              </a:spcAft>
              <a:buClr>
                <a:schemeClr val="dk1"/>
              </a:buClr>
              <a:buSzPts val="1200"/>
              <a:buFont typeface="Calibri"/>
              <a:buAutoNum type="arabicPeriod"/>
            </a:pPr>
            <a:r>
              <a:rPr lang="en-US" dirty="0"/>
              <a:t>Workstations, </a:t>
            </a:r>
            <a:r>
              <a:rPr lang="en-US" dirty="0" err="1"/>
              <a:t>HeadNode</a:t>
            </a:r>
            <a:r>
              <a:rPr lang="en-US" dirty="0"/>
              <a:t> will be connected to On-Prem network though SD-WAN, TGW and Domain join</a:t>
            </a:r>
          </a:p>
          <a:p>
            <a:pPr marL="228600" lvl="0" indent="-228600" algn="l" rtl="0">
              <a:lnSpc>
                <a:spcPct val="100000"/>
              </a:lnSpc>
              <a:spcBef>
                <a:spcPts val="0"/>
              </a:spcBef>
              <a:spcAft>
                <a:spcPts val="0"/>
              </a:spcAft>
              <a:buClr>
                <a:schemeClr val="dk1"/>
              </a:buClr>
              <a:buSzPts val="1200"/>
              <a:buFont typeface="Calibri"/>
              <a:buAutoNum type="arabicPeriod"/>
            </a:pPr>
            <a:r>
              <a:rPr lang="en-US" dirty="0"/>
              <a:t>Workstations: Windows 10, </a:t>
            </a:r>
            <a:r>
              <a:rPr lang="en-US" dirty="0" err="1"/>
              <a:t>HeadNode</a:t>
            </a:r>
            <a:r>
              <a:rPr lang="en-US" dirty="0"/>
              <a:t>: Ubuntu </a:t>
            </a:r>
            <a:r>
              <a:rPr lang="en-US" b="0" i="0" dirty="0">
                <a:solidFill>
                  <a:srgbClr val="242424"/>
                </a:solidFill>
                <a:effectLst/>
                <a:latin typeface="Calibri" panose="020F0502020204030204" pitchFamily="34" charset="0"/>
              </a:rPr>
              <a:t>20.04, On-Demand compute Node: </a:t>
            </a:r>
            <a:r>
              <a:rPr lang="en-US" b="0" i="0" dirty="0">
                <a:solidFill>
                  <a:srgbClr val="FF0000"/>
                </a:solidFill>
                <a:effectLst/>
                <a:latin typeface="Calibri" panose="020F0502020204030204" pitchFamily="34" charset="0"/>
              </a:rPr>
              <a:t>???</a:t>
            </a:r>
            <a:endParaRPr lang="en-US" dirty="0">
              <a:solidFill>
                <a:srgbClr val="FF0000"/>
              </a:solidFill>
            </a:endParaRPr>
          </a:p>
          <a:p>
            <a:pPr marL="228600" lvl="0" indent="-228600" algn="l" rtl="0">
              <a:lnSpc>
                <a:spcPct val="100000"/>
              </a:lnSpc>
              <a:spcBef>
                <a:spcPts val="0"/>
              </a:spcBef>
              <a:spcAft>
                <a:spcPts val="0"/>
              </a:spcAft>
              <a:buClr>
                <a:schemeClr val="dk1"/>
              </a:buClr>
              <a:buSzPts val="1200"/>
              <a:buFont typeface="Calibri"/>
              <a:buAutoNum type="arabicPeriod"/>
            </a:pPr>
            <a:r>
              <a:rPr lang="en-US" dirty="0" err="1"/>
              <a:t>FSx</a:t>
            </a:r>
            <a:r>
              <a:rPr lang="en-US" dirty="0"/>
              <a:t> Luster storage will be used</a:t>
            </a:r>
          </a:p>
          <a:p>
            <a:pPr marL="228600" lvl="0" indent="-228600" algn="l" rtl="0">
              <a:lnSpc>
                <a:spcPct val="100000"/>
              </a:lnSpc>
              <a:spcBef>
                <a:spcPts val="0"/>
              </a:spcBef>
              <a:spcAft>
                <a:spcPts val="0"/>
              </a:spcAft>
              <a:buClr>
                <a:schemeClr val="dk1"/>
              </a:buClr>
              <a:buSzPts val="1200"/>
              <a:buFont typeface="Calibri"/>
              <a:buAutoNum type="arabicPeriod"/>
            </a:pPr>
            <a:r>
              <a:rPr lang="en-US" dirty="0"/>
              <a:t>Job Scheduler </a:t>
            </a:r>
            <a:r>
              <a:rPr lang="en-US" dirty="0" err="1"/>
              <a:t>Slurm</a:t>
            </a:r>
            <a:r>
              <a:rPr lang="en-US" dirty="0"/>
              <a:t> will be used, however LSF is preferred</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many Job queues we should have?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Do we have any interface (i.e. similar to SOCA) to create the Workstation?</a:t>
            </a:r>
          </a:p>
          <a:p>
            <a:pPr marL="228600" lvl="0" indent="-228600" algn="l" rtl="0">
              <a:lnSpc>
                <a:spcPct val="100000"/>
              </a:lnSpc>
              <a:spcBef>
                <a:spcPts val="0"/>
              </a:spcBef>
              <a:spcAft>
                <a:spcPts val="0"/>
              </a:spcAft>
              <a:buClr>
                <a:schemeClr val="dk1"/>
              </a:buClr>
              <a:buSzPts val="1200"/>
              <a:buFont typeface="Calibri"/>
              <a:buAutoNum type="arabicPeriod"/>
            </a:pPr>
            <a:r>
              <a:rPr lang="en-US" dirty="0"/>
              <a:t>Is only One </a:t>
            </a:r>
            <a:r>
              <a:rPr lang="en-US" dirty="0" err="1"/>
              <a:t>HeadNode</a:t>
            </a:r>
            <a:r>
              <a:rPr lang="en-US" dirty="0"/>
              <a:t> is sufficient in the PoC phase?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Can we make it a single region, 3 AZ, without the </a:t>
            </a:r>
            <a:r>
              <a:rPr lang="en-US" dirty="0" err="1"/>
              <a:t>LoadBalancer</a:t>
            </a:r>
            <a:r>
              <a:rPr lang="en-US" dirty="0"/>
              <a:t> in PoC phase?</a:t>
            </a:r>
          </a:p>
          <a:p>
            <a:pPr marL="228600" lvl="0" indent="-228600" algn="l" rtl="0">
              <a:lnSpc>
                <a:spcPct val="100000"/>
              </a:lnSpc>
              <a:spcBef>
                <a:spcPts val="0"/>
              </a:spcBef>
              <a:spcAft>
                <a:spcPts val="0"/>
              </a:spcAft>
              <a:buClr>
                <a:schemeClr val="dk1"/>
              </a:buClr>
              <a:buSzPts val="1200"/>
              <a:buFont typeface="Calibri"/>
              <a:buAutoNum type="arabicPeriod"/>
            </a:pPr>
            <a:r>
              <a:rPr lang="en-US" dirty="0" err="1"/>
              <a:t>Onprem</a:t>
            </a:r>
            <a:r>
              <a:rPr lang="en-US" dirty="0"/>
              <a:t> connectivity and Domain Join is required to connect the On-prem License server, NFS, PLM server</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dirty="0"/>
              <a:t>How to create the Nodes considering the Dyson domain join security requirement</a:t>
            </a:r>
          </a:p>
          <a:p>
            <a:pPr marL="228600" lvl="0" indent="-228600" algn="l" rtl="0">
              <a:lnSpc>
                <a:spcPct val="100000"/>
              </a:lnSpc>
              <a:spcBef>
                <a:spcPts val="0"/>
              </a:spcBef>
              <a:spcAft>
                <a:spcPts val="0"/>
              </a:spcAft>
              <a:buClr>
                <a:schemeClr val="dk1"/>
              </a:buClr>
              <a:buSzPts val="1200"/>
              <a:buFont typeface="Calibri"/>
              <a:buAutoNum type="arabicPeriod"/>
            </a:pPr>
            <a:r>
              <a:rPr lang="en-US" dirty="0"/>
              <a:t>What should be CIDR ranges? Is 255 IP range is OK for the PoC?</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many maximum compute node we are expecting to complete the given use cases, based on that we can ask Dyson to allow the CIDR ranges</a:t>
            </a:r>
          </a:p>
          <a:p>
            <a:pPr marL="228600" lvl="0" indent="-228600" algn="l" rtl="0">
              <a:lnSpc>
                <a:spcPct val="100000"/>
              </a:lnSpc>
              <a:spcBef>
                <a:spcPts val="0"/>
              </a:spcBef>
              <a:spcAft>
                <a:spcPts val="0"/>
              </a:spcAft>
              <a:buClr>
                <a:schemeClr val="dk1"/>
              </a:buClr>
              <a:buSzPts val="1200"/>
              <a:buFont typeface="Calibri"/>
              <a:buAutoNum type="arabicPeriod"/>
            </a:pPr>
            <a:r>
              <a:rPr lang="en-US" dirty="0"/>
              <a:t>How to do we scan the compute nodes against Qualys if that will come as a mandate?</a:t>
            </a:r>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dirty="0"/>
          </a:p>
        </p:txBody>
      </p:sp>
      <p:sp>
        <p:nvSpPr>
          <p:cNvPr id="752" name="Google Shape;752;gefa342db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6646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efa342db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752" name="Google Shape;752;gefa342db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1875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efa342db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Note: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Dyson has their AWS accounts</a:t>
            </a:r>
          </a:p>
          <a:p>
            <a:pPr marL="228600" lvl="0" indent="-228600" algn="l" rtl="0">
              <a:lnSpc>
                <a:spcPct val="100000"/>
              </a:lnSpc>
              <a:spcBef>
                <a:spcPts val="0"/>
              </a:spcBef>
              <a:spcAft>
                <a:spcPts val="0"/>
              </a:spcAft>
              <a:buClr>
                <a:schemeClr val="dk1"/>
              </a:buClr>
              <a:buSzPts val="1200"/>
              <a:buFont typeface="Calibri"/>
              <a:buAutoNum type="arabicPeriod"/>
            </a:pPr>
            <a:r>
              <a:rPr lang="en-US" dirty="0"/>
              <a:t>The on-prem and AWS are connected through SD-WAN</a:t>
            </a:r>
          </a:p>
          <a:p>
            <a:pPr marL="228600" lvl="0" indent="-228600" algn="l" rtl="0">
              <a:lnSpc>
                <a:spcPct val="100000"/>
              </a:lnSpc>
              <a:spcBef>
                <a:spcPts val="0"/>
              </a:spcBef>
              <a:spcAft>
                <a:spcPts val="0"/>
              </a:spcAft>
              <a:buClr>
                <a:schemeClr val="dk1"/>
              </a:buClr>
              <a:buSzPts val="1200"/>
              <a:buFont typeface="Calibri"/>
              <a:buAutoNum type="arabicPeriod"/>
            </a:pPr>
            <a:r>
              <a:rPr lang="en-US" dirty="0"/>
              <a:t>They can create a new AWS account under OU but they will note share the TGW with that new account as per their company policy, So we decided to use existing account which is Non Prod RDD</a:t>
            </a:r>
          </a:p>
          <a:p>
            <a:pPr marL="228600" lvl="0" indent="-228600" algn="l" rtl="0">
              <a:lnSpc>
                <a:spcPct val="100000"/>
              </a:lnSpc>
              <a:spcBef>
                <a:spcPts val="0"/>
              </a:spcBef>
              <a:spcAft>
                <a:spcPts val="0"/>
              </a:spcAft>
              <a:buClr>
                <a:schemeClr val="dk1"/>
              </a:buClr>
              <a:buSzPts val="1200"/>
              <a:buFont typeface="Calibri"/>
              <a:buAutoNum type="arabicPeriod"/>
            </a:pPr>
            <a:endParaRPr lang="en-US" dirty="0"/>
          </a:p>
        </p:txBody>
      </p:sp>
      <p:sp>
        <p:nvSpPr>
          <p:cNvPr id="752" name="Google Shape;752;gefa342db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85164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efa342db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Note::</a:t>
            </a:r>
          </a:p>
          <a:p>
            <a:pPr marL="171450" lvl="0" indent="-171450" algn="l" rtl="0">
              <a:lnSpc>
                <a:spcPct val="100000"/>
              </a:lnSpc>
              <a:spcBef>
                <a:spcPts val="0"/>
              </a:spcBef>
              <a:spcAft>
                <a:spcPts val="0"/>
              </a:spcAft>
              <a:buClr>
                <a:schemeClr val="dk1"/>
              </a:buClr>
              <a:buSzPts val="1200"/>
              <a:buFont typeface="Arial" panose="020B0604020202020204" pitchFamily="34" charset="0"/>
              <a:buChar char="•"/>
            </a:pPr>
            <a:r>
              <a:rPr lang="en-US" dirty="0"/>
              <a:t>Dyson has HPC cluster in </a:t>
            </a:r>
            <a:r>
              <a:rPr lang="en-GB" sz="1200" dirty="0" err="1">
                <a:effectLst/>
              </a:rPr>
              <a:t>Malmesbury</a:t>
            </a:r>
            <a:r>
              <a:rPr lang="en-US" sz="1200" dirty="0">
                <a:effectLst/>
                <a:latin typeface="Arial" panose="020B0604020202020204" pitchFamily="34" charset="0"/>
              </a:rPr>
              <a:t> and </a:t>
            </a:r>
            <a:r>
              <a:rPr lang="en-GB" sz="1200" dirty="0" err="1">
                <a:effectLst/>
              </a:rPr>
              <a:t>Hullavington</a:t>
            </a:r>
            <a:endParaRPr lang="en-GB" sz="1200" dirty="0">
              <a:effectLst/>
            </a:endParaRPr>
          </a:p>
          <a:p>
            <a:pPr marL="171450" lvl="0" indent="-171450" algn="l" rtl="0">
              <a:lnSpc>
                <a:spcPct val="100000"/>
              </a:lnSpc>
              <a:spcBef>
                <a:spcPts val="0"/>
              </a:spcBef>
              <a:spcAft>
                <a:spcPts val="0"/>
              </a:spcAft>
              <a:buClr>
                <a:schemeClr val="dk1"/>
              </a:buClr>
              <a:buSzPts val="1200"/>
              <a:buFont typeface="Arial" panose="020B0604020202020204" pitchFamily="34" charset="0"/>
              <a:buChar char="•"/>
            </a:pPr>
            <a:r>
              <a:rPr lang="en-GB" sz="1200" dirty="0">
                <a:effectLst/>
                <a:latin typeface="Arial" panose="020B0604020202020204" pitchFamily="34" charset="0"/>
                <a:ea typeface="Times New Roman" panose="02020603050405020304" pitchFamily="18" charset="0"/>
              </a:rPr>
              <a:t>Dyson users are using their desk to access the HPC cluster</a:t>
            </a:r>
          </a:p>
          <a:p>
            <a:pPr marL="171450" lvl="0" indent="-171450" algn="l" rtl="0">
              <a:lnSpc>
                <a:spcPct val="100000"/>
              </a:lnSpc>
              <a:spcBef>
                <a:spcPts val="0"/>
              </a:spcBef>
              <a:spcAft>
                <a:spcPts val="0"/>
              </a:spcAft>
              <a:buClr>
                <a:schemeClr val="dk1"/>
              </a:buClr>
              <a:buSzPts val="1200"/>
              <a:buFont typeface="Arial" panose="020B0604020202020204" pitchFamily="34" charset="0"/>
              <a:buChar char="•"/>
            </a:pPr>
            <a:r>
              <a:rPr lang="en-GB" sz="1200" dirty="0">
                <a:effectLst/>
                <a:latin typeface="Arial" panose="020B0604020202020204" pitchFamily="34" charset="0"/>
                <a:ea typeface="Times New Roman" panose="02020603050405020304" pitchFamily="18" charset="0"/>
              </a:rPr>
              <a:t>Dyson users are logged in using the AD based on Azure-AD</a:t>
            </a:r>
          </a:p>
          <a:p>
            <a:pPr marL="171450" lvl="0" indent="-171450" algn="l" rtl="0">
              <a:lnSpc>
                <a:spcPct val="100000"/>
              </a:lnSpc>
              <a:spcBef>
                <a:spcPts val="0"/>
              </a:spcBef>
              <a:spcAft>
                <a:spcPts val="0"/>
              </a:spcAft>
              <a:buClr>
                <a:schemeClr val="dk1"/>
              </a:buClr>
              <a:buSzPts val="1200"/>
              <a:buFont typeface="Arial" panose="020B0604020202020204" pitchFamily="34" charset="0"/>
              <a:buChar char="•"/>
            </a:pPr>
            <a:r>
              <a:rPr lang="en-GB" sz="1200" b="1" dirty="0">
                <a:solidFill>
                  <a:schemeClr val="accent1"/>
                </a:solidFill>
                <a:effectLst/>
                <a:latin typeface="Arial" panose="020B0604020202020204" pitchFamily="34" charset="0"/>
                <a:ea typeface="Times New Roman" panose="02020603050405020304" pitchFamily="18" charset="0"/>
              </a:rPr>
              <a:t>Which domain they joined their workstation is yet to receive</a:t>
            </a:r>
            <a:r>
              <a:rPr lang="en-GB" sz="1200" b="1" dirty="0">
                <a:effectLst/>
                <a:latin typeface="Arial" panose="020B0604020202020204" pitchFamily="34" charset="0"/>
                <a:ea typeface="Times New Roman" panose="02020603050405020304" pitchFamily="18" charset="0"/>
              </a:rPr>
              <a:t>.</a:t>
            </a:r>
          </a:p>
          <a:p>
            <a:pPr marL="171450" lvl="0" indent="-171450" algn="l" rtl="0">
              <a:lnSpc>
                <a:spcPct val="100000"/>
              </a:lnSpc>
              <a:spcBef>
                <a:spcPts val="0"/>
              </a:spcBef>
              <a:spcAft>
                <a:spcPts val="0"/>
              </a:spcAft>
              <a:buClr>
                <a:schemeClr val="dk1"/>
              </a:buClr>
              <a:buSzPts val="1200"/>
              <a:buFont typeface="Arial" panose="020B0604020202020204" pitchFamily="34" charset="0"/>
              <a:buChar char="•"/>
            </a:pPr>
            <a:r>
              <a:rPr lang="en-GB" sz="1200" dirty="0">
                <a:effectLst/>
                <a:latin typeface="Arial" panose="020B0604020202020204" pitchFamily="34" charset="0"/>
                <a:ea typeface="Times New Roman" panose="02020603050405020304" pitchFamily="18" charset="0"/>
              </a:rPr>
              <a:t>Users are using the NFS as their storage</a:t>
            </a:r>
            <a:endParaRPr lang="en-US" sz="1200" dirty="0">
              <a:effectLst/>
              <a:latin typeface="Arial" panose="020B0604020202020204" pitchFamily="34" charset="0"/>
              <a:ea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lang="en-US" dirty="0"/>
          </a:p>
        </p:txBody>
      </p:sp>
      <p:sp>
        <p:nvSpPr>
          <p:cNvPr id="752" name="Google Shape;752;gefa342db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630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pPr marL="171450" indent="-171450">
              <a:buFont typeface="Arial" panose="020B0604020202020204" pitchFamily="34" charset="0"/>
              <a:buChar char="•"/>
            </a:pPr>
            <a:r>
              <a:rPr lang="en-US" dirty="0"/>
              <a:t>Currently LSF is being used as the job scheduler in their on-prem HPC</a:t>
            </a:r>
          </a:p>
        </p:txBody>
      </p:sp>
      <p:sp>
        <p:nvSpPr>
          <p:cNvPr id="4" name="Slide Number Placeholder 3"/>
          <p:cNvSpPr>
            <a:spLocks noGrp="1"/>
          </p:cNvSpPr>
          <p:nvPr>
            <p:ph type="sldNum" sz="quarter" idx="5"/>
          </p:nvPr>
        </p:nvSpPr>
        <p:spPr/>
        <p:txBody>
          <a:bodyPr/>
          <a:lstStyle/>
          <a:p>
            <a:fld id="{991F7B9B-CBD6-4053-8055-2B423527807A}" type="slidenum">
              <a:rPr lang="en-US" smtClean="0"/>
              <a:t>5</a:t>
            </a:fld>
            <a:endParaRPr lang="en-US"/>
          </a:p>
        </p:txBody>
      </p:sp>
    </p:spTree>
    <p:extLst>
      <p:ext uri="{BB962C8B-B14F-4D97-AF65-F5344CB8AC3E}">
        <p14:creationId xmlns:p14="http://schemas.microsoft.com/office/powerpoint/2010/main" val="2055666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efa342db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Note: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Dyson has their AWS accounts</a:t>
            </a:r>
          </a:p>
          <a:p>
            <a:pPr marL="228600" lvl="0" indent="-228600" algn="l" rtl="0">
              <a:lnSpc>
                <a:spcPct val="100000"/>
              </a:lnSpc>
              <a:spcBef>
                <a:spcPts val="0"/>
              </a:spcBef>
              <a:spcAft>
                <a:spcPts val="0"/>
              </a:spcAft>
              <a:buClr>
                <a:schemeClr val="dk1"/>
              </a:buClr>
              <a:buSzPts val="1200"/>
              <a:buFont typeface="Calibri"/>
              <a:buAutoNum type="arabicPeriod"/>
            </a:pPr>
            <a:r>
              <a:rPr lang="en-US" dirty="0"/>
              <a:t>The on-prem and AWS are connected through SD-WAN</a:t>
            </a:r>
          </a:p>
          <a:p>
            <a:pPr marL="228600" lvl="0" indent="-228600" algn="l" rtl="0">
              <a:lnSpc>
                <a:spcPct val="100000"/>
              </a:lnSpc>
              <a:spcBef>
                <a:spcPts val="0"/>
              </a:spcBef>
              <a:spcAft>
                <a:spcPts val="0"/>
              </a:spcAft>
              <a:buClr>
                <a:schemeClr val="dk1"/>
              </a:buClr>
              <a:buSzPts val="1200"/>
              <a:buFont typeface="Calibri"/>
              <a:buAutoNum type="arabicPeriod"/>
            </a:pPr>
            <a:r>
              <a:rPr lang="en-US" dirty="0"/>
              <a:t>Azure AD is being used for the AD which is already integrated with Master A/C’s SSO, and the SSO based validation is being done for the other sub accounts</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GB" sz="1200" b="1" dirty="0">
                <a:solidFill>
                  <a:schemeClr val="accent1"/>
                </a:solidFill>
                <a:effectLst/>
                <a:latin typeface="Arial" panose="020B0604020202020204" pitchFamily="34" charset="0"/>
                <a:ea typeface="Times New Roman" panose="02020603050405020304" pitchFamily="18" charset="0"/>
              </a:rPr>
              <a:t>Which domain they joined their workstation is yet to receive</a:t>
            </a:r>
            <a:r>
              <a:rPr lang="en-GB" sz="1200" b="1" dirty="0">
                <a:effectLst/>
                <a:latin typeface="Arial" panose="020B0604020202020204" pitchFamily="34" charset="0"/>
                <a:ea typeface="Times New Roman" panose="02020603050405020304" pitchFamily="18" charset="0"/>
              </a:rPr>
              <a:t>.</a:t>
            </a:r>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lang="en-US" dirty="0"/>
          </a:p>
          <a:p>
            <a:pPr marL="228600" lvl="0" indent="-228600" algn="l" rtl="0">
              <a:lnSpc>
                <a:spcPct val="100000"/>
              </a:lnSpc>
              <a:spcBef>
                <a:spcPts val="0"/>
              </a:spcBef>
              <a:spcAft>
                <a:spcPts val="0"/>
              </a:spcAft>
              <a:buClr>
                <a:schemeClr val="dk1"/>
              </a:buClr>
              <a:buSzPts val="1200"/>
              <a:buFont typeface="Calibri"/>
              <a:buAutoNum type="arabicPeriod"/>
            </a:pPr>
            <a:endParaRPr lang="en-US" dirty="0"/>
          </a:p>
        </p:txBody>
      </p:sp>
      <p:sp>
        <p:nvSpPr>
          <p:cNvPr id="752" name="Google Shape;752;gefa342db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960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efa342db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Note:</a:t>
            </a:r>
          </a:p>
          <a:p>
            <a:pPr marL="228600" lvl="0" indent="-228600" algn="l" rtl="0">
              <a:lnSpc>
                <a:spcPct val="100000"/>
              </a:lnSpc>
              <a:spcBef>
                <a:spcPts val="0"/>
              </a:spcBef>
              <a:spcAft>
                <a:spcPts val="0"/>
              </a:spcAft>
              <a:buClr>
                <a:schemeClr val="dk1"/>
              </a:buClr>
              <a:buSzPts val="1200"/>
              <a:buFont typeface="Calibri"/>
              <a:buAutoNum type="arabicPeriod"/>
            </a:pPr>
            <a:r>
              <a:rPr lang="en-US" dirty="0"/>
              <a:t>Dyson has their AWS accounts</a:t>
            </a:r>
          </a:p>
          <a:p>
            <a:pPr marL="228600" lvl="0" indent="-228600" algn="l" rtl="0">
              <a:lnSpc>
                <a:spcPct val="100000"/>
              </a:lnSpc>
              <a:spcBef>
                <a:spcPts val="0"/>
              </a:spcBef>
              <a:spcAft>
                <a:spcPts val="0"/>
              </a:spcAft>
              <a:buClr>
                <a:schemeClr val="dk1"/>
              </a:buClr>
              <a:buSzPts val="1200"/>
              <a:buFont typeface="Calibri"/>
              <a:buAutoNum type="arabicPeriod"/>
            </a:pPr>
            <a:r>
              <a:rPr lang="en-US" dirty="0"/>
              <a:t>The on-prem and AWS are connected through SD-WAN</a:t>
            </a:r>
          </a:p>
          <a:p>
            <a:pPr marL="228600" lvl="0" indent="-228600" algn="l" rtl="0">
              <a:lnSpc>
                <a:spcPct val="100000"/>
              </a:lnSpc>
              <a:spcBef>
                <a:spcPts val="0"/>
              </a:spcBef>
              <a:spcAft>
                <a:spcPts val="0"/>
              </a:spcAft>
              <a:buClr>
                <a:schemeClr val="dk1"/>
              </a:buClr>
              <a:buSzPts val="1200"/>
              <a:buFont typeface="Calibri"/>
              <a:buAutoNum type="arabicPeriod"/>
            </a:pPr>
            <a:r>
              <a:rPr lang="en-US" dirty="0"/>
              <a:t>They can create a new AWS account under OU but they will note share the TGW with that new account as per their company policy, So we decided to use existing account which is Non Prod RDD</a:t>
            </a:r>
          </a:p>
          <a:p>
            <a:pPr marL="228600" lvl="0" indent="-228600" algn="l" rtl="0">
              <a:lnSpc>
                <a:spcPct val="100000"/>
              </a:lnSpc>
              <a:spcBef>
                <a:spcPts val="0"/>
              </a:spcBef>
              <a:spcAft>
                <a:spcPts val="0"/>
              </a:spcAft>
              <a:buClr>
                <a:schemeClr val="dk1"/>
              </a:buClr>
              <a:buSzPts val="1200"/>
              <a:buFont typeface="Calibri"/>
              <a:buAutoNum type="arabicPeriod"/>
            </a:pPr>
            <a:endParaRPr lang="en-US" dirty="0"/>
          </a:p>
        </p:txBody>
      </p:sp>
      <p:sp>
        <p:nvSpPr>
          <p:cNvPr id="752" name="Google Shape;752;gefa342db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018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efa342db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lvl="0" indent="-228600" algn="l" rtl="0">
              <a:lnSpc>
                <a:spcPct val="100000"/>
              </a:lnSpc>
              <a:spcBef>
                <a:spcPts val="0"/>
              </a:spcBef>
              <a:spcAft>
                <a:spcPts val="0"/>
              </a:spcAft>
              <a:buClr>
                <a:schemeClr val="dk1"/>
              </a:buClr>
              <a:buSzPts val="1200"/>
              <a:buFont typeface="Calibri"/>
              <a:buAutoNum type="arabicPeriod"/>
            </a:pPr>
            <a:endParaRPr lang="en-US" dirty="0"/>
          </a:p>
        </p:txBody>
      </p:sp>
      <p:sp>
        <p:nvSpPr>
          <p:cNvPr id="752" name="Google Shape;752;gefa342db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1326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efa342db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752" name="Google Shape;752;gefa342db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4323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9E0F-224C-44C0-95E6-EF123FCB66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AD6B4D-7CFD-47CA-B60B-F5F37C9DC4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2DF8C6-0C8F-4584-839E-27BEA4592BD7}"/>
              </a:ext>
            </a:extLst>
          </p:cNvPr>
          <p:cNvSpPr>
            <a:spLocks noGrp="1"/>
          </p:cNvSpPr>
          <p:nvPr>
            <p:ph type="dt" sz="half" idx="10"/>
          </p:nvPr>
        </p:nvSpPr>
        <p:spPr/>
        <p:txBody>
          <a:bodyPr/>
          <a:lstStyle/>
          <a:p>
            <a:fld id="{38753320-4E6F-4486-ADA3-9AA363DA07B5}" type="datetimeFigureOut">
              <a:rPr lang="en-US" smtClean="0"/>
              <a:t>6/29/2023</a:t>
            </a:fld>
            <a:endParaRPr lang="en-US"/>
          </a:p>
        </p:txBody>
      </p:sp>
      <p:sp>
        <p:nvSpPr>
          <p:cNvPr id="5" name="Footer Placeholder 4">
            <a:extLst>
              <a:ext uri="{FF2B5EF4-FFF2-40B4-BE49-F238E27FC236}">
                <a16:creationId xmlns:a16="http://schemas.microsoft.com/office/drawing/2014/main" id="{1F612132-2272-4A8F-8076-323D394CC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A3CF6F-173C-4991-B088-EDC9AB39EF26}"/>
              </a:ext>
            </a:extLst>
          </p:cNvPr>
          <p:cNvSpPr>
            <a:spLocks noGrp="1"/>
          </p:cNvSpPr>
          <p:nvPr>
            <p:ph type="sldNum" sz="quarter" idx="12"/>
          </p:nvPr>
        </p:nvSpPr>
        <p:spPr/>
        <p:txBody>
          <a:bodyPr/>
          <a:lstStyle/>
          <a:p>
            <a:fld id="{D39FB412-2B3D-4A9D-B358-1C1390AB024A}" type="slidenum">
              <a:rPr lang="en-US" smtClean="0"/>
              <a:t>‹#›</a:t>
            </a:fld>
            <a:endParaRPr lang="en-US"/>
          </a:p>
        </p:txBody>
      </p:sp>
    </p:spTree>
    <p:extLst>
      <p:ext uri="{BB962C8B-B14F-4D97-AF65-F5344CB8AC3E}">
        <p14:creationId xmlns:p14="http://schemas.microsoft.com/office/powerpoint/2010/main" val="38782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89C76-C66A-471E-9229-425DADA54C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3097F0-3D6C-4CDA-983D-1687498082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1A7F9-B054-4977-A58E-75B357D34734}"/>
              </a:ext>
            </a:extLst>
          </p:cNvPr>
          <p:cNvSpPr>
            <a:spLocks noGrp="1"/>
          </p:cNvSpPr>
          <p:nvPr>
            <p:ph type="dt" sz="half" idx="10"/>
          </p:nvPr>
        </p:nvSpPr>
        <p:spPr/>
        <p:txBody>
          <a:bodyPr/>
          <a:lstStyle/>
          <a:p>
            <a:fld id="{38753320-4E6F-4486-ADA3-9AA363DA07B5}" type="datetimeFigureOut">
              <a:rPr lang="en-US" smtClean="0"/>
              <a:t>6/29/2023</a:t>
            </a:fld>
            <a:endParaRPr lang="en-US"/>
          </a:p>
        </p:txBody>
      </p:sp>
      <p:sp>
        <p:nvSpPr>
          <p:cNvPr id="5" name="Footer Placeholder 4">
            <a:extLst>
              <a:ext uri="{FF2B5EF4-FFF2-40B4-BE49-F238E27FC236}">
                <a16:creationId xmlns:a16="http://schemas.microsoft.com/office/drawing/2014/main" id="{918ADA3A-2F86-4FF9-BFC2-95C559313B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1DD01-E263-44D8-A05E-5ADB56C921D0}"/>
              </a:ext>
            </a:extLst>
          </p:cNvPr>
          <p:cNvSpPr>
            <a:spLocks noGrp="1"/>
          </p:cNvSpPr>
          <p:nvPr>
            <p:ph type="sldNum" sz="quarter" idx="12"/>
          </p:nvPr>
        </p:nvSpPr>
        <p:spPr/>
        <p:txBody>
          <a:bodyPr/>
          <a:lstStyle/>
          <a:p>
            <a:fld id="{D39FB412-2B3D-4A9D-B358-1C1390AB024A}" type="slidenum">
              <a:rPr lang="en-US" smtClean="0"/>
              <a:t>‹#›</a:t>
            </a:fld>
            <a:endParaRPr lang="en-US"/>
          </a:p>
        </p:txBody>
      </p:sp>
    </p:spTree>
    <p:extLst>
      <p:ext uri="{BB962C8B-B14F-4D97-AF65-F5344CB8AC3E}">
        <p14:creationId xmlns:p14="http://schemas.microsoft.com/office/powerpoint/2010/main" val="112985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EE5CD4-E498-4384-B657-8482E5FCEE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68B4A5-B038-43EB-A0B7-1F13D74AE4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7AF4C-FBDA-423A-8474-F09288E0FCB6}"/>
              </a:ext>
            </a:extLst>
          </p:cNvPr>
          <p:cNvSpPr>
            <a:spLocks noGrp="1"/>
          </p:cNvSpPr>
          <p:nvPr>
            <p:ph type="dt" sz="half" idx="10"/>
          </p:nvPr>
        </p:nvSpPr>
        <p:spPr/>
        <p:txBody>
          <a:bodyPr/>
          <a:lstStyle/>
          <a:p>
            <a:fld id="{38753320-4E6F-4486-ADA3-9AA363DA07B5}" type="datetimeFigureOut">
              <a:rPr lang="en-US" smtClean="0"/>
              <a:t>6/29/2023</a:t>
            </a:fld>
            <a:endParaRPr lang="en-US"/>
          </a:p>
        </p:txBody>
      </p:sp>
      <p:sp>
        <p:nvSpPr>
          <p:cNvPr id="5" name="Footer Placeholder 4">
            <a:extLst>
              <a:ext uri="{FF2B5EF4-FFF2-40B4-BE49-F238E27FC236}">
                <a16:creationId xmlns:a16="http://schemas.microsoft.com/office/drawing/2014/main" id="{040AE164-EE5A-4AA2-A565-995A5DE6F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105D41-87FA-44D5-B57D-09536A078AD3}"/>
              </a:ext>
            </a:extLst>
          </p:cNvPr>
          <p:cNvSpPr>
            <a:spLocks noGrp="1"/>
          </p:cNvSpPr>
          <p:nvPr>
            <p:ph type="sldNum" sz="quarter" idx="12"/>
          </p:nvPr>
        </p:nvSpPr>
        <p:spPr/>
        <p:txBody>
          <a:bodyPr/>
          <a:lstStyle/>
          <a:p>
            <a:fld id="{D39FB412-2B3D-4A9D-B358-1C1390AB024A}" type="slidenum">
              <a:rPr lang="en-US" smtClean="0"/>
              <a:t>‹#›</a:t>
            </a:fld>
            <a:endParaRPr lang="en-US"/>
          </a:p>
        </p:txBody>
      </p:sp>
    </p:spTree>
    <p:extLst>
      <p:ext uri="{BB962C8B-B14F-4D97-AF65-F5344CB8AC3E}">
        <p14:creationId xmlns:p14="http://schemas.microsoft.com/office/powerpoint/2010/main" val="2524935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2_Title with content">
  <p:cSld name="2_Title with content">
    <p:spTree>
      <p:nvGrpSpPr>
        <p:cNvPr id="1" name="Shape 524"/>
        <p:cNvGrpSpPr/>
        <p:nvPr/>
      </p:nvGrpSpPr>
      <p:grpSpPr>
        <a:xfrm>
          <a:off x="0" y="0"/>
          <a:ext cx="0" cy="0"/>
          <a:chOff x="0" y="0"/>
          <a:chExt cx="0" cy="0"/>
        </a:xfrm>
      </p:grpSpPr>
      <p:sp>
        <p:nvSpPr>
          <p:cNvPr id="525" name="Google Shape;525;p69"/>
          <p:cNvSpPr txBox="1">
            <a:spLocks noGrp="1"/>
          </p:cNvSpPr>
          <p:nvPr>
            <p:ph type="title"/>
          </p:nvPr>
        </p:nvSpPr>
        <p:spPr>
          <a:xfrm>
            <a:off x="257320" y="143884"/>
            <a:ext cx="10514800" cy="7372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6" name="Google Shape;526;p69"/>
          <p:cNvSpPr txBox="1">
            <a:spLocks noGrp="1"/>
          </p:cNvSpPr>
          <p:nvPr>
            <p:ph type="body" idx="1"/>
          </p:nvPr>
        </p:nvSpPr>
        <p:spPr>
          <a:xfrm>
            <a:off x="619281" y="1119911"/>
            <a:ext cx="10514800" cy="4350800"/>
          </a:xfrm>
          <a:prstGeom prst="rect">
            <a:avLst/>
          </a:prstGeom>
          <a:noFill/>
          <a:ln>
            <a:noFill/>
          </a:ln>
        </p:spPr>
        <p:txBody>
          <a:bodyPr spcFirstLastPara="1" wrap="square" lIns="91425" tIns="45700" rIns="91425" bIns="45700" anchor="t" anchorCtr="0">
            <a:normAutofit/>
          </a:bodyPr>
          <a:lstStyle>
            <a:lvl1pPr marL="609585" lvl="0" indent="-406390" algn="l" rtl="0">
              <a:lnSpc>
                <a:spcPct val="100000"/>
              </a:lnSpc>
              <a:spcBef>
                <a:spcPts val="0"/>
              </a:spcBef>
              <a:spcAft>
                <a:spcPts val="0"/>
              </a:spcAft>
              <a:buSzPts val="1200"/>
              <a:buChar char="•"/>
              <a:defRPr/>
            </a:lvl1pPr>
            <a:lvl2pPr marL="1219170" lvl="1" indent="-406390" algn="l" rtl="0">
              <a:lnSpc>
                <a:spcPct val="100000"/>
              </a:lnSpc>
              <a:spcBef>
                <a:spcPts val="0"/>
              </a:spcBef>
              <a:spcAft>
                <a:spcPts val="0"/>
              </a:spcAft>
              <a:buSzPts val="1200"/>
              <a:buChar char="−"/>
              <a:defRPr/>
            </a:lvl2pPr>
            <a:lvl3pPr marL="1828754" lvl="2" indent="-406390" algn="l" rtl="0">
              <a:lnSpc>
                <a:spcPct val="100000"/>
              </a:lnSpc>
              <a:spcBef>
                <a:spcPts val="0"/>
              </a:spcBef>
              <a:spcAft>
                <a:spcPts val="0"/>
              </a:spcAft>
              <a:buSzPts val="1200"/>
              <a:buChar char="•"/>
              <a:defRPr/>
            </a:lvl3pPr>
            <a:lvl4pPr marL="2438339" lvl="3" indent="-406390" algn="l" rtl="0">
              <a:lnSpc>
                <a:spcPct val="100000"/>
              </a:lnSpc>
              <a:spcBef>
                <a:spcPts val="0"/>
              </a:spcBef>
              <a:spcAft>
                <a:spcPts val="0"/>
              </a:spcAft>
              <a:buSzPts val="1200"/>
              <a:buChar char="o"/>
              <a:defRPr/>
            </a:lvl4pPr>
            <a:lvl5pPr marL="3047924" lvl="4" indent="-406390" algn="l" rtl="0">
              <a:lnSpc>
                <a:spcPct val="100000"/>
              </a:lnSpc>
              <a:spcBef>
                <a:spcPts val="0"/>
              </a:spcBef>
              <a:spcAft>
                <a:spcPts val="0"/>
              </a:spcAft>
              <a:buSzPts val="1200"/>
              <a:buChar char="•"/>
              <a:defRPr/>
            </a:lvl5pPr>
            <a:lvl6pPr marL="3657509" lvl="5" indent="-304792" algn="l" rtl="0">
              <a:lnSpc>
                <a:spcPct val="100000"/>
              </a:lnSpc>
              <a:spcBef>
                <a:spcPts val="0"/>
              </a:spcBef>
              <a:spcAft>
                <a:spcPts val="0"/>
              </a:spcAft>
              <a:buSzPts val="1400"/>
              <a:buNone/>
              <a:defRPr/>
            </a:lvl6pPr>
            <a:lvl7pPr marL="4267093" lvl="6" indent="-304792" algn="l" rtl="0">
              <a:lnSpc>
                <a:spcPct val="100000"/>
              </a:lnSpc>
              <a:spcBef>
                <a:spcPts val="0"/>
              </a:spcBef>
              <a:spcAft>
                <a:spcPts val="0"/>
              </a:spcAft>
              <a:buSzPts val="1400"/>
              <a:buNone/>
              <a:defRPr/>
            </a:lvl7pPr>
            <a:lvl8pPr marL="4876678" lvl="7" indent="-304792" algn="l" rtl="0">
              <a:lnSpc>
                <a:spcPct val="100000"/>
              </a:lnSpc>
              <a:spcBef>
                <a:spcPts val="0"/>
              </a:spcBef>
              <a:spcAft>
                <a:spcPts val="0"/>
              </a:spcAft>
              <a:buSzPts val="1400"/>
              <a:buNone/>
              <a:defRPr/>
            </a:lvl8pPr>
            <a:lvl9pPr marL="5486263" lvl="8" indent="-304792" algn="l" rtl="0">
              <a:lnSpc>
                <a:spcPct val="100000"/>
              </a:lnSpc>
              <a:spcBef>
                <a:spcPts val="0"/>
              </a:spcBef>
              <a:spcAft>
                <a:spcPts val="0"/>
              </a:spcAft>
              <a:buSzPts val="1400"/>
              <a:buNone/>
              <a:defRPr/>
            </a:lvl9pPr>
          </a:lstStyle>
          <a:p>
            <a:endParaRPr/>
          </a:p>
        </p:txBody>
      </p:sp>
      <p:pic>
        <p:nvPicPr>
          <p:cNvPr id="3" name="Picture 2">
            <a:extLst>
              <a:ext uri="{FF2B5EF4-FFF2-40B4-BE49-F238E27FC236}">
                <a16:creationId xmlns:a16="http://schemas.microsoft.com/office/drawing/2014/main" id="{6B9E5508-4217-4826-B248-67E4C666D9CB}"/>
              </a:ext>
            </a:extLst>
          </p:cNvPr>
          <p:cNvPicPr>
            <a:picLocks noChangeAspect="1"/>
          </p:cNvPicPr>
          <p:nvPr userDrawn="1"/>
        </p:nvPicPr>
        <p:blipFill>
          <a:blip r:embed="rId2"/>
          <a:stretch>
            <a:fillRect/>
          </a:stretch>
        </p:blipFill>
        <p:spPr>
          <a:xfrm>
            <a:off x="0" y="6392333"/>
            <a:ext cx="1397000" cy="465667"/>
          </a:xfrm>
          <a:prstGeom prst="rect">
            <a:avLst/>
          </a:prstGeom>
        </p:spPr>
      </p:pic>
      <p:cxnSp>
        <p:nvCxnSpPr>
          <p:cNvPr id="6" name="Straight Connector 5">
            <a:extLst>
              <a:ext uri="{FF2B5EF4-FFF2-40B4-BE49-F238E27FC236}">
                <a16:creationId xmlns:a16="http://schemas.microsoft.com/office/drawing/2014/main" id="{9700BE9B-9C48-4369-8122-46226911957A}"/>
              </a:ext>
            </a:extLst>
          </p:cNvPr>
          <p:cNvCxnSpPr/>
          <p:nvPr userDrawn="1"/>
        </p:nvCxnSpPr>
        <p:spPr>
          <a:xfrm>
            <a:off x="364359" y="658652"/>
            <a:ext cx="1130913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574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2_Title with content">
  <p:cSld name="2_Title with content">
    <p:spTree>
      <p:nvGrpSpPr>
        <p:cNvPr id="1" name="Shape 524"/>
        <p:cNvGrpSpPr/>
        <p:nvPr/>
      </p:nvGrpSpPr>
      <p:grpSpPr>
        <a:xfrm>
          <a:off x="0" y="0"/>
          <a:ext cx="0" cy="0"/>
          <a:chOff x="0" y="0"/>
          <a:chExt cx="0" cy="0"/>
        </a:xfrm>
      </p:grpSpPr>
      <p:sp>
        <p:nvSpPr>
          <p:cNvPr id="525" name="Google Shape;525;p69"/>
          <p:cNvSpPr txBox="1">
            <a:spLocks noGrp="1"/>
          </p:cNvSpPr>
          <p:nvPr>
            <p:ph type="title"/>
          </p:nvPr>
        </p:nvSpPr>
        <p:spPr>
          <a:xfrm>
            <a:off x="257320" y="143884"/>
            <a:ext cx="10514800" cy="7372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6" name="Google Shape;526;p69"/>
          <p:cNvSpPr txBox="1">
            <a:spLocks noGrp="1"/>
          </p:cNvSpPr>
          <p:nvPr>
            <p:ph type="body" idx="1"/>
          </p:nvPr>
        </p:nvSpPr>
        <p:spPr>
          <a:xfrm>
            <a:off x="619281" y="1119911"/>
            <a:ext cx="10514800" cy="4350800"/>
          </a:xfrm>
          <a:prstGeom prst="rect">
            <a:avLst/>
          </a:prstGeom>
          <a:noFill/>
          <a:ln>
            <a:noFill/>
          </a:ln>
        </p:spPr>
        <p:txBody>
          <a:bodyPr spcFirstLastPara="1" wrap="square" lIns="91425" tIns="45700" rIns="91425" bIns="45700" anchor="t" anchorCtr="0">
            <a:normAutofit/>
          </a:bodyPr>
          <a:lstStyle>
            <a:lvl1pPr marL="609585" lvl="0" indent="-406390" algn="l" rtl="0">
              <a:lnSpc>
                <a:spcPct val="100000"/>
              </a:lnSpc>
              <a:spcBef>
                <a:spcPts val="0"/>
              </a:spcBef>
              <a:spcAft>
                <a:spcPts val="0"/>
              </a:spcAft>
              <a:buSzPts val="1200"/>
              <a:buChar char="•"/>
              <a:defRPr/>
            </a:lvl1pPr>
            <a:lvl2pPr marL="1219170" lvl="1" indent="-406390" algn="l" rtl="0">
              <a:lnSpc>
                <a:spcPct val="100000"/>
              </a:lnSpc>
              <a:spcBef>
                <a:spcPts val="0"/>
              </a:spcBef>
              <a:spcAft>
                <a:spcPts val="0"/>
              </a:spcAft>
              <a:buSzPts val="1200"/>
              <a:buChar char="−"/>
              <a:defRPr/>
            </a:lvl2pPr>
            <a:lvl3pPr marL="1828754" lvl="2" indent="-406390" algn="l" rtl="0">
              <a:lnSpc>
                <a:spcPct val="100000"/>
              </a:lnSpc>
              <a:spcBef>
                <a:spcPts val="0"/>
              </a:spcBef>
              <a:spcAft>
                <a:spcPts val="0"/>
              </a:spcAft>
              <a:buSzPts val="1200"/>
              <a:buChar char="•"/>
              <a:defRPr/>
            </a:lvl3pPr>
            <a:lvl4pPr marL="2438339" lvl="3" indent="-406390" algn="l" rtl="0">
              <a:lnSpc>
                <a:spcPct val="100000"/>
              </a:lnSpc>
              <a:spcBef>
                <a:spcPts val="0"/>
              </a:spcBef>
              <a:spcAft>
                <a:spcPts val="0"/>
              </a:spcAft>
              <a:buSzPts val="1200"/>
              <a:buChar char="o"/>
              <a:defRPr/>
            </a:lvl4pPr>
            <a:lvl5pPr marL="3047924" lvl="4" indent="-406390" algn="l" rtl="0">
              <a:lnSpc>
                <a:spcPct val="100000"/>
              </a:lnSpc>
              <a:spcBef>
                <a:spcPts val="0"/>
              </a:spcBef>
              <a:spcAft>
                <a:spcPts val="0"/>
              </a:spcAft>
              <a:buSzPts val="1200"/>
              <a:buChar char="•"/>
              <a:defRPr/>
            </a:lvl5pPr>
            <a:lvl6pPr marL="3657509" lvl="5" indent="-304792" algn="l" rtl="0">
              <a:lnSpc>
                <a:spcPct val="100000"/>
              </a:lnSpc>
              <a:spcBef>
                <a:spcPts val="0"/>
              </a:spcBef>
              <a:spcAft>
                <a:spcPts val="0"/>
              </a:spcAft>
              <a:buSzPts val="1400"/>
              <a:buNone/>
              <a:defRPr/>
            </a:lvl6pPr>
            <a:lvl7pPr marL="4267093" lvl="6" indent="-304792" algn="l" rtl="0">
              <a:lnSpc>
                <a:spcPct val="100000"/>
              </a:lnSpc>
              <a:spcBef>
                <a:spcPts val="0"/>
              </a:spcBef>
              <a:spcAft>
                <a:spcPts val="0"/>
              </a:spcAft>
              <a:buSzPts val="1400"/>
              <a:buNone/>
              <a:defRPr/>
            </a:lvl7pPr>
            <a:lvl8pPr marL="4876678" lvl="7" indent="-304792" algn="l" rtl="0">
              <a:lnSpc>
                <a:spcPct val="100000"/>
              </a:lnSpc>
              <a:spcBef>
                <a:spcPts val="0"/>
              </a:spcBef>
              <a:spcAft>
                <a:spcPts val="0"/>
              </a:spcAft>
              <a:buSzPts val="1400"/>
              <a:buNone/>
              <a:defRPr/>
            </a:lvl8pPr>
            <a:lvl9pPr marL="5486263" lvl="8" indent="-304792" algn="l" rtl="0">
              <a:lnSpc>
                <a:spcPct val="100000"/>
              </a:lnSpc>
              <a:spcBef>
                <a:spcPts val="0"/>
              </a:spcBef>
              <a:spcAft>
                <a:spcPts val="0"/>
              </a:spcAft>
              <a:buSzPts val="1400"/>
              <a:buNone/>
              <a:defRPr/>
            </a:lvl9pPr>
          </a:lstStyle>
          <a:p>
            <a:endParaRPr/>
          </a:p>
        </p:txBody>
      </p:sp>
      <p:pic>
        <p:nvPicPr>
          <p:cNvPr id="3" name="Picture 2">
            <a:extLst>
              <a:ext uri="{FF2B5EF4-FFF2-40B4-BE49-F238E27FC236}">
                <a16:creationId xmlns:a16="http://schemas.microsoft.com/office/drawing/2014/main" id="{6B9E5508-4217-4826-B248-67E4C666D9CB}"/>
              </a:ext>
            </a:extLst>
          </p:cNvPr>
          <p:cNvPicPr>
            <a:picLocks noChangeAspect="1"/>
          </p:cNvPicPr>
          <p:nvPr userDrawn="1"/>
        </p:nvPicPr>
        <p:blipFill>
          <a:blip r:embed="rId2"/>
          <a:stretch>
            <a:fillRect/>
          </a:stretch>
        </p:blipFill>
        <p:spPr>
          <a:xfrm>
            <a:off x="0" y="6392333"/>
            <a:ext cx="1397000" cy="465667"/>
          </a:xfrm>
          <a:prstGeom prst="rect">
            <a:avLst/>
          </a:prstGeom>
        </p:spPr>
      </p:pic>
      <p:cxnSp>
        <p:nvCxnSpPr>
          <p:cNvPr id="6" name="Straight Connector 5">
            <a:extLst>
              <a:ext uri="{FF2B5EF4-FFF2-40B4-BE49-F238E27FC236}">
                <a16:creationId xmlns:a16="http://schemas.microsoft.com/office/drawing/2014/main" id="{9700BE9B-9C48-4369-8122-46226911957A}"/>
              </a:ext>
            </a:extLst>
          </p:cNvPr>
          <p:cNvCxnSpPr/>
          <p:nvPr userDrawn="1"/>
        </p:nvCxnSpPr>
        <p:spPr>
          <a:xfrm>
            <a:off x="364359" y="658652"/>
            <a:ext cx="1130913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99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17050-B7DD-4905-88FE-EDA9168E4D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4549D-B299-4D53-969F-2523C3996A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4B7E-B288-40F8-A5BC-2E77B36306B6}"/>
              </a:ext>
            </a:extLst>
          </p:cNvPr>
          <p:cNvSpPr>
            <a:spLocks noGrp="1"/>
          </p:cNvSpPr>
          <p:nvPr>
            <p:ph type="dt" sz="half" idx="10"/>
          </p:nvPr>
        </p:nvSpPr>
        <p:spPr/>
        <p:txBody>
          <a:bodyPr/>
          <a:lstStyle/>
          <a:p>
            <a:fld id="{38753320-4E6F-4486-ADA3-9AA363DA07B5}" type="datetimeFigureOut">
              <a:rPr lang="en-US" smtClean="0"/>
              <a:t>6/29/2023</a:t>
            </a:fld>
            <a:endParaRPr lang="en-US"/>
          </a:p>
        </p:txBody>
      </p:sp>
      <p:sp>
        <p:nvSpPr>
          <p:cNvPr id="5" name="Footer Placeholder 4">
            <a:extLst>
              <a:ext uri="{FF2B5EF4-FFF2-40B4-BE49-F238E27FC236}">
                <a16:creationId xmlns:a16="http://schemas.microsoft.com/office/drawing/2014/main" id="{165BE1C5-D6B0-4D02-9780-822AD853C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85CF1-0E40-436F-AD1B-C7485B7607FB}"/>
              </a:ext>
            </a:extLst>
          </p:cNvPr>
          <p:cNvSpPr>
            <a:spLocks noGrp="1"/>
          </p:cNvSpPr>
          <p:nvPr>
            <p:ph type="sldNum" sz="quarter" idx="12"/>
          </p:nvPr>
        </p:nvSpPr>
        <p:spPr/>
        <p:txBody>
          <a:bodyPr/>
          <a:lstStyle/>
          <a:p>
            <a:fld id="{D39FB412-2B3D-4A9D-B358-1C1390AB024A}" type="slidenum">
              <a:rPr lang="en-US" smtClean="0"/>
              <a:t>‹#›</a:t>
            </a:fld>
            <a:endParaRPr lang="en-US"/>
          </a:p>
        </p:txBody>
      </p:sp>
    </p:spTree>
    <p:extLst>
      <p:ext uri="{BB962C8B-B14F-4D97-AF65-F5344CB8AC3E}">
        <p14:creationId xmlns:p14="http://schemas.microsoft.com/office/powerpoint/2010/main" val="33446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F2F05-C614-4C45-BFA6-00D8AE3810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C64C0A-48D3-4CED-ABFC-05E47B4757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8AF442-41BD-4C95-A010-FFEB552F8EF0}"/>
              </a:ext>
            </a:extLst>
          </p:cNvPr>
          <p:cNvSpPr>
            <a:spLocks noGrp="1"/>
          </p:cNvSpPr>
          <p:nvPr>
            <p:ph type="dt" sz="half" idx="10"/>
          </p:nvPr>
        </p:nvSpPr>
        <p:spPr/>
        <p:txBody>
          <a:bodyPr/>
          <a:lstStyle/>
          <a:p>
            <a:fld id="{38753320-4E6F-4486-ADA3-9AA363DA07B5}" type="datetimeFigureOut">
              <a:rPr lang="en-US" smtClean="0"/>
              <a:t>6/29/2023</a:t>
            </a:fld>
            <a:endParaRPr lang="en-US"/>
          </a:p>
        </p:txBody>
      </p:sp>
      <p:sp>
        <p:nvSpPr>
          <p:cNvPr id="5" name="Footer Placeholder 4">
            <a:extLst>
              <a:ext uri="{FF2B5EF4-FFF2-40B4-BE49-F238E27FC236}">
                <a16:creationId xmlns:a16="http://schemas.microsoft.com/office/drawing/2014/main" id="{3E5ADE4E-894D-439D-A47A-D76582245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17BD05-4CBC-4049-81D9-111910FE5B0C}"/>
              </a:ext>
            </a:extLst>
          </p:cNvPr>
          <p:cNvSpPr>
            <a:spLocks noGrp="1"/>
          </p:cNvSpPr>
          <p:nvPr>
            <p:ph type="sldNum" sz="quarter" idx="12"/>
          </p:nvPr>
        </p:nvSpPr>
        <p:spPr/>
        <p:txBody>
          <a:bodyPr/>
          <a:lstStyle/>
          <a:p>
            <a:fld id="{D39FB412-2B3D-4A9D-B358-1C1390AB024A}" type="slidenum">
              <a:rPr lang="en-US" smtClean="0"/>
              <a:t>‹#›</a:t>
            </a:fld>
            <a:endParaRPr lang="en-US"/>
          </a:p>
        </p:txBody>
      </p:sp>
    </p:spTree>
    <p:extLst>
      <p:ext uri="{BB962C8B-B14F-4D97-AF65-F5344CB8AC3E}">
        <p14:creationId xmlns:p14="http://schemas.microsoft.com/office/powerpoint/2010/main" val="292996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27A9-5996-487F-887D-0005DF1960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B751CB-83B7-4687-B81D-4A0B8250A0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216F6C-7AB8-4BFE-906E-3D518B338F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8182D7-B298-4504-B31A-0FA671066957}"/>
              </a:ext>
            </a:extLst>
          </p:cNvPr>
          <p:cNvSpPr>
            <a:spLocks noGrp="1"/>
          </p:cNvSpPr>
          <p:nvPr>
            <p:ph type="dt" sz="half" idx="10"/>
          </p:nvPr>
        </p:nvSpPr>
        <p:spPr/>
        <p:txBody>
          <a:bodyPr/>
          <a:lstStyle/>
          <a:p>
            <a:fld id="{38753320-4E6F-4486-ADA3-9AA363DA07B5}" type="datetimeFigureOut">
              <a:rPr lang="en-US" smtClean="0"/>
              <a:t>6/29/2023</a:t>
            </a:fld>
            <a:endParaRPr lang="en-US"/>
          </a:p>
        </p:txBody>
      </p:sp>
      <p:sp>
        <p:nvSpPr>
          <p:cNvPr id="6" name="Footer Placeholder 5">
            <a:extLst>
              <a:ext uri="{FF2B5EF4-FFF2-40B4-BE49-F238E27FC236}">
                <a16:creationId xmlns:a16="http://schemas.microsoft.com/office/drawing/2014/main" id="{F32A16E1-BA0A-4D70-ADCF-80695B6C3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C22BA1-90AC-4DB0-BA94-FA2262DCD6ED}"/>
              </a:ext>
            </a:extLst>
          </p:cNvPr>
          <p:cNvSpPr>
            <a:spLocks noGrp="1"/>
          </p:cNvSpPr>
          <p:nvPr>
            <p:ph type="sldNum" sz="quarter" idx="12"/>
          </p:nvPr>
        </p:nvSpPr>
        <p:spPr/>
        <p:txBody>
          <a:bodyPr/>
          <a:lstStyle/>
          <a:p>
            <a:fld id="{D39FB412-2B3D-4A9D-B358-1C1390AB024A}" type="slidenum">
              <a:rPr lang="en-US" smtClean="0"/>
              <a:t>‹#›</a:t>
            </a:fld>
            <a:endParaRPr lang="en-US"/>
          </a:p>
        </p:txBody>
      </p:sp>
    </p:spTree>
    <p:extLst>
      <p:ext uri="{BB962C8B-B14F-4D97-AF65-F5344CB8AC3E}">
        <p14:creationId xmlns:p14="http://schemas.microsoft.com/office/powerpoint/2010/main" val="1595269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9D7A-E2E6-451A-8274-17F6857CEA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79304D-B81F-43D4-A8DE-5E7006FC17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D4501C-3C40-4B0B-BC7D-08E31B21EE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D9B130-8E0E-44EC-AEDC-EB056F3931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F659F6-DC74-4590-8527-49C1C368DC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FA1E17-1148-4D5F-B1EF-8AFDD00BC840}"/>
              </a:ext>
            </a:extLst>
          </p:cNvPr>
          <p:cNvSpPr>
            <a:spLocks noGrp="1"/>
          </p:cNvSpPr>
          <p:nvPr>
            <p:ph type="dt" sz="half" idx="10"/>
          </p:nvPr>
        </p:nvSpPr>
        <p:spPr/>
        <p:txBody>
          <a:bodyPr/>
          <a:lstStyle/>
          <a:p>
            <a:fld id="{38753320-4E6F-4486-ADA3-9AA363DA07B5}" type="datetimeFigureOut">
              <a:rPr lang="en-US" smtClean="0"/>
              <a:t>6/29/2023</a:t>
            </a:fld>
            <a:endParaRPr lang="en-US"/>
          </a:p>
        </p:txBody>
      </p:sp>
      <p:sp>
        <p:nvSpPr>
          <p:cNvPr id="8" name="Footer Placeholder 7">
            <a:extLst>
              <a:ext uri="{FF2B5EF4-FFF2-40B4-BE49-F238E27FC236}">
                <a16:creationId xmlns:a16="http://schemas.microsoft.com/office/drawing/2014/main" id="{7E5C0A9A-A316-4220-8EED-8BB138B9D6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C8F92D-1D79-4F79-BDBA-A80323C185FC}"/>
              </a:ext>
            </a:extLst>
          </p:cNvPr>
          <p:cNvSpPr>
            <a:spLocks noGrp="1"/>
          </p:cNvSpPr>
          <p:nvPr>
            <p:ph type="sldNum" sz="quarter" idx="12"/>
          </p:nvPr>
        </p:nvSpPr>
        <p:spPr/>
        <p:txBody>
          <a:bodyPr/>
          <a:lstStyle/>
          <a:p>
            <a:fld id="{D39FB412-2B3D-4A9D-B358-1C1390AB024A}" type="slidenum">
              <a:rPr lang="en-US" smtClean="0"/>
              <a:t>‹#›</a:t>
            </a:fld>
            <a:endParaRPr lang="en-US"/>
          </a:p>
        </p:txBody>
      </p:sp>
    </p:spTree>
    <p:extLst>
      <p:ext uri="{BB962C8B-B14F-4D97-AF65-F5344CB8AC3E}">
        <p14:creationId xmlns:p14="http://schemas.microsoft.com/office/powerpoint/2010/main" val="2835359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0EC1-6512-4C88-B21B-9D490C922D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E5D7C0-66A6-4310-BC51-4DD24ECC6917}"/>
              </a:ext>
            </a:extLst>
          </p:cNvPr>
          <p:cNvSpPr>
            <a:spLocks noGrp="1"/>
          </p:cNvSpPr>
          <p:nvPr>
            <p:ph type="dt" sz="half" idx="10"/>
          </p:nvPr>
        </p:nvSpPr>
        <p:spPr/>
        <p:txBody>
          <a:bodyPr/>
          <a:lstStyle/>
          <a:p>
            <a:fld id="{38753320-4E6F-4486-ADA3-9AA363DA07B5}" type="datetimeFigureOut">
              <a:rPr lang="en-US" smtClean="0"/>
              <a:t>6/29/2023</a:t>
            </a:fld>
            <a:endParaRPr lang="en-US"/>
          </a:p>
        </p:txBody>
      </p:sp>
      <p:sp>
        <p:nvSpPr>
          <p:cNvPr id="4" name="Footer Placeholder 3">
            <a:extLst>
              <a:ext uri="{FF2B5EF4-FFF2-40B4-BE49-F238E27FC236}">
                <a16:creationId xmlns:a16="http://schemas.microsoft.com/office/drawing/2014/main" id="{E02CF556-5690-40B2-A4CD-90D85AE2E3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87F4BE-8AFD-4139-A853-D4FA80594530}"/>
              </a:ext>
            </a:extLst>
          </p:cNvPr>
          <p:cNvSpPr>
            <a:spLocks noGrp="1"/>
          </p:cNvSpPr>
          <p:nvPr>
            <p:ph type="sldNum" sz="quarter" idx="12"/>
          </p:nvPr>
        </p:nvSpPr>
        <p:spPr/>
        <p:txBody>
          <a:bodyPr/>
          <a:lstStyle/>
          <a:p>
            <a:fld id="{D39FB412-2B3D-4A9D-B358-1C1390AB024A}" type="slidenum">
              <a:rPr lang="en-US" smtClean="0"/>
              <a:t>‹#›</a:t>
            </a:fld>
            <a:endParaRPr lang="en-US"/>
          </a:p>
        </p:txBody>
      </p:sp>
    </p:spTree>
    <p:extLst>
      <p:ext uri="{BB962C8B-B14F-4D97-AF65-F5344CB8AC3E}">
        <p14:creationId xmlns:p14="http://schemas.microsoft.com/office/powerpoint/2010/main" val="356411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953BF1-50B7-486F-8523-A1FB367211D0}"/>
              </a:ext>
            </a:extLst>
          </p:cNvPr>
          <p:cNvSpPr>
            <a:spLocks noGrp="1"/>
          </p:cNvSpPr>
          <p:nvPr>
            <p:ph type="dt" sz="half" idx="10"/>
          </p:nvPr>
        </p:nvSpPr>
        <p:spPr/>
        <p:txBody>
          <a:bodyPr/>
          <a:lstStyle/>
          <a:p>
            <a:fld id="{38753320-4E6F-4486-ADA3-9AA363DA07B5}" type="datetimeFigureOut">
              <a:rPr lang="en-US" smtClean="0"/>
              <a:t>6/29/2023</a:t>
            </a:fld>
            <a:endParaRPr lang="en-US"/>
          </a:p>
        </p:txBody>
      </p:sp>
      <p:sp>
        <p:nvSpPr>
          <p:cNvPr id="3" name="Footer Placeholder 2">
            <a:extLst>
              <a:ext uri="{FF2B5EF4-FFF2-40B4-BE49-F238E27FC236}">
                <a16:creationId xmlns:a16="http://schemas.microsoft.com/office/drawing/2014/main" id="{596DB5AB-7A0C-4AA8-82FE-69D4FCD95B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1A70CB-F5BC-4DC1-B157-A2E35F104DEC}"/>
              </a:ext>
            </a:extLst>
          </p:cNvPr>
          <p:cNvSpPr>
            <a:spLocks noGrp="1"/>
          </p:cNvSpPr>
          <p:nvPr>
            <p:ph type="sldNum" sz="quarter" idx="12"/>
          </p:nvPr>
        </p:nvSpPr>
        <p:spPr/>
        <p:txBody>
          <a:bodyPr/>
          <a:lstStyle/>
          <a:p>
            <a:fld id="{D39FB412-2B3D-4A9D-B358-1C1390AB024A}" type="slidenum">
              <a:rPr lang="en-US" smtClean="0"/>
              <a:t>‹#›</a:t>
            </a:fld>
            <a:endParaRPr lang="en-US"/>
          </a:p>
        </p:txBody>
      </p:sp>
    </p:spTree>
    <p:extLst>
      <p:ext uri="{BB962C8B-B14F-4D97-AF65-F5344CB8AC3E}">
        <p14:creationId xmlns:p14="http://schemas.microsoft.com/office/powerpoint/2010/main" val="231853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8F58-E208-405A-84CA-51B9FEFF41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41C9F7-3E6D-4055-8A56-D13491698F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F5E115-D4BF-43A1-B350-1F8329680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2157C-5396-4164-9500-778BC8905010}"/>
              </a:ext>
            </a:extLst>
          </p:cNvPr>
          <p:cNvSpPr>
            <a:spLocks noGrp="1"/>
          </p:cNvSpPr>
          <p:nvPr>
            <p:ph type="dt" sz="half" idx="10"/>
          </p:nvPr>
        </p:nvSpPr>
        <p:spPr/>
        <p:txBody>
          <a:bodyPr/>
          <a:lstStyle/>
          <a:p>
            <a:fld id="{38753320-4E6F-4486-ADA3-9AA363DA07B5}" type="datetimeFigureOut">
              <a:rPr lang="en-US" smtClean="0"/>
              <a:t>6/29/2023</a:t>
            </a:fld>
            <a:endParaRPr lang="en-US"/>
          </a:p>
        </p:txBody>
      </p:sp>
      <p:sp>
        <p:nvSpPr>
          <p:cNvPr id="6" name="Footer Placeholder 5">
            <a:extLst>
              <a:ext uri="{FF2B5EF4-FFF2-40B4-BE49-F238E27FC236}">
                <a16:creationId xmlns:a16="http://schemas.microsoft.com/office/drawing/2014/main" id="{77A5E40D-8AC6-4706-B68D-50FDF15CFC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752E7-7383-4D1B-88E3-8E4388D279A4}"/>
              </a:ext>
            </a:extLst>
          </p:cNvPr>
          <p:cNvSpPr>
            <a:spLocks noGrp="1"/>
          </p:cNvSpPr>
          <p:nvPr>
            <p:ph type="sldNum" sz="quarter" idx="12"/>
          </p:nvPr>
        </p:nvSpPr>
        <p:spPr/>
        <p:txBody>
          <a:bodyPr/>
          <a:lstStyle/>
          <a:p>
            <a:fld id="{D39FB412-2B3D-4A9D-B358-1C1390AB024A}" type="slidenum">
              <a:rPr lang="en-US" smtClean="0"/>
              <a:t>‹#›</a:t>
            </a:fld>
            <a:endParaRPr lang="en-US"/>
          </a:p>
        </p:txBody>
      </p:sp>
    </p:spTree>
    <p:extLst>
      <p:ext uri="{BB962C8B-B14F-4D97-AF65-F5344CB8AC3E}">
        <p14:creationId xmlns:p14="http://schemas.microsoft.com/office/powerpoint/2010/main" val="2464844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6DD3-3E9C-43A5-A6DE-FE34D7F16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7C95D5-0106-41B6-93F9-13EDAD39E9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8A166D-DE11-41AF-8495-1F27C0ED6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015E7-07DD-4AF2-AACD-3C9DD96B807B}"/>
              </a:ext>
            </a:extLst>
          </p:cNvPr>
          <p:cNvSpPr>
            <a:spLocks noGrp="1"/>
          </p:cNvSpPr>
          <p:nvPr>
            <p:ph type="dt" sz="half" idx="10"/>
          </p:nvPr>
        </p:nvSpPr>
        <p:spPr/>
        <p:txBody>
          <a:bodyPr/>
          <a:lstStyle/>
          <a:p>
            <a:fld id="{38753320-4E6F-4486-ADA3-9AA363DA07B5}" type="datetimeFigureOut">
              <a:rPr lang="en-US" smtClean="0"/>
              <a:t>6/29/2023</a:t>
            </a:fld>
            <a:endParaRPr lang="en-US"/>
          </a:p>
        </p:txBody>
      </p:sp>
      <p:sp>
        <p:nvSpPr>
          <p:cNvPr id="6" name="Footer Placeholder 5">
            <a:extLst>
              <a:ext uri="{FF2B5EF4-FFF2-40B4-BE49-F238E27FC236}">
                <a16:creationId xmlns:a16="http://schemas.microsoft.com/office/drawing/2014/main" id="{9F87BB26-51A4-432E-8CDC-3DCE2C77E0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C5E17F-54B7-4DDD-9008-CDC01526E171}"/>
              </a:ext>
            </a:extLst>
          </p:cNvPr>
          <p:cNvSpPr>
            <a:spLocks noGrp="1"/>
          </p:cNvSpPr>
          <p:nvPr>
            <p:ph type="sldNum" sz="quarter" idx="12"/>
          </p:nvPr>
        </p:nvSpPr>
        <p:spPr/>
        <p:txBody>
          <a:bodyPr/>
          <a:lstStyle/>
          <a:p>
            <a:fld id="{D39FB412-2B3D-4A9D-B358-1C1390AB024A}" type="slidenum">
              <a:rPr lang="en-US" smtClean="0"/>
              <a:t>‹#›</a:t>
            </a:fld>
            <a:endParaRPr lang="en-US"/>
          </a:p>
        </p:txBody>
      </p:sp>
    </p:spTree>
    <p:extLst>
      <p:ext uri="{BB962C8B-B14F-4D97-AF65-F5344CB8AC3E}">
        <p14:creationId xmlns:p14="http://schemas.microsoft.com/office/powerpoint/2010/main" val="2380083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AF69F4-E73C-44A9-A95D-B7D9BE8D53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F7B5CE-0A54-495B-94DF-E1408C5C5E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0C7C9-9406-4D5A-8827-BF7F456928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53320-4E6F-4486-ADA3-9AA363DA07B5}" type="datetimeFigureOut">
              <a:rPr lang="en-US" smtClean="0"/>
              <a:t>6/29/2023</a:t>
            </a:fld>
            <a:endParaRPr lang="en-US"/>
          </a:p>
        </p:txBody>
      </p:sp>
      <p:sp>
        <p:nvSpPr>
          <p:cNvPr id="5" name="Footer Placeholder 4">
            <a:extLst>
              <a:ext uri="{FF2B5EF4-FFF2-40B4-BE49-F238E27FC236}">
                <a16:creationId xmlns:a16="http://schemas.microsoft.com/office/drawing/2014/main" id="{65E746C3-6CFD-4BE2-9BB2-AC2A8E4205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2AE1A9-1C69-4058-A538-5F7CBB9D05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FB412-2B3D-4A9D-B358-1C1390AB024A}" type="slidenum">
              <a:rPr lang="en-US" smtClean="0"/>
              <a:t>‹#›</a:t>
            </a:fld>
            <a:endParaRPr lang="en-US"/>
          </a:p>
        </p:txBody>
      </p:sp>
    </p:spTree>
    <p:extLst>
      <p:ext uri="{BB962C8B-B14F-4D97-AF65-F5344CB8AC3E}">
        <p14:creationId xmlns:p14="http://schemas.microsoft.com/office/powerpoint/2010/main" val="3440719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8"/>
        <p:cNvGrpSpPr/>
        <p:nvPr/>
      </p:nvGrpSpPr>
      <p:grpSpPr>
        <a:xfrm>
          <a:off x="0" y="0"/>
          <a:ext cx="0" cy="0"/>
          <a:chOff x="0" y="0"/>
          <a:chExt cx="0" cy="0"/>
        </a:xfrm>
      </p:grpSpPr>
      <p:sp>
        <p:nvSpPr>
          <p:cNvPr id="469" name="Google Shape;469;p68"/>
          <p:cNvSpPr txBox="1">
            <a:spLocks noGrp="1"/>
          </p:cNvSpPr>
          <p:nvPr>
            <p:ph type="title"/>
          </p:nvPr>
        </p:nvSpPr>
        <p:spPr>
          <a:xfrm>
            <a:off x="257320" y="143884"/>
            <a:ext cx="10514800" cy="73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70" name="Google Shape;470;p68"/>
          <p:cNvSpPr txBox="1">
            <a:spLocks noGrp="1"/>
          </p:cNvSpPr>
          <p:nvPr>
            <p:ph type="body" idx="1"/>
          </p:nvPr>
        </p:nvSpPr>
        <p:spPr>
          <a:xfrm>
            <a:off x="619281" y="1119911"/>
            <a:ext cx="10514800" cy="4350800"/>
          </a:xfrm>
          <a:prstGeom prst="rect">
            <a:avLst/>
          </a:prstGeom>
          <a:noFill/>
          <a:ln>
            <a:noFill/>
          </a:ln>
        </p:spPr>
        <p:txBody>
          <a:bodyPr spcFirstLastPara="1" wrap="square" lIns="91425" tIns="45700" rIns="91425" bIns="45700" anchor="t" anchorCtr="0">
            <a:normAutofit/>
          </a:bodyPr>
          <a:lstStyle>
            <a:lvl1pPr marL="457200" marR="0" lvl="0" indent="-304800" algn="l" rtl="0">
              <a:lnSpc>
                <a:spcPct val="100000"/>
              </a:lnSpc>
              <a:spcBef>
                <a:spcPts val="0"/>
              </a:spcBef>
              <a:spcAft>
                <a:spcPts val="0"/>
              </a:spcAft>
              <a:buClr>
                <a:srgbClr val="F03782"/>
              </a:buClr>
              <a:buSzPts val="1200"/>
              <a:buFont typeface="Arial"/>
              <a:buChar char="•"/>
              <a:defRPr sz="1200" b="0" i="0" u="none" strike="noStrike" cap="none">
                <a:solidFill>
                  <a:srgbClr val="3F3F3F"/>
                </a:solidFill>
                <a:latin typeface="Calibri"/>
                <a:ea typeface="Calibri"/>
                <a:cs typeface="Calibri"/>
                <a:sym typeface="Calibri"/>
              </a:defRPr>
            </a:lvl1pPr>
            <a:lvl2pPr marL="914400" marR="0" lvl="1" indent="-304800" algn="l" rtl="0">
              <a:lnSpc>
                <a:spcPct val="100000"/>
              </a:lnSpc>
              <a:spcBef>
                <a:spcPts val="0"/>
              </a:spcBef>
              <a:spcAft>
                <a:spcPts val="0"/>
              </a:spcAft>
              <a:buClr>
                <a:srgbClr val="F03782"/>
              </a:buClr>
              <a:buSzPts val="1200"/>
              <a:buFont typeface="Noto Sans Symbols"/>
              <a:buChar char="−"/>
              <a:defRPr sz="1200" b="0" i="0" u="none" strike="noStrike" cap="none">
                <a:solidFill>
                  <a:srgbClr val="3F3F3F"/>
                </a:solidFill>
                <a:latin typeface="Calibri"/>
                <a:ea typeface="Calibri"/>
                <a:cs typeface="Calibri"/>
                <a:sym typeface="Calibri"/>
              </a:defRPr>
            </a:lvl2pPr>
            <a:lvl3pPr marL="1371600" marR="0" lvl="2" indent="-304800" algn="l" rtl="0">
              <a:lnSpc>
                <a:spcPct val="100000"/>
              </a:lnSpc>
              <a:spcBef>
                <a:spcPts val="0"/>
              </a:spcBef>
              <a:spcAft>
                <a:spcPts val="0"/>
              </a:spcAft>
              <a:buClr>
                <a:srgbClr val="F03782"/>
              </a:buClr>
              <a:buSzPts val="1200"/>
              <a:buFont typeface="Arial"/>
              <a:buChar char="•"/>
              <a:defRPr sz="1200" b="0" i="0" u="none" strike="noStrike" cap="none">
                <a:solidFill>
                  <a:srgbClr val="3F3F3F"/>
                </a:solidFill>
                <a:latin typeface="Calibri"/>
                <a:ea typeface="Calibri"/>
                <a:cs typeface="Calibri"/>
                <a:sym typeface="Calibri"/>
              </a:defRPr>
            </a:lvl3pPr>
            <a:lvl4pPr marL="1828800" marR="0" lvl="3" indent="-304800" algn="l" rtl="0">
              <a:lnSpc>
                <a:spcPct val="100000"/>
              </a:lnSpc>
              <a:spcBef>
                <a:spcPts val="0"/>
              </a:spcBef>
              <a:spcAft>
                <a:spcPts val="0"/>
              </a:spcAft>
              <a:buClr>
                <a:srgbClr val="F03782"/>
              </a:buClr>
              <a:buSzPts val="1200"/>
              <a:buFont typeface="Courier New"/>
              <a:buChar char="o"/>
              <a:defRPr sz="1200" b="0" i="0" u="none" strike="noStrike" cap="none">
                <a:solidFill>
                  <a:srgbClr val="3F3F3F"/>
                </a:solidFill>
                <a:latin typeface="Calibri"/>
                <a:ea typeface="Calibri"/>
                <a:cs typeface="Calibri"/>
                <a:sym typeface="Calibri"/>
              </a:defRPr>
            </a:lvl4pPr>
            <a:lvl5pPr marL="2286000" marR="0" lvl="4" indent="-304800" algn="l" rtl="0">
              <a:lnSpc>
                <a:spcPct val="100000"/>
              </a:lnSpc>
              <a:spcBef>
                <a:spcPts val="0"/>
              </a:spcBef>
              <a:spcAft>
                <a:spcPts val="0"/>
              </a:spcAft>
              <a:buClr>
                <a:srgbClr val="F03782"/>
              </a:buClr>
              <a:buSzPts val="1200"/>
              <a:buFont typeface="Arial"/>
              <a:buChar char="•"/>
              <a:defRPr sz="1200" b="0" i="0" u="none" strike="noStrike" cap="none">
                <a:solidFill>
                  <a:srgbClr val="3F3F3F"/>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71" name="Google Shape;471;p68"/>
          <p:cNvSpPr txBox="1"/>
          <p:nvPr/>
        </p:nvSpPr>
        <p:spPr>
          <a:xfrm>
            <a:off x="6053667" y="6564865"/>
            <a:ext cx="1802400" cy="287200"/>
          </a:xfrm>
          <a:prstGeom prst="rect">
            <a:avLst/>
          </a:prstGeom>
          <a:no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US" sz="933" b="0" i="0" u="none" strike="noStrike" cap="none">
                <a:solidFill>
                  <a:srgbClr val="7F7F7F"/>
                </a:solidFill>
                <a:latin typeface="Calibri"/>
                <a:ea typeface="Calibri"/>
                <a:cs typeface="Calibri"/>
                <a:sym typeface="Calibri"/>
              </a:rPr>
              <a:t>Randstad – TCS Confidential</a:t>
            </a:r>
            <a:endParaRPr sz="933" b="0" i="0" u="none" strike="noStrike" cap="none">
              <a:solidFill>
                <a:srgbClr val="7F7F7F"/>
              </a:solidFill>
              <a:latin typeface="Calibri"/>
              <a:ea typeface="Calibri"/>
              <a:cs typeface="Calibri"/>
              <a:sym typeface="Calibri"/>
            </a:endParaRPr>
          </a:p>
        </p:txBody>
      </p:sp>
      <p:sp>
        <p:nvSpPr>
          <p:cNvPr id="472" name="Google Shape;472;p68"/>
          <p:cNvSpPr txBox="1"/>
          <p:nvPr/>
        </p:nvSpPr>
        <p:spPr>
          <a:xfrm>
            <a:off x="5732464" y="6528325"/>
            <a:ext cx="400800" cy="360400"/>
          </a:xfrm>
          <a:prstGeom prst="rect">
            <a:avLst/>
          </a:prstGeom>
          <a:noFill/>
          <a:ln>
            <a:noFill/>
          </a:ln>
        </p:spPr>
        <p:txBody>
          <a:bodyPr spcFirstLastPara="1" wrap="square" lIns="91433" tIns="45700" rIns="91433" bIns="45700" anchor="ctr" anchorCtr="0">
            <a:noAutofit/>
          </a:bodyPr>
          <a:lstStyle/>
          <a:p>
            <a:pPr marL="0" marR="0" lvl="0" indent="0" algn="ctr" rtl="0">
              <a:lnSpc>
                <a:spcPct val="100000"/>
              </a:lnSpc>
              <a:spcBef>
                <a:spcPts val="0"/>
              </a:spcBef>
              <a:spcAft>
                <a:spcPts val="0"/>
              </a:spcAft>
              <a:buClr>
                <a:srgbClr val="7F7F7F"/>
              </a:buClr>
              <a:buSzPts val="800"/>
              <a:buFont typeface="Calibri"/>
              <a:buNone/>
            </a:pPr>
            <a:fld id="{00000000-1234-1234-1234-123412341234}" type="slidenum">
              <a:rPr lang="en-US" sz="1067" b="1" i="0" u="none" strike="noStrike" cap="none">
                <a:solidFill>
                  <a:srgbClr val="7F7F7F"/>
                </a:solidFill>
                <a:latin typeface="Calibri"/>
                <a:ea typeface="Calibri"/>
                <a:cs typeface="Calibri"/>
                <a:sym typeface="Calibri"/>
              </a:rPr>
              <a:pPr marL="0" marR="0" lvl="0" indent="0" algn="ctr" rtl="0">
                <a:lnSpc>
                  <a:spcPct val="100000"/>
                </a:lnSpc>
                <a:spcBef>
                  <a:spcPts val="0"/>
                </a:spcBef>
                <a:spcAft>
                  <a:spcPts val="0"/>
                </a:spcAft>
                <a:buClr>
                  <a:srgbClr val="7F7F7F"/>
                </a:buClr>
                <a:buSzPts val="800"/>
                <a:buFont typeface="Calibri"/>
                <a:buNone/>
              </a:pPr>
              <a:t>‹#›</a:t>
            </a:fld>
            <a:r>
              <a:rPr lang="en-US" sz="1067" b="1" i="0" u="none" strike="noStrike" cap="none">
                <a:solidFill>
                  <a:srgbClr val="7F7F7F"/>
                </a:solidFill>
                <a:latin typeface="Calibri"/>
                <a:ea typeface="Calibri"/>
                <a:cs typeface="Calibri"/>
                <a:sym typeface="Calibri"/>
              </a:rPr>
              <a:t> </a:t>
            </a:r>
            <a:endParaRPr sz="1867" b="0" i="0" u="none" strike="noStrike" cap="none">
              <a:solidFill>
                <a:srgbClr val="7F7F7F"/>
              </a:solidFill>
              <a:latin typeface="Arial"/>
              <a:ea typeface="Arial"/>
              <a:cs typeface="Arial"/>
              <a:sym typeface="Arial"/>
            </a:endParaRPr>
          </a:p>
        </p:txBody>
      </p:sp>
      <p:cxnSp>
        <p:nvCxnSpPr>
          <p:cNvPr id="473" name="Google Shape;473;p68"/>
          <p:cNvCxnSpPr/>
          <p:nvPr/>
        </p:nvCxnSpPr>
        <p:spPr>
          <a:xfrm>
            <a:off x="6086669" y="6635948"/>
            <a:ext cx="0" cy="169600"/>
          </a:xfrm>
          <a:prstGeom prst="straightConnector1">
            <a:avLst/>
          </a:prstGeom>
          <a:noFill/>
          <a:ln w="9525" cap="flat" cmpd="sng">
            <a:solidFill>
              <a:srgbClr val="808285"/>
            </a:solidFill>
            <a:prstDash val="solid"/>
            <a:round/>
            <a:headEnd type="none" w="sm" len="sm"/>
            <a:tailEnd type="none" w="sm" len="sm"/>
          </a:ln>
        </p:spPr>
      </p:cxnSp>
      <p:pic>
        <p:nvPicPr>
          <p:cNvPr id="474" name="Google Shape;474;p68" descr="Logo&#10;&#10;Description automatically generated"/>
          <p:cNvPicPr preferRelativeResize="0"/>
          <p:nvPr/>
        </p:nvPicPr>
        <p:blipFill rotWithShape="1">
          <a:blip r:embed="rId3">
            <a:alphaModFix/>
          </a:blip>
          <a:srcRect l="8636" t="21193" r="8636" b="21182"/>
          <a:stretch/>
        </p:blipFill>
        <p:spPr>
          <a:xfrm>
            <a:off x="37731" y="6444003"/>
            <a:ext cx="1219200" cy="365760"/>
          </a:xfrm>
          <a:prstGeom prst="rect">
            <a:avLst/>
          </a:prstGeom>
          <a:noFill/>
          <a:ln>
            <a:noFill/>
          </a:ln>
        </p:spPr>
      </p:pic>
      <p:pic>
        <p:nvPicPr>
          <p:cNvPr id="475" name="Google Shape;475;p68" descr="Icon&#10;&#10;Description automatically generated"/>
          <p:cNvPicPr preferRelativeResize="0"/>
          <p:nvPr/>
        </p:nvPicPr>
        <p:blipFill rotWithShape="1">
          <a:blip r:embed="rId4">
            <a:alphaModFix/>
          </a:blip>
          <a:srcRect/>
          <a:stretch/>
        </p:blipFill>
        <p:spPr>
          <a:xfrm>
            <a:off x="11007503" y="6646877"/>
            <a:ext cx="1110372" cy="166795"/>
          </a:xfrm>
          <a:prstGeom prst="rect">
            <a:avLst/>
          </a:prstGeom>
          <a:noFill/>
          <a:ln>
            <a:noFill/>
          </a:ln>
        </p:spPr>
      </p:pic>
      <p:sp>
        <p:nvSpPr>
          <p:cNvPr id="476" name="Google Shape;476;p68"/>
          <p:cNvSpPr/>
          <p:nvPr/>
        </p:nvSpPr>
        <p:spPr>
          <a:xfrm>
            <a:off x="13615615" y="1478701"/>
            <a:ext cx="426000" cy="482400"/>
          </a:xfrm>
          <a:prstGeom prst="roundRect">
            <a:avLst>
              <a:gd name="adj" fmla="val 16667"/>
            </a:avLst>
          </a:prstGeom>
          <a:solidFill>
            <a:srgbClr val="1198D6"/>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2133" b="0" i="0" u="none" strike="noStrike" cap="none">
              <a:solidFill>
                <a:srgbClr val="FFFFFF"/>
              </a:solidFill>
              <a:latin typeface="Arial"/>
              <a:ea typeface="Arial"/>
              <a:cs typeface="Arial"/>
              <a:sym typeface="Arial"/>
            </a:endParaRPr>
          </a:p>
        </p:txBody>
      </p:sp>
      <p:grpSp>
        <p:nvGrpSpPr>
          <p:cNvPr id="477" name="Google Shape;477;p68"/>
          <p:cNvGrpSpPr/>
          <p:nvPr/>
        </p:nvGrpSpPr>
        <p:grpSpPr>
          <a:xfrm>
            <a:off x="12534529" y="1119911"/>
            <a:ext cx="320704" cy="1346081"/>
            <a:chOff x="3172606" y="2569986"/>
            <a:chExt cx="240528" cy="1009561"/>
          </a:xfrm>
        </p:grpSpPr>
        <p:sp>
          <p:nvSpPr>
            <p:cNvPr id="478" name="Google Shape;478;p68"/>
            <p:cNvSpPr/>
            <p:nvPr/>
          </p:nvSpPr>
          <p:spPr>
            <a:xfrm>
              <a:off x="3172606" y="2893668"/>
              <a:ext cx="240528" cy="225650"/>
            </a:xfrm>
            <a:custGeom>
              <a:avLst/>
              <a:gdLst/>
              <a:ahLst/>
              <a:cxnLst/>
              <a:rect l="l" t="t" r="r" b="b"/>
              <a:pathLst>
                <a:path w="991870" h="991870" extrusionOk="0">
                  <a:moveTo>
                    <a:pt x="991641" y="495808"/>
                  </a:moveTo>
                  <a:lnTo>
                    <a:pt x="989380" y="448056"/>
                  </a:lnTo>
                  <a:lnTo>
                    <a:pt x="982700" y="401599"/>
                  </a:lnTo>
                  <a:lnTo>
                    <a:pt x="971842" y="356616"/>
                  </a:lnTo>
                  <a:lnTo>
                    <a:pt x="956995" y="313347"/>
                  </a:lnTo>
                  <a:lnTo>
                    <a:pt x="938364" y="271983"/>
                  </a:lnTo>
                  <a:lnTo>
                    <a:pt x="916165" y="232727"/>
                  </a:lnTo>
                  <a:lnTo>
                    <a:pt x="890612" y="195795"/>
                  </a:lnTo>
                  <a:lnTo>
                    <a:pt x="861898" y="161404"/>
                  </a:lnTo>
                  <a:lnTo>
                    <a:pt x="830237" y="129743"/>
                  </a:lnTo>
                  <a:lnTo>
                    <a:pt x="795832" y="101028"/>
                  </a:lnTo>
                  <a:lnTo>
                    <a:pt x="758901" y="75476"/>
                  </a:lnTo>
                  <a:lnTo>
                    <a:pt x="719658" y="53276"/>
                  </a:lnTo>
                  <a:lnTo>
                    <a:pt x="678281" y="34645"/>
                  </a:lnTo>
                  <a:lnTo>
                    <a:pt x="635012" y="19799"/>
                  </a:lnTo>
                  <a:lnTo>
                    <a:pt x="590042" y="8940"/>
                  </a:lnTo>
                  <a:lnTo>
                    <a:pt x="543572" y="2260"/>
                  </a:lnTo>
                  <a:lnTo>
                    <a:pt x="495820" y="0"/>
                  </a:lnTo>
                  <a:lnTo>
                    <a:pt x="448068" y="2260"/>
                  </a:lnTo>
                  <a:lnTo>
                    <a:pt x="401599" y="8940"/>
                  </a:lnTo>
                  <a:lnTo>
                    <a:pt x="356628" y="19799"/>
                  </a:lnTo>
                  <a:lnTo>
                    <a:pt x="313359" y="34645"/>
                  </a:lnTo>
                  <a:lnTo>
                    <a:pt x="271983" y="53276"/>
                  </a:lnTo>
                  <a:lnTo>
                    <a:pt x="232740" y="75476"/>
                  </a:lnTo>
                  <a:lnTo>
                    <a:pt x="195808" y="101028"/>
                  </a:lnTo>
                  <a:lnTo>
                    <a:pt x="161417" y="129743"/>
                  </a:lnTo>
                  <a:lnTo>
                    <a:pt x="129755" y="161404"/>
                  </a:lnTo>
                  <a:lnTo>
                    <a:pt x="101041" y="195795"/>
                  </a:lnTo>
                  <a:lnTo>
                    <a:pt x="75476" y="232727"/>
                  </a:lnTo>
                  <a:lnTo>
                    <a:pt x="53289" y="271983"/>
                  </a:lnTo>
                  <a:lnTo>
                    <a:pt x="34658" y="313347"/>
                  </a:lnTo>
                  <a:lnTo>
                    <a:pt x="19812" y="356616"/>
                  </a:lnTo>
                  <a:lnTo>
                    <a:pt x="8940" y="401599"/>
                  </a:lnTo>
                  <a:lnTo>
                    <a:pt x="2273" y="448056"/>
                  </a:lnTo>
                  <a:lnTo>
                    <a:pt x="0" y="495808"/>
                  </a:lnTo>
                  <a:lnTo>
                    <a:pt x="2273" y="543560"/>
                  </a:lnTo>
                  <a:lnTo>
                    <a:pt x="8940" y="590029"/>
                  </a:lnTo>
                  <a:lnTo>
                    <a:pt x="19812" y="635000"/>
                  </a:lnTo>
                  <a:lnTo>
                    <a:pt x="34658" y="678281"/>
                  </a:lnTo>
                  <a:lnTo>
                    <a:pt x="53289" y="719645"/>
                  </a:lnTo>
                  <a:lnTo>
                    <a:pt x="75476" y="758901"/>
                  </a:lnTo>
                  <a:lnTo>
                    <a:pt x="101041" y="795832"/>
                  </a:lnTo>
                  <a:lnTo>
                    <a:pt x="129755" y="830224"/>
                  </a:lnTo>
                  <a:lnTo>
                    <a:pt x="161417" y="861885"/>
                  </a:lnTo>
                  <a:lnTo>
                    <a:pt x="195808" y="890600"/>
                  </a:lnTo>
                  <a:lnTo>
                    <a:pt x="232740" y="916152"/>
                  </a:lnTo>
                  <a:lnTo>
                    <a:pt x="271983" y="938352"/>
                  </a:lnTo>
                  <a:lnTo>
                    <a:pt x="313359" y="956970"/>
                  </a:lnTo>
                  <a:lnTo>
                    <a:pt x="356628" y="971829"/>
                  </a:lnTo>
                  <a:lnTo>
                    <a:pt x="401599" y="982687"/>
                  </a:lnTo>
                  <a:lnTo>
                    <a:pt x="448068" y="989355"/>
                  </a:lnTo>
                  <a:lnTo>
                    <a:pt x="495820" y="991628"/>
                  </a:lnTo>
                  <a:lnTo>
                    <a:pt x="543572" y="989355"/>
                  </a:lnTo>
                  <a:lnTo>
                    <a:pt x="590042" y="982687"/>
                  </a:lnTo>
                  <a:lnTo>
                    <a:pt x="635012" y="971829"/>
                  </a:lnTo>
                  <a:lnTo>
                    <a:pt x="678281" y="956970"/>
                  </a:lnTo>
                  <a:lnTo>
                    <a:pt x="719658" y="938352"/>
                  </a:lnTo>
                  <a:lnTo>
                    <a:pt x="758901" y="916152"/>
                  </a:lnTo>
                  <a:lnTo>
                    <a:pt x="795832" y="890600"/>
                  </a:lnTo>
                  <a:lnTo>
                    <a:pt x="830237" y="861885"/>
                  </a:lnTo>
                  <a:lnTo>
                    <a:pt x="861898" y="830224"/>
                  </a:lnTo>
                  <a:lnTo>
                    <a:pt x="890612" y="795832"/>
                  </a:lnTo>
                  <a:lnTo>
                    <a:pt x="916165" y="758901"/>
                  </a:lnTo>
                  <a:lnTo>
                    <a:pt x="938364" y="719645"/>
                  </a:lnTo>
                  <a:lnTo>
                    <a:pt x="956995" y="678281"/>
                  </a:lnTo>
                  <a:lnTo>
                    <a:pt x="971842" y="635000"/>
                  </a:lnTo>
                  <a:lnTo>
                    <a:pt x="982700" y="590029"/>
                  </a:lnTo>
                  <a:lnTo>
                    <a:pt x="989380" y="543560"/>
                  </a:lnTo>
                  <a:lnTo>
                    <a:pt x="991641" y="495808"/>
                  </a:lnTo>
                  <a:close/>
                </a:path>
              </a:pathLst>
            </a:custGeom>
            <a:solidFill>
              <a:srgbClr val="64E6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479" name="Google Shape;479;p68"/>
            <p:cNvSpPr/>
            <p:nvPr/>
          </p:nvSpPr>
          <p:spPr>
            <a:xfrm>
              <a:off x="3220538" y="3172683"/>
              <a:ext cx="144286" cy="135361"/>
            </a:xfrm>
            <a:custGeom>
              <a:avLst/>
              <a:gdLst/>
              <a:ahLst/>
              <a:cxnLst/>
              <a:rect l="l" t="t" r="r" b="b"/>
              <a:pathLst>
                <a:path w="594995" h="594995" extrusionOk="0">
                  <a:moveTo>
                    <a:pt x="297478" y="0"/>
                  </a:moveTo>
                  <a:lnTo>
                    <a:pt x="249227" y="3893"/>
                  </a:lnTo>
                  <a:lnTo>
                    <a:pt x="203454" y="15166"/>
                  </a:lnTo>
                  <a:lnTo>
                    <a:pt x="160772" y="33205"/>
                  </a:lnTo>
                  <a:lnTo>
                    <a:pt x="121794" y="57398"/>
                  </a:lnTo>
                  <a:lnTo>
                    <a:pt x="87131" y="87133"/>
                  </a:lnTo>
                  <a:lnTo>
                    <a:pt x="57397" y="121796"/>
                  </a:lnTo>
                  <a:lnTo>
                    <a:pt x="33205" y="160776"/>
                  </a:lnTo>
                  <a:lnTo>
                    <a:pt x="15166" y="203460"/>
                  </a:lnTo>
                  <a:lnTo>
                    <a:pt x="3893" y="249235"/>
                  </a:lnTo>
                  <a:lnTo>
                    <a:pt x="0" y="297489"/>
                  </a:lnTo>
                  <a:lnTo>
                    <a:pt x="3893" y="345746"/>
                  </a:lnTo>
                  <a:lnTo>
                    <a:pt x="15166" y="391522"/>
                  </a:lnTo>
                  <a:lnTo>
                    <a:pt x="33205" y="434207"/>
                  </a:lnTo>
                  <a:lnTo>
                    <a:pt x="57397" y="473186"/>
                  </a:lnTo>
                  <a:lnTo>
                    <a:pt x="87131" y="507849"/>
                  </a:lnTo>
                  <a:lnTo>
                    <a:pt x="121794" y="537583"/>
                  </a:lnTo>
                  <a:lnTo>
                    <a:pt x="160772" y="561775"/>
                  </a:lnTo>
                  <a:lnTo>
                    <a:pt x="203454" y="579813"/>
                  </a:lnTo>
                  <a:lnTo>
                    <a:pt x="249227" y="591085"/>
                  </a:lnTo>
                  <a:lnTo>
                    <a:pt x="297478" y="594978"/>
                  </a:lnTo>
                  <a:lnTo>
                    <a:pt x="345735" y="591085"/>
                  </a:lnTo>
                  <a:lnTo>
                    <a:pt x="391513" y="579813"/>
                  </a:lnTo>
                  <a:lnTo>
                    <a:pt x="434198" y="561775"/>
                  </a:lnTo>
                  <a:lnTo>
                    <a:pt x="473180" y="537583"/>
                  </a:lnTo>
                  <a:lnTo>
                    <a:pt x="507844" y="507849"/>
                  </a:lnTo>
                  <a:lnTo>
                    <a:pt x="537579" y="473186"/>
                  </a:lnTo>
                  <a:lnTo>
                    <a:pt x="561773" y="434207"/>
                  </a:lnTo>
                  <a:lnTo>
                    <a:pt x="579812" y="391522"/>
                  </a:lnTo>
                  <a:lnTo>
                    <a:pt x="591085" y="345746"/>
                  </a:lnTo>
                  <a:lnTo>
                    <a:pt x="594978" y="297489"/>
                  </a:lnTo>
                  <a:lnTo>
                    <a:pt x="591085" y="249235"/>
                  </a:lnTo>
                  <a:lnTo>
                    <a:pt x="579812" y="203460"/>
                  </a:lnTo>
                  <a:lnTo>
                    <a:pt x="561773" y="160776"/>
                  </a:lnTo>
                  <a:lnTo>
                    <a:pt x="537579" y="121796"/>
                  </a:lnTo>
                  <a:lnTo>
                    <a:pt x="507844" y="87133"/>
                  </a:lnTo>
                  <a:lnTo>
                    <a:pt x="473180" y="57398"/>
                  </a:lnTo>
                  <a:lnTo>
                    <a:pt x="434198" y="33205"/>
                  </a:lnTo>
                  <a:lnTo>
                    <a:pt x="391513" y="15166"/>
                  </a:lnTo>
                  <a:lnTo>
                    <a:pt x="345735" y="3893"/>
                  </a:lnTo>
                  <a:lnTo>
                    <a:pt x="297478" y="0"/>
                  </a:lnTo>
                  <a:close/>
                </a:path>
              </a:pathLst>
            </a:custGeom>
            <a:solidFill>
              <a:srgbClr val="83EBE7"/>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480" name="Google Shape;480;p68"/>
            <p:cNvSpPr/>
            <p:nvPr/>
          </p:nvSpPr>
          <p:spPr>
            <a:xfrm>
              <a:off x="3248591" y="3361266"/>
              <a:ext cx="88081" cy="82633"/>
            </a:xfrm>
            <a:custGeom>
              <a:avLst/>
              <a:gdLst/>
              <a:ahLst/>
              <a:cxnLst/>
              <a:rect l="l" t="t" r="r" b="b"/>
              <a:pathLst>
                <a:path w="363220" h="363220" extrusionOk="0">
                  <a:moveTo>
                    <a:pt x="181390" y="0"/>
                  </a:moveTo>
                  <a:lnTo>
                    <a:pt x="133169" y="6480"/>
                  </a:lnTo>
                  <a:lnTo>
                    <a:pt x="89839" y="24767"/>
                  </a:lnTo>
                  <a:lnTo>
                    <a:pt x="53128" y="53133"/>
                  </a:lnTo>
                  <a:lnTo>
                    <a:pt x="24765" y="89847"/>
                  </a:lnTo>
                  <a:lnTo>
                    <a:pt x="6479" y="133179"/>
                  </a:lnTo>
                  <a:lnTo>
                    <a:pt x="0" y="181401"/>
                  </a:lnTo>
                  <a:lnTo>
                    <a:pt x="6479" y="229621"/>
                  </a:lnTo>
                  <a:lnTo>
                    <a:pt x="24765" y="272952"/>
                  </a:lnTo>
                  <a:lnTo>
                    <a:pt x="53128" y="309663"/>
                  </a:lnTo>
                  <a:lnTo>
                    <a:pt x="89839" y="338026"/>
                  </a:lnTo>
                  <a:lnTo>
                    <a:pt x="133169" y="356312"/>
                  </a:lnTo>
                  <a:lnTo>
                    <a:pt x="181390" y="362791"/>
                  </a:lnTo>
                  <a:lnTo>
                    <a:pt x="229616" y="356312"/>
                  </a:lnTo>
                  <a:lnTo>
                    <a:pt x="272951" y="338026"/>
                  </a:lnTo>
                  <a:lnTo>
                    <a:pt x="309667" y="309663"/>
                  </a:lnTo>
                  <a:lnTo>
                    <a:pt x="338033" y="272952"/>
                  </a:lnTo>
                  <a:lnTo>
                    <a:pt x="356321" y="229621"/>
                  </a:lnTo>
                  <a:lnTo>
                    <a:pt x="362802" y="181401"/>
                  </a:lnTo>
                  <a:lnTo>
                    <a:pt x="356321" y="133179"/>
                  </a:lnTo>
                  <a:lnTo>
                    <a:pt x="338033" y="89847"/>
                  </a:lnTo>
                  <a:lnTo>
                    <a:pt x="309667" y="53133"/>
                  </a:lnTo>
                  <a:lnTo>
                    <a:pt x="272951" y="24767"/>
                  </a:lnTo>
                  <a:lnTo>
                    <a:pt x="229616" y="6480"/>
                  </a:lnTo>
                  <a:lnTo>
                    <a:pt x="181390" y="0"/>
                  </a:lnTo>
                  <a:close/>
                </a:path>
              </a:pathLst>
            </a:custGeom>
            <a:solidFill>
              <a:srgbClr val="A2F0E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481" name="Google Shape;481;p68"/>
            <p:cNvSpPr/>
            <p:nvPr/>
          </p:nvSpPr>
          <p:spPr>
            <a:xfrm>
              <a:off x="3220538" y="2705634"/>
              <a:ext cx="144286" cy="135361"/>
            </a:xfrm>
            <a:custGeom>
              <a:avLst/>
              <a:gdLst/>
              <a:ahLst/>
              <a:cxnLst/>
              <a:rect l="l" t="t" r="r" b="b"/>
              <a:pathLst>
                <a:path w="594995" h="594995" extrusionOk="0">
                  <a:moveTo>
                    <a:pt x="297478" y="0"/>
                  </a:moveTo>
                  <a:lnTo>
                    <a:pt x="249227" y="3893"/>
                  </a:lnTo>
                  <a:lnTo>
                    <a:pt x="203454" y="15165"/>
                  </a:lnTo>
                  <a:lnTo>
                    <a:pt x="160772" y="33203"/>
                  </a:lnTo>
                  <a:lnTo>
                    <a:pt x="121794" y="57395"/>
                  </a:lnTo>
                  <a:lnTo>
                    <a:pt x="87131" y="87129"/>
                  </a:lnTo>
                  <a:lnTo>
                    <a:pt x="57397" y="121791"/>
                  </a:lnTo>
                  <a:lnTo>
                    <a:pt x="33205" y="160771"/>
                  </a:lnTo>
                  <a:lnTo>
                    <a:pt x="15166" y="203456"/>
                  </a:lnTo>
                  <a:lnTo>
                    <a:pt x="3893" y="249232"/>
                  </a:lnTo>
                  <a:lnTo>
                    <a:pt x="0" y="297489"/>
                  </a:lnTo>
                  <a:lnTo>
                    <a:pt x="3893" y="345743"/>
                  </a:lnTo>
                  <a:lnTo>
                    <a:pt x="15166" y="391518"/>
                  </a:lnTo>
                  <a:lnTo>
                    <a:pt x="33205" y="434202"/>
                  </a:lnTo>
                  <a:lnTo>
                    <a:pt x="57397" y="473182"/>
                  </a:lnTo>
                  <a:lnTo>
                    <a:pt x="87131" y="507845"/>
                  </a:lnTo>
                  <a:lnTo>
                    <a:pt x="121794" y="537580"/>
                  </a:lnTo>
                  <a:lnTo>
                    <a:pt x="160772" y="561773"/>
                  </a:lnTo>
                  <a:lnTo>
                    <a:pt x="203454" y="579812"/>
                  </a:lnTo>
                  <a:lnTo>
                    <a:pt x="249227" y="591085"/>
                  </a:lnTo>
                  <a:lnTo>
                    <a:pt x="297478" y="594978"/>
                  </a:lnTo>
                  <a:lnTo>
                    <a:pt x="345735" y="591085"/>
                  </a:lnTo>
                  <a:lnTo>
                    <a:pt x="391513" y="579812"/>
                  </a:lnTo>
                  <a:lnTo>
                    <a:pt x="434198" y="561773"/>
                  </a:lnTo>
                  <a:lnTo>
                    <a:pt x="473180" y="537580"/>
                  </a:lnTo>
                  <a:lnTo>
                    <a:pt x="507844" y="507845"/>
                  </a:lnTo>
                  <a:lnTo>
                    <a:pt x="537579" y="473182"/>
                  </a:lnTo>
                  <a:lnTo>
                    <a:pt x="561773" y="434202"/>
                  </a:lnTo>
                  <a:lnTo>
                    <a:pt x="579812" y="391518"/>
                  </a:lnTo>
                  <a:lnTo>
                    <a:pt x="591085" y="345743"/>
                  </a:lnTo>
                  <a:lnTo>
                    <a:pt x="594978" y="297489"/>
                  </a:lnTo>
                  <a:lnTo>
                    <a:pt x="591085" y="249232"/>
                  </a:lnTo>
                  <a:lnTo>
                    <a:pt x="579812" y="203456"/>
                  </a:lnTo>
                  <a:lnTo>
                    <a:pt x="561773" y="160771"/>
                  </a:lnTo>
                  <a:lnTo>
                    <a:pt x="537579" y="121791"/>
                  </a:lnTo>
                  <a:lnTo>
                    <a:pt x="507844" y="87129"/>
                  </a:lnTo>
                  <a:lnTo>
                    <a:pt x="473180" y="57395"/>
                  </a:lnTo>
                  <a:lnTo>
                    <a:pt x="434198" y="33203"/>
                  </a:lnTo>
                  <a:lnTo>
                    <a:pt x="391513" y="15165"/>
                  </a:lnTo>
                  <a:lnTo>
                    <a:pt x="345735" y="3893"/>
                  </a:lnTo>
                  <a:lnTo>
                    <a:pt x="297478" y="0"/>
                  </a:lnTo>
                  <a:close/>
                </a:path>
              </a:pathLst>
            </a:custGeom>
            <a:solidFill>
              <a:srgbClr val="19CF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482" name="Google Shape;482;p68"/>
            <p:cNvSpPr/>
            <p:nvPr/>
          </p:nvSpPr>
          <p:spPr>
            <a:xfrm>
              <a:off x="3248591" y="2569986"/>
              <a:ext cx="88081" cy="82633"/>
            </a:xfrm>
            <a:custGeom>
              <a:avLst/>
              <a:gdLst/>
              <a:ahLst/>
              <a:cxnLst/>
              <a:rect l="l" t="t" r="r" b="b"/>
              <a:pathLst>
                <a:path w="363220" h="363220" extrusionOk="0">
                  <a:moveTo>
                    <a:pt x="181390" y="0"/>
                  </a:moveTo>
                  <a:lnTo>
                    <a:pt x="133169" y="6479"/>
                  </a:lnTo>
                  <a:lnTo>
                    <a:pt x="89839" y="24765"/>
                  </a:lnTo>
                  <a:lnTo>
                    <a:pt x="53128" y="53128"/>
                  </a:lnTo>
                  <a:lnTo>
                    <a:pt x="24765" y="89839"/>
                  </a:lnTo>
                  <a:lnTo>
                    <a:pt x="6479" y="133169"/>
                  </a:lnTo>
                  <a:lnTo>
                    <a:pt x="0" y="181390"/>
                  </a:lnTo>
                  <a:lnTo>
                    <a:pt x="6479" y="229612"/>
                  </a:lnTo>
                  <a:lnTo>
                    <a:pt x="24765" y="272944"/>
                  </a:lnTo>
                  <a:lnTo>
                    <a:pt x="53128" y="309658"/>
                  </a:lnTo>
                  <a:lnTo>
                    <a:pt x="89839" y="338023"/>
                  </a:lnTo>
                  <a:lnTo>
                    <a:pt x="133169" y="356311"/>
                  </a:lnTo>
                  <a:lnTo>
                    <a:pt x="181390" y="362791"/>
                  </a:lnTo>
                  <a:lnTo>
                    <a:pt x="229616" y="356311"/>
                  </a:lnTo>
                  <a:lnTo>
                    <a:pt x="272951" y="338023"/>
                  </a:lnTo>
                  <a:lnTo>
                    <a:pt x="309667" y="309658"/>
                  </a:lnTo>
                  <a:lnTo>
                    <a:pt x="338033" y="272944"/>
                  </a:lnTo>
                  <a:lnTo>
                    <a:pt x="356321" y="229612"/>
                  </a:lnTo>
                  <a:lnTo>
                    <a:pt x="362802" y="181390"/>
                  </a:lnTo>
                  <a:lnTo>
                    <a:pt x="356321" y="133169"/>
                  </a:lnTo>
                  <a:lnTo>
                    <a:pt x="338033" y="89839"/>
                  </a:lnTo>
                  <a:lnTo>
                    <a:pt x="309667" y="53128"/>
                  </a:lnTo>
                  <a:lnTo>
                    <a:pt x="272951" y="24765"/>
                  </a:lnTo>
                  <a:lnTo>
                    <a:pt x="229616" y="6479"/>
                  </a:lnTo>
                  <a:lnTo>
                    <a:pt x="181390" y="0"/>
                  </a:lnTo>
                  <a:close/>
                </a:path>
              </a:pathLst>
            </a:custGeom>
            <a:solidFill>
              <a:srgbClr val="00ACA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483" name="Google Shape;483;p68"/>
            <p:cNvSpPr/>
            <p:nvPr/>
          </p:nvSpPr>
          <p:spPr>
            <a:xfrm>
              <a:off x="3248591" y="3496914"/>
              <a:ext cx="88081" cy="82633"/>
            </a:xfrm>
            <a:custGeom>
              <a:avLst/>
              <a:gdLst/>
              <a:ahLst/>
              <a:cxnLst/>
              <a:rect l="l" t="t" r="r" b="b"/>
              <a:pathLst>
                <a:path w="363220" h="363220" extrusionOk="0">
                  <a:moveTo>
                    <a:pt x="181390" y="0"/>
                  </a:moveTo>
                  <a:lnTo>
                    <a:pt x="133169" y="6480"/>
                  </a:lnTo>
                  <a:lnTo>
                    <a:pt x="89839" y="24767"/>
                  </a:lnTo>
                  <a:lnTo>
                    <a:pt x="53128" y="53133"/>
                  </a:lnTo>
                  <a:lnTo>
                    <a:pt x="24765" y="89847"/>
                  </a:lnTo>
                  <a:lnTo>
                    <a:pt x="6479" y="133179"/>
                  </a:lnTo>
                  <a:lnTo>
                    <a:pt x="0" y="181401"/>
                  </a:lnTo>
                  <a:lnTo>
                    <a:pt x="6479" y="229621"/>
                  </a:lnTo>
                  <a:lnTo>
                    <a:pt x="24765" y="272952"/>
                  </a:lnTo>
                  <a:lnTo>
                    <a:pt x="53128" y="309663"/>
                  </a:lnTo>
                  <a:lnTo>
                    <a:pt x="89839" y="338026"/>
                  </a:lnTo>
                  <a:lnTo>
                    <a:pt x="133169" y="356312"/>
                  </a:lnTo>
                  <a:lnTo>
                    <a:pt x="181390" y="362791"/>
                  </a:lnTo>
                  <a:lnTo>
                    <a:pt x="229616" y="356312"/>
                  </a:lnTo>
                  <a:lnTo>
                    <a:pt x="272951" y="338026"/>
                  </a:lnTo>
                  <a:lnTo>
                    <a:pt x="309667" y="309663"/>
                  </a:lnTo>
                  <a:lnTo>
                    <a:pt x="338033" y="272952"/>
                  </a:lnTo>
                  <a:lnTo>
                    <a:pt x="356321" y="229621"/>
                  </a:lnTo>
                  <a:lnTo>
                    <a:pt x="362802" y="181401"/>
                  </a:lnTo>
                  <a:lnTo>
                    <a:pt x="356321" y="133179"/>
                  </a:lnTo>
                  <a:lnTo>
                    <a:pt x="338033" y="89847"/>
                  </a:lnTo>
                  <a:lnTo>
                    <a:pt x="309667" y="53133"/>
                  </a:lnTo>
                  <a:lnTo>
                    <a:pt x="272951" y="24767"/>
                  </a:lnTo>
                  <a:lnTo>
                    <a:pt x="229616" y="6480"/>
                  </a:lnTo>
                  <a:lnTo>
                    <a:pt x="181390" y="0"/>
                  </a:lnTo>
                  <a:close/>
                </a:path>
              </a:pathLst>
            </a:custGeom>
            <a:solidFill>
              <a:srgbClr val="C1F5F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grpSp>
      <p:grpSp>
        <p:nvGrpSpPr>
          <p:cNvPr id="484" name="Google Shape;484;p68"/>
          <p:cNvGrpSpPr/>
          <p:nvPr/>
        </p:nvGrpSpPr>
        <p:grpSpPr>
          <a:xfrm>
            <a:off x="13075072" y="1119911"/>
            <a:ext cx="320704" cy="1333619"/>
            <a:chOff x="3678773" y="2569986"/>
            <a:chExt cx="240528" cy="1000214"/>
          </a:xfrm>
        </p:grpSpPr>
        <p:sp>
          <p:nvSpPr>
            <p:cNvPr id="485" name="Google Shape;485;p68"/>
            <p:cNvSpPr/>
            <p:nvPr/>
          </p:nvSpPr>
          <p:spPr>
            <a:xfrm>
              <a:off x="3678773" y="2890357"/>
              <a:ext cx="240528" cy="225072"/>
            </a:xfrm>
            <a:custGeom>
              <a:avLst/>
              <a:gdLst/>
              <a:ahLst/>
              <a:cxnLst/>
              <a:rect l="l" t="t" r="r" b="b"/>
              <a:pathLst>
                <a:path w="991870" h="989329" extrusionOk="0">
                  <a:moveTo>
                    <a:pt x="495815" y="0"/>
                  </a:moveTo>
                  <a:lnTo>
                    <a:pt x="448065" y="2264"/>
                  </a:lnTo>
                  <a:lnTo>
                    <a:pt x="401599" y="8918"/>
                  </a:lnTo>
                  <a:lnTo>
                    <a:pt x="356625" y="19755"/>
                  </a:lnTo>
                  <a:lnTo>
                    <a:pt x="313351" y="34568"/>
                  </a:lnTo>
                  <a:lnTo>
                    <a:pt x="271984" y="53149"/>
                  </a:lnTo>
                  <a:lnTo>
                    <a:pt x="232732" y="75291"/>
                  </a:lnTo>
                  <a:lnTo>
                    <a:pt x="195804" y="100787"/>
                  </a:lnTo>
                  <a:lnTo>
                    <a:pt x="161406" y="129430"/>
                  </a:lnTo>
                  <a:lnTo>
                    <a:pt x="129747" y="161012"/>
                  </a:lnTo>
                  <a:lnTo>
                    <a:pt x="101034" y="195326"/>
                  </a:lnTo>
                  <a:lnTo>
                    <a:pt x="75476" y="232165"/>
                  </a:lnTo>
                  <a:lnTo>
                    <a:pt x="53279" y="271321"/>
                  </a:lnTo>
                  <a:lnTo>
                    <a:pt x="34653" y="312587"/>
                  </a:lnTo>
                  <a:lnTo>
                    <a:pt x="19804" y="355757"/>
                  </a:lnTo>
                  <a:lnTo>
                    <a:pt x="8940" y="400622"/>
                  </a:lnTo>
                  <a:lnTo>
                    <a:pt x="2269" y="446976"/>
                  </a:lnTo>
                  <a:lnTo>
                    <a:pt x="0" y="494611"/>
                  </a:lnTo>
                  <a:lnTo>
                    <a:pt x="2269" y="542246"/>
                  </a:lnTo>
                  <a:lnTo>
                    <a:pt x="8940" y="588599"/>
                  </a:lnTo>
                  <a:lnTo>
                    <a:pt x="19804" y="633465"/>
                  </a:lnTo>
                  <a:lnTo>
                    <a:pt x="34653" y="676634"/>
                  </a:lnTo>
                  <a:lnTo>
                    <a:pt x="53279" y="717901"/>
                  </a:lnTo>
                  <a:lnTo>
                    <a:pt x="75476" y="757057"/>
                  </a:lnTo>
                  <a:lnTo>
                    <a:pt x="101034" y="793896"/>
                  </a:lnTo>
                  <a:lnTo>
                    <a:pt x="129747" y="828210"/>
                  </a:lnTo>
                  <a:lnTo>
                    <a:pt x="161406" y="859792"/>
                  </a:lnTo>
                  <a:lnTo>
                    <a:pt x="195804" y="888434"/>
                  </a:lnTo>
                  <a:lnTo>
                    <a:pt x="232732" y="913930"/>
                  </a:lnTo>
                  <a:lnTo>
                    <a:pt x="271984" y="936072"/>
                  </a:lnTo>
                  <a:lnTo>
                    <a:pt x="313351" y="954654"/>
                  </a:lnTo>
                  <a:lnTo>
                    <a:pt x="356625" y="969466"/>
                  </a:lnTo>
                  <a:lnTo>
                    <a:pt x="401599" y="980303"/>
                  </a:lnTo>
                  <a:lnTo>
                    <a:pt x="448065" y="986958"/>
                  </a:lnTo>
                  <a:lnTo>
                    <a:pt x="495815" y="989222"/>
                  </a:lnTo>
                  <a:lnTo>
                    <a:pt x="543565" y="986958"/>
                  </a:lnTo>
                  <a:lnTo>
                    <a:pt x="590032" y="980303"/>
                  </a:lnTo>
                  <a:lnTo>
                    <a:pt x="635006" y="969466"/>
                  </a:lnTo>
                  <a:lnTo>
                    <a:pt x="678281" y="954654"/>
                  </a:lnTo>
                  <a:lnTo>
                    <a:pt x="719649" y="936072"/>
                  </a:lnTo>
                  <a:lnTo>
                    <a:pt x="758901" y="913930"/>
                  </a:lnTo>
                  <a:lnTo>
                    <a:pt x="795830" y="888434"/>
                  </a:lnTo>
                  <a:lnTo>
                    <a:pt x="830229" y="859792"/>
                  </a:lnTo>
                  <a:lnTo>
                    <a:pt x="861889" y="828210"/>
                  </a:lnTo>
                  <a:lnTo>
                    <a:pt x="890603" y="793896"/>
                  </a:lnTo>
                  <a:lnTo>
                    <a:pt x="916162" y="757057"/>
                  </a:lnTo>
                  <a:lnTo>
                    <a:pt x="938359" y="717901"/>
                  </a:lnTo>
                  <a:lnTo>
                    <a:pt x="956987" y="676634"/>
                  </a:lnTo>
                  <a:lnTo>
                    <a:pt x="971836" y="633465"/>
                  </a:lnTo>
                  <a:lnTo>
                    <a:pt x="982701" y="588599"/>
                  </a:lnTo>
                  <a:lnTo>
                    <a:pt x="989371" y="542246"/>
                  </a:lnTo>
                  <a:lnTo>
                    <a:pt x="991641" y="494611"/>
                  </a:lnTo>
                  <a:lnTo>
                    <a:pt x="989371" y="446976"/>
                  </a:lnTo>
                  <a:lnTo>
                    <a:pt x="982701" y="400622"/>
                  </a:lnTo>
                  <a:lnTo>
                    <a:pt x="971836" y="355757"/>
                  </a:lnTo>
                  <a:lnTo>
                    <a:pt x="956987" y="312587"/>
                  </a:lnTo>
                  <a:lnTo>
                    <a:pt x="938359" y="271321"/>
                  </a:lnTo>
                  <a:lnTo>
                    <a:pt x="916162" y="232165"/>
                  </a:lnTo>
                  <a:lnTo>
                    <a:pt x="890603" y="195326"/>
                  </a:lnTo>
                  <a:lnTo>
                    <a:pt x="861889" y="161012"/>
                  </a:lnTo>
                  <a:lnTo>
                    <a:pt x="830229" y="129430"/>
                  </a:lnTo>
                  <a:lnTo>
                    <a:pt x="795830" y="100787"/>
                  </a:lnTo>
                  <a:lnTo>
                    <a:pt x="758901" y="75291"/>
                  </a:lnTo>
                  <a:lnTo>
                    <a:pt x="719649" y="53149"/>
                  </a:lnTo>
                  <a:lnTo>
                    <a:pt x="678281" y="34568"/>
                  </a:lnTo>
                  <a:lnTo>
                    <a:pt x="635006" y="19755"/>
                  </a:lnTo>
                  <a:lnTo>
                    <a:pt x="590032" y="8918"/>
                  </a:lnTo>
                  <a:lnTo>
                    <a:pt x="543565" y="2264"/>
                  </a:lnTo>
                  <a:lnTo>
                    <a:pt x="495815" y="0"/>
                  </a:lnTo>
                  <a:close/>
                </a:path>
              </a:pathLst>
            </a:custGeom>
            <a:solidFill>
              <a:srgbClr val="198CE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486" name="Google Shape;486;p68"/>
            <p:cNvSpPr/>
            <p:nvPr/>
          </p:nvSpPr>
          <p:spPr>
            <a:xfrm>
              <a:off x="3726702" y="3167168"/>
              <a:ext cx="144286" cy="135361"/>
            </a:xfrm>
            <a:custGeom>
              <a:avLst/>
              <a:gdLst/>
              <a:ahLst/>
              <a:cxnLst/>
              <a:rect l="l" t="t" r="r" b="b"/>
              <a:pathLst>
                <a:path w="594995" h="594995" extrusionOk="0">
                  <a:moveTo>
                    <a:pt x="297478" y="0"/>
                  </a:moveTo>
                  <a:lnTo>
                    <a:pt x="249227" y="3893"/>
                  </a:lnTo>
                  <a:lnTo>
                    <a:pt x="203454" y="15166"/>
                  </a:lnTo>
                  <a:lnTo>
                    <a:pt x="160772" y="33205"/>
                  </a:lnTo>
                  <a:lnTo>
                    <a:pt x="121794" y="57398"/>
                  </a:lnTo>
                  <a:lnTo>
                    <a:pt x="87131" y="87133"/>
                  </a:lnTo>
                  <a:lnTo>
                    <a:pt x="57397" y="121796"/>
                  </a:lnTo>
                  <a:lnTo>
                    <a:pt x="33205" y="160776"/>
                  </a:lnTo>
                  <a:lnTo>
                    <a:pt x="15166" y="203460"/>
                  </a:lnTo>
                  <a:lnTo>
                    <a:pt x="3893" y="249235"/>
                  </a:lnTo>
                  <a:lnTo>
                    <a:pt x="0" y="297489"/>
                  </a:lnTo>
                  <a:lnTo>
                    <a:pt x="3893" y="345746"/>
                  </a:lnTo>
                  <a:lnTo>
                    <a:pt x="15166" y="391522"/>
                  </a:lnTo>
                  <a:lnTo>
                    <a:pt x="33205" y="434207"/>
                  </a:lnTo>
                  <a:lnTo>
                    <a:pt x="57397" y="473186"/>
                  </a:lnTo>
                  <a:lnTo>
                    <a:pt x="87131" y="507849"/>
                  </a:lnTo>
                  <a:lnTo>
                    <a:pt x="121794" y="537583"/>
                  </a:lnTo>
                  <a:lnTo>
                    <a:pt x="160772" y="561775"/>
                  </a:lnTo>
                  <a:lnTo>
                    <a:pt x="203454" y="579813"/>
                  </a:lnTo>
                  <a:lnTo>
                    <a:pt x="249227" y="591085"/>
                  </a:lnTo>
                  <a:lnTo>
                    <a:pt x="297478" y="594978"/>
                  </a:lnTo>
                  <a:lnTo>
                    <a:pt x="345735" y="591085"/>
                  </a:lnTo>
                  <a:lnTo>
                    <a:pt x="391513" y="579813"/>
                  </a:lnTo>
                  <a:lnTo>
                    <a:pt x="434198" y="561775"/>
                  </a:lnTo>
                  <a:lnTo>
                    <a:pt x="473180" y="537583"/>
                  </a:lnTo>
                  <a:lnTo>
                    <a:pt x="507844" y="507849"/>
                  </a:lnTo>
                  <a:lnTo>
                    <a:pt x="537579" y="473186"/>
                  </a:lnTo>
                  <a:lnTo>
                    <a:pt x="561773" y="434207"/>
                  </a:lnTo>
                  <a:lnTo>
                    <a:pt x="579812" y="391522"/>
                  </a:lnTo>
                  <a:lnTo>
                    <a:pt x="591085" y="345746"/>
                  </a:lnTo>
                  <a:lnTo>
                    <a:pt x="594978" y="297489"/>
                  </a:lnTo>
                  <a:lnTo>
                    <a:pt x="591085" y="249235"/>
                  </a:lnTo>
                  <a:lnTo>
                    <a:pt x="579812" y="203460"/>
                  </a:lnTo>
                  <a:lnTo>
                    <a:pt x="561773" y="160776"/>
                  </a:lnTo>
                  <a:lnTo>
                    <a:pt x="537579" y="121796"/>
                  </a:lnTo>
                  <a:lnTo>
                    <a:pt x="507844" y="87133"/>
                  </a:lnTo>
                  <a:lnTo>
                    <a:pt x="473180" y="57398"/>
                  </a:lnTo>
                  <a:lnTo>
                    <a:pt x="434198" y="33205"/>
                  </a:lnTo>
                  <a:lnTo>
                    <a:pt x="391513" y="15166"/>
                  </a:lnTo>
                  <a:lnTo>
                    <a:pt x="345735" y="3893"/>
                  </a:lnTo>
                  <a:lnTo>
                    <a:pt x="297478" y="0"/>
                  </a:lnTo>
                  <a:close/>
                </a:path>
              </a:pathLst>
            </a:custGeom>
            <a:solidFill>
              <a:srgbClr val="47A3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487" name="Google Shape;487;p68"/>
            <p:cNvSpPr/>
            <p:nvPr/>
          </p:nvSpPr>
          <p:spPr>
            <a:xfrm>
              <a:off x="3754755" y="3353547"/>
              <a:ext cx="88081" cy="82633"/>
            </a:xfrm>
            <a:custGeom>
              <a:avLst/>
              <a:gdLst/>
              <a:ahLst/>
              <a:cxnLst/>
              <a:rect l="l" t="t" r="r" b="b"/>
              <a:pathLst>
                <a:path w="363220" h="363220" extrusionOk="0">
                  <a:moveTo>
                    <a:pt x="181390" y="0"/>
                  </a:moveTo>
                  <a:lnTo>
                    <a:pt x="133173" y="6479"/>
                  </a:lnTo>
                  <a:lnTo>
                    <a:pt x="89844" y="24765"/>
                  </a:lnTo>
                  <a:lnTo>
                    <a:pt x="53132" y="53128"/>
                  </a:lnTo>
                  <a:lnTo>
                    <a:pt x="24767" y="89839"/>
                  </a:lnTo>
                  <a:lnTo>
                    <a:pt x="6480" y="133169"/>
                  </a:lnTo>
                  <a:lnTo>
                    <a:pt x="0" y="181390"/>
                  </a:lnTo>
                  <a:lnTo>
                    <a:pt x="6480" y="229612"/>
                  </a:lnTo>
                  <a:lnTo>
                    <a:pt x="24767" y="272944"/>
                  </a:lnTo>
                  <a:lnTo>
                    <a:pt x="53132" y="309658"/>
                  </a:lnTo>
                  <a:lnTo>
                    <a:pt x="89844" y="338023"/>
                  </a:lnTo>
                  <a:lnTo>
                    <a:pt x="133173" y="356311"/>
                  </a:lnTo>
                  <a:lnTo>
                    <a:pt x="181390" y="362791"/>
                  </a:lnTo>
                  <a:lnTo>
                    <a:pt x="229616" y="356311"/>
                  </a:lnTo>
                  <a:lnTo>
                    <a:pt x="272951" y="338023"/>
                  </a:lnTo>
                  <a:lnTo>
                    <a:pt x="309667" y="309658"/>
                  </a:lnTo>
                  <a:lnTo>
                    <a:pt x="338033" y="272944"/>
                  </a:lnTo>
                  <a:lnTo>
                    <a:pt x="356321" y="229612"/>
                  </a:lnTo>
                  <a:lnTo>
                    <a:pt x="362802" y="181390"/>
                  </a:lnTo>
                  <a:lnTo>
                    <a:pt x="356321" y="133169"/>
                  </a:lnTo>
                  <a:lnTo>
                    <a:pt x="338033" y="89839"/>
                  </a:lnTo>
                  <a:lnTo>
                    <a:pt x="309667" y="53128"/>
                  </a:lnTo>
                  <a:lnTo>
                    <a:pt x="272951" y="24765"/>
                  </a:lnTo>
                  <a:lnTo>
                    <a:pt x="229616" y="6479"/>
                  </a:lnTo>
                  <a:lnTo>
                    <a:pt x="181390" y="0"/>
                  </a:lnTo>
                  <a:close/>
                </a:path>
              </a:pathLst>
            </a:custGeom>
            <a:solidFill>
              <a:srgbClr val="75BAF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488" name="Google Shape;488;p68"/>
            <p:cNvSpPr/>
            <p:nvPr/>
          </p:nvSpPr>
          <p:spPr>
            <a:xfrm>
              <a:off x="3726702" y="2703428"/>
              <a:ext cx="144286" cy="135361"/>
            </a:xfrm>
            <a:custGeom>
              <a:avLst/>
              <a:gdLst/>
              <a:ahLst/>
              <a:cxnLst/>
              <a:rect l="l" t="t" r="r" b="b"/>
              <a:pathLst>
                <a:path w="594995" h="594995" extrusionOk="0">
                  <a:moveTo>
                    <a:pt x="297478" y="0"/>
                  </a:moveTo>
                  <a:lnTo>
                    <a:pt x="249227" y="3893"/>
                  </a:lnTo>
                  <a:lnTo>
                    <a:pt x="203454" y="15166"/>
                  </a:lnTo>
                  <a:lnTo>
                    <a:pt x="160772" y="33205"/>
                  </a:lnTo>
                  <a:lnTo>
                    <a:pt x="121794" y="57398"/>
                  </a:lnTo>
                  <a:lnTo>
                    <a:pt x="87131" y="87133"/>
                  </a:lnTo>
                  <a:lnTo>
                    <a:pt x="57397" y="121796"/>
                  </a:lnTo>
                  <a:lnTo>
                    <a:pt x="33205" y="160776"/>
                  </a:lnTo>
                  <a:lnTo>
                    <a:pt x="15166" y="203460"/>
                  </a:lnTo>
                  <a:lnTo>
                    <a:pt x="3893" y="249235"/>
                  </a:lnTo>
                  <a:lnTo>
                    <a:pt x="0" y="297489"/>
                  </a:lnTo>
                  <a:lnTo>
                    <a:pt x="3893" y="345743"/>
                  </a:lnTo>
                  <a:lnTo>
                    <a:pt x="15166" y="391518"/>
                  </a:lnTo>
                  <a:lnTo>
                    <a:pt x="33205" y="434202"/>
                  </a:lnTo>
                  <a:lnTo>
                    <a:pt x="57397" y="473182"/>
                  </a:lnTo>
                  <a:lnTo>
                    <a:pt x="87131" y="507845"/>
                  </a:lnTo>
                  <a:lnTo>
                    <a:pt x="121794" y="537580"/>
                  </a:lnTo>
                  <a:lnTo>
                    <a:pt x="160772" y="561773"/>
                  </a:lnTo>
                  <a:lnTo>
                    <a:pt x="203454" y="579812"/>
                  </a:lnTo>
                  <a:lnTo>
                    <a:pt x="249227" y="591085"/>
                  </a:lnTo>
                  <a:lnTo>
                    <a:pt x="297478" y="594978"/>
                  </a:lnTo>
                  <a:lnTo>
                    <a:pt x="345735" y="591085"/>
                  </a:lnTo>
                  <a:lnTo>
                    <a:pt x="391513" y="579812"/>
                  </a:lnTo>
                  <a:lnTo>
                    <a:pt x="434198" y="561773"/>
                  </a:lnTo>
                  <a:lnTo>
                    <a:pt x="473180" y="537580"/>
                  </a:lnTo>
                  <a:lnTo>
                    <a:pt x="507844" y="507845"/>
                  </a:lnTo>
                  <a:lnTo>
                    <a:pt x="537579" y="473182"/>
                  </a:lnTo>
                  <a:lnTo>
                    <a:pt x="561773" y="434202"/>
                  </a:lnTo>
                  <a:lnTo>
                    <a:pt x="579812" y="391518"/>
                  </a:lnTo>
                  <a:lnTo>
                    <a:pt x="591085" y="345743"/>
                  </a:lnTo>
                  <a:lnTo>
                    <a:pt x="594978" y="297489"/>
                  </a:lnTo>
                  <a:lnTo>
                    <a:pt x="591085" y="249235"/>
                  </a:lnTo>
                  <a:lnTo>
                    <a:pt x="579812" y="203460"/>
                  </a:lnTo>
                  <a:lnTo>
                    <a:pt x="561773" y="160776"/>
                  </a:lnTo>
                  <a:lnTo>
                    <a:pt x="537579" y="121796"/>
                  </a:lnTo>
                  <a:lnTo>
                    <a:pt x="507844" y="87133"/>
                  </a:lnTo>
                  <a:lnTo>
                    <a:pt x="473180" y="57398"/>
                  </a:lnTo>
                  <a:lnTo>
                    <a:pt x="434198" y="33205"/>
                  </a:lnTo>
                  <a:lnTo>
                    <a:pt x="391513" y="15166"/>
                  </a:lnTo>
                  <a:lnTo>
                    <a:pt x="345735" y="3893"/>
                  </a:lnTo>
                  <a:lnTo>
                    <a:pt x="297478" y="0"/>
                  </a:lnTo>
                  <a:close/>
                </a:path>
              </a:pathLst>
            </a:custGeom>
            <a:solidFill>
              <a:srgbClr val="005B9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489" name="Google Shape;489;p68"/>
            <p:cNvSpPr/>
            <p:nvPr/>
          </p:nvSpPr>
          <p:spPr>
            <a:xfrm>
              <a:off x="3754755" y="2569986"/>
              <a:ext cx="88081" cy="82633"/>
            </a:xfrm>
            <a:custGeom>
              <a:avLst/>
              <a:gdLst/>
              <a:ahLst/>
              <a:cxnLst/>
              <a:rect l="l" t="t" r="r" b="b"/>
              <a:pathLst>
                <a:path w="363220" h="363220" extrusionOk="0">
                  <a:moveTo>
                    <a:pt x="181390" y="0"/>
                  </a:moveTo>
                  <a:lnTo>
                    <a:pt x="133173" y="6479"/>
                  </a:lnTo>
                  <a:lnTo>
                    <a:pt x="89844" y="24765"/>
                  </a:lnTo>
                  <a:lnTo>
                    <a:pt x="53132" y="53128"/>
                  </a:lnTo>
                  <a:lnTo>
                    <a:pt x="24767" y="89839"/>
                  </a:lnTo>
                  <a:lnTo>
                    <a:pt x="6480" y="133169"/>
                  </a:lnTo>
                  <a:lnTo>
                    <a:pt x="0" y="181390"/>
                  </a:lnTo>
                  <a:lnTo>
                    <a:pt x="6480" y="229612"/>
                  </a:lnTo>
                  <a:lnTo>
                    <a:pt x="24767" y="272944"/>
                  </a:lnTo>
                  <a:lnTo>
                    <a:pt x="53132" y="309658"/>
                  </a:lnTo>
                  <a:lnTo>
                    <a:pt x="89844" y="338023"/>
                  </a:lnTo>
                  <a:lnTo>
                    <a:pt x="133173" y="356311"/>
                  </a:lnTo>
                  <a:lnTo>
                    <a:pt x="181390" y="362791"/>
                  </a:lnTo>
                  <a:lnTo>
                    <a:pt x="229616" y="356311"/>
                  </a:lnTo>
                  <a:lnTo>
                    <a:pt x="272951" y="338023"/>
                  </a:lnTo>
                  <a:lnTo>
                    <a:pt x="309667" y="309658"/>
                  </a:lnTo>
                  <a:lnTo>
                    <a:pt x="338033" y="272944"/>
                  </a:lnTo>
                  <a:lnTo>
                    <a:pt x="356321" y="229612"/>
                  </a:lnTo>
                  <a:lnTo>
                    <a:pt x="362802" y="181390"/>
                  </a:lnTo>
                  <a:lnTo>
                    <a:pt x="356321" y="133169"/>
                  </a:lnTo>
                  <a:lnTo>
                    <a:pt x="338033" y="89839"/>
                  </a:lnTo>
                  <a:lnTo>
                    <a:pt x="309667" y="53128"/>
                  </a:lnTo>
                  <a:lnTo>
                    <a:pt x="272951" y="24765"/>
                  </a:lnTo>
                  <a:lnTo>
                    <a:pt x="229616" y="6479"/>
                  </a:lnTo>
                  <a:lnTo>
                    <a:pt x="181390" y="0"/>
                  </a:lnTo>
                  <a:close/>
                </a:path>
              </a:pathLst>
            </a:custGeom>
            <a:solidFill>
              <a:srgbClr val="154B8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490" name="Google Shape;490;p68"/>
            <p:cNvSpPr/>
            <p:nvPr/>
          </p:nvSpPr>
          <p:spPr>
            <a:xfrm>
              <a:off x="3754755" y="3486990"/>
              <a:ext cx="88081" cy="83210"/>
            </a:xfrm>
            <a:custGeom>
              <a:avLst/>
              <a:gdLst/>
              <a:ahLst/>
              <a:cxnLst/>
              <a:rect l="l" t="t" r="r" b="b"/>
              <a:pathLst>
                <a:path w="363220" h="365759" extrusionOk="0">
                  <a:moveTo>
                    <a:pt x="181390" y="0"/>
                  </a:moveTo>
                  <a:lnTo>
                    <a:pt x="133173" y="6522"/>
                  </a:lnTo>
                  <a:lnTo>
                    <a:pt x="89844" y="24931"/>
                  </a:lnTo>
                  <a:lnTo>
                    <a:pt x="53132" y="53484"/>
                  </a:lnTo>
                  <a:lnTo>
                    <a:pt x="24767" y="90441"/>
                  </a:lnTo>
                  <a:lnTo>
                    <a:pt x="6480" y="134062"/>
                  </a:lnTo>
                  <a:lnTo>
                    <a:pt x="0" y="182605"/>
                  </a:lnTo>
                  <a:lnTo>
                    <a:pt x="6480" y="231149"/>
                  </a:lnTo>
                  <a:lnTo>
                    <a:pt x="24767" y="274769"/>
                  </a:lnTo>
                  <a:lnTo>
                    <a:pt x="53132" y="311726"/>
                  </a:lnTo>
                  <a:lnTo>
                    <a:pt x="89844" y="340279"/>
                  </a:lnTo>
                  <a:lnTo>
                    <a:pt x="133173" y="358688"/>
                  </a:lnTo>
                  <a:lnTo>
                    <a:pt x="181390" y="365211"/>
                  </a:lnTo>
                  <a:lnTo>
                    <a:pt x="229616" y="358688"/>
                  </a:lnTo>
                  <a:lnTo>
                    <a:pt x="272951" y="340279"/>
                  </a:lnTo>
                  <a:lnTo>
                    <a:pt x="309667" y="311726"/>
                  </a:lnTo>
                  <a:lnTo>
                    <a:pt x="338033" y="274769"/>
                  </a:lnTo>
                  <a:lnTo>
                    <a:pt x="356321" y="231149"/>
                  </a:lnTo>
                  <a:lnTo>
                    <a:pt x="362802" y="182605"/>
                  </a:lnTo>
                  <a:lnTo>
                    <a:pt x="356321" y="134062"/>
                  </a:lnTo>
                  <a:lnTo>
                    <a:pt x="338033" y="90441"/>
                  </a:lnTo>
                  <a:lnTo>
                    <a:pt x="309667" y="53484"/>
                  </a:lnTo>
                  <a:lnTo>
                    <a:pt x="272951" y="24931"/>
                  </a:lnTo>
                  <a:lnTo>
                    <a:pt x="229616" y="6522"/>
                  </a:lnTo>
                  <a:lnTo>
                    <a:pt x="181390" y="0"/>
                  </a:lnTo>
                  <a:close/>
                </a:path>
              </a:pathLst>
            </a:custGeom>
            <a:solidFill>
              <a:srgbClr val="A3D1F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grpSp>
      <p:grpSp>
        <p:nvGrpSpPr>
          <p:cNvPr id="491" name="Google Shape;491;p68"/>
          <p:cNvGrpSpPr/>
          <p:nvPr/>
        </p:nvGrpSpPr>
        <p:grpSpPr>
          <a:xfrm>
            <a:off x="12531531" y="2724093"/>
            <a:ext cx="320704" cy="1333619"/>
            <a:chOff x="4184354" y="2569986"/>
            <a:chExt cx="240528" cy="1000214"/>
          </a:xfrm>
        </p:grpSpPr>
        <p:sp>
          <p:nvSpPr>
            <p:cNvPr id="492" name="Google Shape;492;p68"/>
            <p:cNvSpPr/>
            <p:nvPr/>
          </p:nvSpPr>
          <p:spPr>
            <a:xfrm>
              <a:off x="4184354" y="2887601"/>
              <a:ext cx="240528" cy="225650"/>
            </a:xfrm>
            <a:custGeom>
              <a:avLst/>
              <a:gdLst/>
              <a:ahLst/>
              <a:cxnLst/>
              <a:rect l="l" t="t" r="r" b="b"/>
              <a:pathLst>
                <a:path w="991870" h="991870" extrusionOk="0">
                  <a:moveTo>
                    <a:pt x="495815" y="0"/>
                  </a:moveTo>
                  <a:lnTo>
                    <a:pt x="448063" y="2269"/>
                  </a:lnTo>
                  <a:lnTo>
                    <a:pt x="401596" y="8939"/>
                  </a:lnTo>
                  <a:lnTo>
                    <a:pt x="356621" y="19803"/>
                  </a:lnTo>
                  <a:lnTo>
                    <a:pt x="313346" y="34651"/>
                  </a:lnTo>
                  <a:lnTo>
                    <a:pt x="271979" y="53278"/>
                  </a:lnTo>
                  <a:lnTo>
                    <a:pt x="232728" y="75473"/>
                  </a:lnTo>
                  <a:lnTo>
                    <a:pt x="195799" y="101031"/>
                  </a:lnTo>
                  <a:lnTo>
                    <a:pt x="161402" y="129743"/>
                  </a:lnTo>
                  <a:lnTo>
                    <a:pt x="129743" y="161402"/>
                  </a:lnTo>
                  <a:lnTo>
                    <a:pt x="101031" y="195799"/>
                  </a:lnTo>
                  <a:lnTo>
                    <a:pt x="75473" y="232728"/>
                  </a:lnTo>
                  <a:lnTo>
                    <a:pt x="53278" y="271979"/>
                  </a:lnTo>
                  <a:lnTo>
                    <a:pt x="34651" y="313346"/>
                  </a:lnTo>
                  <a:lnTo>
                    <a:pt x="19803" y="356621"/>
                  </a:lnTo>
                  <a:lnTo>
                    <a:pt x="8939" y="401596"/>
                  </a:lnTo>
                  <a:lnTo>
                    <a:pt x="2269" y="448063"/>
                  </a:lnTo>
                  <a:lnTo>
                    <a:pt x="0" y="495815"/>
                  </a:lnTo>
                  <a:lnTo>
                    <a:pt x="2269" y="543565"/>
                  </a:lnTo>
                  <a:lnTo>
                    <a:pt x="8939" y="590031"/>
                  </a:lnTo>
                  <a:lnTo>
                    <a:pt x="19803" y="635005"/>
                  </a:lnTo>
                  <a:lnTo>
                    <a:pt x="34651" y="678280"/>
                  </a:lnTo>
                  <a:lnTo>
                    <a:pt x="53278" y="719646"/>
                  </a:lnTo>
                  <a:lnTo>
                    <a:pt x="75473" y="758898"/>
                  </a:lnTo>
                  <a:lnTo>
                    <a:pt x="101031" y="795827"/>
                  </a:lnTo>
                  <a:lnTo>
                    <a:pt x="129743" y="830224"/>
                  </a:lnTo>
                  <a:lnTo>
                    <a:pt x="161402" y="861883"/>
                  </a:lnTo>
                  <a:lnTo>
                    <a:pt x="195799" y="890596"/>
                  </a:lnTo>
                  <a:lnTo>
                    <a:pt x="232728" y="916154"/>
                  </a:lnTo>
                  <a:lnTo>
                    <a:pt x="271979" y="938351"/>
                  </a:lnTo>
                  <a:lnTo>
                    <a:pt x="313346" y="956978"/>
                  </a:lnTo>
                  <a:lnTo>
                    <a:pt x="356621" y="971827"/>
                  </a:lnTo>
                  <a:lnTo>
                    <a:pt x="401596" y="982690"/>
                  </a:lnTo>
                  <a:lnTo>
                    <a:pt x="448063" y="989361"/>
                  </a:lnTo>
                  <a:lnTo>
                    <a:pt x="495815" y="991631"/>
                  </a:lnTo>
                  <a:lnTo>
                    <a:pt x="543565" y="989361"/>
                  </a:lnTo>
                  <a:lnTo>
                    <a:pt x="590032" y="982690"/>
                  </a:lnTo>
                  <a:lnTo>
                    <a:pt x="635006" y="971827"/>
                  </a:lnTo>
                  <a:lnTo>
                    <a:pt x="678281" y="956978"/>
                  </a:lnTo>
                  <a:lnTo>
                    <a:pt x="719649" y="938351"/>
                  </a:lnTo>
                  <a:lnTo>
                    <a:pt x="758901" y="916154"/>
                  </a:lnTo>
                  <a:lnTo>
                    <a:pt x="795830" y="890596"/>
                  </a:lnTo>
                  <a:lnTo>
                    <a:pt x="830229" y="861883"/>
                  </a:lnTo>
                  <a:lnTo>
                    <a:pt x="861889" y="830224"/>
                  </a:lnTo>
                  <a:lnTo>
                    <a:pt x="890603" y="795827"/>
                  </a:lnTo>
                  <a:lnTo>
                    <a:pt x="916162" y="758898"/>
                  </a:lnTo>
                  <a:lnTo>
                    <a:pt x="938359" y="719646"/>
                  </a:lnTo>
                  <a:lnTo>
                    <a:pt x="956987" y="678280"/>
                  </a:lnTo>
                  <a:lnTo>
                    <a:pt x="971836" y="635005"/>
                  </a:lnTo>
                  <a:lnTo>
                    <a:pt x="982701" y="590031"/>
                  </a:lnTo>
                  <a:lnTo>
                    <a:pt x="989371" y="543565"/>
                  </a:lnTo>
                  <a:lnTo>
                    <a:pt x="991641" y="495815"/>
                  </a:lnTo>
                  <a:lnTo>
                    <a:pt x="989371" y="448063"/>
                  </a:lnTo>
                  <a:lnTo>
                    <a:pt x="982701" y="401596"/>
                  </a:lnTo>
                  <a:lnTo>
                    <a:pt x="971836" y="356621"/>
                  </a:lnTo>
                  <a:lnTo>
                    <a:pt x="956987" y="313346"/>
                  </a:lnTo>
                  <a:lnTo>
                    <a:pt x="938359" y="271979"/>
                  </a:lnTo>
                  <a:lnTo>
                    <a:pt x="916162" y="232728"/>
                  </a:lnTo>
                  <a:lnTo>
                    <a:pt x="890603" y="195799"/>
                  </a:lnTo>
                  <a:lnTo>
                    <a:pt x="861889" y="161402"/>
                  </a:lnTo>
                  <a:lnTo>
                    <a:pt x="830229" y="129743"/>
                  </a:lnTo>
                  <a:lnTo>
                    <a:pt x="795830" y="101031"/>
                  </a:lnTo>
                  <a:lnTo>
                    <a:pt x="758901" y="75473"/>
                  </a:lnTo>
                  <a:lnTo>
                    <a:pt x="719649" y="53278"/>
                  </a:lnTo>
                  <a:lnTo>
                    <a:pt x="678281" y="34651"/>
                  </a:lnTo>
                  <a:lnTo>
                    <a:pt x="635006" y="19803"/>
                  </a:lnTo>
                  <a:lnTo>
                    <a:pt x="590032" y="8939"/>
                  </a:lnTo>
                  <a:lnTo>
                    <a:pt x="543565" y="2269"/>
                  </a:lnTo>
                  <a:lnTo>
                    <a:pt x="495815" y="0"/>
                  </a:lnTo>
                  <a:close/>
                </a:path>
              </a:pathLst>
            </a:custGeom>
            <a:solidFill>
              <a:srgbClr val="4D2F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493" name="Google Shape;493;p68"/>
            <p:cNvSpPr/>
            <p:nvPr/>
          </p:nvSpPr>
          <p:spPr>
            <a:xfrm>
              <a:off x="4232281" y="3162757"/>
              <a:ext cx="144286" cy="135361"/>
            </a:xfrm>
            <a:custGeom>
              <a:avLst/>
              <a:gdLst/>
              <a:ahLst/>
              <a:cxnLst/>
              <a:rect l="l" t="t" r="r" b="b"/>
              <a:pathLst>
                <a:path w="594995" h="594995" extrusionOk="0">
                  <a:moveTo>
                    <a:pt x="297489" y="0"/>
                  </a:moveTo>
                  <a:lnTo>
                    <a:pt x="249235" y="3893"/>
                  </a:lnTo>
                  <a:lnTo>
                    <a:pt x="203460" y="15166"/>
                  </a:lnTo>
                  <a:lnTo>
                    <a:pt x="160776" y="33205"/>
                  </a:lnTo>
                  <a:lnTo>
                    <a:pt x="121796" y="57398"/>
                  </a:lnTo>
                  <a:lnTo>
                    <a:pt x="87133" y="87133"/>
                  </a:lnTo>
                  <a:lnTo>
                    <a:pt x="57398" y="121796"/>
                  </a:lnTo>
                  <a:lnTo>
                    <a:pt x="33205" y="160776"/>
                  </a:lnTo>
                  <a:lnTo>
                    <a:pt x="15166" y="203460"/>
                  </a:lnTo>
                  <a:lnTo>
                    <a:pt x="3893" y="249235"/>
                  </a:lnTo>
                  <a:lnTo>
                    <a:pt x="0" y="297489"/>
                  </a:lnTo>
                  <a:lnTo>
                    <a:pt x="3893" y="345743"/>
                  </a:lnTo>
                  <a:lnTo>
                    <a:pt x="15166" y="391518"/>
                  </a:lnTo>
                  <a:lnTo>
                    <a:pt x="33205" y="434202"/>
                  </a:lnTo>
                  <a:lnTo>
                    <a:pt x="57398" y="473182"/>
                  </a:lnTo>
                  <a:lnTo>
                    <a:pt x="87133" y="507845"/>
                  </a:lnTo>
                  <a:lnTo>
                    <a:pt x="121796" y="537580"/>
                  </a:lnTo>
                  <a:lnTo>
                    <a:pt x="160776" y="561773"/>
                  </a:lnTo>
                  <a:lnTo>
                    <a:pt x="203460" y="579812"/>
                  </a:lnTo>
                  <a:lnTo>
                    <a:pt x="249235" y="591085"/>
                  </a:lnTo>
                  <a:lnTo>
                    <a:pt x="297489" y="594978"/>
                  </a:lnTo>
                  <a:lnTo>
                    <a:pt x="345746" y="591085"/>
                  </a:lnTo>
                  <a:lnTo>
                    <a:pt x="391523" y="579812"/>
                  </a:lnTo>
                  <a:lnTo>
                    <a:pt x="434209" y="561773"/>
                  </a:lnTo>
                  <a:lnTo>
                    <a:pt x="473190" y="537580"/>
                  </a:lnTo>
                  <a:lnTo>
                    <a:pt x="507854" y="507845"/>
                  </a:lnTo>
                  <a:lnTo>
                    <a:pt x="537590" y="473182"/>
                  </a:lnTo>
                  <a:lnTo>
                    <a:pt x="561783" y="434202"/>
                  </a:lnTo>
                  <a:lnTo>
                    <a:pt x="579822" y="391518"/>
                  </a:lnTo>
                  <a:lnTo>
                    <a:pt x="591095" y="345743"/>
                  </a:lnTo>
                  <a:lnTo>
                    <a:pt x="594989" y="297489"/>
                  </a:lnTo>
                  <a:lnTo>
                    <a:pt x="591095" y="249235"/>
                  </a:lnTo>
                  <a:lnTo>
                    <a:pt x="579822" y="203460"/>
                  </a:lnTo>
                  <a:lnTo>
                    <a:pt x="561783" y="160776"/>
                  </a:lnTo>
                  <a:lnTo>
                    <a:pt x="537590" y="121796"/>
                  </a:lnTo>
                  <a:lnTo>
                    <a:pt x="507854" y="87133"/>
                  </a:lnTo>
                  <a:lnTo>
                    <a:pt x="473190" y="57398"/>
                  </a:lnTo>
                  <a:lnTo>
                    <a:pt x="434209" y="33205"/>
                  </a:lnTo>
                  <a:lnTo>
                    <a:pt x="391523" y="15166"/>
                  </a:lnTo>
                  <a:lnTo>
                    <a:pt x="345746" y="3893"/>
                  </a:lnTo>
                  <a:lnTo>
                    <a:pt x="297489" y="0"/>
                  </a:lnTo>
                  <a:close/>
                </a:path>
              </a:pathLst>
            </a:custGeom>
            <a:solidFill>
              <a:srgbClr val="7159B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494" name="Google Shape;494;p68"/>
            <p:cNvSpPr/>
            <p:nvPr/>
          </p:nvSpPr>
          <p:spPr>
            <a:xfrm>
              <a:off x="4260337" y="3348031"/>
              <a:ext cx="88081" cy="82633"/>
            </a:xfrm>
            <a:custGeom>
              <a:avLst/>
              <a:gdLst/>
              <a:ahLst/>
              <a:cxnLst/>
              <a:rect l="l" t="t" r="r" b="b"/>
              <a:pathLst>
                <a:path w="363220" h="363220" extrusionOk="0">
                  <a:moveTo>
                    <a:pt x="181390" y="0"/>
                  </a:moveTo>
                  <a:lnTo>
                    <a:pt x="133169" y="6480"/>
                  </a:lnTo>
                  <a:lnTo>
                    <a:pt x="89839" y="24767"/>
                  </a:lnTo>
                  <a:lnTo>
                    <a:pt x="53128" y="53133"/>
                  </a:lnTo>
                  <a:lnTo>
                    <a:pt x="24765" y="89847"/>
                  </a:lnTo>
                  <a:lnTo>
                    <a:pt x="6479" y="133179"/>
                  </a:lnTo>
                  <a:lnTo>
                    <a:pt x="0" y="181401"/>
                  </a:lnTo>
                  <a:lnTo>
                    <a:pt x="6479" y="229621"/>
                  </a:lnTo>
                  <a:lnTo>
                    <a:pt x="24765" y="272952"/>
                  </a:lnTo>
                  <a:lnTo>
                    <a:pt x="53128" y="309663"/>
                  </a:lnTo>
                  <a:lnTo>
                    <a:pt x="89839" y="338026"/>
                  </a:lnTo>
                  <a:lnTo>
                    <a:pt x="133169" y="356312"/>
                  </a:lnTo>
                  <a:lnTo>
                    <a:pt x="181390" y="362791"/>
                  </a:lnTo>
                  <a:lnTo>
                    <a:pt x="229615" y="356312"/>
                  </a:lnTo>
                  <a:lnTo>
                    <a:pt x="272949" y="338026"/>
                  </a:lnTo>
                  <a:lnTo>
                    <a:pt x="309662" y="309663"/>
                  </a:lnTo>
                  <a:lnTo>
                    <a:pt x="338026" y="272952"/>
                  </a:lnTo>
                  <a:lnTo>
                    <a:pt x="356312" y="229621"/>
                  </a:lnTo>
                  <a:lnTo>
                    <a:pt x="362791" y="181401"/>
                  </a:lnTo>
                  <a:lnTo>
                    <a:pt x="356312" y="133179"/>
                  </a:lnTo>
                  <a:lnTo>
                    <a:pt x="338026" y="89847"/>
                  </a:lnTo>
                  <a:lnTo>
                    <a:pt x="309662" y="53133"/>
                  </a:lnTo>
                  <a:lnTo>
                    <a:pt x="272949" y="24767"/>
                  </a:lnTo>
                  <a:lnTo>
                    <a:pt x="229615" y="6480"/>
                  </a:lnTo>
                  <a:lnTo>
                    <a:pt x="181390" y="0"/>
                  </a:lnTo>
                  <a:close/>
                </a:path>
              </a:pathLst>
            </a:custGeom>
            <a:solidFill>
              <a:srgbClr val="9482C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495" name="Google Shape;495;p68"/>
            <p:cNvSpPr/>
            <p:nvPr/>
          </p:nvSpPr>
          <p:spPr>
            <a:xfrm>
              <a:off x="4232281" y="2702326"/>
              <a:ext cx="144286" cy="135361"/>
            </a:xfrm>
            <a:custGeom>
              <a:avLst/>
              <a:gdLst/>
              <a:ahLst/>
              <a:cxnLst/>
              <a:rect l="l" t="t" r="r" b="b"/>
              <a:pathLst>
                <a:path w="594995" h="594995" extrusionOk="0">
                  <a:moveTo>
                    <a:pt x="297489" y="0"/>
                  </a:moveTo>
                  <a:lnTo>
                    <a:pt x="249235" y="3893"/>
                  </a:lnTo>
                  <a:lnTo>
                    <a:pt x="203460" y="15166"/>
                  </a:lnTo>
                  <a:lnTo>
                    <a:pt x="160776" y="33205"/>
                  </a:lnTo>
                  <a:lnTo>
                    <a:pt x="121796" y="57398"/>
                  </a:lnTo>
                  <a:lnTo>
                    <a:pt x="87133" y="87133"/>
                  </a:lnTo>
                  <a:lnTo>
                    <a:pt x="57398" y="121796"/>
                  </a:lnTo>
                  <a:lnTo>
                    <a:pt x="33205" y="160776"/>
                  </a:lnTo>
                  <a:lnTo>
                    <a:pt x="15166" y="203460"/>
                  </a:lnTo>
                  <a:lnTo>
                    <a:pt x="3893" y="249235"/>
                  </a:lnTo>
                  <a:lnTo>
                    <a:pt x="0" y="297489"/>
                  </a:lnTo>
                  <a:lnTo>
                    <a:pt x="3893" y="345746"/>
                  </a:lnTo>
                  <a:lnTo>
                    <a:pt x="15166" y="391522"/>
                  </a:lnTo>
                  <a:lnTo>
                    <a:pt x="33205" y="434207"/>
                  </a:lnTo>
                  <a:lnTo>
                    <a:pt x="57398" y="473186"/>
                  </a:lnTo>
                  <a:lnTo>
                    <a:pt x="87133" y="507849"/>
                  </a:lnTo>
                  <a:lnTo>
                    <a:pt x="121796" y="537583"/>
                  </a:lnTo>
                  <a:lnTo>
                    <a:pt x="160776" y="561775"/>
                  </a:lnTo>
                  <a:lnTo>
                    <a:pt x="203460" y="579813"/>
                  </a:lnTo>
                  <a:lnTo>
                    <a:pt x="249235" y="591085"/>
                  </a:lnTo>
                  <a:lnTo>
                    <a:pt x="297489" y="594978"/>
                  </a:lnTo>
                  <a:lnTo>
                    <a:pt x="345746" y="591085"/>
                  </a:lnTo>
                  <a:lnTo>
                    <a:pt x="391523" y="579813"/>
                  </a:lnTo>
                  <a:lnTo>
                    <a:pt x="434209" y="561775"/>
                  </a:lnTo>
                  <a:lnTo>
                    <a:pt x="473190" y="537583"/>
                  </a:lnTo>
                  <a:lnTo>
                    <a:pt x="507854" y="507849"/>
                  </a:lnTo>
                  <a:lnTo>
                    <a:pt x="537590" y="473186"/>
                  </a:lnTo>
                  <a:lnTo>
                    <a:pt x="561783" y="434207"/>
                  </a:lnTo>
                  <a:lnTo>
                    <a:pt x="579822" y="391522"/>
                  </a:lnTo>
                  <a:lnTo>
                    <a:pt x="591095" y="345746"/>
                  </a:lnTo>
                  <a:lnTo>
                    <a:pt x="594989" y="297489"/>
                  </a:lnTo>
                  <a:lnTo>
                    <a:pt x="591095" y="249235"/>
                  </a:lnTo>
                  <a:lnTo>
                    <a:pt x="579822" y="203460"/>
                  </a:lnTo>
                  <a:lnTo>
                    <a:pt x="561783" y="160776"/>
                  </a:lnTo>
                  <a:lnTo>
                    <a:pt x="537590" y="121796"/>
                  </a:lnTo>
                  <a:lnTo>
                    <a:pt x="507854" y="87133"/>
                  </a:lnTo>
                  <a:lnTo>
                    <a:pt x="473190" y="57398"/>
                  </a:lnTo>
                  <a:lnTo>
                    <a:pt x="434209" y="33205"/>
                  </a:lnTo>
                  <a:lnTo>
                    <a:pt x="391523" y="15166"/>
                  </a:lnTo>
                  <a:lnTo>
                    <a:pt x="345746" y="3893"/>
                  </a:lnTo>
                  <a:lnTo>
                    <a:pt x="297489" y="0"/>
                  </a:lnTo>
                  <a:close/>
                </a:path>
              </a:pathLst>
            </a:custGeom>
            <a:solidFill>
              <a:srgbClr val="4D129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496" name="Google Shape;496;p68"/>
            <p:cNvSpPr/>
            <p:nvPr/>
          </p:nvSpPr>
          <p:spPr>
            <a:xfrm>
              <a:off x="4260337" y="2569986"/>
              <a:ext cx="88081" cy="82633"/>
            </a:xfrm>
            <a:custGeom>
              <a:avLst/>
              <a:gdLst/>
              <a:ahLst/>
              <a:cxnLst/>
              <a:rect l="l" t="t" r="r" b="b"/>
              <a:pathLst>
                <a:path w="363220" h="363220" extrusionOk="0">
                  <a:moveTo>
                    <a:pt x="181390" y="0"/>
                  </a:moveTo>
                  <a:lnTo>
                    <a:pt x="133169" y="6479"/>
                  </a:lnTo>
                  <a:lnTo>
                    <a:pt x="89839" y="24765"/>
                  </a:lnTo>
                  <a:lnTo>
                    <a:pt x="53128" y="53128"/>
                  </a:lnTo>
                  <a:lnTo>
                    <a:pt x="24765" y="89839"/>
                  </a:lnTo>
                  <a:lnTo>
                    <a:pt x="6479" y="133169"/>
                  </a:lnTo>
                  <a:lnTo>
                    <a:pt x="0" y="181390"/>
                  </a:lnTo>
                  <a:lnTo>
                    <a:pt x="6479" y="229612"/>
                  </a:lnTo>
                  <a:lnTo>
                    <a:pt x="24765" y="272944"/>
                  </a:lnTo>
                  <a:lnTo>
                    <a:pt x="53128" y="309658"/>
                  </a:lnTo>
                  <a:lnTo>
                    <a:pt x="89839" y="338023"/>
                  </a:lnTo>
                  <a:lnTo>
                    <a:pt x="133169" y="356311"/>
                  </a:lnTo>
                  <a:lnTo>
                    <a:pt x="181390" y="362791"/>
                  </a:lnTo>
                  <a:lnTo>
                    <a:pt x="229615" y="356311"/>
                  </a:lnTo>
                  <a:lnTo>
                    <a:pt x="272949" y="338023"/>
                  </a:lnTo>
                  <a:lnTo>
                    <a:pt x="309662" y="309658"/>
                  </a:lnTo>
                  <a:lnTo>
                    <a:pt x="338026" y="272944"/>
                  </a:lnTo>
                  <a:lnTo>
                    <a:pt x="356312" y="229612"/>
                  </a:lnTo>
                  <a:lnTo>
                    <a:pt x="362791" y="181390"/>
                  </a:lnTo>
                  <a:lnTo>
                    <a:pt x="356312" y="133169"/>
                  </a:lnTo>
                  <a:lnTo>
                    <a:pt x="338026" y="89839"/>
                  </a:lnTo>
                  <a:lnTo>
                    <a:pt x="309662" y="53128"/>
                  </a:lnTo>
                  <a:lnTo>
                    <a:pt x="272949" y="24765"/>
                  </a:lnTo>
                  <a:lnTo>
                    <a:pt x="229615" y="6479"/>
                  </a:lnTo>
                  <a:lnTo>
                    <a:pt x="181390" y="0"/>
                  </a:lnTo>
                  <a:close/>
                </a:path>
              </a:pathLst>
            </a:custGeom>
            <a:solidFill>
              <a:srgbClr val="4D009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497" name="Google Shape;497;p68"/>
            <p:cNvSpPr/>
            <p:nvPr/>
          </p:nvSpPr>
          <p:spPr>
            <a:xfrm>
              <a:off x="4260337" y="3486990"/>
              <a:ext cx="88081" cy="83210"/>
            </a:xfrm>
            <a:custGeom>
              <a:avLst/>
              <a:gdLst/>
              <a:ahLst/>
              <a:cxnLst/>
              <a:rect l="l" t="t" r="r" b="b"/>
              <a:pathLst>
                <a:path w="363220" h="365759" extrusionOk="0">
                  <a:moveTo>
                    <a:pt x="181390" y="0"/>
                  </a:moveTo>
                  <a:lnTo>
                    <a:pt x="133169" y="6522"/>
                  </a:lnTo>
                  <a:lnTo>
                    <a:pt x="89839" y="24931"/>
                  </a:lnTo>
                  <a:lnTo>
                    <a:pt x="53128" y="53484"/>
                  </a:lnTo>
                  <a:lnTo>
                    <a:pt x="24765" y="90441"/>
                  </a:lnTo>
                  <a:lnTo>
                    <a:pt x="6479" y="134062"/>
                  </a:lnTo>
                  <a:lnTo>
                    <a:pt x="0" y="182605"/>
                  </a:lnTo>
                  <a:lnTo>
                    <a:pt x="6479" y="231149"/>
                  </a:lnTo>
                  <a:lnTo>
                    <a:pt x="24765" y="274769"/>
                  </a:lnTo>
                  <a:lnTo>
                    <a:pt x="53128" y="311726"/>
                  </a:lnTo>
                  <a:lnTo>
                    <a:pt x="89839" y="340279"/>
                  </a:lnTo>
                  <a:lnTo>
                    <a:pt x="133169" y="358688"/>
                  </a:lnTo>
                  <a:lnTo>
                    <a:pt x="181390" y="365211"/>
                  </a:lnTo>
                  <a:lnTo>
                    <a:pt x="229615" y="358688"/>
                  </a:lnTo>
                  <a:lnTo>
                    <a:pt x="272949" y="340279"/>
                  </a:lnTo>
                  <a:lnTo>
                    <a:pt x="309662" y="311726"/>
                  </a:lnTo>
                  <a:lnTo>
                    <a:pt x="338026" y="274769"/>
                  </a:lnTo>
                  <a:lnTo>
                    <a:pt x="356312" y="231149"/>
                  </a:lnTo>
                  <a:lnTo>
                    <a:pt x="362791" y="182605"/>
                  </a:lnTo>
                  <a:lnTo>
                    <a:pt x="356312" y="134062"/>
                  </a:lnTo>
                  <a:lnTo>
                    <a:pt x="338026" y="90441"/>
                  </a:lnTo>
                  <a:lnTo>
                    <a:pt x="309662" y="53484"/>
                  </a:lnTo>
                  <a:lnTo>
                    <a:pt x="272949" y="24931"/>
                  </a:lnTo>
                  <a:lnTo>
                    <a:pt x="229615" y="6522"/>
                  </a:lnTo>
                  <a:lnTo>
                    <a:pt x="181390" y="0"/>
                  </a:lnTo>
                  <a:close/>
                </a:path>
              </a:pathLst>
            </a:custGeom>
            <a:solidFill>
              <a:srgbClr val="B8AC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grpSp>
      <p:grpSp>
        <p:nvGrpSpPr>
          <p:cNvPr id="498" name="Google Shape;498;p68"/>
          <p:cNvGrpSpPr/>
          <p:nvPr/>
        </p:nvGrpSpPr>
        <p:grpSpPr>
          <a:xfrm>
            <a:off x="13133619" y="2720933"/>
            <a:ext cx="320704" cy="1333619"/>
            <a:chOff x="4690518" y="2569986"/>
            <a:chExt cx="240528" cy="1000214"/>
          </a:xfrm>
        </p:grpSpPr>
        <p:sp>
          <p:nvSpPr>
            <p:cNvPr id="499" name="Google Shape;499;p68"/>
            <p:cNvSpPr/>
            <p:nvPr/>
          </p:nvSpPr>
          <p:spPr>
            <a:xfrm>
              <a:off x="4690518" y="2890357"/>
              <a:ext cx="240528" cy="225072"/>
            </a:xfrm>
            <a:custGeom>
              <a:avLst/>
              <a:gdLst/>
              <a:ahLst/>
              <a:cxnLst/>
              <a:rect l="l" t="t" r="r" b="b"/>
              <a:pathLst>
                <a:path w="991869" h="989329" extrusionOk="0">
                  <a:moveTo>
                    <a:pt x="495815" y="0"/>
                  </a:moveTo>
                  <a:lnTo>
                    <a:pt x="448065" y="2264"/>
                  </a:lnTo>
                  <a:lnTo>
                    <a:pt x="401599" y="8918"/>
                  </a:lnTo>
                  <a:lnTo>
                    <a:pt x="356625" y="19755"/>
                  </a:lnTo>
                  <a:lnTo>
                    <a:pt x="313351" y="34568"/>
                  </a:lnTo>
                  <a:lnTo>
                    <a:pt x="271984" y="53149"/>
                  </a:lnTo>
                  <a:lnTo>
                    <a:pt x="232732" y="75291"/>
                  </a:lnTo>
                  <a:lnTo>
                    <a:pt x="195804" y="100787"/>
                  </a:lnTo>
                  <a:lnTo>
                    <a:pt x="161406" y="129430"/>
                  </a:lnTo>
                  <a:lnTo>
                    <a:pt x="129747" y="161012"/>
                  </a:lnTo>
                  <a:lnTo>
                    <a:pt x="101034" y="195326"/>
                  </a:lnTo>
                  <a:lnTo>
                    <a:pt x="75476" y="232165"/>
                  </a:lnTo>
                  <a:lnTo>
                    <a:pt x="53279" y="271321"/>
                  </a:lnTo>
                  <a:lnTo>
                    <a:pt x="34653" y="312587"/>
                  </a:lnTo>
                  <a:lnTo>
                    <a:pt x="19804" y="355757"/>
                  </a:lnTo>
                  <a:lnTo>
                    <a:pt x="8940" y="400622"/>
                  </a:lnTo>
                  <a:lnTo>
                    <a:pt x="2269" y="446976"/>
                  </a:lnTo>
                  <a:lnTo>
                    <a:pt x="0" y="494611"/>
                  </a:lnTo>
                  <a:lnTo>
                    <a:pt x="2269" y="542246"/>
                  </a:lnTo>
                  <a:lnTo>
                    <a:pt x="8940" y="588599"/>
                  </a:lnTo>
                  <a:lnTo>
                    <a:pt x="19804" y="633465"/>
                  </a:lnTo>
                  <a:lnTo>
                    <a:pt x="34653" y="676634"/>
                  </a:lnTo>
                  <a:lnTo>
                    <a:pt x="53279" y="717901"/>
                  </a:lnTo>
                  <a:lnTo>
                    <a:pt x="75476" y="757057"/>
                  </a:lnTo>
                  <a:lnTo>
                    <a:pt x="101034" y="793896"/>
                  </a:lnTo>
                  <a:lnTo>
                    <a:pt x="129747" y="828210"/>
                  </a:lnTo>
                  <a:lnTo>
                    <a:pt x="161406" y="859792"/>
                  </a:lnTo>
                  <a:lnTo>
                    <a:pt x="195804" y="888434"/>
                  </a:lnTo>
                  <a:lnTo>
                    <a:pt x="232732" y="913930"/>
                  </a:lnTo>
                  <a:lnTo>
                    <a:pt x="271984" y="936072"/>
                  </a:lnTo>
                  <a:lnTo>
                    <a:pt x="313351" y="954654"/>
                  </a:lnTo>
                  <a:lnTo>
                    <a:pt x="356625" y="969466"/>
                  </a:lnTo>
                  <a:lnTo>
                    <a:pt x="401599" y="980303"/>
                  </a:lnTo>
                  <a:lnTo>
                    <a:pt x="448065" y="986958"/>
                  </a:lnTo>
                  <a:lnTo>
                    <a:pt x="495815" y="989222"/>
                  </a:lnTo>
                  <a:lnTo>
                    <a:pt x="543565" y="986958"/>
                  </a:lnTo>
                  <a:lnTo>
                    <a:pt x="590032" y="980303"/>
                  </a:lnTo>
                  <a:lnTo>
                    <a:pt x="635006" y="969466"/>
                  </a:lnTo>
                  <a:lnTo>
                    <a:pt x="678281" y="954654"/>
                  </a:lnTo>
                  <a:lnTo>
                    <a:pt x="719649" y="936072"/>
                  </a:lnTo>
                  <a:lnTo>
                    <a:pt x="758901" y="913930"/>
                  </a:lnTo>
                  <a:lnTo>
                    <a:pt x="795830" y="888434"/>
                  </a:lnTo>
                  <a:lnTo>
                    <a:pt x="830229" y="859792"/>
                  </a:lnTo>
                  <a:lnTo>
                    <a:pt x="861889" y="828210"/>
                  </a:lnTo>
                  <a:lnTo>
                    <a:pt x="890603" y="793896"/>
                  </a:lnTo>
                  <a:lnTo>
                    <a:pt x="916162" y="757057"/>
                  </a:lnTo>
                  <a:lnTo>
                    <a:pt x="938359" y="717901"/>
                  </a:lnTo>
                  <a:lnTo>
                    <a:pt x="956987" y="676634"/>
                  </a:lnTo>
                  <a:lnTo>
                    <a:pt x="971836" y="633465"/>
                  </a:lnTo>
                  <a:lnTo>
                    <a:pt x="982701" y="588599"/>
                  </a:lnTo>
                  <a:lnTo>
                    <a:pt x="989371" y="542246"/>
                  </a:lnTo>
                  <a:lnTo>
                    <a:pt x="991641" y="494611"/>
                  </a:lnTo>
                  <a:lnTo>
                    <a:pt x="989371" y="446976"/>
                  </a:lnTo>
                  <a:lnTo>
                    <a:pt x="982701" y="400622"/>
                  </a:lnTo>
                  <a:lnTo>
                    <a:pt x="971836" y="355757"/>
                  </a:lnTo>
                  <a:lnTo>
                    <a:pt x="956987" y="312587"/>
                  </a:lnTo>
                  <a:lnTo>
                    <a:pt x="938359" y="271321"/>
                  </a:lnTo>
                  <a:lnTo>
                    <a:pt x="916162" y="232165"/>
                  </a:lnTo>
                  <a:lnTo>
                    <a:pt x="890603" y="195326"/>
                  </a:lnTo>
                  <a:lnTo>
                    <a:pt x="861889" y="161012"/>
                  </a:lnTo>
                  <a:lnTo>
                    <a:pt x="830229" y="129430"/>
                  </a:lnTo>
                  <a:lnTo>
                    <a:pt x="795830" y="100787"/>
                  </a:lnTo>
                  <a:lnTo>
                    <a:pt x="758901" y="75291"/>
                  </a:lnTo>
                  <a:lnTo>
                    <a:pt x="719649" y="53149"/>
                  </a:lnTo>
                  <a:lnTo>
                    <a:pt x="678281" y="34568"/>
                  </a:lnTo>
                  <a:lnTo>
                    <a:pt x="635006" y="19755"/>
                  </a:lnTo>
                  <a:lnTo>
                    <a:pt x="590032" y="8918"/>
                  </a:lnTo>
                  <a:lnTo>
                    <a:pt x="543565" y="2264"/>
                  </a:lnTo>
                  <a:lnTo>
                    <a:pt x="495815" y="0"/>
                  </a:lnTo>
                  <a:close/>
                </a:path>
              </a:pathLst>
            </a:custGeom>
            <a:solidFill>
              <a:srgbClr val="BE004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500" name="Google Shape;500;p68"/>
            <p:cNvSpPr/>
            <p:nvPr/>
          </p:nvSpPr>
          <p:spPr>
            <a:xfrm>
              <a:off x="4738445" y="3167168"/>
              <a:ext cx="144286" cy="135361"/>
            </a:xfrm>
            <a:custGeom>
              <a:avLst/>
              <a:gdLst/>
              <a:ahLst/>
              <a:cxnLst/>
              <a:rect l="l" t="t" r="r" b="b"/>
              <a:pathLst>
                <a:path w="594994" h="594995" extrusionOk="0">
                  <a:moveTo>
                    <a:pt x="297489" y="0"/>
                  </a:moveTo>
                  <a:lnTo>
                    <a:pt x="249237" y="3893"/>
                  </a:lnTo>
                  <a:lnTo>
                    <a:pt x="203464" y="15166"/>
                  </a:lnTo>
                  <a:lnTo>
                    <a:pt x="160780" y="33205"/>
                  </a:lnTo>
                  <a:lnTo>
                    <a:pt x="121800" y="57398"/>
                  </a:lnTo>
                  <a:lnTo>
                    <a:pt x="87136" y="87133"/>
                  </a:lnTo>
                  <a:lnTo>
                    <a:pt x="57401" y="121796"/>
                  </a:lnTo>
                  <a:lnTo>
                    <a:pt x="33207" y="160776"/>
                  </a:lnTo>
                  <a:lnTo>
                    <a:pt x="15167" y="203460"/>
                  </a:lnTo>
                  <a:lnTo>
                    <a:pt x="3893" y="249235"/>
                  </a:lnTo>
                  <a:lnTo>
                    <a:pt x="0" y="297489"/>
                  </a:lnTo>
                  <a:lnTo>
                    <a:pt x="3893" y="345746"/>
                  </a:lnTo>
                  <a:lnTo>
                    <a:pt x="15167" y="391522"/>
                  </a:lnTo>
                  <a:lnTo>
                    <a:pt x="33207" y="434207"/>
                  </a:lnTo>
                  <a:lnTo>
                    <a:pt x="57401" y="473186"/>
                  </a:lnTo>
                  <a:lnTo>
                    <a:pt x="87136" y="507849"/>
                  </a:lnTo>
                  <a:lnTo>
                    <a:pt x="121800" y="537583"/>
                  </a:lnTo>
                  <a:lnTo>
                    <a:pt x="160780" y="561775"/>
                  </a:lnTo>
                  <a:lnTo>
                    <a:pt x="203464" y="579813"/>
                  </a:lnTo>
                  <a:lnTo>
                    <a:pt x="249237" y="591085"/>
                  </a:lnTo>
                  <a:lnTo>
                    <a:pt x="297489" y="594978"/>
                  </a:lnTo>
                  <a:lnTo>
                    <a:pt x="345746" y="591085"/>
                  </a:lnTo>
                  <a:lnTo>
                    <a:pt x="391523" y="579813"/>
                  </a:lnTo>
                  <a:lnTo>
                    <a:pt x="434209" y="561775"/>
                  </a:lnTo>
                  <a:lnTo>
                    <a:pt x="473190" y="537583"/>
                  </a:lnTo>
                  <a:lnTo>
                    <a:pt x="507854" y="507849"/>
                  </a:lnTo>
                  <a:lnTo>
                    <a:pt x="537590" y="473186"/>
                  </a:lnTo>
                  <a:lnTo>
                    <a:pt x="561783" y="434207"/>
                  </a:lnTo>
                  <a:lnTo>
                    <a:pt x="579822" y="391522"/>
                  </a:lnTo>
                  <a:lnTo>
                    <a:pt x="591095" y="345746"/>
                  </a:lnTo>
                  <a:lnTo>
                    <a:pt x="594989" y="297489"/>
                  </a:lnTo>
                  <a:lnTo>
                    <a:pt x="591095" y="249235"/>
                  </a:lnTo>
                  <a:lnTo>
                    <a:pt x="579822" y="203460"/>
                  </a:lnTo>
                  <a:lnTo>
                    <a:pt x="561783" y="160776"/>
                  </a:lnTo>
                  <a:lnTo>
                    <a:pt x="537590" y="121796"/>
                  </a:lnTo>
                  <a:lnTo>
                    <a:pt x="507854" y="87133"/>
                  </a:lnTo>
                  <a:lnTo>
                    <a:pt x="473190" y="57398"/>
                  </a:lnTo>
                  <a:lnTo>
                    <a:pt x="434209" y="33205"/>
                  </a:lnTo>
                  <a:lnTo>
                    <a:pt x="391523" y="15166"/>
                  </a:lnTo>
                  <a:lnTo>
                    <a:pt x="345746" y="3893"/>
                  </a:lnTo>
                  <a:lnTo>
                    <a:pt x="297489" y="0"/>
                  </a:lnTo>
                  <a:close/>
                </a:path>
              </a:pathLst>
            </a:custGeom>
            <a:solidFill>
              <a:srgbClr val="CB3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501" name="Google Shape;501;p68"/>
            <p:cNvSpPr/>
            <p:nvPr/>
          </p:nvSpPr>
          <p:spPr>
            <a:xfrm>
              <a:off x="4766501" y="3353547"/>
              <a:ext cx="88081" cy="82633"/>
            </a:xfrm>
            <a:custGeom>
              <a:avLst/>
              <a:gdLst/>
              <a:ahLst/>
              <a:cxnLst/>
              <a:rect l="l" t="t" r="r" b="b"/>
              <a:pathLst>
                <a:path w="363219" h="363220" extrusionOk="0">
                  <a:moveTo>
                    <a:pt x="181390" y="0"/>
                  </a:moveTo>
                  <a:lnTo>
                    <a:pt x="133169" y="6479"/>
                  </a:lnTo>
                  <a:lnTo>
                    <a:pt x="89839" y="24765"/>
                  </a:lnTo>
                  <a:lnTo>
                    <a:pt x="53128" y="53128"/>
                  </a:lnTo>
                  <a:lnTo>
                    <a:pt x="24765" y="89839"/>
                  </a:lnTo>
                  <a:lnTo>
                    <a:pt x="6479" y="133169"/>
                  </a:lnTo>
                  <a:lnTo>
                    <a:pt x="0" y="181390"/>
                  </a:lnTo>
                  <a:lnTo>
                    <a:pt x="6479" y="229612"/>
                  </a:lnTo>
                  <a:lnTo>
                    <a:pt x="24765" y="272944"/>
                  </a:lnTo>
                  <a:lnTo>
                    <a:pt x="53128" y="309658"/>
                  </a:lnTo>
                  <a:lnTo>
                    <a:pt x="89839" y="338023"/>
                  </a:lnTo>
                  <a:lnTo>
                    <a:pt x="133169" y="356311"/>
                  </a:lnTo>
                  <a:lnTo>
                    <a:pt x="181390" y="362791"/>
                  </a:lnTo>
                  <a:lnTo>
                    <a:pt x="229616" y="356311"/>
                  </a:lnTo>
                  <a:lnTo>
                    <a:pt x="272951" y="338023"/>
                  </a:lnTo>
                  <a:lnTo>
                    <a:pt x="309667" y="309658"/>
                  </a:lnTo>
                  <a:lnTo>
                    <a:pt x="338033" y="272944"/>
                  </a:lnTo>
                  <a:lnTo>
                    <a:pt x="356321" y="229612"/>
                  </a:lnTo>
                  <a:lnTo>
                    <a:pt x="362802" y="181390"/>
                  </a:lnTo>
                  <a:lnTo>
                    <a:pt x="356321" y="133169"/>
                  </a:lnTo>
                  <a:lnTo>
                    <a:pt x="338033" y="89839"/>
                  </a:lnTo>
                  <a:lnTo>
                    <a:pt x="309667" y="53128"/>
                  </a:lnTo>
                  <a:lnTo>
                    <a:pt x="272951" y="24765"/>
                  </a:lnTo>
                  <a:lnTo>
                    <a:pt x="229616" y="6479"/>
                  </a:lnTo>
                  <a:lnTo>
                    <a:pt x="181390" y="0"/>
                  </a:lnTo>
                  <a:close/>
                </a:path>
              </a:pathLst>
            </a:custGeom>
            <a:solidFill>
              <a:srgbClr val="D8669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502" name="Google Shape;502;p68"/>
            <p:cNvSpPr/>
            <p:nvPr/>
          </p:nvSpPr>
          <p:spPr>
            <a:xfrm>
              <a:off x="4738445" y="2703428"/>
              <a:ext cx="144286" cy="135361"/>
            </a:xfrm>
            <a:custGeom>
              <a:avLst/>
              <a:gdLst/>
              <a:ahLst/>
              <a:cxnLst/>
              <a:rect l="l" t="t" r="r" b="b"/>
              <a:pathLst>
                <a:path w="594994" h="594995" extrusionOk="0">
                  <a:moveTo>
                    <a:pt x="297489" y="0"/>
                  </a:moveTo>
                  <a:lnTo>
                    <a:pt x="249237" y="3893"/>
                  </a:lnTo>
                  <a:lnTo>
                    <a:pt x="203464" y="15166"/>
                  </a:lnTo>
                  <a:lnTo>
                    <a:pt x="160780" y="33205"/>
                  </a:lnTo>
                  <a:lnTo>
                    <a:pt x="121800" y="57398"/>
                  </a:lnTo>
                  <a:lnTo>
                    <a:pt x="87136" y="87133"/>
                  </a:lnTo>
                  <a:lnTo>
                    <a:pt x="57401" y="121796"/>
                  </a:lnTo>
                  <a:lnTo>
                    <a:pt x="33207" y="160776"/>
                  </a:lnTo>
                  <a:lnTo>
                    <a:pt x="15167" y="203460"/>
                  </a:lnTo>
                  <a:lnTo>
                    <a:pt x="3893" y="249235"/>
                  </a:lnTo>
                  <a:lnTo>
                    <a:pt x="0" y="297489"/>
                  </a:lnTo>
                  <a:lnTo>
                    <a:pt x="3893" y="345743"/>
                  </a:lnTo>
                  <a:lnTo>
                    <a:pt x="15167" y="391518"/>
                  </a:lnTo>
                  <a:lnTo>
                    <a:pt x="33207" y="434202"/>
                  </a:lnTo>
                  <a:lnTo>
                    <a:pt x="57401" y="473182"/>
                  </a:lnTo>
                  <a:lnTo>
                    <a:pt x="87136" y="507845"/>
                  </a:lnTo>
                  <a:lnTo>
                    <a:pt x="121800" y="537580"/>
                  </a:lnTo>
                  <a:lnTo>
                    <a:pt x="160780" y="561773"/>
                  </a:lnTo>
                  <a:lnTo>
                    <a:pt x="203464" y="579812"/>
                  </a:lnTo>
                  <a:lnTo>
                    <a:pt x="249237" y="591085"/>
                  </a:lnTo>
                  <a:lnTo>
                    <a:pt x="297489" y="594978"/>
                  </a:lnTo>
                  <a:lnTo>
                    <a:pt x="345746" y="591085"/>
                  </a:lnTo>
                  <a:lnTo>
                    <a:pt x="391523" y="579812"/>
                  </a:lnTo>
                  <a:lnTo>
                    <a:pt x="434209" y="561773"/>
                  </a:lnTo>
                  <a:lnTo>
                    <a:pt x="473190" y="537580"/>
                  </a:lnTo>
                  <a:lnTo>
                    <a:pt x="507854" y="507845"/>
                  </a:lnTo>
                  <a:lnTo>
                    <a:pt x="537590" y="473182"/>
                  </a:lnTo>
                  <a:lnTo>
                    <a:pt x="561783" y="434202"/>
                  </a:lnTo>
                  <a:lnTo>
                    <a:pt x="579822" y="391518"/>
                  </a:lnTo>
                  <a:lnTo>
                    <a:pt x="591095" y="345743"/>
                  </a:lnTo>
                  <a:lnTo>
                    <a:pt x="594989" y="297489"/>
                  </a:lnTo>
                  <a:lnTo>
                    <a:pt x="591095" y="249235"/>
                  </a:lnTo>
                  <a:lnTo>
                    <a:pt x="579822" y="203460"/>
                  </a:lnTo>
                  <a:lnTo>
                    <a:pt x="561783" y="160776"/>
                  </a:lnTo>
                  <a:lnTo>
                    <a:pt x="537590" y="121796"/>
                  </a:lnTo>
                  <a:lnTo>
                    <a:pt x="507854" y="87133"/>
                  </a:lnTo>
                  <a:lnTo>
                    <a:pt x="473190" y="57398"/>
                  </a:lnTo>
                  <a:lnTo>
                    <a:pt x="434209" y="33205"/>
                  </a:lnTo>
                  <a:lnTo>
                    <a:pt x="391523" y="15166"/>
                  </a:lnTo>
                  <a:lnTo>
                    <a:pt x="345746" y="3893"/>
                  </a:lnTo>
                  <a:lnTo>
                    <a:pt x="297489" y="0"/>
                  </a:lnTo>
                  <a:close/>
                </a:path>
              </a:pathLst>
            </a:custGeom>
            <a:solidFill>
              <a:srgbClr val="A3004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503" name="Google Shape;503;p68"/>
            <p:cNvSpPr/>
            <p:nvPr/>
          </p:nvSpPr>
          <p:spPr>
            <a:xfrm>
              <a:off x="4766501" y="2569986"/>
              <a:ext cx="88081" cy="82633"/>
            </a:xfrm>
            <a:custGeom>
              <a:avLst/>
              <a:gdLst/>
              <a:ahLst/>
              <a:cxnLst/>
              <a:rect l="l" t="t" r="r" b="b"/>
              <a:pathLst>
                <a:path w="363219" h="363220" extrusionOk="0">
                  <a:moveTo>
                    <a:pt x="181390" y="0"/>
                  </a:moveTo>
                  <a:lnTo>
                    <a:pt x="133169" y="6479"/>
                  </a:lnTo>
                  <a:lnTo>
                    <a:pt x="89839" y="24765"/>
                  </a:lnTo>
                  <a:lnTo>
                    <a:pt x="53128" y="53128"/>
                  </a:lnTo>
                  <a:lnTo>
                    <a:pt x="24765" y="89839"/>
                  </a:lnTo>
                  <a:lnTo>
                    <a:pt x="6479" y="133169"/>
                  </a:lnTo>
                  <a:lnTo>
                    <a:pt x="0" y="181390"/>
                  </a:lnTo>
                  <a:lnTo>
                    <a:pt x="6479" y="229612"/>
                  </a:lnTo>
                  <a:lnTo>
                    <a:pt x="24765" y="272944"/>
                  </a:lnTo>
                  <a:lnTo>
                    <a:pt x="53128" y="309658"/>
                  </a:lnTo>
                  <a:lnTo>
                    <a:pt x="89839" y="338023"/>
                  </a:lnTo>
                  <a:lnTo>
                    <a:pt x="133169" y="356311"/>
                  </a:lnTo>
                  <a:lnTo>
                    <a:pt x="181390" y="362791"/>
                  </a:lnTo>
                  <a:lnTo>
                    <a:pt x="229616" y="356311"/>
                  </a:lnTo>
                  <a:lnTo>
                    <a:pt x="272951" y="338023"/>
                  </a:lnTo>
                  <a:lnTo>
                    <a:pt x="309667" y="309658"/>
                  </a:lnTo>
                  <a:lnTo>
                    <a:pt x="338033" y="272944"/>
                  </a:lnTo>
                  <a:lnTo>
                    <a:pt x="356321" y="229612"/>
                  </a:lnTo>
                  <a:lnTo>
                    <a:pt x="362802" y="181390"/>
                  </a:lnTo>
                  <a:lnTo>
                    <a:pt x="356321" y="133169"/>
                  </a:lnTo>
                  <a:lnTo>
                    <a:pt x="338033" y="89839"/>
                  </a:lnTo>
                  <a:lnTo>
                    <a:pt x="309667" y="53128"/>
                  </a:lnTo>
                  <a:lnTo>
                    <a:pt x="272951" y="24765"/>
                  </a:lnTo>
                  <a:lnTo>
                    <a:pt x="229616" y="6479"/>
                  </a:lnTo>
                  <a:lnTo>
                    <a:pt x="181390" y="0"/>
                  </a:lnTo>
                  <a:close/>
                </a:path>
              </a:pathLst>
            </a:custGeom>
            <a:solidFill>
              <a:srgbClr val="8F003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504" name="Google Shape;504;p68"/>
            <p:cNvSpPr/>
            <p:nvPr/>
          </p:nvSpPr>
          <p:spPr>
            <a:xfrm>
              <a:off x="4766501" y="3486990"/>
              <a:ext cx="88081" cy="83210"/>
            </a:xfrm>
            <a:custGeom>
              <a:avLst/>
              <a:gdLst/>
              <a:ahLst/>
              <a:cxnLst/>
              <a:rect l="l" t="t" r="r" b="b"/>
              <a:pathLst>
                <a:path w="363219" h="365759" extrusionOk="0">
                  <a:moveTo>
                    <a:pt x="181390" y="0"/>
                  </a:moveTo>
                  <a:lnTo>
                    <a:pt x="133169" y="6522"/>
                  </a:lnTo>
                  <a:lnTo>
                    <a:pt x="89839" y="24931"/>
                  </a:lnTo>
                  <a:lnTo>
                    <a:pt x="53128" y="53484"/>
                  </a:lnTo>
                  <a:lnTo>
                    <a:pt x="24765" y="90441"/>
                  </a:lnTo>
                  <a:lnTo>
                    <a:pt x="6479" y="134062"/>
                  </a:lnTo>
                  <a:lnTo>
                    <a:pt x="0" y="182605"/>
                  </a:lnTo>
                  <a:lnTo>
                    <a:pt x="6479" y="231149"/>
                  </a:lnTo>
                  <a:lnTo>
                    <a:pt x="24765" y="274769"/>
                  </a:lnTo>
                  <a:lnTo>
                    <a:pt x="53128" y="311726"/>
                  </a:lnTo>
                  <a:lnTo>
                    <a:pt x="89839" y="340279"/>
                  </a:lnTo>
                  <a:lnTo>
                    <a:pt x="133169" y="358688"/>
                  </a:lnTo>
                  <a:lnTo>
                    <a:pt x="181390" y="365211"/>
                  </a:lnTo>
                  <a:lnTo>
                    <a:pt x="229616" y="358688"/>
                  </a:lnTo>
                  <a:lnTo>
                    <a:pt x="272951" y="340279"/>
                  </a:lnTo>
                  <a:lnTo>
                    <a:pt x="309667" y="311726"/>
                  </a:lnTo>
                  <a:lnTo>
                    <a:pt x="338033" y="274769"/>
                  </a:lnTo>
                  <a:lnTo>
                    <a:pt x="356321" y="231149"/>
                  </a:lnTo>
                  <a:lnTo>
                    <a:pt x="362802" y="182605"/>
                  </a:lnTo>
                  <a:lnTo>
                    <a:pt x="356321" y="134062"/>
                  </a:lnTo>
                  <a:lnTo>
                    <a:pt x="338033" y="90441"/>
                  </a:lnTo>
                  <a:lnTo>
                    <a:pt x="309667" y="53484"/>
                  </a:lnTo>
                  <a:lnTo>
                    <a:pt x="272951" y="24931"/>
                  </a:lnTo>
                  <a:lnTo>
                    <a:pt x="229616" y="6522"/>
                  </a:lnTo>
                  <a:lnTo>
                    <a:pt x="181390" y="0"/>
                  </a:lnTo>
                  <a:close/>
                </a:path>
              </a:pathLst>
            </a:custGeom>
            <a:solidFill>
              <a:srgbClr val="E599B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grpSp>
      <p:grpSp>
        <p:nvGrpSpPr>
          <p:cNvPr id="505" name="Google Shape;505;p68"/>
          <p:cNvGrpSpPr/>
          <p:nvPr/>
        </p:nvGrpSpPr>
        <p:grpSpPr>
          <a:xfrm>
            <a:off x="12537129" y="4447139"/>
            <a:ext cx="320704" cy="1335824"/>
            <a:chOff x="5208373" y="2568332"/>
            <a:chExt cx="240528" cy="1001868"/>
          </a:xfrm>
        </p:grpSpPr>
        <p:sp>
          <p:nvSpPr>
            <p:cNvPr id="506" name="Google Shape;506;p68"/>
            <p:cNvSpPr/>
            <p:nvPr/>
          </p:nvSpPr>
          <p:spPr>
            <a:xfrm>
              <a:off x="5208373" y="2889255"/>
              <a:ext cx="240528" cy="225650"/>
            </a:xfrm>
            <a:custGeom>
              <a:avLst/>
              <a:gdLst/>
              <a:ahLst/>
              <a:cxnLst/>
              <a:rect l="l" t="t" r="r" b="b"/>
              <a:pathLst>
                <a:path w="991869" h="991870" extrusionOk="0">
                  <a:moveTo>
                    <a:pt x="495815" y="0"/>
                  </a:moveTo>
                  <a:lnTo>
                    <a:pt x="448063" y="2269"/>
                  </a:lnTo>
                  <a:lnTo>
                    <a:pt x="401596" y="8939"/>
                  </a:lnTo>
                  <a:lnTo>
                    <a:pt x="356621" y="19803"/>
                  </a:lnTo>
                  <a:lnTo>
                    <a:pt x="313346" y="34651"/>
                  </a:lnTo>
                  <a:lnTo>
                    <a:pt x="271979" y="53278"/>
                  </a:lnTo>
                  <a:lnTo>
                    <a:pt x="232728" y="75473"/>
                  </a:lnTo>
                  <a:lnTo>
                    <a:pt x="195799" y="101031"/>
                  </a:lnTo>
                  <a:lnTo>
                    <a:pt x="161402" y="129743"/>
                  </a:lnTo>
                  <a:lnTo>
                    <a:pt x="129743" y="161402"/>
                  </a:lnTo>
                  <a:lnTo>
                    <a:pt x="101031" y="195799"/>
                  </a:lnTo>
                  <a:lnTo>
                    <a:pt x="75473" y="232728"/>
                  </a:lnTo>
                  <a:lnTo>
                    <a:pt x="53278" y="271979"/>
                  </a:lnTo>
                  <a:lnTo>
                    <a:pt x="34651" y="313346"/>
                  </a:lnTo>
                  <a:lnTo>
                    <a:pt x="19803" y="356621"/>
                  </a:lnTo>
                  <a:lnTo>
                    <a:pt x="8939" y="401596"/>
                  </a:lnTo>
                  <a:lnTo>
                    <a:pt x="2269" y="448063"/>
                  </a:lnTo>
                  <a:lnTo>
                    <a:pt x="0" y="495815"/>
                  </a:lnTo>
                  <a:lnTo>
                    <a:pt x="2269" y="543565"/>
                  </a:lnTo>
                  <a:lnTo>
                    <a:pt x="8939" y="590031"/>
                  </a:lnTo>
                  <a:lnTo>
                    <a:pt x="19803" y="635005"/>
                  </a:lnTo>
                  <a:lnTo>
                    <a:pt x="34651" y="678280"/>
                  </a:lnTo>
                  <a:lnTo>
                    <a:pt x="53278" y="719646"/>
                  </a:lnTo>
                  <a:lnTo>
                    <a:pt x="75473" y="758898"/>
                  </a:lnTo>
                  <a:lnTo>
                    <a:pt x="101031" y="795827"/>
                  </a:lnTo>
                  <a:lnTo>
                    <a:pt x="129743" y="830224"/>
                  </a:lnTo>
                  <a:lnTo>
                    <a:pt x="161402" y="861883"/>
                  </a:lnTo>
                  <a:lnTo>
                    <a:pt x="195799" y="890596"/>
                  </a:lnTo>
                  <a:lnTo>
                    <a:pt x="232728" y="916154"/>
                  </a:lnTo>
                  <a:lnTo>
                    <a:pt x="271979" y="938351"/>
                  </a:lnTo>
                  <a:lnTo>
                    <a:pt x="313346" y="956978"/>
                  </a:lnTo>
                  <a:lnTo>
                    <a:pt x="356621" y="971827"/>
                  </a:lnTo>
                  <a:lnTo>
                    <a:pt x="401596" y="982690"/>
                  </a:lnTo>
                  <a:lnTo>
                    <a:pt x="448063" y="989361"/>
                  </a:lnTo>
                  <a:lnTo>
                    <a:pt x="495815" y="991631"/>
                  </a:lnTo>
                  <a:lnTo>
                    <a:pt x="543565" y="989361"/>
                  </a:lnTo>
                  <a:lnTo>
                    <a:pt x="590031" y="982690"/>
                  </a:lnTo>
                  <a:lnTo>
                    <a:pt x="635005" y="971827"/>
                  </a:lnTo>
                  <a:lnTo>
                    <a:pt x="678280" y="956978"/>
                  </a:lnTo>
                  <a:lnTo>
                    <a:pt x="719646" y="938351"/>
                  </a:lnTo>
                  <a:lnTo>
                    <a:pt x="758898" y="916154"/>
                  </a:lnTo>
                  <a:lnTo>
                    <a:pt x="795827" y="890596"/>
                  </a:lnTo>
                  <a:lnTo>
                    <a:pt x="830224" y="861883"/>
                  </a:lnTo>
                  <a:lnTo>
                    <a:pt x="861883" y="830224"/>
                  </a:lnTo>
                  <a:lnTo>
                    <a:pt x="890596" y="795827"/>
                  </a:lnTo>
                  <a:lnTo>
                    <a:pt x="916154" y="758898"/>
                  </a:lnTo>
                  <a:lnTo>
                    <a:pt x="938351" y="719646"/>
                  </a:lnTo>
                  <a:lnTo>
                    <a:pt x="956978" y="678280"/>
                  </a:lnTo>
                  <a:lnTo>
                    <a:pt x="971827" y="635005"/>
                  </a:lnTo>
                  <a:lnTo>
                    <a:pt x="982690" y="590031"/>
                  </a:lnTo>
                  <a:lnTo>
                    <a:pt x="989361" y="543565"/>
                  </a:lnTo>
                  <a:lnTo>
                    <a:pt x="991631" y="495815"/>
                  </a:lnTo>
                  <a:lnTo>
                    <a:pt x="989361" y="448063"/>
                  </a:lnTo>
                  <a:lnTo>
                    <a:pt x="982690" y="401596"/>
                  </a:lnTo>
                  <a:lnTo>
                    <a:pt x="971827" y="356621"/>
                  </a:lnTo>
                  <a:lnTo>
                    <a:pt x="956978" y="313346"/>
                  </a:lnTo>
                  <a:lnTo>
                    <a:pt x="938351" y="271979"/>
                  </a:lnTo>
                  <a:lnTo>
                    <a:pt x="916154" y="232728"/>
                  </a:lnTo>
                  <a:lnTo>
                    <a:pt x="890596" y="195799"/>
                  </a:lnTo>
                  <a:lnTo>
                    <a:pt x="861883" y="161402"/>
                  </a:lnTo>
                  <a:lnTo>
                    <a:pt x="830224" y="129743"/>
                  </a:lnTo>
                  <a:lnTo>
                    <a:pt x="795827" y="101031"/>
                  </a:lnTo>
                  <a:lnTo>
                    <a:pt x="758898" y="75473"/>
                  </a:lnTo>
                  <a:lnTo>
                    <a:pt x="719646" y="53278"/>
                  </a:lnTo>
                  <a:lnTo>
                    <a:pt x="678280" y="34651"/>
                  </a:lnTo>
                  <a:lnTo>
                    <a:pt x="635005" y="19803"/>
                  </a:lnTo>
                  <a:lnTo>
                    <a:pt x="590031" y="8939"/>
                  </a:lnTo>
                  <a:lnTo>
                    <a:pt x="543565" y="2269"/>
                  </a:lnTo>
                  <a:lnTo>
                    <a:pt x="495815" y="0"/>
                  </a:lnTo>
                  <a:close/>
                </a:path>
              </a:pathLst>
            </a:custGeom>
            <a:solidFill>
              <a:srgbClr val="EB5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507" name="Google Shape;507;p68"/>
            <p:cNvSpPr/>
            <p:nvPr/>
          </p:nvSpPr>
          <p:spPr>
            <a:xfrm>
              <a:off x="5256301" y="3166615"/>
              <a:ext cx="144286" cy="134928"/>
            </a:xfrm>
            <a:custGeom>
              <a:avLst/>
              <a:gdLst/>
              <a:ahLst/>
              <a:cxnLst/>
              <a:rect l="l" t="t" r="r" b="b"/>
              <a:pathLst>
                <a:path w="594994" h="593090" extrusionOk="0">
                  <a:moveTo>
                    <a:pt x="297489" y="0"/>
                  </a:moveTo>
                  <a:lnTo>
                    <a:pt x="249235" y="3877"/>
                  </a:lnTo>
                  <a:lnTo>
                    <a:pt x="203460" y="15104"/>
                  </a:lnTo>
                  <a:lnTo>
                    <a:pt x="160776" y="33069"/>
                  </a:lnTo>
                  <a:lnTo>
                    <a:pt x="121796" y="57164"/>
                  </a:lnTo>
                  <a:lnTo>
                    <a:pt x="87133" y="86778"/>
                  </a:lnTo>
                  <a:lnTo>
                    <a:pt x="57398" y="121301"/>
                  </a:lnTo>
                  <a:lnTo>
                    <a:pt x="33205" y="160123"/>
                  </a:lnTo>
                  <a:lnTo>
                    <a:pt x="15166" y="202634"/>
                  </a:lnTo>
                  <a:lnTo>
                    <a:pt x="3893" y="248224"/>
                  </a:lnTo>
                  <a:lnTo>
                    <a:pt x="0" y="296284"/>
                  </a:lnTo>
                  <a:lnTo>
                    <a:pt x="3893" y="344344"/>
                  </a:lnTo>
                  <a:lnTo>
                    <a:pt x="15166" y="389935"/>
                  </a:lnTo>
                  <a:lnTo>
                    <a:pt x="33205" y="432446"/>
                  </a:lnTo>
                  <a:lnTo>
                    <a:pt x="57398" y="471268"/>
                  </a:lnTo>
                  <a:lnTo>
                    <a:pt x="87133" y="505791"/>
                  </a:lnTo>
                  <a:lnTo>
                    <a:pt x="121796" y="535405"/>
                  </a:lnTo>
                  <a:lnTo>
                    <a:pt x="160776" y="559499"/>
                  </a:lnTo>
                  <a:lnTo>
                    <a:pt x="203460" y="577465"/>
                  </a:lnTo>
                  <a:lnTo>
                    <a:pt x="249235" y="588692"/>
                  </a:lnTo>
                  <a:lnTo>
                    <a:pt x="297489" y="592569"/>
                  </a:lnTo>
                  <a:lnTo>
                    <a:pt x="345746" y="588692"/>
                  </a:lnTo>
                  <a:lnTo>
                    <a:pt x="391523" y="577465"/>
                  </a:lnTo>
                  <a:lnTo>
                    <a:pt x="434209" y="559499"/>
                  </a:lnTo>
                  <a:lnTo>
                    <a:pt x="473190" y="535405"/>
                  </a:lnTo>
                  <a:lnTo>
                    <a:pt x="507854" y="505791"/>
                  </a:lnTo>
                  <a:lnTo>
                    <a:pt x="537590" y="471268"/>
                  </a:lnTo>
                  <a:lnTo>
                    <a:pt x="561783" y="432446"/>
                  </a:lnTo>
                  <a:lnTo>
                    <a:pt x="579822" y="389935"/>
                  </a:lnTo>
                  <a:lnTo>
                    <a:pt x="591095" y="344344"/>
                  </a:lnTo>
                  <a:lnTo>
                    <a:pt x="594989" y="296284"/>
                  </a:lnTo>
                  <a:lnTo>
                    <a:pt x="591095" y="248224"/>
                  </a:lnTo>
                  <a:lnTo>
                    <a:pt x="579822" y="202634"/>
                  </a:lnTo>
                  <a:lnTo>
                    <a:pt x="561783" y="160123"/>
                  </a:lnTo>
                  <a:lnTo>
                    <a:pt x="537590" y="121301"/>
                  </a:lnTo>
                  <a:lnTo>
                    <a:pt x="507854" y="86778"/>
                  </a:lnTo>
                  <a:lnTo>
                    <a:pt x="473190" y="57164"/>
                  </a:lnTo>
                  <a:lnTo>
                    <a:pt x="434209" y="33069"/>
                  </a:lnTo>
                  <a:lnTo>
                    <a:pt x="391523" y="15104"/>
                  </a:lnTo>
                  <a:lnTo>
                    <a:pt x="345746" y="3877"/>
                  </a:lnTo>
                  <a:lnTo>
                    <a:pt x="297489" y="0"/>
                  </a:lnTo>
                  <a:close/>
                </a:path>
              </a:pathLst>
            </a:custGeom>
            <a:solidFill>
              <a:srgbClr val="EF733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508" name="Google Shape;508;p68"/>
            <p:cNvSpPr/>
            <p:nvPr/>
          </p:nvSpPr>
          <p:spPr>
            <a:xfrm>
              <a:off x="5284356" y="3352996"/>
              <a:ext cx="88081" cy="82633"/>
            </a:xfrm>
            <a:custGeom>
              <a:avLst/>
              <a:gdLst/>
              <a:ahLst/>
              <a:cxnLst/>
              <a:rect l="l" t="t" r="r" b="b"/>
              <a:pathLst>
                <a:path w="363219" h="363220" extrusionOk="0">
                  <a:moveTo>
                    <a:pt x="181390" y="0"/>
                  </a:moveTo>
                  <a:lnTo>
                    <a:pt x="133169" y="6479"/>
                  </a:lnTo>
                  <a:lnTo>
                    <a:pt x="89839" y="24765"/>
                  </a:lnTo>
                  <a:lnTo>
                    <a:pt x="53128" y="53128"/>
                  </a:lnTo>
                  <a:lnTo>
                    <a:pt x="24765" y="89839"/>
                  </a:lnTo>
                  <a:lnTo>
                    <a:pt x="6479" y="133169"/>
                  </a:lnTo>
                  <a:lnTo>
                    <a:pt x="0" y="181390"/>
                  </a:lnTo>
                  <a:lnTo>
                    <a:pt x="6479" y="229612"/>
                  </a:lnTo>
                  <a:lnTo>
                    <a:pt x="24765" y="272944"/>
                  </a:lnTo>
                  <a:lnTo>
                    <a:pt x="53128" y="309658"/>
                  </a:lnTo>
                  <a:lnTo>
                    <a:pt x="89839" y="338023"/>
                  </a:lnTo>
                  <a:lnTo>
                    <a:pt x="133169" y="356311"/>
                  </a:lnTo>
                  <a:lnTo>
                    <a:pt x="181390" y="362791"/>
                  </a:lnTo>
                  <a:lnTo>
                    <a:pt x="229615" y="356311"/>
                  </a:lnTo>
                  <a:lnTo>
                    <a:pt x="272949" y="338023"/>
                  </a:lnTo>
                  <a:lnTo>
                    <a:pt x="309662" y="309658"/>
                  </a:lnTo>
                  <a:lnTo>
                    <a:pt x="338026" y="272944"/>
                  </a:lnTo>
                  <a:lnTo>
                    <a:pt x="356312" y="229612"/>
                  </a:lnTo>
                  <a:lnTo>
                    <a:pt x="362791" y="181390"/>
                  </a:lnTo>
                  <a:lnTo>
                    <a:pt x="356312" y="133169"/>
                  </a:lnTo>
                  <a:lnTo>
                    <a:pt x="338026" y="89839"/>
                  </a:lnTo>
                  <a:lnTo>
                    <a:pt x="309662" y="53128"/>
                  </a:lnTo>
                  <a:lnTo>
                    <a:pt x="272949" y="24765"/>
                  </a:lnTo>
                  <a:lnTo>
                    <a:pt x="229615" y="6479"/>
                  </a:lnTo>
                  <a:lnTo>
                    <a:pt x="181390" y="0"/>
                  </a:lnTo>
                  <a:close/>
                </a:path>
              </a:pathLst>
            </a:custGeom>
            <a:solidFill>
              <a:srgbClr val="F396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509" name="Google Shape;509;p68"/>
            <p:cNvSpPr/>
            <p:nvPr/>
          </p:nvSpPr>
          <p:spPr>
            <a:xfrm>
              <a:off x="5256301" y="2702325"/>
              <a:ext cx="144286" cy="135361"/>
            </a:xfrm>
            <a:custGeom>
              <a:avLst/>
              <a:gdLst/>
              <a:ahLst/>
              <a:cxnLst/>
              <a:rect l="l" t="t" r="r" b="b"/>
              <a:pathLst>
                <a:path w="594994" h="594995" extrusionOk="0">
                  <a:moveTo>
                    <a:pt x="297489" y="0"/>
                  </a:moveTo>
                  <a:lnTo>
                    <a:pt x="249235" y="3893"/>
                  </a:lnTo>
                  <a:lnTo>
                    <a:pt x="203460" y="15166"/>
                  </a:lnTo>
                  <a:lnTo>
                    <a:pt x="160776" y="33205"/>
                  </a:lnTo>
                  <a:lnTo>
                    <a:pt x="121796" y="57398"/>
                  </a:lnTo>
                  <a:lnTo>
                    <a:pt x="87133" y="87133"/>
                  </a:lnTo>
                  <a:lnTo>
                    <a:pt x="57398" y="121796"/>
                  </a:lnTo>
                  <a:lnTo>
                    <a:pt x="33205" y="160776"/>
                  </a:lnTo>
                  <a:lnTo>
                    <a:pt x="15166" y="203460"/>
                  </a:lnTo>
                  <a:lnTo>
                    <a:pt x="3893" y="249235"/>
                  </a:lnTo>
                  <a:lnTo>
                    <a:pt x="0" y="297489"/>
                  </a:lnTo>
                  <a:lnTo>
                    <a:pt x="3893" y="345746"/>
                  </a:lnTo>
                  <a:lnTo>
                    <a:pt x="15166" y="391522"/>
                  </a:lnTo>
                  <a:lnTo>
                    <a:pt x="33205" y="434207"/>
                  </a:lnTo>
                  <a:lnTo>
                    <a:pt x="57398" y="473186"/>
                  </a:lnTo>
                  <a:lnTo>
                    <a:pt x="87133" y="507849"/>
                  </a:lnTo>
                  <a:lnTo>
                    <a:pt x="121796" y="537583"/>
                  </a:lnTo>
                  <a:lnTo>
                    <a:pt x="160776" y="561775"/>
                  </a:lnTo>
                  <a:lnTo>
                    <a:pt x="203460" y="579813"/>
                  </a:lnTo>
                  <a:lnTo>
                    <a:pt x="249235" y="591085"/>
                  </a:lnTo>
                  <a:lnTo>
                    <a:pt x="297489" y="594978"/>
                  </a:lnTo>
                  <a:lnTo>
                    <a:pt x="345746" y="591085"/>
                  </a:lnTo>
                  <a:lnTo>
                    <a:pt x="391523" y="579813"/>
                  </a:lnTo>
                  <a:lnTo>
                    <a:pt x="434209" y="561775"/>
                  </a:lnTo>
                  <a:lnTo>
                    <a:pt x="473190" y="537583"/>
                  </a:lnTo>
                  <a:lnTo>
                    <a:pt x="507854" y="507849"/>
                  </a:lnTo>
                  <a:lnTo>
                    <a:pt x="537590" y="473186"/>
                  </a:lnTo>
                  <a:lnTo>
                    <a:pt x="561783" y="434207"/>
                  </a:lnTo>
                  <a:lnTo>
                    <a:pt x="579822" y="391522"/>
                  </a:lnTo>
                  <a:lnTo>
                    <a:pt x="591095" y="345746"/>
                  </a:lnTo>
                  <a:lnTo>
                    <a:pt x="594989" y="297489"/>
                  </a:lnTo>
                  <a:lnTo>
                    <a:pt x="591095" y="249235"/>
                  </a:lnTo>
                  <a:lnTo>
                    <a:pt x="579822" y="203460"/>
                  </a:lnTo>
                  <a:lnTo>
                    <a:pt x="561783" y="160776"/>
                  </a:lnTo>
                  <a:lnTo>
                    <a:pt x="537590" y="121796"/>
                  </a:lnTo>
                  <a:lnTo>
                    <a:pt x="507854" y="87133"/>
                  </a:lnTo>
                  <a:lnTo>
                    <a:pt x="473190" y="57398"/>
                  </a:lnTo>
                  <a:lnTo>
                    <a:pt x="434209" y="33205"/>
                  </a:lnTo>
                  <a:lnTo>
                    <a:pt x="391523" y="15166"/>
                  </a:lnTo>
                  <a:lnTo>
                    <a:pt x="345746" y="3893"/>
                  </a:lnTo>
                  <a:lnTo>
                    <a:pt x="297489" y="0"/>
                  </a:lnTo>
                  <a:close/>
                </a:path>
              </a:pathLst>
            </a:custGeom>
            <a:solidFill>
              <a:srgbClr val="CD5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510" name="Google Shape;510;p68"/>
            <p:cNvSpPr/>
            <p:nvPr/>
          </p:nvSpPr>
          <p:spPr>
            <a:xfrm>
              <a:off x="5284356" y="2568332"/>
              <a:ext cx="88081" cy="82633"/>
            </a:xfrm>
            <a:custGeom>
              <a:avLst/>
              <a:gdLst/>
              <a:ahLst/>
              <a:cxnLst/>
              <a:rect l="l" t="t" r="r" b="b"/>
              <a:pathLst>
                <a:path w="363219" h="363220" extrusionOk="0">
                  <a:moveTo>
                    <a:pt x="181390" y="0"/>
                  </a:moveTo>
                  <a:lnTo>
                    <a:pt x="133169" y="6479"/>
                  </a:lnTo>
                  <a:lnTo>
                    <a:pt x="89839" y="24765"/>
                  </a:lnTo>
                  <a:lnTo>
                    <a:pt x="53128" y="53128"/>
                  </a:lnTo>
                  <a:lnTo>
                    <a:pt x="24765" y="89839"/>
                  </a:lnTo>
                  <a:lnTo>
                    <a:pt x="6479" y="133169"/>
                  </a:lnTo>
                  <a:lnTo>
                    <a:pt x="0" y="181390"/>
                  </a:lnTo>
                  <a:lnTo>
                    <a:pt x="6479" y="229612"/>
                  </a:lnTo>
                  <a:lnTo>
                    <a:pt x="24765" y="272944"/>
                  </a:lnTo>
                  <a:lnTo>
                    <a:pt x="53128" y="309658"/>
                  </a:lnTo>
                  <a:lnTo>
                    <a:pt x="89839" y="338023"/>
                  </a:lnTo>
                  <a:lnTo>
                    <a:pt x="133169" y="356311"/>
                  </a:lnTo>
                  <a:lnTo>
                    <a:pt x="181390" y="362791"/>
                  </a:lnTo>
                  <a:lnTo>
                    <a:pt x="229615" y="356311"/>
                  </a:lnTo>
                  <a:lnTo>
                    <a:pt x="272949" y="338023"/>
                  </a:lnTo>
                  <a:lnTo>
                    <a:pt x="309662" y="309658"/>
                  </a:lnTo>
                  <a:lnTo>
                    <a:pt x="338026" y="272944"/>
                  </a:lnTo>
                  <a:lnTo>
                    <a:pt x="356312" y="229612"/>
                  </a:lnTo>
                  <a:lnTo>
                    <a:pt x="362791" y="181390"/>
                  </a:lnTo>
                  <a:lnTo>
                    <a:pt x="356312" y="133169"/>
                  </a:lnTo>
                  <a:lnTo>
                    <a:pt x="338026" y="89839"/>
                  </a:lnTo>
                  <a:lnTo>
                    <a:pt x="309662" y="53128"/>
                  </a:lnTo>
                  <a:lnTo>
                    <a:pt x="272949" y="24765"/>
                  </a:lnTo>
                  <a:lnTo>
                    <a:pt x="229615" y="6479"/>
                  </a:lnTo>
                  <a:lnTo>
                    <a:pt x="181390" y="0"/>
                  </a:lnTo>
                  <a:close/>
                </a:path>
              </a:pathLst>
            </a:custGeom>
            <a:solidFill>
              <a:srgbClr val="B03C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511" name="Google Shape;511;p68"/>
            <p:cNvSpPr/>
            <p:nvPr/>
          </p:nvSpPr>
          <p:spPr>
            <a:xfrm>
              <a:off x="5284356" y="3486990"/>
              <a:ext cx="88081" cy="83210"/>
            </a:xfrm>
            <a:custGeom>
              <a:avLst/>
              <a:gdLst/>
              <a:ahLst/>
              <a:cxnLst/>
              <a:rect l="l" t="t" r="r" b="b"/>
              <a:pathLst>
                <a:path w="363219" h="365759" extrusionOk="0">
                  <a:moveTo>
                    <a:pt x="181390" y="0"/>
                  </a:moveTo>
                  <a:lnTo>
                    <a:pt x="133169" y="6522"/>
                  </a:lnTo>
                  <a:lnTo>
                    <a:pt x="89839" y="24931"/>
                  </a:lnTo>
                  <a:lnTo>
                    <a:pt x="53128" y="53484"/>
                  </a:lnTo>
                  <a:lnTo>
                    <a:pt x="24765" y="90441"/>
                  </a:lnTo>
                  <a:lnTo>
                    <a:pt x="6479" y="134062"/>
                  </a:lnTo>
                  <a:lnTo>
                    <a:pt x="0" y="182605"/>
                  </a:lnTo>
                  <a:lnTo>
                    <a:pt x="6479" y="231149"/>
                  </a:lnTo>
                  <a:lnTo>
                    <a:pt x="24765" y="274769"/>
                  </a:lnTo>
                  <a:lnTo>
                    <a:pt x="53128" y="311726"/>
                  </a:lnTo>
                  <a:lnTo>
                    <a:pt x="89839" y="340279"/>
                  </a:lnTo>
                  <a:lnTo>
                    <a:pt x="133169" y="358688"/>
                  </a:lnTo>
                  <a:lnTo>
                    <a:pt x="181390" y="365211"/>
                  </a:lnTo>
                  <a:lnTo>
                    <a:pt x="229615" y="358688"/>
                  </a:lnTo>
                  <a:lnTo>
                    <a:pt x="272949" y="340279"/>
                  </a:lnTo>
                  <a:lnTo>
                    <a:pt x="309662" y="311726"/>
                  </a:lnTo>
                  <a:lnTo>
                    <a:pt x="338026" y="274769"/>
                  </a:lnTo>
                  <a:lnTo>
                    <a:pt x="356312" y="231149"/>
                  </a:lnTo>
                  <a:lnTo>
                    <a:pt x="362791" y="182605"/>
                  </a:lnTo>
                  <a:lnTo>
                    <a:pt x="356312" y="134062"/>
                  </a:lnTo>
                  <a:lnTo>
                    <a:pt x="338026" y="90441"/>
                  </a:lnTo>
                  <a:lnTo>
                    <a:pt x="309662" y="53484"/>
                  </a:lnTo>
                  <a:lnTo>
                    <a:pt x="272949" y="24931"/>
                  </a:lnTo>
                  <a:lnTo>
                    <a:pt x="229615" y="6522"/>
                  </a:lnTo>
                  <a:lnTo>
                    <a:pt x="181390" y="0"/>
                  </a:lnTo>
                  <a:close/>
                </a:path>
              </a:pathLst>
            </a:custGeom>
            <a:solidFill>
              <a:srgbClr val="F7B99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grpSp>
      <p:grpSp>
        <p:nvGrpSpPr>
          <p:cNvPr id="512" name="Google Shape;512;p68"/>
          <p:cNvGrpSpPr/>
          <p:nvPr/>
        </p:nvGrpSpPr>
        <p:grpSpPr>
          <a:xfrm>
            <a:off x="13133581" y="4447139"/>
            <a:ext cx="320704" cy="1335824"/>
            <a:chOff x="5714538" y="2568332"/>
            <a:chExt cx="240528" cy="1001868"/>
          </a:xfrm>
        </p:grpSpPr>
        <p:sp>
          <p:nvSpPr>
            <p:cNvPr id="513" name="Google Shape;513;p68"/>
            <p:cNvSpPr/>
            <p:nvPr/>
          </p:nvSpPr>
          <p:spPr>
            <a:xfrm>
              <a:off x="5714538" y="2889255"/>
              <a:ext cx="240528" cy="225650"/>
            </a:xfrm>
            <a:custGeom>
              <a:avLst/>
              <a:gdLst/>
              <a:ahLst/>
              <a:cxnLst/>
              <a:rect l="l" t="t" r="r" b="b"/>
              <a:pathLst>
                <a:path w="991869" h="991870" extrusionOk="0">
                  <a:moveTo>
                    <a:pt x="495815" y="0"/>
                  </a:moveTo>
                  <a:lnTo>
                    <a:pt x="448063" y="2269"/>
                  </a:lnTo>
                  <a:lnTo>
                    <a:pt x="401596" y="8939"/>
                  </a:lnTo>
                  <a:lnTo>
                    <a:pt x="356621" y="19803"/>
                  </a:lnTo>
                  <a:lnTo>
                    <a:pt x="313346" y="34651"/>
                  </a:lnTo>
                  <a:lnTo>
                    <a:pt x="271979" y="53278"/>
                  </a:lnTo>
                  <a:lnTo>
                    <a:pt x="232728" y="75473"/>
                  </a:lnTo>
                  <a:lnTo>
                    <a:pt x="195799" y="101031"/>
                  </a:lnTo>
                  <a:lnTo>
                    <a:pt x="161402" y="129743"/>
                  </a:lnTo>
                  <a:lnTo>
                    <a:pt x="129743" y="161402"/>
                  </a:lnTo>
                  <a:lnTo>
                    <a:pt x="101031" y="195799"/>
                  </a:lnTo>
                  <a:lnTo>
                    <a:pt x="75473" y="232728"/>
                  </a:lnTo>
                  <a:lnTo>
                    <a:pt x="53278" y="271979"/>
                  </a:lnTo>
                  <a:lnTo>
                    <a:pt x="34651" y="313346"/>
                  </a:lnTo>
                  <a:lnTo>
                    <a:pt x="19803" y="356621"/>
                  </a:lnTo>
                  <a:lnTo>
                    <a:pt x="8939" y="401596"/>
                  </a:lnTo>
                  <a:lnTo>
                    <a:pt x="2269" y="448063"/>
                  </a:lnTo>
                  <a:lnTo>
                    <a:pt x="0" y="495815"/>
                  </a:lnTo>
                  <a:lnTo>
                    <a:pt x="2269" y="543565"/>
                  </a:lnTo>
                  <a:lnTo>
                    <a:pt x="8939" y="590031"/>
                  </a:lnTo>
                  <a:lnTo>
                    <a:pt x="19803" y="635005"/>
                  </a:lnTo>
                  <a:lnTo>
                    <a:pt x="34651" y="678280"/>
                  </a:lnTo>
                  <a:lnTo>
                    <a:pt x="53278" y="719646"/>
                  </a:lnTo>
                  <a:lnTo>
                    <a:pt x="75473" y="758898"/>
                  </a:lnTo>
                  <a:lnTo>
                    <a:pt x="101031" y="795827"/>
                  </a:lnTo>
                  <a:lnTo>
                    <a:pt x="129743" y="830224"/>
                  </a:lnTo>
                  <a:lnTo>
                    <a:pt x="161402" y="861883"/>
                  </a:lnTo>
                  <a:lnTo>
                    <a:pt x="195799" y="890596"/>
                  </a:lnTo>
                  <a:lnTo>
                    <a:pt x="232728" y="916154"/>
                  </a:lnTo>
                  <a:lnTo>
                    <a:pt x="271979" y="938351"/>
                  </a:lnTo>
                  <a:lnTo>
                    <a:pt x="313346" y="956978"/>
                  </a:lnTo>
                  <a:lnTo>
                    <a:pt x="356621" y="971827"/>
                  </a:lnTo>
                  <a:lnTo>
                    <a:pt x="401596" y="982690"/>
                  </a:lnTo>
                  <a:lnTo>
                    <a:pt x="448063" y="989361"/>
                  </a:lnTo>
                  <a:lnTo>
                    <a:pt x="495815" y="991631"/>
                  </a:lnTo>
                  <a:lnTo>
                    <a:pt x="543565" y="989361"/>
                  </a:lnTo>
                  <a:lnTo>
                    <a:pt x="590031" y="982690"/>
                  </a:lnTo>
                  <a:lnTo>
                    <a:pt x="635005" y="971827"/>
                  </a:lnTo>
                  <a:lnTo>
                    <a:pt x="678280" y="956978"/>
                  </a:lnTo>
                  <a:lnTo>
                    <a:pt x="719646" y="938351"/>
                  </a:lnTo>
                  <a:lnTo>
                    <a:pt x="758898" y="916154"/>
                  </a:lnTo>
                  <a:lnTo>
                    <a:pt x="795827" y="890596"/>
                  </a:lnTo>
                  <a:lnTo>
                    <a:pt x="830224" y="861883"/>
                  </a:lnTo>
                  <a:lnTo>
                    <a:pt x="861883" y="830224"/>
                  </a:lnTo>
                  <a:lnTo>
                    <a:pt x="890596" y="795827"/>
                  </a:lnTo>
                  <a:lnTo>
                    <a:pt x="916154" y="758898"/>
                  </a:lnTo>
                  <a:lnTo>
                    <a:pt x="938351" y="719646"/>
                  </a:lnTo>
                  <a:lnTo>
                    <a:pt x="956978" y="678280"/>
                  </a:lnTo>
                  <a:lnTo>
                    <a:pt x="971827" y="635005"/>
                  </a:lnTo>
                  <a:lnTo>
                    <a:pt x="982690" y="590031"/>
                  </a:lnTo>
                  <a:lnTo>
                    <a:pt x="989361" y="543565"/>
                  </a:lnTo>
                  <a:lnTo>
                    <a:pt x="991631" y="495815"/>
                  </a:lnTo>
                  <a:lnTo>
                    <a:pt x="989361" y="448063"/>
                  </a:lnTo>
                  <a:lnTo>
                    <a:pt x="982690" y="401596"/>
                  </a:lnTo>
                  <a:lnTo>
                    <a:pt x="971827" y="356621"/>
                  </a:lnTo>
                  <a:lnTo>
                    <a:pt x="956978" y="313346"/>
                  </a:lnTo>
                  <a:lnTo>
                    <a:pt x="938351" y="271979"/>
                  </a:lnTo>
                  <a:lnTo>
                    <a:pt x="916154" y="232728"/>
                  </a:lnTo>
                  <a:lnTo>
                    <a:pt x="890596" y="195799"/>
                  </a:lnTo>
                  <a:lnTo>
                    <a:pt x="861883" y="161402"/>
                  </a:lnTo>
                  <a:lnTo>
                    <a:pt x="830224" y="129743"/>
                  </a:lnTo>
                  <a:lnTo>
                    <a:pt x="795827" y="101031"/>
                  </a:lnTo>
                  <a:lnTo>
                    <a:pt x="758898" y="75473"/>
                  </a:lnTo>
                  <a:lnTo>
                    <a:pt x="719646" y="53278"/>
                  </a:lnTo>
                  <a:lnTo>
                    <a:pt x="678280" y="34651"/>
                  </a:lnTo>
                  <a:lnTo>
                    <a:pt x="635005" y="19803"/>
                  </a:lnTo>
                  <a:lnTo>
                    <a:pt x="590031" y="8939"/>
                  </a:lnTo>
                  <a:lnTo>
                    <a:pt x="543565" y="2269"/>
                  </a:lnTo>
                  <a:lnTo>
                    <a:pt x="495815" y="0"/>
                  </a:lnTo>
                  <a:close/>
                </a:path>
              </a:pathLst>
            </a:custGeom>
            <a:solidFill>
              <a:srgbClr val="FFE6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514" name="Google Shape;514;p68"/>
            <p:cNvSpPr/>
            <p:nvPr/>
          </p:nvSpPr>
          <p:spPr>
            <a:xfrm>
              <a:off x="5762465" y="3166615"/>
              <a:ext cx="144286" cy="134928"/>
            </a:xfrm>
            <a:custGeom>
              <a:avLst/>
              <a:gdLst/>
              <a:ahLst/>
              <a:cxnLst/>
              <a:rect l="l" t="t" r="r" b="b"/>
              <a:pathLst>
                <a:path w="594994" h="593090" extrusionOk="0">
                  <a:moveTo>
                    <a:pt x="297489" y="0"/>
                  </a:moveTo>
                  <a:lnTo>
                    <a:pt x="249235" y="3877"/>
                  </a:lnTo>
                  <a:lnTo>
                    <a:pt x="203460" y="15104"/>
                  </a:lnTo>
                  <a:lnTo>
                    <a:pt x="160776" y="33069"/>
                  </a:lnTo>
                  <a:lnTo>
                    <a:pt x="121796" y="57164"/>
                  </a:lnTo>
                  <a:lnTo>
                    <a:pt x="87133" y="86778"/>
                  </a:lnTo>
                  <a:lnTo>
                    <a:pt x="57398" y="121301"/>
                  </a:lnTo>
                  <a:lnTo>
                    <a:pt x="33205" y="160123"/>
                  </a:lnTo>
                  <a:lnTo>
                    <a:pt x="15166" y="202634"/>
                  </a:lnTo>
                  <a:lnTo>
                    <a:pt x="3893" y="248224"/>
                  </a:lnTo>
                  <a:lnTo>
                    <a:pt x="0" y="296284"/>
                  </a:lnTo>
                  <a:lnTo>
                    <a:pt x="3893" y="344344"/>
                  </a:lnTo>
                  <a:lnTo>
                    <a:pt x="15166" y="389935"/>
                  </a:lnTo>
                  <a:lnTo>
                    <a:pt x="33205" y="432446"/>
                  </a:lnTo>
                  <a:lnTo>
                    <a:pt x="57398" y="471268"/>
                  </a:lnTo>
                  <a:lnTo>
                    <a:pt x="87133" y="505791"/>
                  </a:lnTo>
                  <a:lnTo>
                    <a:pt x="121796" y="535405"/>
                  </a:lnTo>
                  <a:lnTo>
                    <a:pt x="160776" y="559499"/>
                  </a:lnTo>
                  <a:lnTo>
                    <a:pt x="203460" y="577465"/>
                  </a:lnTo>
                  <a:lnTo>
                    <a:pt x="249235" y="588692"/>
                  </a:lnTo>
                  <a:lnTo>
                    <a:pt x="297489" y="592569"/>
                  </a:lnTo>
                  <a:lnTo>
                    <a:pt x="345746" y="588692"/>
                  </a:lnTo>
                  <a:lnTo>
                    <a:pt x="391523" y="577465"/>
                  </a:lnTo>
                  <a:lnTo>
                    <a:pt x="434209" y="559499"/>
                  </a:lnTo>
                  <a:lnTo>
                    <a:pt x="473190" y="535405"/>
                  </a:lnTo>
                  <a:lnTo>
                    <a:pt x="507854" y="505791"/>
                  </a:lnTo>
                  <a:lnTo>
                    <a:pt x="537590" y="471268"/>
                  </a:lnTo>
                  <a:lnTo>
                    <a:pt x="561783" y="432446"/>
                  </a:lnTo>
                  <a:lnTo>
                    <a:pt x="579822" y="389935"/>
                  </a:lnTo>
                  <a:lnTo>
                    <a:pt x="591095" y="344344"/>
                  </a:lnTo>
                  <a:lnTo>
                    <a:pt x="594989" y="296284"/>
                  </a:lnTo>
                  <a:lnTo>
                    <a:pt x="591095" y="248224"/>
                  </a:lnTo>
                  <a:lnTo>
                    <a:pt x="579822" y="202634"/>
                  </a:lnTo>
                  <a:lnTo>
                    <a:pt x="561783" y="160123"/>
                  </a:lnTo>
                  <a:lnTo>
                    <a:pt x="537590" y="121301"/>
                  </a:lnTo>
                  <a:lnTo>
                    <a:pt x="507854" y="86778"/>
                  </a:lnTo>
                  <a:lnTo>
                    <a:pt x="473190" y="57164"/>
                  </a:lnTo>
                  <a:lnTo>
                    <a:pt x="434209" y="33069"/>
                  </a:lnTo>
                  <a:lnTo>
                    <a:pt x="391523" y="15104"/>
                  </a:lnTo>
                  <a:lnTo>
                    <a:pt x="345746" y="3877"/>
                  </a:lnTo>
                  <a:lnTo>
                    <a:pt x="297489" y="0"/>
                  </a:lnTo>
                  <a:close/>
                </a:path>
              </a:pathLst>
            </a:custGeom>
            <a:solidFill>
              <a:srgbClr val="FFEB3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515" name="Google Shape;515;p68"/>
            <p:cNvSpPr/>
            <p:nvPr/>
          </p:nvSpPr>
          <p:spPr>
            <a:xfrm>
              <a:off x="5790521" y="3352996"/>
              <a:ext cx="88081" cy="82633"/>
            </a:xfrm>
            <a:custGeom>
              <a:avLst/>
              <a:gdLst/>
              <a:ahLst/>
              <a:cxnLst/>
              <a:rect l="l" t="t" r="r" b="b"/>
              <a:pathLst>
                <a:path w="363219" h="363220" extrusionOk="0">
                  <a:moveTo>
                    <a:pt x="181390" y="0"/>
                  </a:moveTo>
                  <a:lnTo>
                    <a:pt x="133169" y="6479"/>
                  </a:lnTo>
                  <a:lnTo>
                    <a:pt x="89839" y="24765"/>
                  </a:lnTo>
                  <a:lnTo>
                    <a:pt x="53128" y="53128"/>
                  </a:lnTo>
                  <a:lnTo>
                    <a:pt x="24765" y="89839"/>
                  </a:lnTo>
                  <a:lnTo>
                    <a:pt x="6479" y="133169"/>
                  </a:lnTo>
                  <a:lnTo>
                    <a:pt x="0" y="181390"/>
                  </a:lnTo>
                  <a:lnTo>
                    <a:pt x="6479" y="229612"/>
                  </a:lnTo>
                  <a:lnTo>
                    <a:pt x="24765" y="272944"/>
                  </a:lnTo>
                  <a:lnTo>
                    <a:pt x="53128" y="309658"/>
                  </a:lnTo>
                  <a:lnTo>
                    <a:pt x="89839" y="338023"/>
                  </a:lnTo>
                  <a:lnTo>
                    <a:pt x="133169" y="356311"/>
                  </a:lnTo>
                  <a:lnTo>
                    <a:pt x="181390" y="362791"/>
                  </a:lnTo>
                  <a:lnTo>
                    <a:pt x="229615" y="356311"/>
                  </a:lnTo>
                  <a:lnTo>
                    <a:pt x="272949" y="338023"/>
                  </a:lnTo>
                  <a:lnTo>
                    <a:pt x="309662" y="309658"/>
                  </a:lnTo>
                  <a:lnTo>
                    <a:pt x="338026" y="272944"/>
                  </a:lnTo>
                  <a:lnTo>
                    <a:pt x="356312" y="229612"/>
                  </a:lnTo>
                  <a:lnTo>
                    <a:pt x="362791" y="181390"/>
                  </a:lnTo>
                  <a:lnTo>
                    <a:pt x="356312" y="133169"/>
                  </a:lnTo>
                  <a:lnTo>
                    <a:pt x="338026" y="89839"/>
                  </a:lnTo>
                  <a:lnTo>
                    <a:pt x="309662" y="53128"/>
                  </a:lnTo>
                  <a:lnTo>
                    <a:pt x="272949" y="24765"/>
                  </a:lnTo>
                  <a:lnTo>
                    <a:pt x="229615" y="6479"/>
                  </a:lnTo>
                  <a:lnTo>
                    <a:pt x="181390" y="0"/>
                  </a:lnTo>
                  <a:close/>
                </a:path>
              </a:pathLst>
            </a:custGeom>
            <a:solidFill>
              <a:srgbClr val="FFF0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516" name="Google Shape;516;p68"/>
            <p:cNvSpPr/>
            <p:nvPr/>
          </p:nvSpPr>
          <p:spPr>
            <a:xfrm>
              <a:off x="5762465" y="2702325"/>
              <a:ext cx="144286" cy="135361"/>
            </a:xfrm>
            <a:custGeom>
              <a:avLst/>
              <a:gdLst/>
              <a:ahLst/>
              <a:cxnLst/>
              <a:rect l="l" t="t" r="r" b="b"/>
              <a:pathLst>
                <a:path w="594994" h="594995" extrusionOk="0">
                  <a:moveTo>
                    <a:pt x="297489" y="0"/>
                  </a:moveTo>
                  <a:lnTo>
                    <a:pt x="249235" y="3893"/>
                  </a:lnTo>
                  <a:lnTo>
                    <a:pt x="203460" y="15166"/>
                  </a:lnTo>
                  <a:lnTo>
                    <a:pt x="160776" y="33205"/>
                  </a:lnTo>
                  <a:lnTo>
                    <a:pt x="121796" y="57398"/>
                  </a:lnTo>
                  <a:lnTo>
                    <a:pt x="87133" y="87133"/>
                  </a:lnTo>
                  <a:lnTo>
                    <a:pt x="57398" y="121796"/>
                  </a:lnTo>
                  <a:lnTo>
                    <a:pt x="33205" y="160776"/>
                  </a:lnTo>
                  <a:lnTo>
                    <a:pt x="15166" y="203460"/>
                  </a:lnTo>
                  <a:lnTo>
                    <a:pt x="3893" y="249235"/>
                  </a:lnTo>
                  <a:lnTo>
                    <a:pt x="0" y="297489"/>
                  </a:lnTo>
                  <a:lnTo>
                    <a:pt x="3893" y="345746"/>
                  </a:lnTo>
                  <a:lnTo>
                    <a:pt x="15166" y="391522"/>
                  </a:lnTo>
                  <a:lnTo>
                    <a:pt x="33205" y="434207"/>
                  </a:lnTo>
                  <a:lnTo>
                    <a:pt x="57398" y="473186"/>
                  </a:lnTo>
                  <a:lnTo>
                    <a:pt x="87133" y="507849"/>
                  </a:lnTo>
                  <a:lnTo>
                    <a:pt x="121796" y="537583"/>
                  </a:lnTo>
                  <a:lnTo>
                    <a:pt x="160776" y="561775"/>
                  </a:lnTo>
                  <a:lnTo>
                    <a:pt x="203460" y="579813"/>
                  </a:lnTo>
                  <a:lnTo>
                    <a:pt x="249235" y="591085"/>
                  </a:lnTo>
                  <a:lnTo>
                    <a:pt x="297489" y="594978"/>
                  </a:lnTo>
                  <a:lnTo>
                    <a:pt x="345746" y="591085"/>
                  </a:lnTo>
                  <a:lnTo>
                    <a:pt x="391523" y="579813"/>
                  </a:lnTo>
                  <a:lnTo>
                    <a:pt x="434209" y="561775"/>
                  </a:lnTo>
                  <a:lnTo>
                    <a:pt x="473190" y="537583"/>
                  </a:lnTo>
                  <a:lnTo>
                    <a:pt x="507854" y="507849"/>
                  </a:lnTo>
                  <a:lnTo>
                    <a:pt x="537590" y="473186"/>
                  </a:lnTo>
                  <a:lnTo>
                    <a:pt x="561783" y="434207"/>
                  </a:lnTo>
                  <a:lnTo>
                    <a:pt x="579822" y="391522"/>
                  </a:lnTo>
                  <a:lnTo>
                    <a:pt x="591095" y="345746"/>
                  </a:lnTo>
                  <a:lnTo>
                    <a:pt x="594989" y="297489"/>
                  </a:lnTo>
                  <a:lnTo>
                    <a:pt x="591095" y="249235"/>
                  </a:lnTo>
                  <a:lnTo>
                    <a:pt x="579822" y="203460"/>
                  </a:lnTo>
                  <a:lnTo>
                    <a:pt x="561783" y="160776"/>
                  </a:lnTo>
                  <a:lnTo>
                    <a:pt x="537590" y="121796"/>
                  </a:lnTo>
                  <a:lnTo>
                    <a:pt x="507854" y="87133"/>
                  </a:lnTo>
                  <a:lnTo>
                    <a:pt x="473190" y="57398"/>
                  </a:lnTo>
                  <a:lnTo>
                    <a:pt x="434209" y="33205"/>
                  </a:lnTo>
                  <a:lnTo>
                    <a:pt x="391523" y="15166"/>
                  </a:lnTo>
                  <a:lnTo>
                    <a:pt x="345746" y="3893"/>
                  </a:lnTo>
                  <a:lnTo>
                    <a:pt x="297489" y="0"/>
                  </a:lnTo>
                  <a:close/>
                </a:path>
              </a:pathLst>
            </a:custGeom>
            <a:solidFill>
              <a:srgbClr val="FFD3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517" name="Google Shape;517;p68"/>
            <p:cNvSpPr/>
            <p:nvPr/>
          </p:nvSpPr>
          <p:spPr>
            <a:xfrm>
              <a:off x="5790521" y="2568332"/>
              <a:ext cx="88081" cy="82633"/>
            </a:xfrm>
            <a:custGeom>
              <a:avLst/>
              <a:gdLst/>
              <a:ahLst/>
              <a:cxnLst/>
              <a:rect l="l" t="t" r="r" b="b"/>
              <a:pathLst>
                <a:path w="363219" h="363220" extrusionOk="0">
                  <a:moveTo>
                    <a:pt x="181390" y="0"/>
                  </a:moveTo>
                  <a:lnTo>
                    <a:pt x="133169" y="6479"/>
                  </a:lnTo>
                  <a:lnTo>
                    <a:pt x="89839" y="24765"/>
                  </a:lnTo>
                  <a:lnTo>
                    <a:pt x="53128" y="53128"/>
                  </a:lnTo>
                  <a:lnTo>
                    <a:pt x="24765" y="89839"/>
                  </a:lnTo>
                  <a:lnTo>
                    <a:pt x="6479" y="133169"/>
                  </a:lnTo>
                  <a:lnTo>
                    <a:pt x="0" y="181390"/>
                  </a:lnTo>
                  <a:lnTo>
                    <a:pt x="6479" y="229612"/>
                  </a:lnTo>
                  <a:lnTo>
                    <a:pt x="24765" y="272944"/>
                  </a:lnTo>
                  <a:lnTo>
                    <a:pt x="53128" y="309658"/>
                  </a:lnTo>
                  <a:lnTo>
                    <a:pt x="89839" y="338023"/>
                  </a:lnTo>
                  <a:lnTo>
                    <a:pt x="133169" y="356311"/>
                  </a:lnTo>
                  <a:lnTo>
                    <a:pt x="181390" y="362791"/>
                  </a:lnTo>
                  <a:lnTo>
                    <a:pt x="229615" y="356311"/>
                  </a:lnTo>
                  <a:lnTo>
                    <a:pt x="272949" y="338023"/>
                  </a:lnTo>
                  <a:lnTo>
                    <a:pt x="309662" y="309658"/>
                  </a:lnTo>
                  <a:lnTo>
                    <a:pt x="338026" y="272944"/>
                  </a:lnTo>
                  <a:lnTo>
                    <a:pt x="356312" y="229612"/>
                  </a:lnTo>
                  <a:lnTo>
                    <a:pt x="362791" y="181390"/>
                  </a:lnTo>
                  <a:lnTo>
                    <a:pt x="356312" y="133169"/>
                  </a:lnTo>
                  <a:lnTo>
                    <a:pt x="338026" y="89839"/>
                  </a:lnTo>
                  <a:lnTo>
                    <a:pt x="309662" y="53128"/>
                  </a:lnTo>
                  <a:lnTo>
                    <a:pt x="272949" y="24765"/>
                  </a:lnTo>
                  <a:lnTo>
                    <a:pt x="229615" y="6479"/>
                  </a:lnTo>
                  <a:lnTo>
                    <a:pt x="181390" y="0"/>
                  </a:lnTo>
                  <a:close/>
                </a:path>
              </a:pathLst>
            </a:custGeom>
            <a:solidFill>
              <a:srgbClr val="FFBC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518" name="Google Shape;518;p68"/>
            <p:cNvSpPr/>
            <p:nvPr/>
          </p:nvSpPr>
          <p:spPr>
            <a:xfrm>
              <a:off x="5790521" y="3486990"/>
              <a:ext cx="88081" cy="83210"/>
            </a:xfrm>
            <a:custGeom>
              <a:avLst/>
              <a:gdLst/>
              <a:ahLst/>
              <a:cxnLst/>
              <a:rect l="l" t="t" r="r" b="b"/>
              <a:pathLst>
                <a:path w="363219" h="365759" extrusionOk="0">
                  <a:moveTo>
                    <a:pt x="181390" y="0"/>
                  </a:moveTo>
                  <a:lnTo>
                    <a:pt x="133169" y="6522"/>
                  </a:lnTo>
                  <a:lnTo>
                    <a:pt x="89839" y="24931"/>
                  </a:lnTo>
                  <a:lnTo>
                    <a:pt x="53128" y="53484"/>
                  </a:lnTo>
                  <a:lnTo>
                    <a:pt x="24765" y="90441"/>
                  </a:lnTo>
                  <a:lnTo>
                    <a:pt x="6479" y="134062"/>
                  </a:lnTo>
                  <a:lnTo>
                    <a:pt x="0" y="182605"/>
                  </a:lnTo>
                  <a:lnTo>
                    <a:pt x="6479" y="231149"/>
                  </a:lnTo>
                  <a:lnTo>
                    <a:pt x="24765" y="274769"/>
                  </a:lnTo>
                  <a:lnTo>
                    <a:pt x="53128" y="311726"/>
                  </a:lnTo>
                  <a:lnTo>
                    <a:pt x="89839" y="340279"/>
                  </a:lnTo>
                  <a:lnTo>
                    <a:pt x="133169" y="358688"/>
                  </a:lnTo>
                  <a:lnTo>
                    <a:pt x="181390" y="365211"/>
                  </a:lnTo>
                  <a:lnTo>
                    <a:pt x="229615" y="358688"/>
                  </a:lnTo>
                  <a:lnTo>
                    <a:pt x="272949" y="340279"/>
                  </a:lnTo>
                  <a:lnTo>
                    <a:pt x="309662" y="311726"/>
                  </a:lnTo>
                  <a:lnTo>
                    <a:pt x="338026" y="274769"/>
                  </a:lnTo>
                  <a:lnTo>
                    <a:pt x="356312" y="231149"/>
                  </a:lnTo>
                  <a:lnTo>
                    <a:pt x="362791" y="182605"/>
                  </a:lnTo>
                  <a:lnTo>
                    <a:pt x="356312" y="134062"/>
                  </a:lnTo>
                  <a:lnTo>
                    <a:pt x="338026" y="90441"/>
                  </a:lnTo>
                  <a:lnTo>
                    <a:pt x="309662" y="53484"/>
                  </a:lnTo>
                  <a:lnTo>
                    <a:pt x="272949" y="24931"/>
                  </a:lnTo>
                  <a:lnTo>
                    <a:pt x="229615" y="6522"/>
                  </a:lnTo>
                  <a:lnTo>
                    <a:pt x="181390" y="0"/>
                  </a:lnTo>
                  <a:close/>
                </a:path>
              </a:pathLst>
            </a:custGeom>
            <a:solidFill>
              <a:srgbClr val="FFF59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grpSp>
      <p:grpSp>
        <p:nvGrpSpPr>
          <p:cNvPr id="519" name="Google Shape;519;p68"/>
          <p:cNvGrpSpPr/>
          <p:nvPr/>
        </p:nvGrpSpPr>
        <p:grpSpPr>
          <a:xfrm>
            <a:off x="12534439" y="144313"/>
            <a:ext cx="319763" cy="727545"/>
            <a:chOff x="1224023" y="2337308"/>
            <a:chExt cx="451388" cy="1088488"/>
          </a:xfrm>
        </p:grpSpPr>
        <p:grpSp>
          <p:nvGrpSpPr>
            <p:cNvPr id="520" name="Google Shape;520;p68"/>
            <p:cNvGrpSpPr/>
            <p:nvPr/>
          </p:nvGrpSpPr>
          <p:grpSpPr>
            <a:xfrm>
              <a:off x="1224023" y="2337308"/>
              <a:ext cx="451102" cy="451102"/>
              <a:chOff x="2691343" y="5142769"/>
              <a:chExt cx="991870" cy="991870"/>
            </a:xfrm>
          </p:grpSpPr>
          <p:sp>
            <p:nvSpPr>
              <p:cNvPr id="521" name="Google Shape;521;p68"/>
              <p:cNvSpPr/>
              <p:nvPr/>
            </p:nvSpPr>
            <p:spPr>
              <a:xfrm>
                <a:off x="2691343" y="5142769"/>
                <a:ext cx="991870" cy="991870"/>
              </a:xfrm>
              <a:custGeom>
                <a:avLst/>
                <a:gdLst/>
                <a:ahLst/>
                <a:cxnLst/>
                <a:rect l="l" t="t" r="r" b="b"/>
                <a:pathLst>
                  <a:path w="991870" h="991870" extrusionOk="0">
                    <a:moveTo>
                      <a:pt x="495826" y="0"/>
                    </a:moveTo>
                    <a:lnTo>
                      <a:pt x="448074" y="2269"/>
                    </a:lnTo>
                    <a:lnTo>
                      <a:pt x="401606" y="8940"/>
                    </a:lnTo>
                    <a:lnTo>
                      <a:pt x="356631" y="19804"/>
                    </a:lnTo>
                    <a:lnTo>
                      <a:pt x="313355" y="34653"/>
                    </a:lnTo>
                    <a:lnTo>
                      <a:pt x="271988" y="53279"/>
                    </a:lnTo>
                    <a:lnTo>
                      <a:pt x="232735" y="75476"/>
                    </a:lnTo>
                    <a:lnTo>
                      <a:pt x="195806" y="101034"/>
                    </a:lnTo>
                    <a:lnTo>
                      <a:pt x="161408" y="129747"/>
                    </a:lnTo>
                    <a:lnTo>
                      <a:pt x="129748" y="161406"/>
                    </a:lnTo>
                    <a:lnTo>
                      <a:pt x="101035" y="195804"/>
                    </a:lnTo>
                    <a:lnTo>
                      <a:pt x="75476" y="232732"/>
                    </a:lnTo>
                    <a:lnTo>
                      <a:pt x="53280" y="271984"/>
                    </a:lnTo>
                    <a:lnTo>
                      <a:pt x="34653" y="313351"/>
                    </a:lnTo>
                    <a:lnTo>
                      <a:pt x="19804" y="356625"/>
                    </a:lnTo>
                    <a:lnTo>
                      <a:pt x="8940" y="401599"/>
                    </a:lnTo>
                    <a:lnTo>
                      <a:pt x="2269" y="448065"/>
                    </a:lnTo>
                    <a:lnTo>
                      <a:pt x="0" y="495815"/>
                    </a:lnTo>
                    <a:lnTo>
                      <a:pt x="2269" y="543567"/>
                    </a:lnTo>
                    <a:lnTo>
                      <a:pt x="8940" y="590034"/>
                    </a:lnTo>
                    <a:lnTo>
                      <a:pt x="19804" y="635009"/>
                    </a:lnTo>
                    <a:lnTo>
                      <a:pt x="34653" y="678284"/>
                    </a:lnTo>
                    <a:lnTo>
                      <a:pt x="53280" y="719651"/>
                    </a:lnTo>
                    <a:lnTo>
                      <a:pt x="75476" y="758903"/>
                    </a:lnTo>
                    <a:lnTo>
                      <a:pt x="101035" y="795831"/>
                    </a:lnTo>
                    <a:lnTo>
                      <a:pt x="129748" y="830228"/>
                    </a:lnTo>
                    <a:lnTo>
                      <a:pt x="161408" y="861887"/>
                    </a:lnTo>
                    <a:lnTo>
                      <a:pt x="195806" y="890599"/>
                    </a:lnTo>
                    <a:lnTo>
                      <a:pt x="232735" y="916157"/>
                    </a:lnTo>
                    <a:lnTo>
                      <a:pt x="271988" y="938353"/>
                    </a:lnTo>
                    <a:lnTo>
                      <a:pt x="313355" y="956979"/>
                    </a:lnTo>
                    <a:lnTo>
                      <a:pt x="356631" y="971828"/>
                    </a:lnTo>
                    <a:lnTo>
                      <a:pt x="401606" y="982691"/>
                    </a:lnTo>
                    <a:lnTo>
                      <a:pt x="448074" y="989361"/>
                    </a:lnTo>
                    <a:lnTo>
                      <a:pt x="495826" y="991631"/>
                    </a:lnTo>
                    <a:lnTo>
                      <a:pt x="543576" y="989361"/>
                    </a:lnTo>
                    <a:lnTo>
                      <a:pt x="590042" y="982691"/>
                    </a:lnTo>
                    <a:lnTo>
                      <a:pt x="635016" y="971828"/>
                    </a:lnTo>
                    <a:lnTo>
                      <a:pt x="678290" y="956979"/>
                    </a:lnTo>
                    <a:lnTo>
                      <a:pt x="719657" y="938353"/>
                    </a:lnTo>
                    <a:lnTo>
                      <a:pt x="758909" y="916157"/>
                    </a:lnTo>
                    <a:lnTo>
                      <a:pt x="795837" y="890599"/>
                    </a:lnTo>
                    <a:lnTo>
                      <a:pt x="830235" y="861887"/>
                    </a:lnTo>
                    <a:lnTo>
                      <a:pt x="861894" y="830228"/>
                    </a:lnTo>
                    <a:lnTo>
                      <a:pt x="890606" y="795831"/>
                    </a:lnTo>
                    <a:lnTo>
                      <a:pt x="916165" y="758903"/>
                    </a:lnTo>
                    <a:lnTo>
                      <a:pt x="938361" y="719651"/>
                    </a:lnTo>
                    <a:lnTo>
                      <a:pt x="956988" y="678284"/>
                    </a:lnTo>
                    <a:lnTo>
                      <a:pt x="971837" y="635009"/>
                    </a:lnTo>
                    <a:lnTo>
                      <a:pt x="982701" y="590034"/>
                    </a:lnTo>
                    <a:lnTo>
                      <a:pt x="989372" y="543567"/>
                    </a:lnTo>
                    <a:lnTo>
                      <a:pt x="991641" y="495815"/>
                    </a:lnTo>
                    <a:lnTo>
                      <a:pt x="989372" y="448065"/>
                    </a:lnTo>
                    <a:lnTo>
                      <a:pt x="982701" y="401599"/>
                    </a:lnTo>
                    <a:lnTo>
                      <a:pt x="971837" y="356625"/>
                    </a:lnTo>
                    <a:lnTo>
                      <a:pt x="956988" y="313351"/>
                    </a:lnTo>
                    <a:lnTo>
                      <a:pt x="938361" y="271984"/>
                    </a:lnTo>
                    <a:lnTo>
                      <a:pt x="916165" y="232732"/>
                    </a:lnTo>
                    <a:lnTo>
                      <a:pt x="890606" y="195804"/>
                    </a:lnTo>
                    <a:lnTo>
                      <a:pt x="861894" y="161406"/>
                    </a:lnTo>
                    <a:lnTo>
                      <a:pt x="830235" y="129747"/>
                    </a:lnTo>
                    <a:lnTo>
                      <a:pt x="795837" y="101034"/>
                    </a:lnTo>
                    <a:lnTo>
                      <a:pt x="758909" y="75476"/>
                    </a:lnTo>
                    <a:lnTo>
                      <a:pt x="719657" y="53279"/>
                    </a:lnTo>
                    <a:lnTo>
                      <a:pt x="678290" y="34653"/>
                    </a:lnTo>
                    <a:lnTo>
                      <a:pt x="635016" y="19804"/>
                    </a:lnTo>
                    <a:lnTo>
                      <a:pt x="590042" y="8940"/>
                    </a:lnTo>
                    <a:lnTo>
                      <a:pt x="543576" y="2269"/>
                    </a:lnTo>
                    <a:lnTo>
                      <a:pt x="495826" y="0"/>
                    </a:lnTo>
                    <a:close/>
                  </a:path>
                </a:pathLst>
              </a:custGeom>
              <a:solidFill>
                <a:srgbClr val="1E232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522" name="Google Shape;522;p68"/>
              <p:cNvSpPr/>
              <p:nvPr/>
            </p:nvSpPr>
            <p:spPr>
              <a:xfrm>
                <a:off x="2691343" y="5142769"/>
                <a:ext cx="991870" cy="991870"/>
              </a:xfrm>
              <a:custGeom>
                <a:avLst/>
                <a:gdLst/>
                <a:ahLst/>
                <a:cxnLst/>
                <a:rect l="l" t="t" r="r" b="b"/>
                <a:pathLst>
                  <a:path w="991870" h="991870" extrusionOk="0">
                    <a:moveTo>
                      <a:pt x="0" y="495815"/>
                    </a:moveTo>
                    <a:lnTo>
                      <a:pt x="2269" y="448065"/>
                    </a:lnTo>
                    <a:lnTo>
                      <a:pt x="8940" y="401599"/>
                    </a:lnTo>
                    <a:lnTo>
                      <a:pt x="19804" y="356625"/>
                    </a:lnTo>
                    <a:lnTo>
                      <a:pt x="34653" y="313351"/>
                    </a:lnTo>
                    <a:lnTo>
                      <a:pt x="53280" y="271984"/>
                    </a:lnTo>
                    <a:lnTo>
                      <a:pt x="75476" y="232732"/>
                    </a:lnTo>
                    <a:lnTo>
                      <a:pt x="101035" y="195804"/>
                    </a:lnTo>
                    <a:lnTo>
                      <a:pt x="129748" y="161406"/>
                    </a:lnTo>
                    <a:lnTo>
                      <a:pt x="161408" y="129747"/>
                    </a:lnTo>
                    <a:lnTo>
                      <a:pt x="195806" y="101034"/>
                    </a:lnTo>
                    <a:lnTo>
                      <a:pt x="232735" y="75476"/>
                    </a:lnTo>
                    <a:lnTo>
                      <a:pt x="271988" y="53279"/>
                    </a:lnTo>
                    <a:lnTo>
                      <a:pt x="313355" y="34653"/>
                    </a:lnTo>
                    <a:lnTo>
                      <a:pt x="356631" y="19804"/>
                    </a:lnTo>
                    <a:lnTo>
                      <a:pt x="401606" y="8940"/>
                    </a:lnTo>
                    <a:lnTo>
                      <a:pt x="448074" y="2269"/>
                    </a:lnTo>
                    <a:lnTo>
                      <a:pt x="495826" y="0"/>
                    </a:lnTo>
                    <a:lnTo>
                      <a:pt x="543576" y="2269"/>
                    </a:lnTo>
                    <a:lnTo>
                      <a:pt x="590042" y="8940"/>
                    </a:lnTo>
                    <a:lnTo>
                      <a:pt x="635016" y="19804"/>
                    </a:lnTo>
                    <a:lnTo>
                      <a:pt x="678290" y="34653"/>
                    </a:lnTo>
                    <a:lnTo>
                      <a:pt x="719657" y="53279"/>
                    </a:lnTo>
                    <a:lnTo>
                      <a:pt x="758909" y="75476"/>
                    </a:lnTo>
                    <a:lnTo>
                      <a:pt x="795837" y="101034"/>
                    </a:lnTo>
                    <a:lnTo>
                      <a:pt x="830235" y="129747"/>
                    </a:lnTo>
                    <a:lnTo>
                      <a:pt x="861894" y="161406"/>
                    </a:lnTo>
                    <a:lnTo>
                      <a:pt x="890606" y="195804"/>
                    </a:lnTo>
                    <a:lnTo>
                      <a:pt x="916165" y="232732"/>
                    </a:lnTo>
                    <a:lnTo>
                      <a:pt x="938361" y="271984"/>
                    </a:lnTo>
                    <a:lnTo>
                      <a:pt x="956988" y="313351"/>
                    </a:lnTo>
                    <a:lnTo>
                      <a:pt x="971837" y="356625"/>
                    </a:lnTo>
                    <a:lnTo>
                      <a:pt x="982701" y="401599"/>
                    </a:lnTo>
                    <a:lnTo>
                      <a:pt x="989372" y="448065"/>
                    </a:lnTo>
                    <a:lnTo>
                      <a:pt x="991641" y="495815"/>
                    </a:lnTo>
                    <a:lnTo>
                      <a:pt x="989372" y="543567"/>
                    </a:lnTo>
                    <a:lnTo>
                      <a:pt x="982701" y="590034"/>
                    </a:lnTo>
                    <a:lnTo>
                      <a:pt x="971837" y="635009"/>
                    </a:lnTo>
                    <a:lnTo>
                      <a:pt x="956988" y="678284"/>
                    </a:lnTo>
                    <a:lnTo>
                      <a:pt x="938361" y="719651"/>
                    </a:lnTo>
                    <a:lnTo>
                      <a:pt x="916165" y="758903"/>
                    </a:lnTo>
                    <a:lnTo>
                      <a:pt x="890606" y="795831"/>
                    </a:lnTo>
                    <a:lnTo>
                      <a:pt x="861894" y="830228"/>
                    </a:lnTo>
                    <a:lnTo>
                      <a:pt x="830235" y="861887"/>
                    </a:lnTo>
                    <a:lnTo>
                      <a:pt x="795837" y="890599"/>
                    </a:lnTo>
                    <a:lnTo>
                      <a:pt x="758909" y="916157"/>
                    </a:lnTo>
                    <a:lnTo>
                      <a:pt x="719657" y="938353"/>
                    </a:lnTo>
                    <a:lnTo>
                      <a:pt x="678290" y="956979"/>
                    </a:lnTo>
                    <a:lnTo>
                      <a:pt x="635016" y="971828"/>
                    </a:lnTo>
                    <a:lnTo>
                      <a:pt x="590042" y="982691"/>
                    </a:lnTo>
                    <a:lnTo>
                      <a:pt x="543576" y="989361"/>
                    </a:lnTo>
                    <a:lnTo>
                      <a:pt x="495826" y="991631"/>
                    </a:lnTo>
                    <a:lnTo>
                      <a:pt x="448074" y="989361"/>
                    </a:lnTo>
                    <a:lnTo>
                      <a:pt x="401606" y="982691"/>
                    </a:lnTo>
                    <a:lnTo>
                      <a:pt x="356631" y="971828"/>
                    </a:lnTo>
                    <a:lnTo>
                      <a:pt x="313355" y="956979"/>
                    </a:lnTo>
                    <a:lnTo>
                      <a:pt x="271988" y="938353"/>
                    </a:lnTo>
                    <a:lnTo>
                      <a:pt x="232735" y="916157"/>
                    </a:lnTo>
                    <a:lnTo>
                      <a:pt x="195806" y="890599"/>
                    </a:lnTo>
                    <a:lnTo>
                      <a:pt x="161408" y="861887"/>
                    </a:lnTo>
                    <a:lnTo>
                      <a:pt x="129748" y="830228"/>
                    </a:lnTo>
                    <a:lnTo>
                      <a:pt x="101035" y="795831"/>
                    </a:lnTo>
                    <a:lnTo>
                      <a:pt x="75476" y="758903"/>
                    </a:lnTo>
                    <a:lnTo>
                      <a:pt x="53280" y="719651"/>
                    </a:lnTo>
                    <a:lnTo>
                      <a:pt x="34653" y="678284"/>
                    </a:lnTo>
                    <a:lnTo>
                      <a:pt x="19804" y="635009"/>
                    </a:lnTo>
                    <a:lnTo>
                      <a:pt x="8940" y="590034"/>
                    </a:lnTo>
                    <a:lnTo>
                      <a:pt x="2269" y="543567"/>
                    </a:lnTo>
                    <a:lnTo>
                      <a:pt x="0" y="495815"/>
                    </a:lnTo>
                    <a:close/>
                  </a:path>
                </a:pathLst>
              </a:custGeom>
              <a:noFill/>
              <a:ln w="9525" cap="flat" cmpd="sng">
                <a:solidFill>
                  <a:srgbClr val="F0EFF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grpSp>
        <p:sp>
          <p:nvSpPr>
            <p:cNvPr id="523" name="Google Shape;523;p68"/>
            <p:cNvSpPr/>
            <p:nvPr/>
          </p:nvSpPr>
          <p:spPr>
            <a:xfrm>
              <a:off x="1224110" y="2974495"/>
              <a:ext cx="451301" cy="451301"/>
            </a:xfrm>
            <a:custGeom>
              <a:avLst/>
              <a:gdLst/>
              <a:ahLst/>
              <a:cxnLst/>
              <a:rect l="l" t="t" r="r" b="b"/>
              <a:pathLst>
                <a:path w="991870" h="991870" extrusionOk="0">
                  <a:moveTo>
                    <a:pt x="495826" y="0"/>
                  </a:moveTo>
                  <a:lnTo>
                    <a:pt x="448074" y="2269"/>
                  </a:lnTo>
                  <a:lnTo>
                    <a:pt x="401606" y="8939"/>
                  </a:lnTo>
                  <a:lnTo>
                    <a:pt x="356631" y="19803"/>
                  </a:lnTo>
                  <a:lnTo>
                    <a:pt x="313355" y="34651"/>
                  </a:lnTo>
                  <a:lnTo>
                    <a:pt x="271988" y="53278"/>
                  </a:lnTo>
                  <a:lnTo>
                    <a:pt x="232735" y="75473"/>
                  </a:lnTo>
                  <a:lnTo>
                    <a:pt x="195806" y="101031"/>
                  </a:lnTo>
                  <a:lnTo>
                    <a:pt x="161408" y="129743"/>
                  </a:lnTo>
                  <a:lnTo>
                    <a:pt x="129748" y="161402"/>
                  </a:lnTo>
                  <a:lnTo>
                    <a:pt x="101035" y="195799"/>
                  </a:lnTo>
                  <a:lnTo>
                    <a:pt x="75476" y="232728"/>
                  </a:lnTo>
                  <a:lnTo>
                    <a:pt x="53280" y="271979"/>
                  </a:lnTo>
                  <a:lnTo>
                    <a:pt x="34653" y="313346"/>
                  </a:lnTo>
                  <a:lnTo>
                    <a:pt x="19804" y="356621"/>
                  </a:lnTo>
                  <a:lnTo>
                    <a:pt x="8940" y="401596"/>
                  </a:lnTo>
                  <a:lnTo>
                    <a:pt x="2269" y="448063"/>
                  </a:lnTo>
                  <a:lnTo>
                    <a:pt x="0" y="495815"/>
                  </a:lnTo>
                  <a:lnTo>
                    <a:pt x="2269" y="543565"/>
                  </a:lnTo>
                  <a:lnTo>
                    <a:pt x="8940" y="590031"/>
                  </a:lnTo>
                  <a:lnTo>
                    <a:pt x="19804" y="635005"/>
                  </a:lnTo>
                  <a:lnTo>
                    <a:pt x="34653" y="678280"/>
                  </a:lnTo>
                  <a:lnTo>
                    <a:pt x="53280" y="719646"/>
                  </a:lnTo>
                  <a:lnTo>
                    <a:pt x="75476" y="758898"/>
                  </a:lnTo>
                  <a:lnTo>
                    <a:pt x="101035" y="795827"/>
                  </a:lnTo>
                  <a:lnTo>
                    <a:pt x="129748" y="830224"/>
                  </a:lnTo>
                  <a:lnTo>
                    <a:pt x="161408" y="861883"/>
                  </a:lnTo>
                  <a:lnTo>
                    <a:pt x="195806" y="890596"/>
                  </a:lnTo>
                  <a:lnTo>
                    <a:pt x="232735" y="916154"/>
                  </a:lnTo>
                  <a:lnTo>
                    <a:pt x="271988" y="938351"/>
                  </a:lnTo>
                  <a:lnTo>
                    <a:pt x="313355" y="956978"/>
                  </a:lnTo>
                  <a:lnTo>
                    <a:pt x="356631" y="971827"/>
                  </a:lnTo>
                  <a:lnTo>
                    <a:pt x="401606" y="982690"/>
                  </a:lnTo>
                  <a:lnTo>
                    <a:pt x="448074" y="989361"/>
                  </a:lnTo>
                  <a:lnTo>
                    <a:pt x="495826" y="991631"/>
                  </a:lnTo>
                  <a:lnTo>
                    <a:pt x="543576" y="989361"/>
                  </a:lnTo>
                  <a:lnTo>
                    <a:pt x="590042" y="982690"/>
                  </a:lnTo>
                  <a:lnTo>
                    <a:pt x="635016" y="971827"/>
                  </a:lnTo>
                  <a:lnTo>
                    <a:pt x="678290" y="956978"/>
                  </a:lnTo>
                  <a:lnTo>
                    <a:pt x="719657" y="938351"/>
                  </a:lnTo>
                  <a:lnTo>
                    <a:pt x="758909" y="916154"/>
                  </a:lnTo>
                  <a:lnTo>
                    <a:pt x="795837" y="890596"/>
                  </a:lnTo>
                  <a:lnTo>
                    <a:pt x="830235" y="861883"/>
                  </a:lnTo>
                  <a:lnTo>
                    <a:pt x="861894" y="830224"/>
                  </a:lnTo>
                  <a:lnTo>
                    <a:pt x="890606" y="795827"/>
                  </a:lnTo>
                  <a:lnTo>
                    <a:pt x="916165" y="758898"/>
                  </a:lnTo>
                  <a:lnTo>
                    <a:pt x="938361" y="719646"/>
                  </a:lnTo>
                  <a:lnTo>
                    <a:pt x="956988" y="678280"/>
                  </a:lnTo>
                  <a:lnTo>
                    <a:pt x="971837" y="635005"/>
                  </a:lnTo>
                  <a:lnTo>
                    <a:pt x="982701" y="590031"/>
                  </a:lnTo>
                  <a:lnTo>
                    <a:pt x="989372" y="543565"/>
                  </a:lnTo>
                  <a:lnTo>
                    <a:pt x="991641" y="495815"/>
                  </a:lnTo>
                  <a:lnTo>
                    <a:pt x="989372" y="448063"/>
                  </a:lnTo>
                  <a:lnTo>
                    <a:pt x="982701" y="401596"/>
                  </a:lnTo>
                  <a:lnTo>
                    <a:pt x="971837" y="356621"/>
                  </a:lnTo>
                  <a:lnTo>
                    <a:pt x="956988" y="313346"/>
                  </a:lnTo>
                  <a:lnTo>
                    <a:pt x="938361" y="271979"/>
                  </a:lnTo>
                  <a:lnTo>
                    <a:pt x="916165" y="232728"/>
                  </a:lnTo>
                  <a:lnTo>
                    <a:pt x="890606" y="195799"/>
                  </a:lnTo>
                  <a:lnTo>
                    <a:pt x="861894" y="161402"/>
                  </a:lnTo>
                  <a:lnTo>
                    <a:pt x="830235" y="129743"/>
                  </a:lnTo>
                  <a:lnTo>
                    <a:pt x="795837" y="101031"/>
                  </a:lnTo>
                  <a:lnTo>
                    <a:pt x="758909" y="75473"/>
                  </a:lnTo>
                  <a:lnTo>
                    <a:pt x="719657" y="53278"/>
                  </a:lnTo>
                  <a:lnTo>
                    <a:pt x="678290" y="34651"/>
                  </a:lnTo>
                  <a:lnTo>
                    <a:pt x="635016" y="19803"/>
                  </a:lnTo>
                  <a:lnTo>
                    <a:pt x="590042" y="8939"/>
                  </a:lnTo>
                  <a:lnTo>
                    <a:pt x="543576" y="2269"/>
                  </a:lnTo>
                  <a:lnTo>
                    <a:pt x="495826" y="0"/>
                  </a:lnTo>
                  <a:close/>
                </a:path>
              </a:pathLst>
            </a:custGeom>
            <a:solidFill>
              <a:srgbClr val="F0378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198206058"/>
      </p:ext>
    </p:extLst>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129">
          <p15:clr>
            <a:srgbClr val="F26B43"/>
          </p15:clr>
        </p15:guide>
        <p15:guide id="4" pos="5631">
          <p15:clr>
            <a:srgbClr val="F26B43"/>
          </p15:clr>
        </p15:guide>
        <p15:guide id="5" orient="horz" pos="424">
          <p15:clr>
            <a:srgbClr val="F26B43"/>
          </p15:clr>
        </p15:guide>
        <p15:guide id="6" orient="horz" pos="2946">
          <p15:clr>
            <a:srgbClr val="F26B43"/>
          </p15:clr>
        </p15:guide>
        <p15:guide id="7" pos="17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svg"/><Relationship Id="rId2" Type="http://schemas.openxmlformats.org/officeDocument/2006/relationships/notesSlide" Target="../notesSlides/notesSlide6.xml"/><Relationship Id="rId16"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image" Target="../media/image12.svg"/><Relationship Id="rId11" Type="http://schemas.openxmlformats.org/officeDocument/2006/relationships/image" Target="../media/image17.sv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18" Type="http://schemas.openxmlformats.org/officeDocument/2006/relationships/image" Target="../media/image22.png"/><Relationship Id="rId3" Type="http://schemas.openxmlformats.org/officeDocument/2006/relationships/image" Target="../media/image9.png"/><Relationship Id="rId21" Type="http://schemas.openxmlformats.org/officeDocument/2006/relationships/image" Target="../media/image13.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4.png"/><Relationship Id="rId2" Type="http://schemas.openxmlformats.org/officeDocument/2006/relationships/notesSlide" Target="../notesSlides/notesSlide11.xml"/><Relationship Id="rId16" Type="http://schemas.openxmlformats.org/officeDocument/2006/relationships/image" Target="../media/image12.svg"/><Relationship Id="rId20"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4.png"/><Relationship Id="rId15" Type="http://schemas.openxmlformats.org/officeDocument/2006/relationships/image" Target="../media/image11.png"/><Relationship Id="rId10" Type="http://schemas.openxmlformats.org/officeDocument/2006/relationships/image" Target="../media/image30.svg"/><Relationship Id="rId19" Type="http://schemas.openxmlformats.org/officeDocument/2006/relationships/image" Target="../media/image23.svg"/><Relationship Id="rId4" Type="http://schemas.openxmlformats.org/officeDocument/2006/relationships/image" Target="../media/image10.svg"/><Relationship Id="rId9" Type="http://schemas.openxmlformats.org/officeDocument/2006/relationships/image" Target="../media/image29.png"/><Relationship Id="rId14" Type="http://schemas.openxmlformats.org/officeDocument/2006/relationships/image" Target="../media/image7.png"/><Relationship Id="rId22" Type="http://schemas.openxmlformats.org/officeDocument/2006/relationships/image" Target="../media/image14.svg"/></Relationships>
</file>

<file path=ppt/slides/_rels/slide16.xml.rels><?xml version="1.0" encoding="UTF-8" standalone="yes"?>
<Relationships xmlns="http://schemas.openxmlformats.org/package/2006/relationships"><Relationship Id="rId13" Type="http://schemas.openxmlformats.org/officeDocument/2006/relationships/image" Target="../media/image42.svg"/><Relationship Id="rId18" Type="http://schemas.openxmlformats.org/officeDocument/2006/relationships/image" Target="../media/image47.png"/><Relationship Id="rId26" Type="http://schemas.openxmlformats.org/officeDocument/2006/relationships/image" Target="../media/image12.svg"/><Relationship Id="rId39" Type="http://schemas.openxmlformats.org/officeDocument/2006/relationships/image" Target="../media/image32.png"/><Relationship Id="rId21" Type="http://schemas.openxmlformats.org/officeDocument/2006/relationships/image" Target="../media/image29.png"/><Relationship Id="rId34" Type="http://schemas.openxmlformats.org/officeDocument/2006/relationships/image" Target="../media/image51.png"/><Relationship Id="rId42" Type="http://schemas.openxmlformats.org/officeDocument/2006/relationships/image" Target="../media/image55.png"/><Relationship Id="rId47" Type="http://schemas.openxmlformats.org/officeDocument/2006/relationships/image" Target="../media/image60.png"/><Relationship Id="rId7" Type="http://schemas.openxmlformats.org/officeDocument/2006/relationships/image" Target="../media/image36.svg"/><Relationship Id="rId2" Type="http://schemas.openxmlformats.org/officeDocument/2006/relationships/notesSlide" Target="../notesSlides/notesSlide12.xml"/><Relationship Id="rId16" Type="http://schemas.openxmlformats.org/officeDocument/2006/relationships/image" Target="../media/image45.png"/><Relationship Id="rId29"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35.png"/><Relationship Id="rId11" Type="http://schemas.openxmlformats.org/officeDocument/2006/relationships/image" Target="../media/image40.svg"/><Relationship Id="rId24" Type="http://schemas.openxmlformats.org/officeDocument/2006/relationships/image" Target="../media/image7.png"/><Relationship Id="rId32" Type="http://schemas.openxmlformats.org/officeDocument/2006/relationships/image" Target="../media/image50.png"/><Relationship Id="rId37" Type="http://schemas.openxmlformats.org/officeDocument/2006/relationships/image" Target="../media/image28.svg"/><Relationship Id="rId40" Type="http://schemas.openxmlformats.org/officeDocument/2006/relationships/image" Target="../media/image53.png"/><Relationship Id="rId45" Type="http://schemas.openxmlformats.org/officeDocument/2006/relationships/image" Target="../media/image58.svg"/><Relationship Id="rId5" Type="http://schemas.openxmlformats.org/officeDocument/2006/relationships/image" Target="../media/image34.png"/><Relationship Id="rId15" Type="http://schemas.openxmlformats.org/officeDocument/2006/relationships/image" Target="../media/image44.svg"/><Relationship Id="rId23" Type="http://schemas.openxmlformats.org/officeDocument/2006/relationships/image" Target="../media/image31.png"/><Relationship Id="rId28" Type="http://schemas.openxmlformats.org/officeDocument/2006/relationships/image" Target="../media/image14.svg"/><Relationship Id="rId36" Type="http://schemas.openxmlformats.org/officeDocument/2006/relationships/image" Target="../media/image27.png"/><Relationship Id="rId10" Type="http://schemas.openxmlformats.org/officeDocument/2006/relationships/image" Target="../media/image39.png"/><Relationship Id="rId19" Type="http://schemas.openxmlformats.org/officeDocument/2006/relationships/image" Target="../media/image22.png"/><Relationship Id="rId31" Type="http://schemas.openxmlformats.org/officeDocument/2006/relationships/image" Target="../media/image49.png"/><Relationship Id="rId44" Type="http://schemas.openxmlformats.org/officeDocument/2006/relationships/image" Target="../media/image57.png"/><Relationship Id="rId4" Type="http://schemas.openxmlformats.org/officeDocument/2006/relationships/image" Target="../media/image10.svg"/><Relationship Id="rId9" Type="http://schemas.openxmlformats.org/officeDocument/2006/relationships/image" Target="../media/image38.svg"/><Relationship Id="rId14" Type="http://schemas.openxmlformats.org/officeDocument/2006/relationships/image" Target="../media/image43.png"/><Relationship Id="rId22" Type="http://schemas.openxmlformats.org/officeDocument/2006/relationships/image" Target="../media/image30.svg"/><Relationship Id="rId27" Type="http://schemas.openxmlformats.org/officeDocument/2006/relationships/image" Target="../media/image13.png"/><Relationship Id="rId30" Type="http://schemas.openxmlformats.org/officeDocument/2006/relationships/image" Target="../media/image48.png"/><Relationship Id="rId35" Type="http://schemas.openxmlformats.org/officeDocument/2006/relationships/image" Target="../media/image52.svg"/><Relationship Id="rId43" Type="http://schemas.openxmlformats.org/officeDocument/2006/relationships/image" Target="../media/image56.svg"/><Relationship Id="rId8" Type="http://schemas.openxmlformats.org/officeDocument/2006/relationships/image" Target="../media/image37.png"/><Relationship Id="rId3" Type="http://schemas.openxmlformats.org/officeDocument/2006/relationships/image" Target="../media/image9.png"/><Relationship Id="rId12" Type="http://schemas.openxmlformats.org/officeDocument/2006/relationships/image" Target="../media/image41.png"/><Relationship Id="rId17" Type="http://schemas.openxmlformats.org/officeDocument/2006/relationships/image" Target="../media/image46.png"/><Relationship Id="rId25" Type="http://schemas.openxmlformats.org/officeDocument/2006/relationships/image" Target="../media/image11.png"/><Relationship Id="rId33" Type="http://schemas.openxmlformats.org/officeDocument/2006/relationships/image" Target="../media/image24.png"/><Relationship Id="rId38" Type="http://schemas.openxmlformats.org/officeDocument/2006/relationships/image" Target="../media/image26.png"/><Relationship Id="rId46" Type="http://schemas.openxmlformats.org/officeDocument/2006/relationships/image" Target="../media/image59.png"/><Relationship Id="rId20" Type="http://schemas.openxmlformats.org/officeDocument/2006/relationships/image" Target="../media/image23.svg"/><Relationship Id="rId41" Type="http://schemas.openxmlformats.org/officeDocument/2006/relationships/image" Target="../media/image54.svg"/></Relationships>
</file>

<file path=ppt/slides/_rels/slide17.xml.rels><?xml version="1.0" encoding="UTF-8" standalone="yes"?>
<Relationships xmlns="http://schemas.openxmlformats.org/package/2006/relationships"><Relationship Id="rId13" Type="http://schemas.openxmlformats.org/officeDocument/2006/relationships/image" Target="../media/image42.svg"/><Relationship Id="rId18" Type="http://schemas.openxmlformats.org/officeDocument/2006/relationships/image" Target="../media/image47.png"/><Relationship Id="rId26" Type="http://schemas.openxmlformats.org/officeDocument/2006/relationships/image" Target="../media/image13.png"/><Relationship Id="rId39" Type="http://schemas.openxmlformats.org/officeDocument/2006/relationships/image" Target="../media/image32.png"/><Relationship Id="rId21" Type="http://schemas.openxmlformats.org/officeDocument/2006/relationships/image" Target="../media/image29.png"/><Relationship Id="rId34" Type="http://schemas.openxmlformats.org/officeDocument/2006/relationships/image" Target="../media/image51.png"/><Relationship Id="rId42" Type="http://schemas.openxmlformats.org/officeDocument/2006/relationships/image" Target="../media/image57.png"/><Relationship Id="rId47" Type="http://schemas.openxmlformats.org/officeDocument/2006/relationships/image" Target="../media/image56.svg"/><Relationship Id="rId7" Type="http://schemas.openxmlformats.org/officeDocument/2006/relationships/image" Target="../media/image36.svg"/><Relationship Id="rId2" Type="http://schemas.openxmlformats.org/officeDocument/2006/relationships/notesSlide" Target="../notesSlides/notesSlide13.xml"/><Relationship Id="rId16" Type="http://schemas.openxmlformats.org/officeDocument/2006/relationships/image" Target="../media/image45.png"/><Relationship Id="rId29"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35.png"/><Relationship Id="rId11" Type="http://schemas.openxmlformats.org/officeDocument/2006/relationships/image" Target="../media/image40.svg"/><Relationship Id="rId24" Type="http://schemas.openxmlformats.org/officeDocument/2006/relationships/image" Target="../media/image11.png"/><Relationship Id="rId32" Type="http://schemas.openxmlformats.org/officeDocument/2006/relationships/image" Target="../media/image50.png"/><Relationship Id="rId37" Type="http://schemas.openxmlformats.org/officeDocument/2006/relationships/image" Target="../media/image28.svg"/><Relationship Id="rId40" Type="http://schemas.openxmlformats.org/officeDocument/2006/relationships/image" Target="../media/image53.png"/><Relationship Id="rId45" Type="http://schemas.openxmlformats.org/officeDocument/2006/relationships/image" Target="../media/image60.png"/><Relationship Id="rId5" Type="http://schemas.openxmlformats.org/officeDocument/2006/relationships/image" Target="../media/image34.png"/><Relationship Id="rId15" Type="http://schemas.openxmlformats.org/officeDocument/2006/relationships/image" Target="../media/image44.svg"/><Relationship Id="rId23" Type="http://schemas.openxmlformats.org/officeDocument/2006/relationships/image" Target="../media/image7.png"/><Relationship Id="rId28" Type="http://schemas.openxmlformats.org/officeDocument/2006/relationships/image" Target="../media/image15.png"/><Relationship Id="rId36" Type="http://schemas.openxmlformats.org/officeDocument/2006/relationships/image" Target="../media/image27.png"/><Relationship Id="rId10" Type="http://schemas.openxmlformats.org/officeDocument/2006/relationships/image" Target="../media/image39.png"/><Relationship Id="rId19" Type="http://schemas.openxmlformats.org/officeDocument/2006/relationships/image" Target="../media/image22.png"/><Relationship Id="rId31" Type="http://schemas.openxmlformats.org/officeDocument/2006/relationships/image" Target="../media/image49.png"/><Relationship Id="rId44" Type="http://schemas.openxmlformats.org/officeDocument/2006/relationships/image" Target="../media/image59.png"/><Relationship Id="rId4" Type="http://schemas.openxmlformats.org/officeDocument/2006/relationships/image" Target="../media/image10.svg"/><Relationship Id="rId9" Type="http://schemas.openxmlformats.org/officeDocument/2006/relationships/image" Target="../media/image38.svg"/><Relationship Id="rId14" Type="http://schemas.openxmlformats.org/officeDocument/2006/relationships/image" Target="../media/image43.png"/><Relationship Id="rId22" Type="http://schemas.openxmlformats.org/officeDocument/2006/relationships/image" Target="../media/image30.svg"/><Relationship Id="rId27" Type="http://schemas.openxmlformats.org/officeDocument/2006/relationships/image" Target="../media/image14.svg"/><Relationship Id="rId30" Type="http://schemas.openxmlformats.org/officeDocument/2006/relationships/image" Target="../media/image48.png"/><Relationship Id="rId35" Type="http://schemas.openxmlformats.org/officeDocument/2006/relationships/image" Target="../media/image52.svg"/><Relationship Id="rId43" Type="http://schemas.openxmlformats.org/officeDocument/2006/relationships/image" Target="../media/image58.svg"/><Relationship Id="rId8" Type="http://schemas.openxmlformats.org/officeDocument/2006/relationships/image" Target="../media/image37.png"/><Relationship Id="rId3" Type="http://schemas.openxmlformats.org/officeDocument/2006/relationships/image" Target="../media/image9.png"/><Relationship Id="rId12" Type="http://schemas.openxmlformats.org/officeDocument/2006/relationships/image" Target="../media/image41.png"/><Relationship Id="rId17" Type="http://schemas.openxmlformats.org/officeDocument/2006/relationships/image" Target="../media/image46.png"/><Relationship Id="rId25" Type="http://schemas.openxmlformats.org/officeDocument/2006/relationships/image" Target="../media/image12.svg"/><Relationship Id="rId33" Type="http://schemas.openxmlformats.org/officeDocument/2006/relationships/image" Target="../media/image24.png"/><Relationship Id="rId38" Type="http://schemas.openxmlformats.org/officeDocument/2006/relationships/image" Target="../media/image26.png"/><Relationship Id="rId46" Type="http://schemas.openxmlformats.org/officeDocument/2006/relationships/image" Target="../media/image55.png"/><Relationship Id="rId20" Type="http://schemas.openxmlformats.org/officeDocument/2006/relationships/image" Target="../media/image23.svg"/><Relationship Id="rId41" Type="http://schemas.openxmlformats.org/officeDocument/2006/relationships/image" Target="../media/image54.svg"/></Relationships>
</file>

<file path=ppt/slides/_rels/slide18.xml.rels><?xml version="1.0" encoding="UTF-8" standalone="yes"?>
<Relationships xmlns="http://schemas.openxmlformats.org/package/2006/relationships"><Relationship Id="rId13" Type="http://schemas.openxmlformats.org/officeDocument/2006/relationships/image" Target="../media/image42.svg"/><Relationship Id="rId18" Type="http://schemas.openxmlformats.org/officeDocument/2006/relationships/image" Target="../media/image47.png"/><Relationship Id="rId26" Type="http://schemas.openxmlformats.org/officeDocument/2006/relationships/image" Target="../media/image13.png"/><Relationship Id="rId39" Type="http://schemas.openxmlformats.org/officeDocument/2006/relationships/image" Target="../media/image57.png"/><Relationship Id="rId21" Type="http://schemas.openxmlformats.org/officeDocument/2006/relationships/image" Target="../media/image29.png"/><Relationship Id="rId34" Type="http://schemas.openxmlformats.org/officeDocument/2006/relationships/image" Target="../media/image27.png"/><Relationship Id="rId42" Type="http://schemas.openxmlformats.org/officeDocument/2006/relationships/image" Target="../media/image53.png"/><Relationship Id="rId7" Type="http://schemas.openxmlformats.org/officeDocument/2006/relationships/image" Target="../media/image36.svg"/><Relationship Id="rId2" Type="http://schemas.openxmlformats.org/officeDocument/2006/relationships/notesSlide" Target="../notesSlides/notesSlide14.xml"/><Relationship Id="rId16" Type="http://schemas.openxmlformats.org/officeDocument/2006/relationships/image" Target="../media/image45.png"/><Relationship Id="rId29"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35.png"/><Relationship Id="rId11" Type="http://schemas.openxmlformats.org/officeDocument/2006/relationships/image" Target="../media/image40.svg"/><Relationship Id="rId24" Type="http://schemas.openxmlformats.org/officeDocument/2006/relationships/image" Target="../media/image11.png"/><Relationship Id="rId32" Type="http://schemas.openxmlformats.org/officeDocument/2006/relationships/image" Target="../media/image50.png"/><Relationship Id="rId37" Type="http://schemas.openxmlformats.org/officeDocument/2006/relationships/image" Target="../media/image32.png"/><Relationship Id="rId40" Type="http://schemas.openxmlformats.org/officeDocument/2006/relationships/image" Target="../media/image58.svg"/><Relationship Id="rId45" Type="http://schemas.openxmlformats.org/officeDocument/2006/relationships/image" Target="../media/image56.svg"/><Relationship Id="rId5" Type="http://schemas.openxmlformats.org/officeDocument/2006/relationships/image" Target="../media/image34.png"/><Relationship Id="rId15" Type="http://schemas.openxmlformats.org/officeDocument/2006/relationships/image" Target="../media/image44.svg"/><Relationship Id="rId23" Type="http://schemas.openxmlformats.org/officeDocument/2006/relationships/image" Target="../media/image7.png"/><Relationship Id="rId28" Type="http://schemas.openxmlformats.org/officeDocument/2006/relationships/image" Target="../media/image15.png"/><Relationship Id="rId36" Type="http://schemas.openxmlformats.org/officeDocument/2006/relationships/image" Target="../media/image26.png"/><Relationship Id="rId10" Type="http://schemas.openxmlformats.org/officeDocument/2006/relationships/image" Target="../media/image39.png"/><Relationship Id="rId19" Type="http://schemas.openxmlformats.org/officeDocument/2006/relationships/image" Target="../media/image22.png"/><Relationship Id="rId31" Type="http://schemas.openxmlformats.org/officeDocument/2006/relationships/image" Target="../media/image49.png"/><Relationship Id="rId44" Type="http://schemas.openxmlformats.org/officeDocument/2006/relationships/image" Target="../media/image55.png"/><Relationship Id="rId4" Type="http://schemas.openxmlformats.org/officeDocument/2006/relationships/image" Target="../media/image10.svg"/><Relationship Id="rId9" Type="http://schemas.openxmlformats.org/officeDocument/2006/relationships/image" Target="../media/image38.svg"/><Relationship Id="rId14" Type="http://schemas.openxmlformats.org/officeDocument/2006/relationships/image" Target="../media/image43.png"/><Relationship Id="rId22" Type="http://schemas.openxmlformats.org/officeDocument/2006/relationships/image" Target="../media/image30.svg"/><Relationship Id="rId27" Type="http://schemas.openxmlformats.org/officeDocument/2006/relationships/image" Target="../media/image14.svg"/><Relationship Id="rId30" Type="http://schemas.openxmlformats.org/officeDocument/2006/relationships/image" Target="../media/image48.png"/><Relationship Id="rId35" Type="http://schemas.openxmlformats.org/officeDocument/2006/relationships/image" Target="../media/image28.svg"/><Relationship Id="rId43" Type="http://schemas.openxmlformats.org/officeDocument/2006/relationships/image" Target="../media/image54.svg"/><Relationship Id="rId8" Type="http://schemas.openxmlformats.org/officeDocument/2006/relationships/image" Target="../media/image37.png"/><Relationship Id="rId3" Type="http://schemas.openxmlformats.org/officeDocument/2006/relationships/image" Target="../media/image9.png"/><Relationship Id="rId12" Type="http://schemas.openxmlformats.org/officeDocument/2006/relationships/image" Target="../media/image41.png"/><Relationship Id="rId17" Type="http://schemas.openxmlformats.org/officeDocument/2006/relationships/image" Target="../media/image46.png"/><Relationship Id="rId25" Type="http://schemas.openxmlformats.org/officeDocument/2006/relationships/image" Target="../media/image12.svg"/><Relationship Id="rId33" Type="http://schemas.openxmlformats.org/officeDocument/2006/relationships/image" Target="../media/image24.png"/><Relationship Id="rId38" Type="http://schemas.openxmlformats.org/officeDocument/2006/relationships/image" Target="../media/image60.png"/><Relationship Id="rId20" Type="http://schemas.openxmlformats.org/officeDocument/2006/relationships/image" Target="../media/image23.svg"/><Relationship Id="rId41" Type="http://schemas.openxmlformats.org/officeDocument/2006/relationships/image" Target="../media/image59.png"/></Relationships>
</file>

<file path=ppt/slides/_rels/slide19.xml.rels><?xml version="1.0" encoding="UTF-8" standalone="yes"?>
<Relationships xmlns="http://schemas.openxmlformats.org/package/2006/relationships"><Relationship Id="rId13" Type="http://schemas.openxmlformats.org/officeDocument/2006/relationships/image" Target="../media/image42.svg"/><Relationship Id="rId18" Type="http://schemas.openxmlformats.org/officeDocument/2006/relationships/image" Target="../media/image47.png"/><Relationship Id="rId26" Type="http://schemas.openxmlformats.org/officeDocument/2006/relationships/image" Target="../media/image13.png"/><Relationship Id="rId39" Type="http://schemas.openxmlformats.org/officeDocument/2006/relationships/image" Target="../media/image57.png"/><Relationship Id="rId21" Type="http://schemas.openxmlformats.org/officeDocument/2006/relationships/image" Target="../media/image29.png"/><Relationship Id="rId34" Type="http://schemas.openxmlformats.org/officeDocument/2006/relationships/image" Target="../media/image27.png"/><Relationship Id="rId42" Type="http://schemas.openxmlformats.org/officeDocument/2006/relationships/image" Target="../media/image61.png"/><Relationship Id="rId47" Type="http://schemas.openxmlformats.org/officeDocument/2006/relationships/image" Target="../media/image54.svg"/><Relationship Id="rId7" Type="http://schemas.openxmlformats.org/officeDocument/2006/relationships/image" Target="../media/image36.svg"/><Relationship Id="rId2" Type="http://schemas.openxmlformats.org/officeDocument/2006/relationships/notesSlide" Target="../notesSlides/notesSlide15.xml"/><Relationship Id="rId16" Type="http://schemas.openxmlformats.org/officeDocument/2006/relationships/image" Target="../media/image45.png"/><Relationship Id="rId29"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35.png"/><Relationship Id="rId11" Type="http://schemas.openxmlformats.org/officeDocument/2006/relationships/image" Target="../media/image40.svg"/><Relationship Id="rId24" Type="http://schemas.openxmlformats.org/officeDocument/2006/relationships/image" Target="../media/image11.png"/><Relationship Id="rId32" Type="http://schemas.openxmlformats.org/officeDocument/2006/relationships/image" Target="../media/image50.png"/><Relationship Id="rId37" Type="http://schemas.openxmlformats.org/officeDocument/2006/relationships/image" Target="../media/image32.png"/><Relationship Id="rId40" Type="http://schemas.openxmlformats.org/officeDocument/2006/relationships/image" Target="../media/image58.svg"/><Relationship Id="rId45" Type="http://schemas.openxmlformats.org/officeDocument/2006/relationships/image" Target="../media/image56.svg"/><Relationship Id="rId5" Type="http://schemas.openxmlformats.org/officeDocument/2006/relationships/image" Target="../media/image34.png"/><Relationship Id="rId15" Type="http://schemas.openxmlformats.org/officeDocument/2006/relationships/image" Target="../media/image44.svg"/><Relationship Id="rId23" Type="http://schemas.openxmlformats.org/officeDocument/2006/relationships/image" Target="../media/image7.png"/><Relationship Id="rId28" Type="http://schemas.openxmlformats.org/officeDocument/2006/relationships/image" Target="../media/image15.png"/><Relationship Id="rId36" Type="http://schemas.openxmlformats.org/officeDocument/2006/relationships/image" Target="../media/image26.png"/><Relationship Id="rId10" Type="http://schemas.openxmlformats.org/officeDocument/2006/relationships/image" Target="../media/image39.png"/><Relationship Id="rId19" Type="http://schemas.openxmlformats.org/officeDocument/2006/relationships/image" Target="../media/image22.png"/><Relationship Id="rId31" Type="http://schemas.openxmlformats.org/officeDocument/2006/relationships/image" Target="../media/image49.png"/><Relationship Id="rId44" Type="http://schemas.openxmlformats.org/officeDocument/2006/relationships/image" Target="../media/image55.png"/><Relationship Id="rId4" Type="http://schemas.openxmlformats.org/officeDocument/2006/relationships/image" Target="../media/image10.svg"/><Relationship Id="rId9" Type="http://schemas.openxmlformats.org/officeDocument/2006/relationships/image" Target="../media/image38.svg"/><Relationship Id="rId14" Type="http://schemas.openxmlformats.org/officeDocument/2006/relationships/image" Target="../media/image43.png"/><Relationship Id="rId22" Type="http://schemas.openxmlformats.org/officeDocument/2006/relationships/image" Target="../media/image30.svg"/><Relationship Id="rId27" Type="http://schemas.openxmlformats.org/officeDocument/2006/relationships/image" Target="../media/image14.svg"/><Relationship Id="rId30" Type="http://schemas.openxmlformats.org/officeDocument/2006/relationships/image" Target="../media/image48.png"/><Relationship Id="rId35" Type="http://schemas.openxmlformats.org/officeDocument/2006/relationships/image" Target="../media/image28.svg"/><Relationship Id="rId43" Type="http://schemas.openxmlformats.org/officeDocument/2006/relationships/image" Target="../media/image62.svg"/><Relationship Id="rId8" Type="http://schemas.openxmlformats.org/officeDocument/2006/relationships/image" Target="../media/image37.png"/><Relationship Id="rId3" Type="http://schemas.openxmlformats.org/officeDocument/2006/relationships/image" Target="../media/image9.png"/><Relationship Id="rId12" Type="http://schemas.openxmlformats.org/officeDocument/2006/relationships/image" Target="../media/image41.png"/><Relationship Id="rId17" Type="http://schemas.openxmlformats.org/officeDocument/2006/relationships/image" Target="../media/image46.png"/><Relationship Id="rId25" Type="http://schemas.openxmlformats.org/officeDocument/2006/relationships/image" Target="../media/image12.svg"/><Relationship Id="rId33" Type="http://schemas.openxmlformats.org/officeDocument/2006/relationships/image" Target="../media/image24.png"/><Relationship Id="rId38" Type="http://schemas.openxmlformats.org/officeDocument/2006/relationships/image" Target="../media/image60.png"/><Relationship Id="rId46" Type="http://schemas.openxmlformats.org/officeDocument/2006/relationships/image" Target="../media/image53.png"/><Relationship Id="rId20" Type="http://schemas.openxmlformats.org/officeDocument/2006/relationships/image" Target="../media/image23.svg"/><Relationship Id="rId41" Type="http://schemas.openxmlformats.org/officeDocument/2006/relationships/image" Target="../media/image5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3" Type="http://schemas.openxmlformats.org/officeDocument/2006/relationships/image" Target="../media/image43.png"/><Relationship Id="rId18" Type="http://schemas.openxmlformats.org/officeDocument/2006/relationships/image" Target="../media/image29.png"/><Relationship Id="rId26" Type="http://schemas.openxmlformats.org/officeDocument/2006/relationships/image" Target="../media/image52.svg"/><Relationship Id="rId21" Type="http://schemas.openxmlformats.org/officeDocument/2006/relationships/image" Target="../media/image7.png"/><Relationship Id="rId34" Type="http://schemas.openxmlformats.org/officeDocument/2006/relationships/image" Target="../media/image58.svg"/><Relationship Id="rId7" Type="http://schemas.openxmlformats.org/officeDocument/2006/relationships/image" Target="../media/image37.png"/><Relationship Id="rId12" Type="http://schemas.openxmlformats.org/officeDocument/2006/relationships/image" Target="../media/image42.svg"/><Relationship Id="rId17" Type="http://schemas.openxmlformats.org/officeDocument/2006/relationships/image" Target="../media/image47.png"/><Relationship Id="rId25" Type="http://schemas.openxmlformats.org/officeDocument/2006/relationships/image" Target="../media/image51.png"/><Relationship Id="rId33" Type="http://schemas.openxmlformats.org/officeDocument/2006/relationships/image" Target="../media/image57.png"/><Relationship Id="rId38" Type="http://schemas.openxmlformats.org/officeDocument/2006/relationships/image" Target="../media/image63.png"/><Relationship Id="rId2" Type="http://schemas.openxmlformats.org/officeDocument/2006/relationships/notesSlide" Target="../notesSlides/notesSlide16.xml"/><Relationship Id="rId16" Type="http://schemas.openxmlformats.org/officeDocument/2006/relationships/image" Target="../media/image46.png"/><Relationship Id="rId20" Type="http://schemas.openxmlformats.org/officeDocument/2006/relationships/image" Target="../media/image31.png"/><Relationship Id="rId29" Type="http://schemas.openxmlformats.org/officeDocument/2006/relationships/image" Target="../media/image53.png"/><Relationship Id="rId1" Type="http://schemas.openxmlformats.org/officeDocument/2006/relationships/slideLayout" Target="../slideLayouts/slideLayout13.xml"/><Relationship Id="rId6" Type="http://schemas.openxmlformats.org/officeDocument/2006/relationships/image" Target="../media/image36.svg"/><Relationship Id="rId11" Type="http://schemas.openxmlformats.org/officeDocument/2006/relationships/image" Target="../media/image41.png"/><Relationship Id="rId24" Type="http://schemas.openxmlformats.org/officeDocument/2006/relationships/image" Target="../media/image50.png"/><Relationship Id="rId32" Type="http://schemas.openxmlformats.org/officeDocument/2006/relationships/image" Target="../media/image56.svg"/><Relationship Id="rId37" Type="http://schemas.openxmlformats.org/officeDocument/2006/relationships/image" Target="../media/image12.svg"/><Relationship Id="rId5" Type="http://schemas.openxmlformats.org/officeDocument/2006/relationships/image" Target="../media/image35.png"/><Relationship Id="rId15" Type="http://schemas.openxmlformats.org/officeDocument/2006/relationships/image" Target="../media/image45.png"/><Relationship Id="rId23" Type="http://schemas.openxmlformats.org/officeDocument/2006/relationships/image" Target="../media/image49.png"/><Relationship Id="rId28" Type="http://schemas.openxmlformats.org/officeDocument/2006/relationships/image" Target="../media/image28.svg"/><Relationship Id="rId36" Type="http://schemas.openxmlformats.org/officeDocument/2006/relationships/image" Target="../media/image11.png"/><Relationship Id="rId10" Type="http://schemas.openxmlformats.org/officeDocument/2006/relationships/image" Target="../media/image40.svg"/><Relationship Id="rId19" Type="http://schemas.openxmlformats.org/officeDocument/2006/relationships/image" Target="../media/image30.svg"/><Relationship Id="rId31" Type="http://schemas.openxmlformats.org/officeDocument/2006/relationships/image" Target="../media/image55.png"/><Relationship Id="rId4" Type="http://schemas.openxmlformats.org/officeDocument/2006/relationships/image" Target="../media/image10.svg"/><Relationship Id="rId9" Type="http://schemas.openxmlformats.org/officeDocument/2006/relationships/image" Target="../media/image39.png"/><Relationship Id="rId14" Type="http://schemas.openxmlformats.org/officeDocument/2006/relationships/image" Target="../media/image44.svg"/><Relationship Id="rId22" Type="http://schemas.openxmlformats.org/officeDocument/2006/relationships/image" Target="../media/image48.png"/><Relationship Id="rId27" Type="http://schemas.openxmlformats.org/officeDocument/2006/relationships/image" Target="../media/image27.png"/><Relationship Id="rId30" Type="http://schemas.openxmlformats.org/officeDocument/2006/relationships/image" Target="../media/image54.svg"/><Relationship Id="rId35" Type="http://schemas.openxmlformats.org/officeDocument/2006/relationships/image" Target="../media/image59.png"/><Relationship Id="rId8" Type="http://schemas.openxmlformats.org/officeDocument/2006/relationships/image" Target="../media/image38.svg"/><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4.svg"/><Relationship Id="rId18" Type="http://schemas.openxmlformats.org/officeDocument/2006/relationships/image" Target="../media/image30.svg"/><Relationship Id="rId26" Type="http://schemas.openxmlformats.org/officeDocument/2006/relationships/image" Target="../media/image59.png"/><Relationship Id="rId3" Type="http://schemas.openxmlformats.org/officeDocument/2006/relationships/image" Target="../media/image11.png"/><Relationship Id="rId21" Type="http://schemas.openxmlformats.org/officeDocument/2006/relationships/image" Target="../media/image49.png"/><Relationship Id="rId7" Type="http://schemas.openxmlformats.org/officeDocument/2006/relationships/image" Target="../media/image10.svg"/><Relationship Id="rId12" Type="http://schemas.openxmlformats.org/officeDocument/2006/relationships/image" Target="../media/image43.png"/><Relationship Id="rId17" Type="http://schemas.openxmlformats.org/officeDocument/2006/relationships/image" Target="../media/image29.png"/><Relationship Id="rId25" Type="http://schemas.openxmlformats.org/officeDocument/2006/relationships/image" Target="../media/image58.svg"/><Relationship Id="rId2" Type="http://schemas.openxmlformats.org/officeDocument/2006/relationships/notesSlide" Target="../notesSlides/notesSlide17.xml"/><Relationship Id="rId16" Type="http://schemas.openxmlformats.org/officeDocument/2006/relationships/image" Target="../media/image47.png"/><Relationship Id="rId20" Type="http://schemas.openxmlformats.org/officeDocument/2006/relationships/image" Target="../media/image48.png"/><Relationship Id="rId1" Type="http://schemas.openxmlformats.org/officeDocument/2006/relationships/slideLayout" Target="../slideLayouts/slideLayout13.xml"/><Relationship Id="rId6" Type="http://schemas.openxmlformats.org/officeDocument/2006/relationships/image" Target="../media/image9.png"/><Relationship Id="rId11" Type="http://schemas.openxmlformats.org/officeDocument/2006/relationships/image" Target="../media/image42.svg"/><Relationship Id="rId24" Type="http://schemas.openxmlformats.org/officeDocument/2006/relationships/image" Target="../media/image57.png"/><Relationship Id="rId5" Type="http://schemas.openxmlformats.org/officeDocument/2006/relationships/image" Target="../media/image63.png"/><Relationship Id="rId15" Type="http://schemas.openxmlformats.org/officeDocument/2006/relationships/image" Target="../media/image46.png"/><Relationship Id="rId23" Type="http://schemas.openxmlformats.org/officeDocument/2006/relationships/image" Target="../media/image54.svg"/><Relationship Id="rId28" Type="http://schemas.openxmlformats.org/officeDocument/2006/relationships/image" Target="../media/image56.svg"/><Relationship Id="rId10" Type="http://schemas.openxmlformats.org/officeDocument/2006/relationships/image" Target="../media/image41.png"/><Relationship Id="rId19" Type="http://schemas.openxmlformats.org/officeDocument/2006/relationships/image" Target="../media/image7.png"/><Relationship Id="rId4" Type="http://schemas.openxmlformats.org/officeDocument/2006/relationships/image" Target="../media/image12.svg"/><Relationship Id="rId9" Type="http://schemas.openxmlformats.org/officeDocument/2006/relationships/image" Target="../media/image36.svg"/><Relationship Id="rId14" Type="http://schemas.openxmlformats.org/officeDocument/2006/relationships/image" Target="../media/image45.png"/><Relationship Id="rId22" Type="http://schemas.openxmlformats.org/officeDocument/2006/relationships/image" Target="../media/image53.png"/><Relationship Id="rId27" Type="http://schemas.openxmlformats.org/officeDocument/2006/relationships/image" Target="../media/image55.png"/></Relationships>
</file>

<file path=ppt/slides/_rels/slide2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4.svg"/><Relationship Id="rId18" Type="http://schemas.openxmlformats.org/officeDocument/2006/relationships/image" Target="../media/image30.svg"/><Relationship Id="rId26" Type="http://schemas.openxmlformats.org/officeDocument/2006/relationships/image" Target="../media/image57.png"/><Relationship Id="rId3" Type="http://schemas.openxmlformats.org/officeDocument/2006/relationships/image" Target="../media/image11.png"/><Relationship Id="rId21" Type="http://schemas.openxmlformats.org/officeDocument/2006/relationships/image" Target="../media/image49.png"/><Relationship Id="rId7" Type="http://schemas.openxmlformats.org/officeDocument/2006/relationships/image" Target="../media/image10.svg"/><Relationship Id="rId12" Type="http://schemas.openxmlformats.org/officeDocument/2006/relationships/image" Target="../media/image43.png"/><Relationship Id="rId17" Type="http://schemas.openxmlformats.org/officeDocument/2006/relationships/image" Target="../media/image29.png"/><Relationship Id="rId25" Type="http://schemas.openxmlformats.org/officeDocument/2006/relationships/image" Target="../media/image65.svg"/><Relationship Id="rId2" Type="http://schemas.openxmlformats.org/officeDocument/2006/relationships/notesSlide" Target="../notesSlides/notesSlide18.xml"/><Relationship Id="rId16" Type="http://schemas.openxmlformats.org/officeDocument/2006/relationships/image" Target="../media/image47.png"/><Relationship Id="rId20" Type="http://schemas.openxmlformats.org/officeDocument/2006/relationships/image" Target="../media/image48.png"/><Relationship Id="rId29" Type="http://schemas.openxmlformats.org/officeDocument/2006/relationships/image" Target="../media/image53.png"/><Relationship Id="rId1" Type="http://schemas.openxmlformats.org/officeDocument/2006/relationships/slideLayout" Target="../slideLayouts/slideLayout13.xml"/><Relationship Id="rId6" Type="http://schemas.openxmlformats.org/officeDocument/2006/relationships/image" Target="../media/image9.png"/><Relationship Id="rId11" Type="http://schemas.openxmlformats.org/officeDocument/2006/relationships/image" Target="../media/image42.svg"/><Relationship Id="rId24" Type="http://schemas.openxmlformats.org/officeDocument/2006/relationships/image" Target="../media/image61.png"/><Relationship Id="rId5" Type="http://schemas.openxmlformats.org/officeDocument/2006/relationships/image" Target="../media/image63.png"/><Relationship Id="rId15" Type="http://schemas.openxmlformats.org/officeDocument/2006/relationships/image" Target="../media/image46.png"/><Relationship Id="rId23" Type="http://schemas.openxmlformats.org/officeDocument/2006/relationships/image" Target="../media/image56.svg"/><Relationship Id="rId28" Type="http://schemas.openxmlformats.org/officeDocument/2006/relationships/image" Target="../media/image59.png"/><Relationship Id="rId10" Type="http://schemas.openxmlformats.org/officeDocument/2006/relationships/image" Target="../media/image41.png"/><Relationship Id="rId19" Type="http://schemas.openxmlformats.org/officeDocument/2006/relationships/image" Target="../media/image7.png"/><Relationship Id="rId4" Type="http://schemas.openxmlformats.org/officeDocument/2006/relationships/image" Target="../media/image12.svg"/><Relationship Id="rId9" Type="http://schemas.openxmlformats.org/officeDocument/2006/relationships/image" Target="../media/image36.svg"/><Relationship Id="rId14" Type="http://schemas.openxmlformats.org/officeDocument/2006/relationships/image" Target="../media/image45.png"/><Relationship Id="rId22" Type="http://schemas.openxmlformats.org/officeDocument/2006/relationships/image" Target="../media/image55.png"/><Relationship Id="rId27" Type="http://schemas.openxmlformats.org/officeDocument/2006/relationships/image" Target="../media/image58.svg"/><Relationship Id="rId30" Type="http://schemas.openxmlformats.org/officeDocument/2006/relationships/image" Target="../media/image54.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12.svg"/><Relationship Id="rId7" Type="http://schemas.openxmlformats.org/officeDocument/2006/relationships/image" Target="../media/image56.sv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55.png"/><Relationship Id="rId5" Type="http://schemas.openxmlformats.org/officeDocument/2006/relationships/image" Target="../media/image52.svg"/><Relationship Id="rId10" Type="http://schemas.openxmlformats.org/officeDocument/2006/relationships/image" Target="../media/image68.svg"/><Relationship Id="rId4" Type="http://schemas.openxmlformats.org/officeDocument/2006/relationships/image" Target="../media/image51.png"/><Relationship Id="rId9" Type="http://schemas.openxmlformats.org/officeDocument/2006/relationships/image" Target="../media/image67.png"/></Relationships>
</file>

<file path=ppt/slides/_rels/slide28.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72.pn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3.png"/><Relationship Id="rId7" Type="http://schemas.openxmlformats.org/officeDocument/2006/relationships/image" Target="../media/image76.sv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75.png"/><Relationship Id="rId11" Type="http://schemas.openxmlformats.org/officeDocument/2006/relationships/image" Target="../media/image10.svg"/><Relationship Id="rId5" Type="http://schemas.openxmlformats.org/officeDocument/2006/relationships/image" Target="../media/image49.png"/><Relationship Id="rId10" Type="http://schemas.openxmlformats.org/officeDocument/2006/relationships/image" Target="../media/image9.png"/><Relationship Id="rId4" Type="http://schemas.openxmlformats.org/officeDocument/2006/relationships/image" Target="../media/image74.svg"/><Relationship Id="rId9" Type="http://schemas.openxmlformats.org/officeDocument/2006/relationships/image" Target="../media/image78.svg"/></Relationships>
</file>

<file path=ppt/slides/_rels/slide3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9.png"/><Relationship Id="rId7"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30.svg"/><Relationship Id="rId11" Type="http://schemas.openxmlformats.org/officeDocument/2006/relationships/image" Target="../media/image28.svg"/><Relationship Id="rId5" Type="http://schemas.openxmlformats.org/officeDocument/2006/relationships/image" Target="../media/image29.png"/><Relationship Id="rId10" Type="http://schemas.openxmlformats.org/officeDocument/2006/relationships/image" Target="../media/image27.png"/><Relationship Id="rId4" Type="http://schemas.openxmlformats.org/officeDocument/2006/relationships/image" Target="../media/image10.svg"/><Relationship Id="rId9" Type="http://schemas.openxmlformats.org/officeDocument/2006/relationships/image" Target="../media/image52.svg"/></Relationships>
</file>

<file path=ppt/slides/_rels/slide3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80.svg"/><Relationship Id="rId18" Type="http://schemas.openxmlformats.org/officeDocument/2006/relationships/image" Target="../media/image54.svg"/><Relationship Id="rId3" Type="http://schemas.openxmlformats.org/officeDocument/2006/relationships/image" Target="../media/image9.png"/><Relationship Id="rId21" Type="http://schemas.openxmlformats.org/officeDocument/2006/relationships/image" Target="../media/image59.png"/><Relationship Id="rId7" Type="http://schemas.openxmlformats.org/officeDocument/2006/relationships/image" Target="../media/image31.png"/><Relationship Id="rId12" Type="http://schemas.openxmlformats.org/officeDocument/2006/relationships/image" Target="../media/image79.png"/><Relationship Id="rId17" Type="http://schemas.openxmlformats.org/officeDocument/2006/relationships/image" Target="../media/image53.png"/><Relationship Id="rId2" Type="http://schemas.openxmlformats.org/officeDocument/2006/relationships/notesSlide" Target="../notesSlides/notesSlide23.xml"/><Relationship Id="rId16" Type="http://schemas.openxmlformats.org/officeDocument/2006/relationships/image" Target="../media/image49.png"/><Relationship Id="rId20" Type="http://schemas.openxmlformats.org/officeDocument/2006/relationships/image" Target="../media/image58.svg"/><Relationship Id="rId1" Type="http://schemas.openxmlformats.org/officeDocument/2006/relationships/slideLayout" Target="../slideLayouts/slideLayout13.xml"/><Relationship Id="rId6" Type="http://schemas.openxmlformats.org/officeDocument/2006/relationships/image" Target="../media/image30.svg"/><Relationship Id="rId11" Type="http://schemas.openxmlformats.org/officeDocument/2006/relationships/image" Target="../media/image50.png"/><Relationship Id="rId5" Type="http://schemas.openxmlformats.org/officeDocument/2006/relationships/image" Target="../media/image29.png"/><Relationship Id="rId15" Type="http://schemas.openxmlformats.org/officeDocument/2006/relationships/image" Target="../media/image82.svg"/><Relationship Id="rId23" Type="http://schemas.openxmlformats.org/officeDocument/2006/relationships/image" Target="../media/image56.svg"/><Relationship Id="rId10" Type="http://schemas.openxmlformats.org/officeDocument/2006/relationships/image" Target="../media/image45.png"/><Relationship Id="rId19" Type="http://schemas.openxmlformats.org/officeDocument/2006/relationships/image" Target="../media/image57.png"/><Relationship Id="rId4" Type="http://schemas.openxmlformats.org/officeDocument/2006/relationships/image" Target="../media/image10.svg"/><Relationship Id="rId9" Type="http://schemas.openxmlformats.org/officeDocument/2006/relationships/image" Target="../media/image28.svg"/><Relationship Id="rId14" Type="http://schemas.openxmlformats.org/officeDocument/2006/relationships/image" Target="../media/image81.png"/><Relationship Id="rId22" Type="http://schemas.openxmlformats.org/officeDocument/2006/relationships/image" Target="../media/image55.png"/></Relationships>
</file>

<file path=ppt/slides/_rels/slide3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3" Type="http://schemas.openxmlformats.org/officeDocument/2006/relationships/image" Target="../media/image28.svg"/><Relationship Id="rId18" Type="http://schemas.openxmlformats.org/officeDocument/2006/relationships/image" Target="../media/image85.png"/><Relationship Id="rId26" Type="http://schemas.openxmlformats.org/officeDocument/2006/relationships/image" Target="../media/image23.svg"/><Relationship Id="rId3" Type="http://schemas.openxmlformats.org/officeDocument/2006/relationships/image" Target="../media/image9.png"/><Relationship Id="rId21" Type="http://schemas.openxmlformats.org/officeDocument/2006/relationships/image" Target="../media/image11.png"/><Relationship Id="rId34" Type="http://schemas.openxmlformats.org/officeDocument/2006/relationships/image" Target="../media/image90.png"/><Relationship Id="rId7" Type="http://schemas.openxmlformats.org/officeDocument/2006/relationships/image" Target="../media/image77.png"/><Relationship Id="rId12" Type="http://schemas.openxmlformats.org/officeDocument/2006/relationships/image" Target="../media/image27.png"/><Relationship Id="rId17" Type="http://schemas.openxmlformats.org/officeDocument/2006/relationships/image" Target="../media/image31.png"/><Relationship Id="rId25" Type="http://schemas.openxmlformats.org/officeDocument/2006/relationships/image" Target="../media/image22.png"/><Relationship Id="rId33" Type="http://schemas.openxmlformats.org/officeDocument/2006/relationships/image" Target="../media/image89.png"/><Relationship Id="rId2" Type="http://schemas.openxmlformats.org/officeDocument/2006/relationships/notesSlide" Target="../notesSlides/notesSlide24.xml"/><Relationship Id="rId16" Type="http://schemas.openxmlformats.org/officeDocument/2006/relationships/image" Target="../media/image46.png"/><Relationship Id="rId20" Type="http://schemas.openxmlformats.org/officeDocument/2006/relationships/image" Target="../media/image87.png"/><Relationship Id="rId29" Type="http://schemas.openxmlformats.org/officeDocument/2006/relationships/image" Target="../media/image88.png"/><Relationship Id="rId1" Type="http://schemas.openxmlformats.org/officeDocument/2006/relationships/slideLayout" Target="../slideLayouts/slideLayout13.xml"/><Relationship Id="rId6" Type="http://schemas.openxmlformats.org/officeDocument/2006/relationships/image" Target="../media/image34.png"/><Relationship Id="rId11" Type="http://schemas.openxmlformats.org/officeDocument/2006/relationships/image" Target="../media/image7.png"/><Relationship Id="rId24" Type="http://schemas.openxmlformats.org/officeDocument/2006/relationships/image" Target="../media/image14.svg"/><Relationship Id="rId32" Type="http://schemas.openxmlformats.org/officeDocument/2006/relationships/image" Target="../media/image32.png"/><Relationship Id="rId5" Type="http://schemas.openxmlformats.org/officeDocument/2006/relationships/image" Target="../media/image15.png"/><Relationship Id="rId15" Type="http://schemas.openxmlformats.org/officeDocument/2006/relationships/image" Target="../media/image30.svg"/><Relationship Id="rId23" Type="http://schemas.openxmlformats.org/officeDocument/2006/relationships/image" Target="../media/image13.png"/><Relationship Id="rId28" Type="http://schemas.openxmlformats.org/officeDocument/2006/relationships/image" Target="../media/image52.svg"/><Relationship Id="rId36" Type="http://schemas.openxmlformats.org/officeDocument/2006/relationships/image" Target="../media/image59.png"/><Relationship Id="rId10" Type="http://schemas.openxmlformats.org/officeDocument/2006/relationships/image" Target="../media/image17.svg"/><Relationship Id="rId19" Type="http://schemas.openxmlformats.org/officeDocument/2006/relationships/image" Target="../media/image86.png"/><Relationship Id="rId31" Type="http://schemas.openxmlformats.org/officeDocument/2006/relationships/image" Target="../media/image26.png"/><Relationship Id="rId4" Type="http://schemas.openxmlformats.org/officeDocument/2006/relationships/image" Target="../media/image10.svg"/><Relationship Id="rId9" Type="http://schemas.openxmlformats.org/officeDocument/2006/relationships/image" Target="../media/image16.png"/><Relationship Id="rId14" Type="http://schemas.openxmlformats.org/officeDocument/2006/relationships/image" Target="../media/image29.png"/><Relationship Id="rId22" Type="http://schemas.openxmlformats.org/officeDocument/2006/relationships/image" Target="../media/image12.svg"/><Relationship Id="rId27" Type="http://schemas.openxmlformats.org/officeDocument/2006/relationships/image" Target="../media/image51.png"/><Relationship Id="rId30" Type="http://schemas.openxmlformats.org/officeDocument/2006/relationships/image" Target="../media/image24.png"/><Relationship Id="rId35" Type="http://schemas.openxmlformats.org/officeDocument/2006/relationships/image" Target="../media/image91.svg"/><Relationship Id="rId8" Type="http://schemas.openxmlformats.org/officeDocument/2006/relationships/image" Target="../media/image84.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20" name="Title 1">
            <a:extLst>
              <a:ext uri="{FF2B5EF4-FFF2-40B4-BE49-F238E27FC236}">
                <a16:creationId xmlns:a16="http://schemas.microsoft.com/office/drawing/2014/main" id="{72BD95A9-3364-9837-E3B8-2FAF252230CB}"/>
              </a:ext>
            </a:extLst>
          </p:cNvPr>
          <p:cNvSpPr txBox="1">
            <a:spLocks/>
          </p:cNvSpPr>
          <p:nvPr/>
        </p:nvSpPr>
        <p:spPr>
          <a:xfrm>
            <a:off x="1524000" y="2285999"/>
            <a:ext cx="9144000" cy="1971675"/>
          </a:xfrm>
          <a:prstGeom prst="rect">
            <a:avLst/>
          </a:prstGeom>
          <a:noFill/>
          <a:ln>
            <a:noFill/>
          </a:ln>
        </p:spPr>
        <p:txBody>
          <a:bodyPr spcFirstLastPara="1" vert="horz" wrap="square" lIns="91425" tIns="45700" rIns="91425" bIns="45700" rtlCol="0" anchor="t" anchorCtr="0">
            <a:noAutofit/>
          </a:bodyPr>
          <a:lstStyle>
            <a:lvl1pPr lvl="0" algn="l" defTabSz="914400" rtl="0" eaLnBrk="1" latinLnBrk="0" hangingPunct="1">
              <a:lnSpc>
                <a:spcPct val="100000"/>
              </a:lnSpc>
              <a:spcBef>
                <a:spcPts val="0"/>
              </a:spcBef>
              <a:spcAft>
                <a:spcPts val="0"/>
              </a:spcAft>
              <a:buSzPts val="1400"/>
              <a:buNone/>
              <a:defRPr sz="4400" kern="1200">
                <a:solidFill>
                  <a:schemeClr val="tx1"/>
                </a:solidFill>
                <a:latin typeface="+mj-lt"/>
                <a:ea typeface="+mj-ea"/>
                <a:cs typeface="+mj-cs"/>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pPr algn="ctr"/>
            <a:r>
              <a:rPr lang="en-US"/>
              <a:t>Dyson – AS-IS Architecture Understanding</a:t>
            </a:r>
            <a:endParaRPr lang="en-US" dirty="0"/>
          </a:p>
        </p:txBody>
      </p:sp>
    </p:spTree>
    <p:extLst>
      <p:ext uri="{BB962C8B-B14F-4D97-AF65-F5344CB8AC3E}">
        <p14:creationId xmlns:p14="http://schemas.microsoft.com/office/powerpoint/2010/main" val="3327828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4" name="Title 1">
            <a:extLst>
              <a:ext uri="{FF2B5EF4-FFF2-40B4-BE49-F238E27FC236}">
                <a16:creationId xmlns:a16="http://schemas.microsoft.com/office/drawing/2014/main" id="{F15B41A8-8C0D-4175-A9D8-400FAF95AE8B}"/>
              </a:ext>
            </a:extLst>
          </p:cNvPr>
          <p:cNvSpPr txBox="1">
            <a:spLocks/>
          </p:cNvSpPr>
          <p:nvPr/>
        </p:nvSpPr>
        <p:spPr>
          <a:xfrm>
            <a:off x="228600" y="173765"/>
            <a:ext cx="9779924"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 Authentication</a:t>
            </a: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grpSp>
        <p:nvGrpSpPr>
          <p:cNvPr id="188" name="Group 187">
            <a:extLst>
              <a:ext uri="{FF2B5EF4-FFF2-40B4-BE49-F238E27FC236}">
                <a16:creationId xmlns:a16="http://schemas.microsoft.com/office/drawing/2014/main" id="{59821732-AE94-7EC4-C5EC-30A8530CFA0A}"/>
              </a:ext>
            </a:extLst>
          </p:cNvPr>
          <p:cNvGrpSpPr/>
          <p:nvPr/>
        </p:nvGrpSpPr>
        <p:grpSpPr>
          <a:xfrm>
            <a:off x="6344527" y="4636102"/>
            <a:ext cx="3623394" cy="2034647"/>
            <a:chOff x="7747133" y="4416055"/>
            <a:chExt cx="3623394" cy="2034647"/>
          </a:xfrm>
        </p:grpSpPr>
        <p:pic>
          <p:nvPicPr>
            <p:cNvPr id="25" name="Graphic 24">
              <a:extLst>
                <a:ext uri="{FF2B5EF4-FFF2-40B4-BE49-F238E27FC236}">
                  <a16:creationId xmlns:a16="http://schemas.microsoft.com/office/drawing/2014/main" id="{02E82EF0-F094-6C26-34A8-AB80AD51AE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47133" y="4416055"/>
              <a:ext cx="406970" cy="406970"/>
            </a:xfrm>
            <a:prstGeom prst="rect">
              <a:avLst/>
            </a:prstGeom>
          </p:spPr>
        </p:pic>
        <p:sp>
          <p:nvSpPr>
            <p:cNvPr id="27" name="Rectangle 26">
              <a:extLst>
                <a:ext uri="{FF2B5EF4-FFF2-40B4-BE49-F238E27FC236}">
                  <a16:creationId xmlns:a16="http://schemas.microsoft.com/office/drawing/2014/main" id="{B1133A70-24BD-778C-0494-0CC6F570DE25}"/>
                </a:ext>
              </a:extLst>
            </p:cNvPr>
            <p:cNvSpPr/>
            <p:nvPr/>
          </p:nvSpPr>
          <p:spPr>
            <a:xfrm>
              <a:off x="7747134" y="4417575"/>
              <a:ext cx="3623393" cy="203312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e-CH"/>
            </a:p>
          </p:txBody>
        </p:sp>
      </p:grpSp>
      <p:grpSp>
        <p:nvGrpSpPr>
          <p:cNvPr id="211" name="Group 210">
            <a:extLst>
              <a:ext uri="{FF2B5EF4-FFF2-40B4-BE49-F238E27FC236}">
                <a16:creationId xmlns:a16="http://schemas.microsoft.com/office/drawing/2014/main" id="{224A213B-F978-5CF8-64B5-C80B85E7D46C}"/>
              </a:ext>
            </a:extLst>
          </p:cNvPr>
          <p:cNvGrpSpPr/>
          <p:nvPr/>
        </p:nvGrpSpPr>
        <p:grpSpPr>
          <a:xfrm>
            <a:off x="1487195" y="4944310"/>
            <a:ext cx="1171525" cy="929672"/>
            <a:chOff x="345246" y="4528277"/>
            <a:chExt cx="1171525" cy="929672"/>
          </a:xfrm>
        </p:grpSpPr>
        <p:grpSp>
          <p:nvGrpSpPr>
            <p:cNvPr id="73" name="Group 72">
              <a:extLst>
                <a:ext uri="{FF2B5EF4-FFF2-40B4-BE49-F238E27FC236}">
                  <a16:creationId xmlns:a16="http://schemas.microsoft.com/office/drawing/2014/main" id="{933DF750-1ADE-2A86-4D59-667C8C6A4526}"/>
                </a:ext>
              </a:extLst>
            </p:cNvPr>
            <p:cNvGrpSpPr/>
            <p:nvPr/>
          </p:nvGrpSpPr>
          <p:grpSpPr>
            <a:xfrm>
              <a:off x="345246" y="4528277"/>
              <a:ext cx="1171525" cy="901021"/>
              <a:chOff x="44754" y="1644049"/>
              <a:chExt cx="1171525" cy="901020"/>
            </a:xfrm>
          </p:grpSpPr>
          <p:grpSp>
            <p:nvGrpSpPr>
              <p:cNvPr id="74" name="Group 73">
                <a:extLst>
                  <a:ext uri="{FF2B5EF4-FFF2-40B4-BE49-F238E27FC236}">
                    <a16:creationId xmlns:a16="http://schemas.microsoft.com/office/drawing/2014/main" id="{671D9EB6-95A9-0E07-28E0-C933C22F89AE}"/>
                  </a:ext>
                </a:extLst>
              </p:cNvPr>
              <p:cNvGrpSpPr/>
              <p:nvPr/>
            </p:nvGrpSpPr>
            <p:grpSpPr>
              <a:xfrm>
                <a:off x="44754" y="1644049"/>
                <a:ext cx="1171525" cy="901020"/>
                <a:chOff x="60592" y="663182"/>
                <a:chExt cx="1171525" cy="901020"/>
              </a:xfrm>
            </p:grpSpPr>
            <p:grpSp>
              <p:nvGrpSpPr>
                <p:cNvPr id="76" name="Group 75">
                  <a:extLst>
                    <a:ext uri="{FF2B5EF4-FFF2-40B4-BE49-F238E27FC236}">
                      <a16:creationId xmlns:a16="http://schemas.microsoft.com/office/drawing/2014/main" id="{E03D818B-9BB4-3F84-B75E-5DAA3647AF5F}"/>
                    </a:ext>
                  </a:extLst>
                </p:cNvPr>
                <p:cNvGrpSpPr/>
                <p:nvPr/>
              </p:nvGrpSpPr>
              <p:grpSpPr>
                <a:xfrm>
                  <a:off x="80368" y="691544"/>
                  <a:ext cx="1151749" cy="872658"/>
                  <a:chOff x="249234" y="5221274"/>
                  <a:chExt cx="1151749" cy="872658"/>
                </a:xfrm>
              </p:grpSpPr>
              <p:sp>
                <p:nvSpPr>
                  <p:cNvPr id="78" name="Rectangle 77">
                    <a:extLst>
                      <a:ext uri="{FF2B5EF4-FFF2-40B4-BE49-F238E27FC236}">
                        <a16:creationId xmlns:a16="http://schemas.microsoft.com/office/drawing/2014/main" id="{2E5BB69A-F676-ADDC-B453-FCF9B01F0FE5}"/>
                      </a:ext>
                    </a:extLst>
                  </p:cNvPr>
                  <p:cNvSpPr/>
                  <p:nvPr/>
                </p:nvSpPr>
                <p:spPr>
                  <a:xfrm>
                    <a:off x="249234" y="5221274"/>
                    <a:ext cx="1151749" cy="872658"/>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de-CH">
                      <a:solidFill>
                        <a:schemeClr val="bg1"/>
                      </a:solidFill>
                    </a:endParaRPr>
                  </a:p>
                </p:txBody>
              </p:sp>
              <p:pic>
                <p:nvPicPr>
                  <p:cNvPr id="79" name="Graphic 78">
                    <a:extLst>
                      <a:ext uri="{FF2B5EF4-FFF2-40B4-BE49-F238E27FC236}">
                        <a16:creationId xmlns:a16="http://schemas.microsoft.com/office/drawing/2014/main" id="{822F7662-E70E-4E50-9FAB-E2D842CC46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461950" y="5415092"/>
                    <a:ext cx="345819" cy="336032"/>
                  </a:xfrm>
                  <a:prstGeom prst="rect">
                    <a:avLst/>
                  </a:prstGeom>
                </p:spPr>
              </p:pic>
            </p:grpSp>
            <p:sp>
              <p:nvSpPr>
                <p:cNvPr id="77" name="TextBox 12">
                  <a:extLst>
                    <a:ext uri="{FF2B5EF4-FFF2-40B4-BE49-F238E27FC236}">
                      <a16:creationId xmlns:a16="http://schemas.microsoft.com/office/drawing/2014/main" id="{4988592A-443A-0967-0182-332EC42ACA1D}"/>
                    </a:ext>
                  </a:extLst>
                </p:cNvPr>
                <p:cNvSpPr txBox="1">
                  <a:spLocks noChangeArrowheads="1"/>
                </p:cNvSpPr>
                <p:nvPr/>
              </p:nvSpPr>
              <p:spPr bwMode="auto">
                <a:xfrm>
                  <a:off x="60592" y="663182"/>
                  <a:ext cx="11186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solidFill>
                        <a:schemeClr val="bg1">
                          <a:lumMod val="50000"/>
                        </a:schemeClr>
                      </a:solidFill>
                      <a:latin typeface="Arial" panose="020B0604020202020204" pitchFamily="34" charset="0"/>
                      <a:ea typeface="Amazon Ember" panose="020B0603020204020204" pitchFamily="34" charset="0"/>
                      <a:cs typeface="Arial" panose="020B0604020202020204" pitchFamily="34" charset="0"/>
                    </a:rPr>
                    <a:t>TCS Dev Center</a:t>
                  </a:r>
                </a:p>
              </p:txBody>
            </p:sp>
          </p:grpSp>
          <p:pic>
            <p:nvPicPr>
              <p:cNvPr id="75" name="Graphic 74" descr="Internet with solid fill">
                <a:extLst>
                  <a:ext uri="{FF2B5EF4-FFF2-40B4-BE49-F238E27FC236}">
                    <a16:creationId xmlns:a16="http://schemas.microsoft.com/office/drawing/2014/main" id="{9D0BEAA4-14BF-981C-AEB0-ACF8E96C2F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3655" y="1832978"/>
                <a:ext cx="426575" cy="426575"/>
              </a:xfrm>
              <a:prstGeom prst="rect">
                <a:avLst/>
              </a:prstGeom>
            </p:spPr>
          </p:pic>
        </p:grpSp>
        <p:sp>
          <p:nvSpPr>
            <p:cNvPr id="80" name="TextBox 9">
              <a:extLst>
                <a:ext uri="{FF2B5EF4-FFF2-40B4-BE49-F238E27FC236}">
                  <a16:creationId xmlns:a16="http://schemas.microsoft.com/office/drawing/2014/main" id="{B9114F8A-7D66-8226-9BD7-36743E6D8904}"/>
                </a:ext>
              </a:extLst>
            </p:cNvPr>
            <p:cNvSpPr txBox="1">
              <a:spLocks noChangeArrowheads="1"/>
            </p:cNvSpPr>
            <p:nvPr/>
          </p:nvSpPr>
          <p:spPr bwMode="auto">
            <a:xfrm>
              <a:off x="491663" y="5057839"/>
              <a:ext cx="10236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Engineer with Dyson Laptop</a:t>
              </a:r>
            </a:p>
          </p:txBody>
        </p:sp>
      </p:grpSp>
      <p:pic>
        <p:nvPicPr>
          <p:cNvPr id="91" name="Graphic 43">
            <a:extLst>
              <a:ext uri="{FF2B5EF4-FFF2-40B4-BE49-F238E27FC236}">
                <a16:creationId xmlns:a16="http://schemas.microsoft.com/office/drawing/2014/main" id="{F5005D00-E72E-E2DC-E105-6FFCA67DFAC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87012" y="5103892"/>
            <a:ext cx="271790" cy="27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 name="TextBox 9">
            <a:extLst>
              <a:ext uri="{FF2B5EF4-FFF2-40B4-BE49-F238E27FC236}">
                <a16:creationId xmlns:a16="http://schemas.microsoft.com/office/drawing/2014/main" id="{77542CBA-B961-3AC9-2678-4396A6503CF0}"/>
              </a:ext>
            </a:extLst>
          </p:cNvPr>
          <p:cNvSpPr txBox="1">
            <a:spLocks noChangeArrowheads="1"/>
          </p:cNvSpPr>
          <p:nvPr/>
        </p:nvSpPr>
        <p:spPr bwMode="auto">
          <a:xfrm>
            <a:off x="2783865" y="5388912"/>
            <a:ext cx="84761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Client VPN</a:t>
            </a:r>
          </a:p>
        </p:txBody>
      </p:sp>
      <p:sp>
        <p:nvSpPr>
          <p:cNvPr id="219" name="Oval 218">
            <a:extLst>
              <a:ext uri="{FF2B5EF4-FFF2-40B4-BE49-F238E27FC236}">
                <a16:creationId xmlns:a16="http://schemas.microsoft.com/office/drawing/2014/main" id="{29E1DCE6-458F-6616-3D06-26DA15585C3D}"/>
              </a:ext>
            </a:extLst>
          </p:cNvPr>
          <p:cNvSpPr/>
          <p:nvPr/>
        </p:nvSpPr>
        <p:spPr>
          <a:xfrm>
            <a:off x="10127782" y="2324432"/>
            <a:ext cx="1477107" cy="6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AD</a:t>
            </a:r>
          </a:p>
        </p:txBody>
      </p:sp>
      <p:grpSp>
        <p:nvGrpSpPr>
          <p:cNvPr id="248" name="Group 247">
            <a:extLst>
              <a:ext uri="{FF2B5EF4-FFF2-40B4-BE49-F238E27FC236}">
                <a16:creationId xmlns:a16="http://schemas.microsoft.com/office/drawing/2014/main" id="{DCD866B7-207D-18CF-4659-B675114364FE}"/>
              </a:ext>
            </a:extLst>
          </p:cNvPr>
          <p:cNvGrpSpPr/>
          <p:nvPr/>
        </p:nvGrpSpPr>
        <p:grpSpPr>
          <a:xfrm>
            <a:off x="6963123" y="4684310"/>
            <a:ext cx="2386203" cy="989617"/>
            <a:chOff x="6963123" y="4684310"/>
            <a:chExt cx="2386203" cy="989617"/>
          </a:xfrm>
        </p:grpSpPr>
        <p:grpSp>
          <p:nvGrpSpPr>
            <p:cNvPr id="221" name="Group 220">
              <a:extLst>
                <a:ext uri="{FF2B5EF4-FFF2-40B4-BE49-F238E27FC236}">
                  <a16:creationId xmlns:a16="http://schemas.microsoft.com/office/drawing/2014/main" id="{A2D6102C-4A96-A94A-1877-8C94CBDD0C73}"/>
                </a:ext>
              </a:extLst>
            </p:cNvPr>
            <p:cNvGrpSpPr/>
            <p:nvPr/>
          </p:nvGrpSpPr>
          <p:grpSpPr>
            <a:xfrm>
              <a:off x="6963123" y="4684310"/>
              <a:ext cx="2386203" cy="989617"/>
              <a:chOff x="602623" y="1455130"/>
              <a:chExt cx="2386203" cy="989617"/>
            </a:xfrm>
          </p:grpSpPr>
          <p:grpSp>
            <p:nvGrpSpPr>
              <p:cNvPr id="222" name="Group 221">
                <a:extLst>
                  <a:ext uri="{FF2B5EF4-FFF2-40B4-BE49-F238E27FC236}">
                    <a16:creationId xmlns:a16="http://schemas.microsoft.com/office/drawing/2014/main" id="{E3C2AF51-3015-7FA1-7B69-B958E2E96CE4}"/>
                  </a:ext>
                </a:extLst>
              </p:cNvPr>
              <p:cNvGrpSpPr/>
              <p:nvPr/>
            </p:nvGrpSpPr>
            <p:grpSpPr>
              <a:xfrm>
                <a:off x="620242" y="1455130"/>
                <a:ext cx="1753532" cy="376366"/>
                <a:chOff x="620242" y="1427834"/>
                <a:chExt cx="1753532" cy="376366"/>
              </a:xfrm>
            </p:grpSpPr>
            <p:sp>
              <p:nvSpPr>
                <p:cNvPr id="233" name="TextBox 16">
                  <a:extLst>
                    <a:ext uri="{FF2B5EF4-FFF2-40B4-BE49-F238E27FC236}">
                      <a16:creationId xmlns:a16="http://schemas.microsoft.com/office/drawing/2014/main" id="{3DA3AD71-CEBF-BADA-AE34-9878645EF801}"/>
                    </a:ext>
                  </a:extLst>
                </p:cNvPr>
                <p:cNvSpPr txBox="1">
                  <a:spLocks noChangeArrowheads="1"/>
                </p:cNvSpPr>
                <p:nvPr/>
              </p:nvSpPr>
              <p:spPr bwMode="auto">
                <a:xfrm>
                  <a:off x="892342" y="1427834"/>
                  <a:ext cx="1481432"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baseline="-25000" dirty="0">
                      <a:latin typeface="Arial" panose="020B0604020202020204" pitchFamily="34" charset="0"/>
                      <a:ea typeface="Amazon Ember" panose="020B0603020204020204" pitchFamily="34" charset="0"/>
                      <a:cs typeface="Arial" panose="020B0604020202020204" pitchFamily="34" charset="0"/>
                    </a:rPr>
                    <a:t>Master Account</a:t>
                  </a:r>
                </a:p>
              </p:txBody>
            </p:sp>
            <p:pic>
              <p:nvPicPr>
                <p:cNvPr id="234" name="Graphic 233">
                  <a:extLst>
                    <a:ext uri="{FF2B5EF4-FFF2-40B4-BE49-F238E27FC236}">
                      <a16:creationId xmlns:a16="http://schemas.microsoft.com/office/drawing/2014/main" id="{7613CCD7-C87A-76E5-A5E2-FADD81B4C7C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20242" y="1502295"/>
                  <a:ext cx="301905" cy="301905"/>
                </a:xfrm>
                <a:prstGeom prst="rect">
                  <a:avLst/>
                </a:prstGeom>
              </p:spPr>
            </p:pic>
          </p:grpSp>
          <p:sp>
            <p:nvSpPr>
              <p:cNvPr id="223" name="Rectangle 222">
                <a:extLst>
                  <a:ext uri="{FF2B5EF4-FFF2-40B4-BE49-F238E27FC236}">
                    <a16:creationId xmlns:a16="http://schemas.microsoft.com/office/drawing/2014/main" id="{018FAF47-49FD-D934-BB8B-39BECE77B6A8}"/>
                  </a:ext>
                </a:extLst>
              </p:cNvPr>
              <p:cNvSpPr/>
              <p:nvPr/>
            </p:nvSpPr>
            <p:spPr>
              <a:xfrm>
                <a:off x="602623" y="1496016"/>
                <a:ext cx="2386203" cy="948731"/>
              </a:xfrm>
              <a:prstGeom prst="rect">
                <a:avLst/>
              </a:prstGeom>
              <a:noFill/>
              <a:ln w="47625">
                <a:solidFill>
                  <a:srgbClr val="CD2264"/>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233795" tIns="46759"/>
              <a:lstStyle/>
              <a:p>
                <a:pPr algn="ctr">
                  <a:defRPr/>
                </a:pPr>
                <a:endParaRPr lang="en-US" sz="614" baseline="-25000" dirty="0">
                  <a:solidFill>
                    <a:srgbClr val="CD2264"/>
                  </a:solidFill>
                  <a:latin typeface="Arial" panose="020B0604020202020204" pitchFamily="34" charset="0"/>
                  <a:cs typeface="Arial" panose="020B0604020202020204" pitchFamily="34" charset="0"/>
                </a:endParaRPr>
              </a:p>
            </p:txBody>
          </p:sp>
          <p:grpSp>
            <p:nvGrpSpPr>
              <p:cNvPr id="224" name="Group 223">
                <a:extLst>
                  <a:ext uri="{FF2B5EF4-FFF2-40B4-BE49-F238E27FC236}">
                    <a16:creationId xmlns:a16="http://schemas.microsoft.com/office/drawing/2014/main" id="{24E57C22-E738-2097-03C9-76986B5A734B}"/>
                  </a:ext>
                </a:extLst>
              </p:cNvPr>
              <p:cNvGrpSpPr/>
              <p:nvPr/>
            </p:nvGrpSpPr>
            <p:grpSpPr>
              <a:xfrm>
                <a:off x="1297280" y="1793533"/>
                <a:ext cx="832704" cy="489310"/>
                <a:chOff x="1297280" y="2339453"/>
                <a:chExt cx="832704" cy="489310"/>
              </a:xfrm>
            </p:grpSpPr>
            <p:sp>
              <p:nvSpPr>
                <p:cNvPr id="231" name="TextBox 29">
                  <a:extLst>
                    <a:ext uri="{FF2B5EF4-FFF2-40B4-BE49-F238E27FC236}">
                      <a16:creationId xmlns:a16="http://schemas.microsoft.com/office/drawing/2014/main" id="{3BBB03DD-71FE-0A57-8F59-88496B61748E}"/>
                    </a:ext>
                  </a:extLst>
                </p:cNvPr>
                <p:cNvSpPr txBox="1">
                  <a:spLocks noChangeArrowheads="1"/>
                </p:cNvSpPr>
                <p:nvPr/>
              </p:nvSpPr>
              <p:spPr bwMode="auto">
                <a:xfrm>
                  <a:off x="1297280" y="2531246"/>
                  <a:ext cx="832704"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sz="2000" b="1" baseline="-25000" dirty="0">
                      <a:latin typeface="Arial" panose="020B0604020202020204" pitchFamily="34" charset="0"/>
                      <a:ea typeface="Amazon Ember" panose="020B0603020204020204" pitchFamily="34" charset="0"/>
                      <a:cs typeface="Arial" panose="020B0604020202020204" pitchFamily="34" charset="0"/>
                    </a:rPr>
                    <a:t>Policies</a:t>
                  </a:r>
                </a:p>
              </p:txBody>
            </p:sp>
            <p:pic>
              <p:nvPicPr>
                <p:cNvPr id="232" name="Graphic 35">
                  <a:extLst>
                    <a:ext uri="{FF2B5EF4-FFF2-40B4-BE49-F238E27FC236}">
                      <a16:creationId xmlns:a16="http://schemas.microsoft.com/office/drawing/2014/main" id="{EE71E6B5-D9B4-73FB-25AD-32C10BBDDD26}"/>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31251" y="2339453"/>
                  <a:ext cx="308847" cy="321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29" name="Graphic 49">
                <a:extLst>
                  <a:ext uri="{FF2B5EF4-FFF2-40B4-BE49-F238E27FC236}">
                    <a16:creationId xmlns:a16="http://schemas.microsoft.com/office/drawing/2014/main" id="{A5FDABFC-6618-72C3-05FE-C3577453D0B0}"/>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9829" y="1754070"/>
                <a:ext cx="430123" cy="430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6" name="Group 225">
                <a:extLst>
                  <a:ext uri="{FF2B5EF4-FFF2-40B4-BE49-F238E27FC236}">
                    <a16:creationId xmlns:a16="http://schemas.microsoft.com/office/drawing/2014/main" id="{3BD6C30B-B5B8-2C43-F92F-CDC220DA03FA}"/>
                  </a:ext>
                </a:extLst>
              </p:cNvPr>
              <p:cNvGrpSpPr/>
              <p:nvPr/>
            </p:nvGrpSpPr>
            <p:grpSpPr>
              <a:xfrm>
                <a:off x="2007840" y="1832077"/>
                <a:ext cx="980986" cy="459128"/>
                <a:chOff x="2007840" y="1804781"/>
                <a:chExt cx="980986" cy="459128"/>
              </a:xfrm>
            </p:grpSpPr>
            <p:pic>
              <p:nvPicPr>
                <p:cNvPr id="227" name="Graphic 6">
                  <a:extLst>
                    <a:ext uri="{FF2B5EF4-FFF2-40B4-BE49-F238E27FC236}">
                      <a16:creationId xmlns:a16="http://schemas.microsoft.com/office/drawing/2014/main" id="{B718DE42-DC44-FCD1-BECC-513BFB3A7FBE}"/>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351472" y="1804781"/>
                  <a:ext cx="254821" cy="254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8" name="TextBox 9">
                  <a:extLst>
                    <a:ext uri="{FF2B5EF4-FFF2-40B4-BE49-F238E27FC236}">
                      <a16:creationId xmlns:a16="http://schemas.microsoft.com/office/drawing/2014/main" id="{28578842-7110-111B-2BAA-C8A647B7969B}"/>
                    </a:ext>
                  </a:extLst>
                </p:cNvPr>
                <p:cNvSpPr txBox="1">
                  <a:spLocks noChangeArrowheads="1"/>
                </p:cNvSpPr>
                <p:nvPr/>
              </p:nvSpPr>
              <p:spPr bwMode="auto">
                <a:xfrm>
                  <a:off x="2007840" y="1966392"/>
                  <a:ext cx="980986"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000" b="1" baseline="-25000" dirty="0">
                      <a:latin typeface="Arial" panose="020B0604020202020204" pitchFamily="34" charset="0"/>
                      <a:cs typeface="Arial" panose="020B0604020202020204" pitchFamily="34" charset="0"/>
                    </a:rPr>
                    <a:t>AWS SSO</a:t>
                  </a:r>
                </a:p>
              </p:txBody>
            </p:sp>
          </p:grpSp>
        </p:grpSp>
        <p:sp>
          <p:nvSpPr>
            <p:cNvPr id="235" name="TextBox 29">
              <a:extLst>
                <a:ext uri="{FF2B5EF4-FFF2-40B4-BE49-F238E27FC236}">
                  <a16:creationId xmlns:a16="http://schemas.microsoft.com/office/drawing/2014/main" id="{5E018188-0E01-B8A3-3EE1-F3C3D9752EF8}"/>
                </a:ext>
              </a:extLst>
            </p:cNvPr>
            <p:cNvSpPr txBox="1">
              <a:spLocks noChangeArrowheads="1"/>
            </p:cNvSpPr>
            <p:nvPr/>
          </p:nvSpPr>
          <p:spPr bwMode="auto">
            <a:xfrm>
              <a:off x="7090204" y="5226304"/>
              <a:ext cx="659541"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sz="2000" b="1" baseline="-25000" dirty="0">
                  <a:latin typeface="Arial" panose="020B0604020202020204" pitchFamily="34" charset="0"/>
                  <a:ea typeface="Amazon Ember" panose="020B0603020204020204" pitchFamily="34" charset="0"/>
                  <a:cs typeface="Arial" panose="020B0604020202020204" pitchFamily="34" charset="0"/>
                </a:rPr>
                <a:t>Roles</a:t>
              </a:r>
            </a:p>
          </p:txBody>
        </p:sp>
      </p:grpSp>
      <p:grpSp>
        <p:nvGrpSpPr>
          <p:cNvPr id="236" name="Group 235">
            <a:extLst>
              <a:ext uri="{FF2B5EF4-FFF2-40B4-BE49-F238E27FC236}">
                <a16:creationId xmlns:a16="http://schemas.microsoft.com/office/drawing/2014/main" id="{6E77EC40-353C-FFD8-412B-EA801859510D}"/>
              </a:ext>
            </a:extLst>
          </p:cNvPr>
          <p:cNvGrpSpPr/>
          <p:nvPr/>
        </p:nvGrpSpPr>
        <p:grpSpPr>
          <a:xfrm>
            <a:off x="6439491" y="6123576"/>
            <a:ext cx="1686312" cy="452285"/>
            <a:chOff x="567880" y="1455130"/>
            <a:chExt cx="1686312" cy="452285"/>
          </a:xfrm>
        </p:grpSpPr>
        <p:sp>
          <p:nvSpPr>
            <p:cNvPr id="246" name="TextBox 16">
              <a:extLst>
                <a:ext uri="{FF2B5EF4-FFF2-40B4-BE49-F238E27FC236}">
                  <a16:creationId xmlns:a16="http://schemas.microsoft.com/office/drawing/2014/main" id="{C46DC3DE-E86F-EE04-2983-2B1AA21F5A63}"/>
                </a:ext>
              </a:extLst>
            </p:cNvPr>
            <p:cNvSpPr txBox="1">
              <a:spLocks noChangeArrowheads="1"/>
            </p:cNvSpPr>
            <p:nvPr/>
          </p:nvSpPr>
          <p:spPr bwMode="auto">
            <a:xfrm>
              <a:off x="567880" y="1455130"/>
              <a:ext cx="1481432"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baseline="-25000" dirty="0">
                  <a:latin typeface="Arial" panose="020B0604020202020204" pitchFamily="34" charset="0"/>
                  <a:ea typeface="Amazon Ember" panose="020B0603020204020204" pitchFamily="34" charset="0"/>
                  <a:cs typeface="Arial" panose="020B0604020202020204" pitchFamily="34" charset="0"/>
                </a:rPr>
                <a:t>Sub Account -1</a:t>
              </a:r>
            </a:p>
          </p:txBody>
        </p:sp>
        <p:sp>
          <p:nvSpPr>
            <p:cNvPr id="238" name="Rectangle 237">
              <a:extLst>
                <a:ext uri="{FF2B5EF4-FFF2-40B4-BE49-F238E27FC236}">
                  <a16:creationId xmlns:a16="http://schemas.microsoft.com/office/drawing/2014/main" id="{C0538E1D-188B-00EC-E849-F2317371F647}"/>
                </a:ext>
              </a:extLst>
            </p:cNvPr>
            <p:cNvSpPr/>
            <p:nvPr/>
          </p:nvSpPr>
          <p:spPr>
            <a:xfrm>
              <a:off x="602624" y="1496017"/>
              <a:ext cx="1651568" cy="411398"/>
            </a:xfrm>
            <a:prstGeom prst="rect">
              <a:avLst/>
            </a:prstGeom>
            <a:noFill/>
            <a:ln w="12700">
              <a:solidFill>
                <a:srgbClr val="CD2264"/>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233795" tIns="46759"/>
            <a:lstStyle/>
            <a:p>
              <a:pPr algn="ctr">
                <a:defRPr/>
              </a:pPr>
              <a:endParaRPr lang="en-US" sz="614" baseline="-25000" dirty="0">
                <a:solidFill>
                  <a:srgbClr val="CD2264"/>
                </a:solidFill>
                <a:latin typeface="Arial" panose="020B0604020202020204" pitchFamily="34" charset="0"/>
                <a:cs typeface="Arial" panose="020B0604020202020204" pitchFamily="34" charset="0"/>
              </a:endParaRPr>
            </a:p>
          </p:txBody>
        </p:sp>
      </p:grpSp>
      <p:grpSp>
        <p:nvGrpSpPr>
          <p:cNvPr id="261" name="Group 260">
            <a:extLst>
              <a:ext uri="{FF2B5EF4-FFF2-40B4-BE49-F238E27FC236}">
                <a16:creationId xmlns:a16="http://schemas.microsoft.com/office/drawing/2014/main" id="{8ED58699-5159-CF47-D298-D2D227C8DE69}"/>
              </a:ext>
            </a:extLst>
          </p:cNvPr>
          <p:cNvGrpSpPr/>
          <p:nvPr/>
        </p:nvGrpSpPr>
        <p:grpSpPr>
          <a:xfrm>
            <a:off x="8200598" y="6113628"/>
            <a:ext cx="1686312" cy="452285"/>
            <a:chOff x="567880" y="1455130"/>
            <a:chExt cx="1686312" cy="452285"/>
          </a:xfrm>
        </p:grpSpPr>
        <p:sp>
          <p:nvSpPr>
            <p:cNvPr id="262" name="TextBox 16">
              <a:extLst>
                <a:ext uri="{FF2B5EF4-FFF2-40B4-BE49-F238E27FC236}">
                  <a16:creationId xmlns:a16="http://schemas.microsoft.com/office/drawing/2014/main" id="{9361C01C-CE77-8409-996B-DF53C398BFCF}"/>
                </a:ext>
              </a:extLst>
            </p:cNvPr>
            <p:cNvSpPr txBox="1">
              <a:spLocks noChangeArrowheads="1"/>
            </p:cNvSpPr>
            <p:nvPr/>
          </p:nvSpPr>
          <p:spPr bwMode="auto">
            <a:xfrm>
              <a:off x="567880" y="1455130"/>
              <a:ext cx="1481432"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baseline="-25000" dirty="0">
                  <a:latin typeface="Arial" panose="020B0604020202020204" pitchFamily="34" charset="0"/>
                  <a:ea typeface="Amazon Ember" panose="020B0603020204020204" pitchFamily="34" charset="0"/>
                  <a:cs typeface="Arial" panose="020B0604020202020204" pitchFamily="34" charset="0"/>
                </a:rPr>
                <a:t>Sub Account -2</a:t>
              </a:r>
            </a:p>
          </p:txBody>
        </p:sp>
        <p:sp>
          <p:nvSpPr>
            <p:cNvPr id="263" name="Rectangle 262">
              <a:extLst>
                <a:ext uri="{FF2B5EF4-FFF2-40B4-BE49-F238E27FC236}">
                  <a16:creationId xmlns:a16="http://schemas.microsoft.com/office/drawing/2014/main" id="{DCA7A028-F8EC-7226-4428-7F99716B27D4}"/>
                </a:ext>
              </a:extLst>
            </p:cNvPr>
            <p:cNvSpPr/>
            <p:nvPr/>
          </p:nvSpPr>
          <p:spPr>
            <a:xfrm>
              <a:off x="602624" y="1496017"/>
              <a:ext cx="1651568" cy="411398"/>
            </a:xfrm>
            <a:prstGeom prst="rect">
              <a:avLst/>
            </a:prstGeom>
            <a:noFill/>
            <a:ln w="12700">
              <a:solidFill>
                <a:srgbClr val="CD2264"/>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233795" tIns="46759"/>
            <a:lstStyle/>
            <a:p>
              <a:pPr algn="ctr">
                <a:defRPr/>
              </a:pPr>
              <a:endParaRPr lang="en-US" sz="614" baseline="-25000" dirty="0">
                <a:solidFill>
                  <a:srgbClr val="CD2264"/>
                </a:solidFill>
                <a:latin typeface="Arial" panose="020B0604020202020204" pitchFamily="34" charset="0"/>
                <a:cs typeface="Arial" panose="020B0604020202020204" pitchFamily="34" charset="0"/>
              </a:endParaRPr>
            </a:p>
          </p:txBody>
        </p:sp>
      </p:grpSp>
      <p:cxnSp>
        <p:nvCxnSpPr>
          <p:cNvPr id="265" name="Connector: Elbow 264">
            <a:extLst>
              <a:ext uri="{FF2B5EF4-FFF2-40B4-BE49-F238E27FC236}">
                <a16:creationId xmlns:a16="http://schemas.microsoft.com/office/drawing/2014/main" id="{980B7B79-BF3A-B957-F31B-0857D39C9934}"/>
              </a:ext>
            </a:extLst>
          </p:cNvPr>
          <p:cNvCxnSpPr>
            <a:cxnSpLocks/>
            <a:stCxn id="219" idx="6"/>
          </p:cNvCxnSpPr>
          <p:nvPr/>
        </p:nvCxnSpPr>
        <p:spPr>
          <a:xfrm flipH="1">
            <a:off x="8966793" y="2669732"/>
            <a:ext cx="2638096" cy="2544774"/>
          </a:xfrm>
          <a:prstGeom prst="bentConnector3">
            <a:avLst>
              <a:gd name="adj1" fmla="val -86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0" name="Connector: Elbow 279">
            <a:extLst>
              <a:ext uri="{FF2B5EF4-FFF2-40B4-BE49-F238E27FC236}">
                <a16:creationId xmlns:a16="http://schemas.microsoft.com/office/drawing/2014/main" id="{CA2699F9-5594-19A1-C478-8E9F2B362F9E}"/>
              </a:ext>
            </a:extLst>
          </p:cNvPr>
          <p:cNvCxnSpPr>
            <a:cxnSpLocks/>
            <a:stCxn id="228" idx="2"/>
            <a:endCxn id="238" idx="0"/>
          </p:cNvCxnSpPr>
          <p:nvPr/>
        </p:nvCxnSpPr>
        <p:spPr>
          <a:xfrm rot="5400000">
            <a:off x="7757387" y="5063017"/>
            <a:ext cx="644078" cy="15588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1" name="Picture 310">
            <a:extLst>
              <a:ext uri="{FF2B5EF4-FFF2-40B4-BE49-F238E27FC236}">
                <a16:creationId xmlns:a16="http://schemas.microsoft.com/office/drawing/2014/main" id="{FF3B5BC5-575A-3E21-3C30-16CC8FA626BD}"/>
              </a:ext>
            </a:extLst>
          </p:cNvPr>
          <p:cNvPicPr>
            <a:picLocks noChangeAspect="1"/>
          </p:cNvPicPr>
          <p:nvPr/>
        </p:nvPicPr>
        <p:blipFill>
          <a:blip r:embed="rId15"/>
          <a:stretch>
            <a:fillRect/>
          </a:stretch>
        </p:blipFill>
        <p:spPr>
          <a:xfrm>
            <a:off x="1506971" y="714486"/>
            <a:ext cx="7200900" cy="3762375"/>
          </a:xfrm>
          <a:prstGeom prst="rect">
            <a:avLst/>
          </a:prstGeom>
        </p:spPr>
      </p:pic>
      <p:cxnSp>
        <p:nvCxnSpPr>
          <p:cNvPr id="283" name="Connector: Elbow 282">
            <a:extLst>
              <a:ext uri="{FF2B5EF4-FFF2-40B4-BE49-F238E27FC236}">
                <a16:creationId xmlns:a16="http://schemas.microsoft.com/office/drawing/2014/main" id="{7227D14D-F4B7-2716-8913-6285E21E3089}"/>
              </a:ext>
            </a:extLst>
          </p:cNvPr>
          <p:cNvCxnSpPr>
            <a:cxnSpLocks/>
            <a:stCxn id="228" idx="2"/>
            <a:endCxn id="263" idx="0"/>
          </p:cNvCxnSpPr>
          <p:nvPr/>
        </p:nvCxnSpPr>
        <p:spPr>
          <a:xfrm rot="16200000" flipH="1">
            <a:off x="8642914" y="5736303"/>
            <a:ext cx="634130" cy="2022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2" name="Connector: Elbow 291">
            <a:extLst>
              <a:ext uri="{FF2B5EF4-FFF2-40B4-BE49-F238E27FC236}">
                <a16:creationId xmlns:a16="http://schemas.microsoft.com/office/drawing/2014/main" id="{5792C3A8-074F-DA29-94EA-1FB3FDA7D2C7}"/>
              </a:ext>
            </a:extLst>
          </p:cNvPr>
          <p:cNvCxnSpPr>
            <a:cxnSpLocks/>
            <a:stCxn id="219" idx="4"/>
          </p:cNvCxnSpPr>
          <p:nvPr/>
        </p:nvCxnSpPr>
        <p:spPr>
          <a:xfrm rot="5400000">
            <a:off x="9383419" y="2122097"/>
            <a:ext cx="589982" cy="23758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7" name="Connector: Elbow 286">
            <a:extLst>
              <a:ext uri="{FF2B5EF4-FFF2-40B4-BE49-F238E27FC236}">
                <a16:creationId xmlns:a16="http://schemas.microsoft.com/office/drawing/2014/main" id="{D519E3B1-BE00-4E4D-7EEF-B17008FD07B1}"/>
              </a:ext>
            </a:extLst>
          </p:cNvPr>
          <p:cNvCxnSpPr>
            <a:cxnSpLocks/>
            <a:stCxn id="219" idx="0"/>
          </p:cNvCxnSpPr>
          <p:nvPr/>
        </p:nvCxnSpPr>
        <p:spPr>
          <a:xfrm rot="16200000" flipV="1">
            <a:off x="9354710" y="812806"/>
            <a:ext cx="782510" cy="22407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4" name="Graphic 9">
            <a:extLst>
              <a:ext uri="{FF2B5EF4-FFF2-40B4-BE49-F238E27FC236}">
                <a16:creationId xmlns:a16="http://schemas.microsoft.com/office/drawing/2014/main" id="{8F603C01-2916-1B9B-EBC1-D3B582E6565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559097" y="4259349"/>
            <a:ext cx="408519" cy="408519"/>
          </a:xfrm>
          <a:prstGeom prst="rect">
            <a:avLst/>
          </a:prstGeom>
        </p:spPr>
      </p:pic>
      <p:cxnSp>
        <p:nvCxnSpPr>
          <p:cNvPr id="196" name="Connector: Elbow 195">
            <a:extLst>
              <a:ext uri="{FF2B5EF4-FFF2-40B4-BE49-F238E27FC236}">
                <a16:creationId xmlns:a16="http://schemas.microsoft.com/office/drawing/2014/main" id="{62A0953E-47DB-134D-DB85-660542795150}"/>
              </a:ext>
            </a:extLst>
          </p:cNvPr>
          <p:cNvCxnSpPr>
            <a:cxnSpLocks/>
          </p:cNvCxnSpPr>
          <p:nvPr/>
        </p:nvCxnSpPr>
        <p:spPr>
          <a:xfrm rot="16200000" flipH="1">
            <a:off x="4447302" y="3743312"/>
            <a:ext cx="2225186" cy="1596561"/>
          </a:xfrm>
          <a:prstGeom prst="bentConnector2">
            <a:avLst/>
          </a:prstGeom>
          <a:ln w="25400">
            <a:tailEnd type="triangle"/>
          </a:ln>
        </p:spPr>
        <p:style>
          <a:lnRef idx="3">
            <a:schemeClr val="accent3"/>
          </a:lnRef>
          <a:fillRef idx="0">
            <a:schemeClr val="accent3"/>
          </a:fillRef>
          <a:effectRef idx="2">
            <a:schemeClr val="accent3"/>
          </a:effectRef>
          <a:fontRef idx="minor">
            <a:schemeClr val="tx1"/>
          </a:fontRef>
        </p:style>
      </p:cxnSp>
      <p:sp>
        <p:nvSpPr>
          <p:cNvPr id="2" name="Rectangle 1">
            <a:extLst>
              <a:ext uri="{FF2B5EF4-FFF2-40B4-BE49-F238E27FC236}">
                <a16:creationId xmlns:a16="http://schemas.microsoft.com/office/drawing/2014/main" id="{DB0E344E-67AD-29CB-03A3-54086F9EB18F}"/>
              </a:ext>
            </a:extLst>
          </p:cNvPr>
          <p:cNvSpPr/>
          <p:nvPr/>
        </p:nvSpPr>
        <p:spPr>
          <a:xfrm>
            <a:off x="3352632" y="3872676"/>
            <a:ext cx="740811" cy="437291"/>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de-CH" sz="1200" dirty="0">
                <a:solidFill>
                  <a:schemeClr val="tx1"/>
                </a:solidFill>
              </a:rPr>
              <a:t>VPN Solution </a:t>
            </a:r>
          </a:p>
        </p:txBody>
      </p:sp>
      <p:grpSp>
        <p:nvGrpSpPr>
          <p:cNvPr id="217" name="Group 216">
            <a:extLst>
              <a:ext uri="{FF2B5EF4-FFF2-40B4-BE49-F238E27FC236}">
                <a16:creationId xmlns:a16="http://schemas.microsoft.com/office/drawing/2014/main" id="{7527B0B2-C6D0-93E6-DF4C-2AF534FD33F3}"/>
              </a:ext>
            </a:extLst>
          </p:cNvPr>
          <p:cNvGrpSpPr/>
          <p:nvPr/>
        </p:nvGrpSpPr>
        <p:grpSpPr>
          <a:xfrm>
            <a:off x="4465887" y="5214506"/>
            <a:ext cx="711295" cy="733639"/>
            <a:chOff x="1290553" y="3355950"/>
            <a:chExt cx="711295" cy="733639"/>
          </a:xfrm>
        </p:grpSpPr>
        <p:pic>
          <p:nvPicPr>
            <p:cNvPr id="215" name="Picture 2">
              <a:extLst>
                <a:ext uri="{FF2B5EF4-FFF2-40B4-BE49-F238E27FC236}">
                  <a16:creationId xmlns:a16="http://schemas.microsoft.com/office/drawing/2014/main" id="{B9A5B08B-D5F4-E56C-C55D-D3AD94E43DD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38053" y="3355950"/>
              <a:ext cx="592383" cy="524684"/>
            </a:xfrm>
            <a:prstGeom prst="rect">
              <a:avLst/>
            </a:prstGeom>
            <a:noFill/>
            <a:extLst>
              <a:ext uri="{909E8E84-426E-40DD-AFC4-6F175D3DCCD1}">
                <a14:hiddenFill xmlns:a14="http://schemas.microsoft.com/office/drawing/2010/main">
                  <a:solidFill>
                    <a:srgbClr val="FFFFFF"/>
                  </a:solidFill>
                </a14:hiddenFill>
              </a:ext>
            </a:extLst>
          </p:spPr>
        </p:pic>
        <p:sp>
          <p:nvSpPr>
            <p:cNvPr id="216" name="TextBox 17">
              <a:extLst>
                <a:ext uri="{FF2B5EF4-FFF2-40B4-BE49-F238E27FC236}">
                  <a16:creationId xmlns:a16="http://schemas.microsoft.com/office/drawing/2014/main" id="{78E1F487-BD51-0DE2-C68F-9204DCD6B60A}"/>
                </a:ext>
              </a:extLst>
            </p:cNvPr>
            <p:cNvSpPr txBox="1">
              <a:spLocks noChangeArrowheads="1"/>
            </p:cNvSpPr>
            <p:nvPr/>
          </p:nvSpPr>
          <p:spPr bwMode="auto">
            <a:xfrm>
              <a:off x="1290553" y="3843368"/>
              <a:ext cx="7112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SD-WAN</a:t>
              </a:r>
            </a:p>
          </p:txBody>
        </p:sp>
      </p:grpSp>
      <p:cxnSp>
        <p:nvCxnSpPr>
          <p:cNvPr id="81" name="Connector: Elbow 80">
            <a:extLst>
              <a:ext uri="{FF2B5EF4-FFF2-40B4-BE49-F238E27FC236}">
                <a16:creationId xmlns:a16="http://schemas.microsoft.com/office/drawing/2014/main" id="{587F6B66-F5B5-7219-B336-7123F1EB53B9}"/>
              </a:ext>
            </a:extLst>
          </p:cNvPr>
          <p:cNvCxnSpPr>
            <a:cxnSpLocks/>
            <a:stCxn id="78" idx="3"/>
            <a:endCxn id="2" idx="2"/>
          </p:cNvCxnSpPr>
          <p:nvPr/>
        </p:nvCxnSpPr>
        <p:spPr>
          <a:xfrm flipV="1">
            <a:off x="2658720" y="4309967"/>
            <a:ext cx="1064318" cy="1099035"/>
          </a:xfrm>
          <a:prstGeom prst="bentConnector2">
            <a:avLst/>
          </a:prstGeom>
          <a:ln w="12700">
            <a:tailEnd type="triangle"/>
          </a:ln>
        </p:spPr>
        <p:style>
          <a:lnRef idx="3">
            <a:schemeClr val="accent3"/>
          </a:lnRef>
          <a:fillRef idx="0">
            <a:schemeClr val="accent3"/>
          </a:fillRef>
          <a:effectRef idx="2">
            <a:schemeClr val="accent3"/>
          </a:effectRef>
          <a:fontRef idx="minor">
            <a:schemeClr val="tx1"/>
          </a:fontRef>
        </p:style>
      </p:cxnSp>
      <p:sp>
        <p:nvSpPr>
          <p:cNvPr id="6" name="TextBox 17">
            <a:extLst>
              <a:ext uri="{FF2B5EF4-FFF2-40B4-BE49-F238E27FC236}">
                <a16:creationId xmlns:a16="http://schemas.microsoft.com/office/drawing/2014/main" id="{9A81F192-9FCC-DA75-8C92-3BDC990E2A7E}"/>
              </a:ext>
            </a:extLst>
          </p:cNvPr>
          <p:cNvSpPr txBox="1">
            <a:spLocks noChangeArrowheads="1"/>
          </p:cNvSpPr>
          <p:nvPr/>
        </p:nvSpPr>
        <p:spPr bwMode="auto">
          <a:xfrm>
            <a:off x="4840369" y="4076751"/>
            <a:ext cx="76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Customer Gateway</a:t>
            </a:r>
          </a:p>
        </p:txBody>
      </p:sp>
    </p:spTree>
    <p:extLst>
      <p:ext uri="{BB962C8B-B14F-4D97-AF65-F5344CB8AC3E}">
        <p14:creationId xmlns:p14="http://schemas.microsoft.com/office/powerpoint/2010/main" val="2905509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53"/>
        <p:cNvGrpSpPr/>
        <p:nvPr/>
      </p:nvGrpSpPr>
      <p:grpSpPr>
        <a:xfrm>
          <a:off x="0" y="0"/>
          <a:ext cx="0" cy="0"/>
          <a:chOff x="0" y="0"/>
          <a:chExt cx="0" cy="0"/>
        </a:xfrm>
      </p:grpSpPr>
      <p:sp>
        <p:nvSpPr>
          <p:cNvPr id="3" name="Title 1">
            <a:extLst>
              <a:ext uri="{FF2B5EF4-FFF2-40B4-BE49-F238E27FC236}">
                <a16:creationId xmlns:a16="http://schemas.microsoft.com/office/drawing/2014/main" id="{8B67869E-FC4F-B31F-96EF-1EC09EF44BC0}"/>
              </a:ext>
            </a:extLst>
          </p:cNvPr>
          <p:cNvSpPr txBox="1">
            <a:spLocks/>
          </p:cNvSpPr>
          <p:nvPr/>
        </p:nvSpPr>
        <p:spPr>
          <a:xfrm>
            <a:off x="228600" y="173765"/>
            <a:ext cx="9779924"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a:t>Dyson – Success Criteria</a:t>
            </a:r>
            <a:endParaRPr lang="en-US" sz="2000">
              <a:solidFill>
                <a:schemeClr val="accent1"/>
              </a:solidFill>
            </a:endParaRP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graphicFrame>
        <p:nvGraphicFramePr>
          <p:cNvPr id="6" name="Table 5">
            <a:extLst>
              <a:ext uri="{FF2B5EF4-FFF2-40B4-BE49-F238E27FC236}">
                <a16:creationId xmlns:a16="http://schemas.microsoft.com/office/drawing/2014/main" id="{1311D3AA-5D06-EF4C-11BE-40C5B4C463DF}"/>
              </a:ext>
            </a:extLst>
          </p:cNvPr>
          <p:cNvGraphicFramePr>
            <a:graphicFrameLocks noGrp="1"/>
          </p:cNvGraphicFramePr>
          <p:nvPr>
            <p:extLst>
              <p:ext uri="{D42A27DB-BD31-4B8C-83A1-F6EECF244321}">
                <p14:modId xmlns:p14="http://schemas.microsoft.com/office/powerpoint/2010/main" val="2776898911"/>
              </p:ext>
            </p:extLst>
          </p:nvPr>
        </p:nvGraphicFramePr>
        <p:xfrm>
          <a:off x="977900" y="696036"/>
          <a:ext cx="10236200" cy="5786656"/>
        </p:xfrm>
        <a:graphic>
          <a:graphicData uri="http://schemas.openxmlformats.org/drawingml/2006/table">
            <a:tbl>
              <a:tblPr>
                <a:tableStyleId>{5C22544A-7EE6-4342-B048-85BDC9FD1C3A}</a:tableStyleId>
              </a:tblPr>
              <a:tblGrid>
                <a:gridCol w="279400">
                  <a:extLst>
                    <a:ext uri="{9D8B030D-6E8A-4147-A177-3AD203B41FA5}">
                      <a16:colId xmlns:a16="http://schemas.microsoft.com/office/drawing/2014/main" val="3498326799"/>
                    </a:ext>
                  </a:extLst>
                </a:gridCol>
                <a:gridCol w="9956800">
                  <a:extLst>
                    <a:ext uri="{9D8B030D-6E8A-4147-A177-3AD203B41FA5}">
                      <a16:colId xmlns:a16="http://schemas.microsoft.com/office/drawing/2014/main" val="3926606448"/>
                    </a:ext>
                  </a:extLst>
                </a:gridCol>
              </a:tblGrid>
              <a:tr h="335814">
                <a:tc>
                  <a:txBody>
                    <a:bodyPr/>
                    <a:lstStyle/>
                    <a:p>
                      <a:pPr algn="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l" fontAlgn="b"/>
                      <a:r>
                        <a:rPr lang="en-US" sz="1400" u="none" strike="noStrike" dirty="0">
                          <a:effectLst/>
                        </a:rPr>
                        <a:t>Connection speed from Dyson to virtual workstation has to be satisfactory</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4067894253"/>
                  </a:ext>
                </a:extLst>
              </a:tr>
              <a:tr h="335814">
                <a:tc>
                  <a:txBody>
                    <a:bodyPr/>
                    <a:lstStyle/>
                    <a:p>
                      <a:pPr algn="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Users should be able to select different size of workstation up to 32 cores and 256GB RAM</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2559372"/>
                  </a:ext>
                </a:extLst>
              </a:tr>
              <a:tr h="335814">
                <a:tc>
                  <a:txBody>
                    <a:bodyPr/>
                    <a:lstStyle/>
                    <a:p>
                      <a:pPr algn="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l" fontAlgn="b"/>
                      <a:r>
                        <a:rPr lang="en-US" sz="1400" u="none" strike="noStrike" dirty="0">
                          <a:effectLst/>
                        </a:rPr>
                        <a:t>User should easily Hybernate/Dehybernate their workstations</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3170474437"/>
                  </a:ext>
                </a:extLst>
              </a:tr>
              <a:tr h="335814">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File transfer from Dyson to AWS platform and back at least 100MBps (ideally &gt;200MBps)</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5530999"/>
                  </a:ext>
                </a:extLst>
              </a:tr>
              <a:tr h="335814">
                <a:tc>
                  <a:txBody>
                    <a:bodyPr/>
                    <a:lstStyle/>
                    <a:p>
                      <a:pPr algn="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l" fontAlgn="b"/>
                      <a:r>
                        <a:rPr lang="en-US" sz="1400" u="none" strike="noStrike" dirty="0">
                          <a:effectLst/>
                        </a:rPr>
                        <a:t>File transfer between virtual workstation and compute node has to be &gt;1GBps</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2897403551"/>
                  </a:ext>
                </a:extLst>
              </a:tr>
              <a:tr h="335814">
                <a:tc>
                  <a:txBody>
                    <a:bodyPr/>
                    <a:lstStyle/>
                    <a:p>
                      <a:pPr algn="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HPC speed should be at least same compared the current HPC for CFD test case</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8105765"/>
                  </a:ext>
                </a:extLst>
              </a:tr>
              <a:tr h="335814">
                <a:tc>
                  <a:txBody>
                    <a:bodyPr/>
                    <a:lstStyle/>
                    <a:p>
                      <a:pPr algn="r" fontAlgn="b"/>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l" fontAlgn="b"/>
                      <a:r>
                        <a:rPr lang="en-US" sz="1400" u="none" strike="noStrike" dirty="0">
                          <a:effectLst/>
                        </a:rPr>
                        <a:t>Platform should be scalable with number of CPUs in the same way as on the current HPC</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871792934"/>
                  </a:ext>
                </a:extLst>
              </a:tr>
              <a:tr h="335814">
                <a:tc>
                  <a:txBody>
                    <a:bodyPr/>
                    <a:lstStyle/>
                    <a:p>
                      <a:pPr algn="r" fontAlgn="b"/>
                      <a:r>
                        <a:rPr lang="en-US" sz="1400" u="none" strike="noStrike">
                          <a:effectLst/>
                        </a:rPr>
                        <a:t>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System should handle traffic with up to 100 users remoting from Dyson to the platform</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4207802"/>
                  </a:ext>
                </a:extLst>
              </a:tr>
              <a:tr h="335814">
                <a:tc>
                  <a:txBody>
                    <a:bodyPr/>
                    <a:lstStyle/>
                    <a:p>
                      <a:pPr algn="r" fontAlgn="b"/>
                      <a:r>
                        <a:rPr lang="en-US" sz="1400" u="none" strike="noStrike" dirty="0">
                          <a:effectLst/>
                        </a:rPr>
                        <a:t>9</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l" fontAlgn="b"/>
                      <a:r>
                        <a:rPr lang="en-US" sz="1400" u="none" strike="noStrike" dirty="0">
                          <a:effectLst/>
                        </a:rPr>
                        <a:t>User should connect to Dyson network drives</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317680359"/>
                  </a:ext>
                </a:extLst>
              </a:tr>
              <a:tr h="335814">
                <a:tc>
                  <a:txBody>
                    <a:bodyPr/>
                    <a:lstStyle/>
                    <a:p>
                      <a:pPr algn="r" fontAlgn="b"/>
                      <a:r>
                        <a:rPr lang="en-US" sz="1400" u="none" strike="noStrike">
                          <a:effectLst/>
                        </a:rPr>
                        <a:t>10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User should check out Dyson software licenses</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4209260"/>
                  </a:ext>
                </a:extLst>
              </a:tr>
              <a:tr h="335814">
                <a:tc>
                  <a:txBody>
                    <a:bodyPr/>
                    <a:lstStyle/>
                    <a:p>
                      <a:pPr algn="r" fontAlgn="b"/>
                      <a:r>
                        <a:rPr lang="en-US" sz="1400" u="none" strike="noStrike" dirty="0">
                          <a:effectLst/>
                        </a:rPr>
                        <a:t>11</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l" fontAlgn="b"/>
                      <a:r>
                        <a:rPr lang="en-US" sz="1400" u="none" strike="noStrike" dirty="0">
                          <a:effectLst/>
                        </a:rPr>
                        <a:t>Data storage should be backed up for workstations and HPC</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4601195"/>
                  </a:ext>
                </a:extLst>
              </a:tr>
              <a:tr h="335814">
                <a:tc>
                  <a:txBody>
                    <a:bodyPr/>
                    <a:lstStyle/>
                    <a:p>
                      <a:pPr algn="r" fontAlgn="b"/>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HPC speed should be 1.5x better than the current HPC for CFD test case</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05939730"/>
                  </a:ext>
                </a:extLst>
              </a:tr>
              <a:tr h="335814">
                <a:tc>
                  <a:txBody>
                    <a:bodyPr/>
                    <a:lstStyle/>
                    <a:p>
                      <a:pPr algn="r" fontAlgn="b"/>
                      <a:r>
                        <a:rPr lang="en-US" sz="1400" u="none" strike="noStrike" dirty="0">
                          <a:effectLst/>
                        </a:rPr>
                        <a:t>13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l" fontAlgn="b"/>
                      <a:r>
                        <a:rPr lang="en-US" sz="1400" u="none" strike="noStrike" dirty="0">
                          <a:effectLst/>
                        </a:rPr>
                        <a:t>User should access software versions aligned with current usage at Dyson</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647460457"/>
                  </a:ext>
                </a:extLst>
              </a:tr>
              <a:tr h="335814">
                <a:tc>
                  <a:txBody>
                    <a:bodyPr/>
                    <a:lstStyle/>
                    <a:p>
                      <a:pPr algn="r" fontAlgn="b"/>
                      <a:r>
                        <a:rPr lang="en-US" sz="1400" u="none" strike="noStrike" dirty="0">
                          <a:effectLst/>
                        </a:rPr>
                        <a:t>14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Automated ANSYS Workflow: User should connect from </a:t>
                      </a:r>
                      <a:r>
                        <a:rPr lang="en-US" sz="1400" u="none" strike="noStrike" dirty="0" err="1">
                          <a:effectLst/>
                        </a:rPr>
                        <a:t>dyson</a:t>
                      </a:r>
                      <a:r>
                        <a:rPr lang="en-US" sz="1400" u="none" strike="noStrike" dirty="0">
                          <a:effectLst/>
                        </a:rPr>
                        <a:t> to the HPC via RSM</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16789265"/>
                  </a:ext>
                </a:extLst>
              </a:tr>
              <a:tr h="312307">
                <a:tc>
                  <a:txBody>
                    <a:bodyPr/>
                    <a:lstStyle/>
                    <a:p>
                      <a:pPr algn="r" fontAlgn="b"/>
                      <a:r>
                        <a:rPr lang="en-US" sz="1400" u="none" strike="noStrike" dirty="0">
                          <a:effectLst/>
                        </a:rPr>
                        <a:t>15</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l" fontAlgn="b"/>
                      <a:r>
                        <a:rPr lang="en-US" sz="1400" u="none" strike="noStrike" dirty="0">
                          <a:effectLst/>
                        </a:rPr>
                        <a:t>Simple ANSYS Simulation: User should be able to execute the given uses cases in VW and HPC</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3408773680"/>
                  </a:ext>
                </a:extLst>
              </a:tr>
              <a:tr h="437139">
                <a:tc>
                  <a:txBody>
                    <a:bodyPr/>
                    <a:lstStyle/>
                    <a:p>
                      <a:pPr algn="r" fontAlgn="b"/>
                      <a:r>
                        <a:rPr lang="en-US" sz="1400" u="none" strike="noStrike">
                          <a:effectLst/>
                        </a:rPr>
                        <a:t>16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PowerFLOW Workflow: User should be able to run benchmark DDM motor PowerFLOW sim on HPC up to 256 cores/max HPC cores. Check wall-clock / Validity of results</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3462622"/>
                  </a:ext>
                </a:extLst>
              </a:tr>
              <a:tr h="335814">
                <a:tc>
                  <a:txBody>
                    <a:bodyPr/>
                    <a:lstStyle/>
                    <a:p>
                      <a:pPr algn="r" fontAlgn="b"/>
                      <a:r>
                        <a:rPr lang="en-US" sz="1400" u="none" strike="noStrike" dirty="0">
                          <a:effectLst/>
                        </a:rPr>
                        <a:t>17</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l" fontAlgn="b"/>
                      <a:r>
                        <a:rPr lang="en-US" sz="1400" u="none" strike="noStrike" dirty="0">
                          <a:effectLst/>
                        </a:rPr>
                        <a:t>PowerFLOW Workflow: User should be able to run automated post-processing of benchmark DDM case on Virtual workstation</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2162305375"/>
                  </a:ext>
                </a:extLst>
              </a:tr>
            </a:tbl>
          </a:graphicData>
        </a:graphic>
      </p:graphicFrame>
    </p:spTree>
    <p:extLst>
      <p:ext uri="{BB962C8B-B14F-4D97-AF65-F5344CB8AC3E}">
        <p14:creationId xmlns:p14="http://schemas.microsoft.com/office/powerpoint/2010/main" val="2005702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4" name="Title 1">
            <a:extLst>
              <a:ext uri="{FF2B5EF4-FFF2-40B4-BE49-F238E27FC236}">
                <a16:creationId xmlns:a16="http://schemas.microsoft.com/office/drawing/2014/main" id="{F15B41A8-8C0D-4175-A9D8-400FAF95AE8B}"/>
              </a:ext>
            </a:extLst>
          </p:cNvPr>
          <p:cNvSpPr txBox="1">
            <a:spLocks/>
          </p:cNvSpPr>
          <p:nvPr/>
        </p:nvSpPr>
        <p:spPr>
          <a:xfrm>
            <a:off x="228600" y="173765"/>
            <a:ext cx="9779924"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 To-Be Model</a:t>
            </a:r>
            <a:endParaRPr lang="en-US" sz="2000" dirty="0">
              <a:solidFill>
                <a:schemeClr val="accent1"/>
              </a:solidFill>
            </a:endParaRP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sp>
        <p:nvSpPr>
          <p:cNvPr id="2" name="Title 1">
            <a:extLst>
              <a:ext uri="{FF2B5EF4-FFF2-40B4-BE49-F238E27FC236}">
                <a16:creationId xmlns:a16="http://schemas.microsoft.com/office/drawing/2014/main" id="{E6B2F2FE-7D18-F1E1-194C-025C90CA7ECD}"/>
              </a:ext>
            </a:extLst>
          </p:cNvPr>
          <p:cNvSpPr txBox="1">
            <a:spLocks/>
          </p:cNvSpPr>
          <p:nvPr/>
        </p:nvSpPr>
        <p:spPr>
          <a:xfrm>
            <a:off x="1524000" y="798123"/>
            <a:ext cx="9144000" cy="642647"/>
          </a:xfrm>
          <a:prstGeom prst="rect">
            <a:avLst/>
          </a:prstGeom>
          <a:noFill/>
          <a:ln>
            <a:noFill/>
          </a:ln>
        </p:spPr>
        <p:txBody>
          <a:bodyPr spcFirstLastPara="1" vert="horz" wrap="square" lIns="91425" tIns="45700" rIns="91425" bIns="45700" rtlCol="0" anchor="t" anchorCtr="0">
            <a:noAutofit/>
          </a:bodyPr>
          <a:lstStyle>
            <a:lvl1pPr lvl="0" algn="l" defTabSz="914400" rtl="0" eaLnBrk="1" latinLnBrk="0" hangingPunct="1">
              <a:lnSpc>
                <a:spcPct val="100000"/>
              </a:lnSpc>
              <a:spcBef>
                <a:spcPts val="0"/>
              </a:spcBef>
              <a:spcAft>
                <a:spcPts val="0"/>
              </a:spcAft>
              <a:buSzPts val="1400"/>
              <a:buNone/>
              <a:defRPr sz="4400" kern="1200">
                <a:solidFill>
                  <a:schemeClr val="tx1"/>
                </a:solidFill>
                <a:latin typeface="+mj-lt"/>
                <a:ea typeface="+mj-ea"/>
                <a:cs typeface="+mj-cs"/>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pPr algn="ctr"/>
            <a:r>
              <a:rPr lang="en-US" dirty="0">
                <a:solidFill>
                  <a:schemeClr val="accent1"/>
                </a:solidFill>
              </a:rPr>
              <a:t>Advice and proposal</a:t>
            </a:r>
          </a:p>
        </p:txBody>
      </p:sp>
      <p:sp>
        <p:nvSpPr>
          <p:cNvPr id="5" name="Title 1">
            <a:extLst>
              <a:ext uri="{FF2B5EF4-FFF2-40B4-BE49-F238E27FC236}">
                <a16:creationId xmlns:a16="http://schemas.microsoft.com/office/drawing/2014/main" id="{8DCC1ECB-41B0-B0F5-C44A-61218330B100}"/>
              </a:ext>
            </a:extLst>
          </p:cNvPr>
          <p:cNvSpPr txBox="1">
            <a:spLocks/>
          </p:cNvSpPr>
          <p:nvPr/>
        </p:nvSpPr>
        <p:spPr>
          <a:xfrm>
            <a:off x="1524000" y="1847087"/>
            <a:ext cx="9144000" cy="3877057"/>
          </a:xfrm>
          <a:prstGeom prst="rect">
            <a:avLst/>
          </a:prstGeom>
          <a:noFill/>
          <a:ln>
            <a:noFill/>
          </a:ln>
        </p:spPr>
        <p:txBody>
          <a:bodyPr spcFirstLastPara="1" vert="horz" wrap="square" lIns="91425" tIns="45700" rIns="91425" bIns="45700" rtlCol="0" anchor="t" anchorCtr="0">
            <a:noAutofit/>
          </a:bodyPr>
          <a:lstStyle>
            <a:lvl1pPr lvl="0" algn="l" defTabSz="914400" rtl="0" eaLnBrk="1" latinLnBrk="0" hangingPunct="1">
              <a:lnSpc>
                <a:spcPct val="100000"/>
              </a:lnSpc>
              <a:spcBef>
                <a:spcPts val="0"/>
              </a:spcBef>
              <a:spcAft>
                <a:spcPts val="0"/>
              </a:spcAft>
              <a:buSzPts val="1400"/>
              <a:buNone/>
              <a:defRPr sz="4400" kern="1200">
                <a:solidFill>
                  <a:schemeClr val="tx1"/>
                </a:solidFill>
                <a:latin typeface="+mj-lt"/>
                <a:ea typeface="+mj-ea"/>
                <a:cs typeface="+mj-cs"/>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pPr marL="342900" indent="-342900">
              <a:buFont typeface="Arial" panose="020B0604020202020204" pitchFamily="34" charset="0"/>
              <a:buChar char="•"/>
            </a:pPr>
            <a:r>
              <a:rPr lang="en-US" sz="2400" dirty="0"/>
              <a:t>SOCA vs AWS Parallel Cluster – </a:t>
            </a:r>
            <a:r>
              <a:rPr lang="en-US" sz="2400" dirty="0">
                <a:highlight>
                  <a:srgbClr val="FFFF00"/>
                </a:highlight>
              </a:rPr>
              <a:t>Parallel Cluster has been finalized</a:t>
            </a:r>
          </a:p>
          <a:p>
            <a:pPr marL="342900" indent="-342900">
              <a:buFont typeface="Arial" panose="020B0604020202020204" pitchFamily="34" charset="0"/>
              <a:buChar char="•"/>
            </a:pPr>
            <a:r>
              <a:rPr lang="en-US" sz="2400" dirty="0"/>
              <a:t>Job Scheduler: LSF vs PBS vs </a:t>
            </a:r>
            <a:r>
              <a:rPr lang="en-US" sz="2400" dirty="0" err="1"/>
              <a:t>Slurm</a:t>
            </a:r>
            <a:endParaRPr lang="en-US" sz="2400" dirty="0"/>
          </a:p>
          <a:p>
            <a:pPr marL="342900" indent="-342900">
              <a:buFont typeface="Arial" panose="020B0604020202020204" pitchFamily="34" charset="0"/>
              <a:buChar char="•"/>
            </a:pPr>
            <a:r>
              <a:rPr lang="en-US" sz="2400" dirty="0"/>
              <a:t>AWS SSO integration, Domain join</a:t>
            </a:r>
          </a:p>
          <a:p>
            <a:pPr marL="342900" indent="-342900">
              <a:buFont typeface="Arial" panose="020B0604020202020204" pitchFamily="34" charset="0"/>
              <a:buChar char="•"/>
            </a:pPr>
            <a:r>
              <a:rPr lang="en-US" sz="2400" dirty="0"/>
              <a:t>Connectivity between on-prem and AWS </a:t>
            </a:r>
          </a:p>
          <a:p>
            <a:pPr marL="342900" indent="-342900">
              <a:buFont typeface="Arial" panose="020B0604020202020204" pitchFamily="34" charset="0"/>
              <a:buChar char="•"/>
            </a:pPr>
            <a:r>
              <a:rPr lang="en-US" sz="2400" dirty="0"/>
              <a:t>Storage: </a:t>
            </a:r>
            <a:r>
              <a:rPr lang="en-US" sz="2400" dirty="0" err="1"/>
              <a:t>FSx</a:t>
            </a:r>
            <a:r>
              <a:rPr lang="en-US" sz="2400" dirty="0"/>
              <a:t> vs EFS</a:t>
            </a:r>
          </a:p>
          <a:p>
            <a:pPr marL="342900" indent="-342900">
              <a:buFont typeface="Arial" panose="020B0604020202020204" pitchFamily="34" charset="0"/>
              <a:buChar char="•"/>
            </a:pPr>
            <a:r>
              <a:rPr lang="en-US" sz="2400" dirty="0"/>
              <a:t>Head Node, Compute Node, Workstation Node</a:t>
            </a:r>
          </a:p>
          <a:p>
            <a:pPr marL="342900" indent="-342900">
              <a:buFont typeface="Arial" panose="020B0604020202020204" pitchFamily="34" charset="0"/>
              <a:buChar char="•"/>
            </a:pPr>
            <a:r>
              <a:rPr lang="en-US" sz="2400" dirty="0"/>
              <a:t>Performance</a:t>
            </a:r>
          </a:p>
          <a:p>
            <a:pPr marL="800100" lvl="1" indent="-342900">
              <a:buFont typeface="Arial" panose="020B0604020202020204" pitchFamily="34" charset="0"/>
              <a:buChar char="•"/>
            </a:pPr>
            <a:r>
              <a:rPr lang="en-US" sz="2000" dirty="0"/>
              <a:t>Network Performance, Latency</a:t>
            </a:r>
          </a:p>
          <a:p>
            <a:pPr marL="800100" lvl="1" indent="-342900">
              <a:buFont typeface="Arial" panose="020B0604020202020204" pitchFamily="34" charset="0"/>
              <a:buChar char="•"/>
            </a:pPr>
            <a:r>
              <a:rPr lang="en-US" sz="2000" dirty="0"/>
              <a:t>Compute Node Performance</a:t>
            </a:r>
          </a:p>
          <a:p>
            <a:pPr marL="800100" lvl="1" indent="-342900">
              <a:buFont typeface="Arial" panose="020B0604020202020204" pitchFamily="34" charset="0"/>
              <a:buChar char="•"/>
            </a:pPr>
            <a:r>
              <a:rPr lang="en-US" sz="2000" dirty="0"/>
              <a:t>Workstation Performance</a:t>
            </a:r>
          </a:p>
          <a:p>
            <a:pPr marL="800100" lvl="1" indent="-342900">
              <a:buFont typeface="Arial" panose="020B0604020202020204" pitchFamily="34" charset="0"/>
              <a:buChar char="•"/>
            </a:pPr>
            <a:r>
              <a:rPr lang="en-US" sz="2000" dirty="0"/>
              <a:t>EFA</a:t>
            </a:r>
          </a:p>
          <a:p>
            <a:pPr marL="800100" lvl="1" indent="-342900">
              <a:buFont typeface="Arial" panose="020B0604020202020204" pitchFamily="34" charset="0"/>
              <a:buChar char="•"/>
            </a:pPr>
            <a:endParaRPr lang="en-US" sz="100" dirty="0"/>
          </a:p>
        </p:txBody>
      </p:sp>
    </p:spTree>
    <p:extLst>
      <p:ext uri="{BB962C8B-B14F-4D97-AF65-F5344CB8AC3E}">
        <p14:creationId xmlns:p14="http://schemas.microsoft.com/office/powerpoint/2010/main" val="115281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6" name="Title 1">
            <a:extLst>
              <a:ext uri="{FF2B5EF4-FFF2-40B4-BE49-F238E27FC236}">
                <a16:creationId xmlns:a16="http://schemas.microsoft.com/office/drawing/2014/main" id="{36D2FD98-0BDE-4630-AA8E-1B2B0C815DA5}"/>
              </a:ext>
            </a:extLst>
          </p:cNvPr>
          <p:cNvSpPr txBox="1">
            <a:spLocks/>
          </p:cNvSpPr>
          <p:nvPr/>
        </p:nvSpPr>
        <p:spPr>
          <a:xfrm>
            <a:off x="228599" y="173766"/>
            <a:ext cx="6786349" cy="488844"/>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To-Be Model – Compute, Sizing, Authentication Details</a:t>
            </a: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graphicFrame>
        <p:nvGraphicFramePr>
          <p:cNvPr id="2" name="Table 1">
            <a:extLst>
              <a:ext uri="{FF2B5EF4-FFF2-40B4-BE49-F238E27FC236}">
                <a16:creationId xmlns:a16="http://schemas.microsoft.com/office/drawing/2014/main" id="{83038929-505F-1108-D65C-C91839AA72C6}"/>
              </a:ext>
            </a:extLst>
          </p:cNvPr>
          <p:cNvGraphicFramePr>
            <a:graphicFrameLocks noGrp="1"/>
          </p:cNvGraphicFramePr>
          <p:nvPr>
            <p:extLst>
              <p:ext uri="{D42A27DB-BD31-4B8C-83A1-F6EECF244321}">
                <p14:modId xmlns:p14="http://schemas.microsoft.com/office/powerpoint/2010/main" val="4272438600"/>
              </p:ext>
            </p:extLst>
          </p:nvPr>
        </p:nvGraphicFramePr>
        <p:xfrm>
          <a:off x="421575" y="869242"/>
          <a:ext cx="11403886" cy="4377232"/>
        </p:xfrm>
        <a:graphic>
          <a:graphicData uri="http://schemas.openxmlformats.org/drawingml/2006/table">
            <a:tbl>
              <a:tblPr firstRow="1">
                <a:tableStyleId>{9DCAF9ED-07DC-4A11-8D7F-57B35C25682E}</a:tableStyleId>
              </a:tblPr>
              <a:tblGrid>
                <a:gridCol w="2178750">
                  <a:extLst>
                    <a:ext uri="{9D8B030D-6E8A-4147-A177-3AD203B41FA5}">
                      <a16:colId xmlns:a16="http://schemas.microsoft.com/office/drawing/2014/main" val="3002997732"/>
                    </a:ext>
                  </a:extLst>
                </a:gridCol>
                <a:gridCol w="7543800">
                  <a:extLst>
                    <a:ext uri="{9D8B030D-6E8A-4147-A177-3AD203B41FA5}">
                      <a16:colId xmlns:a16="http://schemas.microsoft.com/office/drawing/2014/main" val="1665164185"/>
                    </a:ext>
                  </a:extLst>
                </a:gridCol>
                <a:gridCol w="1681336">
                  <a:extLst>
                    <a:ext uri="{9D8B030D-6E8A-4147-A177-3AD203B41FA5}">
                      <a16:colId xmlns:a16="http://schemas.microsoft.com/office/drawing/2014/main" val="3370504342"/>
                    </a:ext>
                  </a:extLst>
                </a:gridCol>
              </a:tblGrid>
              <a:tr h="292270">
                <a:tc>
                  <a:txBody>
                    <a:bodyPr/>
                    <a:lstStyle/>
                    <a:p>
                      <a:pPr algn="ctr" fontAlgn="ctr"/>
                      <a:r>
                        <a:rPr lang="en-US" sz="1600" u="none" strike="noStrike" dirty="0">
                          <a:effectLst/>
                        </a:rPr>
                        <a:t>Service type</a:t>
                      </a:r>
                      <a:endParaRPr lang="en-US" sz="1600" b="1" i="0" u="none" strike="noStrike" dirty="0">
                        <a:solidFill>
                          <a:srgbClr val="000000"/>
                        </a:solidFill>
                        <a:effectLst/>
                        <a:latin typeface="Segoe UI Light" panose="020B0502040204020203" pitchFamily="34" charset="0"/>
                      </a:endParaRPr>
                    </a:p>
                  </a:txBody>
                  <a:tcPr marR="7619" marT="7619" marB="0" anchor="ctr"/>
                </a:tc>
                <a:tc>
                  <a:txBody>
                    <a:bodyPr/>
                    <a:lstStyle/>
                    <a:p>
                      <a:pPr algn="ctr" fontAlgn="ctr"/>
                      <a:r>
                        <a:rPr lang="en-US" sz="1600" u="none" strike="noStrike">
                          <a:effectLst/>
                        </a:rPr>
                        <a:t>Description</a:t>
                      </a:r>
                      <a:endParaRPr lang="en-US" sz="1600" b="1" i="0" u="none" strike="noStrike">
                        <a:solidFill>
                          <a:srgbClr val="000000"/>
                        </a:solidFill>
                        <a:effectLst/>
                        <a:latin typeface="Segoe UI Light" panose="020B0502040204020203" pitchFamily="34" charset="0"/>
                      </a:endParaRPr>
                    </a:p>
                  </a:txBody>
                  <a:tcPr marR="7619" marT="7619" marB="0" anchor="ctr"/>
                </a:tc>
                <a:tc>
                  <a:txBody>
                    <a:bodyPr/>
                    <a:lstStyle/>
                    <a:p>
                      <a:pPr algn="ctr" fontAlgn="ctr"/>
                      <a:r>
                        <a:rPr lang="en-US" sz="1600" u="none" strike="noStrike">
                          <a:effectLst/>
                        </a:rPr>
                        <a:t>Qty</a:t>
                      </a:r>
                      <a:endParaRPr lang="en-US" sz="1600" b="1" i="0" u="none" strike="noStrike">
                        <a:solidFill>
                          <a:srgbClr val="000000"/>
                        </a:solidFill>
                        <a:effectLst/>
                        <a:latin typeface="Segoe UI Light" panose="020B0502040204020203" pitchFamily="34" charset="0"/>
                      </a:endParaRPr>
                    </a:p>
                  </a:txBody>
                  <a:tcPr marR="7619" marT="7619" marB="0" anchor="ctr"/>
                </a:tc>
                <a:extLst>
                  <a:ext uri="{0D108BD9-81ED-4DB2-BD59-A6C34878D82A}">
                    <a16:rowId xmlns:a16="http://schemas.microsoft.com/office/drawing/2014/main" val="1352213277"/>
                  </a:ext>
                </a:extLst>
              </a:tr>
              <a:tr h="410113">
                <a:tc>
                  <a:txBody>
                    <a:bodyPr/>
                    <a:lstStyle/>
                    <a:p>
                      <a:pPr algn="l" fontAlgn="ctr"/>
                      <a:r>
                        <a:rPr lang="en-US" sz="1600" b="1" u="none" strike="noStrike" dirty="0">
                          <a:effectLst/>
                        </a:rPr>
                        <a:t>Co</a:t>
                      </a:r>
                      <a:r>
                        <a:rPr lang="en-US" sz="1600" b="1" i="0" u="none" strike="noStrike" cap="none" dirty="0">
                          <a:solidFill>
                            <a:schemeClr val="dk1"/>
                          </a:solidFill>
                          <a:effectLst/>
                          <a:latin typeface="+mn-lt"/>
                          <a:ea typeface="+mn-ea"/>
                          <a:cs typeface="+mn-cs"/>
                          <a:sym typeface="Arial"/>
                        </a:rPr>
                        <a:t>mpute</a:t>
                      </a:r>
                      <a:r>
                        <a:rPr lang="en-US" sz="1600" b="1" u="none" strike="noStrike" dirty="0">
                          <a:effectLst/>
                        </a:rPr>
                        <a:t> Node</a:t>
                      </a:r>
                      <a:endParaRPr lang="en-US" sz="1600" b="1" i="0" u="none" strike="noStrike" dirty="0">
                        <a:solidFill>
                          <a:srgbClr val="000000"/>
                        </a:solidFill>
                        <a:effectLst/>
                        <a:latin typeface="Segoe UI Light" panose="020B0502040204020203" pitchFamily="34" charset="0"/>
                      </a:endParaRPr>
                    </a:p>
                  </a:txBody>
                  <a:tcPr marR="7619" marT="7619" marB="0" anchor="ctr"/>
                </a:tc>
                <a:tc>
                  <a:txBody>
                    <a:bodyPr/>
                    <a:lstStyle/>
                    <a:p>
                      <a:pPr algn="l" fontAlgn="ctr"/>
                      <a:r>
                        <a:rPr lang="en-US" sz="1600" u="none" strike="noStrike" dirty="0">
                          <a:solidFill>
                            <a:schemeClr val="tx1"/>
                          </a:solidFill>
                          <a:effectLst/>
                        </a:rPr>
                        <a:t>c6i.32xlarge: RHEL, </a:t>
                      </a:r>
                      <a:r>
                        <a:rPr lang="en-US" sz="1600" u="none" strike="noStrike" dirty="0">
                          <a:solidFill>
                            <a:schemeClr val="tx1"/>
                          </a:solidFill>
                          <a:effectLst/>
                          <a:latin typeface="+mn-lt"/>
                        </a:rPr>
                        <a:t>128 vCPU, 256 GiB RAM, Support EFA </a:t>
                      </a:r>
                      <a:endParaRPr lang="en-US" sz="1600" b="0" i="0" u="none" strike="noStrike" dirty="0">
                        <a:solidFill>
                          <a:schemeClr val="tx1"/>
                        </a:solidFill>
                        <a:effectLst/>
                        <a:latin typeface="Segoe UI Light" panose="020B0502040204020203" pitchFamily="34" charset="0"/>
                      </a:endParaRPr>
                    </a:p>
                  </a:txBody>
                  <a:tcPr marR="7619" marT="7619" marB="0" anchor="ctr"/>
                </a:tc>
                <a:tc>
                  <a:txBody>
                    <a:bodyPr/>
                    <a:lstStyle/>
                    <a:p>
                      <a:pPr algn="ctr" fontAlgn="ctr"/>
                      <a:r>
                        <a:rPr lang="en-US" sz="1600" b="0" i="0" u="none" strike="noStrike" dirty="0">
                          <a:solidFill>
                            <a:srgbClr val="000000"/>
                          </a:solidFill>
                          <a:effectLst/>
                          <a:latin typeface="Segoe UI Light" panose="020B0502040204020203" pitchFamily="34" charset="0"/>
                        </a:rPr>
                        <a:t>On-demand</a:t>
                      </a:r>
                    </a:p>
                  </a:txBody>
                  <a:tcPr marR="7619" marT="7619" marB="0" anchor="ctr"/>
                </a:tc>
                <a:extLst>
                  <a:ext uri="{0D108BD9-81ED-4DB2-BD59-A6C34878D82A}">
                    <a16:rowId xmlns:a16="http://schemas.microsoft.com/office/drawing/2014/main" val="3569850427"/>
                  </a:ext>
                </a:extLst>
              </a:tr>
              <a:tr h="575685">
                <a:tc>
                  <a:txBody>
                    <a:bodyPr/>
                    <a:lstStyle/>
                    <a:p>
                      <a:pPr algn="l" fontAlgn="ctr"/>
                      <a:r>
                        <a:rPr lang="en-US" sz="1600" b="1" u="none" strike="noStrike">
                          <a:effectLst/>
                        </a:rPr>
                        <a:t>Head / Login Node</a:t>
                      </a:r>
                      <a:endParaRPr lang="en-US" sz="1600" b="1" i="0" u="none" strike="noStrike">
                        <a:solidFill>
                          <a:srgbClr val="000000"/>
                        </a:solidFill>
                        <a:effectLst/>
                        <a:latin typeface="Segoe UI Light" panose="020B0502040204020203" pitchFamily="34" charset="0"/>
                      </a:endParaRPr>
                    </a:p>
                  </a:txBody>
                  <a:tcPr marR="7619" marT="7619" marB="0" anchor="ctr"/>
                </a:tc>
                <a:tc>
                  <a:txBody>
                    <a:bodyPr/>
                    <a:lstStyle/>
                    <a:p>
                      <a:pPr algn="l" fontAlgn="ctr"/>
                      <a:r>
                        <a:rPr lang="en-US" sz="1600" u="none" strike="noStrike" dirty="0">
                          <a:solidFill>
                            <a:schemeClr val="tx1"/>
                          </a:solidFill>
                          <a:effectLst/>
                          <a:latin typeface="+mn-lt"/>
                        </a:rPr>
                        <a:t>hpc6a.48xlarge:RHEL, 128 vCPU, 512 GiB RAM, Support EFA</a:t>
                      </a:r>
                      <a:endParaRPr lang="en-US" sz="1600" b="0" i="0" u="none" strike="noStrike" dirty="0">
                        <a:solidFill>
                          <a:schemeClr val="tx1"/>
                        </a:solidFill>
                        <a:effectLst/>
                        <a:latin typeface="+mn-lt"/>
                      </a:endParaRPr>
                    </a:p>
                  </a:txBody>
                  <a:tcPr marR="7619" marT="7619" marB="0" anchor="ctr"/>
                </a:tc>
                <a:tc>
                  <a:txBody>
                    <a:bodyPr/>
                    <a:lstStyle/>
                    <a:p>
                      <a:pPr algn="ctr" fontAlgn="ctr"/>
                      <a:r>
                        <a:rPr lang="en-US" sz="1600" b="0" i="0" u="none" strike="noStrike" dirty="0">
                          <a:solidFill>
                            <a:srgbClr val="000000"/>
                          </a:solidFill>
                          <a:effectLst/>
                          <a:latin typeface="Segoe UI Light" panose="020B0502040204020203" pitchFamily="34" charset="0"/>
                        </a:rPr>
                        <a:t>1</a:t>
                      </a:r>
                    </a:p>
                  </a:txBody>
                  <a:tcPr marR="7619" marT="7619" marB="0" anchor="ctr"/>
                </a:tc>
                <a:extLst>
                  <a:ext uri="{0D108BD9-81ED-4DB2-BD59-A6C34878D82A}">
                    <a16:rowId xmlns:a16="http://schemas.microsoft.com/office/drawing/2014/main" val="935675759"/>
                  </a:ext>
                </a:extLst>
              </a:tr>
              <a:tr h="292270">
                <a:tc>
                  <a:txBody>
                    <a:bodyPr/>
                    <a:lstStyle/>
                    <a:p>
                      <a:pPr algn="l" fontAlgn="ctr"/>
                      <a:r>
                        <a:rPr lang="en-US" sz="1600" b="1" i="0" u="none" strike="noStrike" cap="none" dirty="0" err="1">
                          <a:solidFill>
                            <a:schemeClr val="dk1"/>
                          </a:solidFill>
                          <a:effectLst/>
                          <a:latin typeface="+mn-lt"/>
                          <a:ea typeface="+mn-ea"/>
                          <a:cs typeface="+mn-cs"/>
                          <a:sym typeface="Arial"/>
                        </a:rPr>
                        <a:t>EnginFrame</a:t>
                      </a:r>
                      <a:r>
                        <a:rPr lang="en-US" sz="1600" b="1" i="0" u="none" strike="noStrike" cap="none" dirty="0">
                          <a:solidFill>
                            <a:schemeClr val="dk1"/>
                          </a:solidFill>
                          <a:effectLst/>
                          <a:latin typeface="+mn-lt"/>
                          <a:ea typeface="+mn-ea"/>
                          <a:cs typeface="+mn-cs"/>
                          <a:sym typeface="Arial"/>
                        </a:rPr>
                        <a:t> Portal Node</a:t>
                      </a:r>
                    </a:p>
                  </a:txBody>
                  <a:tcPr marR="7619" marT="7619" marB="0" anchor="ctr"/>
                </a:tc>
                <a:tc>
                  <a:txBody>
                    <a:bodyPr/>
                    <a:lstStyle/>
                    <a:p>
                      <a:pPr algn="l" fontAlgn="ctr"/>
                      <a:r>
                        <a:rPr lang="en-US" sz="1600" b="0" i="0" u="none" strike="noStrike" cap="none" dirty="0">
                          <a:solidFill>
                            <a:schemeClr val="tx1"/>
                          </a:solidFill>
                          <a:effectLst/>
                          <a:latin typeface="+mn-lt"/>
                          <a:ea typeface="+mn-ea"/>
                          <a:cs typeface="+mn-cs"/>
                          <a:sym typeface="Arial"/>
                        </a:rPr>
                        <a:t>m5.24xlarge: RHEL, 96 vCPU, 384 GiB RAM</a:t>
                      </a:r>
                    </a:p>
                  </a:txBody>
                  <a:tcPr marR="7619" marT="7619" marB="0" anchor="ctr"/>
                </a:tc>
                <a:tc>
                  <a:txBody>
                    <a:bodyPr/>
                    <a:lstStyle/>
                    <a:p>
                      <a:pPr algn="ctr" fontAlgn="ctr"/>
                      <a:r>
                        <a:rPr lang="en-US" sz="1600" b="0" i="0" u="none" strike="noStrike" dirty="0">
                          <a:solidFill>
                            <a:srgbClr val="000000"/>
                          </a:solidFill>
                          <a:effectLst/>
                          <a:latin typeface="Segoe UI Light" panose="020B0502040204020203" pitchFamily="34" charset="0"/>
                        </a:rPr>
                        <a:t>1</a:t>
                      </a:r>
                    </a:p>
                  </a:txBody>
                  <a:tcPr marR="7619" marT="7619" marB="0" anchor="ctr"/>
                </a:tc>
                <a:extLst>
                  <a:ext uri="{0D108BD9-81ED-4DB2-BD59-A6C34878D82A}">
                    <a16:rowId xmlns:a16="http://schemas.microsoft.com/office/drawing/2014/main" val="284467190"/>
                  </a:ext>
                </a:extLst>
              </a:tr>
              <a:tr h="292270">
                <a:tc>
                  <a:txBody>
                    <a:bodyPr/>
                    <a:lstStyle/>
                    <a:p>
                      <a:pPr algn="l" fontAlgn="ctr"/>
                      <a:r>
                        <a:rPr lang="en-US" sz="1600" b="1" i="0" u="none" strike="noStrike" cap="none" dirty="0">
                          <a:solidFill>
                            <a:schemeClr val="dk1"/>
                          </a:solidFill>
                          <a:effectLst/>
                          <a:latin typeface="+mn-lt"/>
                          <a:ea typeface="+mn-ea"/>
                          <a:cs typeface="+mn-cs"/>
                          <a:sym typeface="Arial"/>
                        </a:rPr>
                        <a:t>Workstation</a:t>
                      </a:r>
                    </a:p>
                  </a:txBody>
                  <a:tcPr marR="7619" marT="7619" marB="0" anchor="ctr"/>
                </a:tc>
                <a:tc>
                  <a:txBody>
                    <a:bodyPr/>
                    <a:lstStyle/>
                    <a:p>
                      <a:pPr marL="0" marR="0" lvl="0" indent="0" algn="l" defTabSz="1219140" rtl="0" eaLnBrk="1" fontAlgn="ctr"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effectLst/>
                          <a:latin typeface="+mn-lt"/>
                          <a:ea typeface="+mn-ea"/>
                          <a:cs typeface="+mn-cs"/>
                          <a:sym typeface="Arial"/>
                        </a:rPr>
                        <a:t>g4dn.2xlarge: Windows: 32 vCPU, 128 GiB RAM, 900 GB Local Storage</a:t>
                      </a:r>
                    </a:p>
                  </a:txBody>
                  <a:tcPr marR="7619" marT="7619" marB="0" anchor="ctr"/>
                </a:tc>
                <a:tc>
                  <a:txBody>
                    <a:bodyPr/>
                    <a:lstStyle/>
                    <a:p>
                      <a:pPr algn="ctr" fontAlgn="ctr"/>
                      <a:r>
                        <a:rPr lang="en-US" sz="1600" b="0" i="0" u="none" strike="noStrike" dirty="0">
                          <a:solidFill>
                            <a:srgbClr val="000000"/>
                          </a:solidFill>
                          <a:effectLst/>
                          <a:latin typeface="Segoe UI Light" panose="020B0502040204020203" pitchFamily="34" charset="0"/>
                        </a:rPr>
                        <a:t>2</a:t>
                      </a:r>
                    </a:p>
                  </a:txBody>
                  <a:tcPr marR="7619" marT="7619" marB="0" anchor="ctr"/>
                </a:tc>
                <a:extLst>
                  <a:ext uri="{0D108BD9-81ED-4DB2-BD59-A6C34878D82A}">
                    <a16:rowId xmlns:a16="http://schemas.microsoft.com/office/drawing/2014/main" val="1357805087"/>
                  </a:ext>
                </a:extLst>
              </a:tr>
              <a:tr h="292270">
                <a:tc>
                  <a:txBody>
                    <a:bodyPr/>
                    <a:lstStyle/>
                    <a:p>
                      <a:pPr algn="l" fontAlgn="ctr"/>
                      <a:r>
                        <a:rPr lang="en-US" sz="1600" b="1" i="0" u="none" strike="noStrike" cap="none">
                          <a:solidFill>
                            <a:schemeClr val="dk1"/>
                          </a:solidFill>
                          <a:effectLst/>
                          <a:latin typeface="+mn-lt"/>
                          <a:ea typeface="+mn-ea"/>
                          <a:cs typeface="+mn-cs"/>
                          <a:sym typeface="Arial"/>
                        </a:rPr>
                        <a:t>Storage Accounts</a:t>
                      </a:r>
                    </a:p>
                  </a:txBody>
                  <a:tcPr marR="7619" marT="7619" marB="0" anchor="ctr"/>
                </a:tc>
                <a:tc>
                  <a:txBody>
                    <a:bodyPr/>
                    <a:lstStyle/>
                    <a:p>
                      <a:pPr algn="l" fontAlgn="ctr"/>
                      <a:r>
                        <a:rPr lang="en-US" sz="1600" b="0" i="0" u="none" strike="noStrike" cap="none" dirty="0">
                          <a:solidFill>
                            <a:schemeClr val="tx1"/>
                          </a:solidFill>
                          <a:effectLst/>
                          <a:latin typeface="+mn-lt"/>
                          <a:ea typeface="+mn-ea"/>
                          <a:cs typeface="+mn-cs"/>
                          <a:sym typeface="Arial"/>
                        </a:rPr>
                        <a:t>FSx for </a:t>
                      </a:r>
                      <a:r>
                        <a:rPr lang="en-US" sz="1600" b="0" i="0" u="none" strike="noStrike" cap="none" dirty="0" err="1">
                          <a:solidFill>
                            <a:schemeClr val="tx1"/>
                          </a:solidFill>
                          <a:effectLst/>
                          <a:latin typeface="+mn-lt"/>
                          <a:ea typeface="+mn-ea"/>
                          <a:cs typeface="+mn-cs"/>
                          <a:sym typeface="Arial"/>
                        </a:rPr>
                        <a:t>Netapp</a:t>
                      </a:r>
                      <a:r>
                        <a:rPr lang="en-US" sz="1600" b="0" i="0" u="none" strike="noStrike" cap="none" dirty="0">
                          <a:solidFill>
                            <a:schemeClr val="tx1"/>
                          </a:solidFill>
                          <a:effectLst/>
                          <a:latin typeface="+mn-lt"/>
                          <a:ea typeface="+mn-ea"/>
                          <a:cs typeface="+mn-cs"/>
                          <a:sym typeface="Arial"/>
                        </a:rPr>
                        <a:t> </a:t>
                      </a:r>
                      <a:r>
                        <a:rPr lang="en-US" sz="1600" b="0" i="0" u="none" strike="noStrike" cap="none" dirty="0" err="1">
                          <a:solidFill>
                            <a:schemeClr val="tx1"/>
                          </a:solidFill>
                          <a:effectLst/>
                          <a:latin typeface="+mn-lt"/>
                          <a:ea typeface="+mn-ea"/>
                          <a:cs typeface="+mn-cs"/>
                          <a:sym typeface="Arial"/>
                        </a:rPr>
                        <a:t>Ontap</a:t>
                      </a:r>
                      <a:endParaRPr lang="en-US" sz="1600" b="0" i="0" u="none" strike="noStrike" cap="none" dirty="0">
                        <a:solidFill>
                          <a:schemeClr val="tx1"/>
                        </a:solidFill>
                        <a:effectLst/>
                        <a:latin typeface="+mn-lt"/>
                        <a:ea typeface="+mn-ea"/>
                        <a:cs typeface="+mn-cs"/>
                        <a:sym typeface="Arial"/>
                      </a:endParaRPr>
                    </a:p>
                  </a:txBody>
                  <a:tcPr marR="7619" marT="7619" marB="0" anchor="ctr"/>
                </a:tc>
                <a:tc>
                  <a:txBody>
                    <a:bodyPr/>
                    <a:lstStyle/>
                    <a:p>
                      <a:pPr algn="ctr" fontAlgn="ctr"/>
                      <a:r>
                        <a:rPr lang="en-US" sz="1600" u="none" strike="noStrike" dirty="0">
                          <a:effectLst/>
                        </a:rPr>
                        <a:t>150TB</a:t>
                      </a:r>
                      <a:endParaRPr lang="en-US" sz="1600" b="0" i="0" u="none" strike="noStrike" dirty="0">
                        <a:solidFill>
                          <a:srgbClr val="000000"/>
                        </a:solidFill>
                        <a:effectLst/>
                        <a:latin typeface="Segoe UI Light" panose="020B0502040204020203" pitchFamily="34" charset="0"/>
                      </a:endParaRPr>
                    </a:p>
                  </a:txBody>
                  <a:tcPr marR="7619" marT="7619" marB="0" anchor="ctr"/>
                </a:tc>
                <a:extLst>
                  <a:ext uri="{0D108BD9-81ED-4DB2-BD59-A6C34878D82A}">
                    <a16:rowId xmlns:a16="http://schemas.microsoft.com/office/drawing/2014/main" val="3210383121"/>
                  </a:ext>
                </a:extLst>
              </a:tr>
              <a:tr h="292270">
                <a:tc>
                  <a:txBody>
                    <a:bodyPr/>
                    <a:lstStyle/>
                    <a:p>
                      <a:pPr algn="l" fontAlgn="ctr"/>
                      <a:r>
                        <a:rPr lang="en-US" sz="1600" b="1" i="0" u="none" strike="noStrike" cap="none">
                          <a:solidFill>
                            <a:schemeClr val="dk1"/>
                          </a:solidFill>
                          <a:effectLst/>
                          <a:latin typeface="+mn-lt"/>
                          <a:ea typeface="+mn-ea"/>
                          <a:cs typeface="+mn-cs"/>
                          <a:sym typeface="Arial"/>
                        </a:rPr>
                        <a:t>Backup</a:t>
                      </a:r>
                    </a:p>
                  </a:txBody>
                  <a:tcPr marR="7619" marT="7619" marB="0" anchor="ctr"/>
                </a:tc>
                <a:tc>
                  <a:txBody>
                    <a:bodyPr/>
                    <a:lstStyle/>
                    <a:p>
                      <a:pPr algn="l" fontAlgn="ctr"/>
                      <a:r>
                        <a:rPr lang="en-US" sz="1600" b="0" i="0" u="none" strike="noStrike" cap="none" dirty="0">
                          <a:solidFill>
                            <a:schemeClr val="tx1"/>
                          </a:solidFill>
                          <a:effectLst/>
                          <a:latin typeface="+mn-lt"/>
                          <a:ea typeface="+mn-ea"/>
                          <a:cs typeface="+mn-cs"/>
                          <a:sym typeface="Arial"/>
                        </a:rPr>
                        <a:t>FSx backup </a:t>
                      </a:r>
                    </a:p>
                  </a:txBody>
                  <a:tcPr marR="7619" marT="7619" marB="0" anchor="ctr"/>
                </a:tc>
                <a:tc>
                  <a:txBody>
                    <a:bodyPr/>
                    <a:lstStyle/>
                    <a:p>
                      <a:pPr algn="ctr" fontAlgn="ctr"/>
                      <a:endParaRPr lang="en-US" sz="1600" b="0" i="0" u="none" strike="noStrike" dirty="0">
                        <a:solidFill>
                          <a:srgbClr val="000000"/>
                        </a:solidFill>
                        <a:effectLst/>
                        <a:latin typeface="Segoe UI Light" panose="020B0502040204020203" pitchFamily="34" charset="0"/>
                      </a:endParaRPr>
                    </a:p>
                  </a:txBody>
                  <a:tcPr marR="7619" marT="7619" marB="0" anchor="ctr"/>
                </a:tc>
                <a:extLst>
                  <a:ext uri="{0D108BD9-81ED-4DB2-BD59-A6C34878D82A}">
                    <a16:rowId xmlns:a16="http://schemas.microsoft.com/office/drawing/2014/main" val="3641765527"/>
                  </a:ext>
                </a:extLst>
              </a:tr>
              <a:tr h="575685">
                <a:tc>
                  <a:txBody>
                    <a:bodyPr/>
                    <a:lstStyle/>
                    <a:p>
                      <a:pPr algn="l" fontAlgn="ctr"/>
                      <a:r>
                        <a:rPr lang="en-US" sz="1600" b="1" i="0" u="none" strike="noStrike" cap="none" dirty="0">
                          <a:solidFill>
                            <a:schemeClr val="dk1"/>
                          </a:solidFill>
                          <a:effectLst/>
                          <a:latin typeface="+mn-lt"/>
                          <a:ea typeface="+mn-ea"/>
                          <a:cs typeface="+mn-cs"/>
                          <a:sym typeface="Arial"/>
                        </a:rPr>
                        <a:t>Other Features</a:t>
                      </a:r>
                    </a:p>
                  </a:txBody>
                  <a:tcPr marR="7619" marT="7619" marB="0" anchor="ctr"/>
                </a:tc>
                <a:tc>
                  <a:txBody>
                    <a:bodyPr/>
                    <a:lstStyle/>
                    <a:p>
                      <a:pPr marL="0" marR="0" lvl="0" indent="0" algn="l" defTabSz="914377" rtl="0" eaLnBrk="1" fontAlgn="ctr"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effectLst/>
                          <a:latin typeface="+mn-lt"/>
                          <a:ea typeface="+mn-ea"/>
                          <a:cs typeface="+mn-cs"/>
                          <a:sym typeface="Arial"/>
                        </a:rPr>
                        <a:t>SD-WAN, AWS KMS, CloudWatch, AWS IAM As per requirement</a:t>
                      </a:r>
                    </a:p>
                  </a:txBody>
                  <a:tcPr marR="7619" marT="7619" marB="0" anchor="ctr"/>
                </a:tc>
                <a:tc>
                  <a:txBody>
                    <a:bodyPr/>
                    <a:lstStyle/>
                    <a:p>
                      <a:pPr algn="ctr" fontAlgn="ctr"/>
                      <a:r>
                        <a:rPr lang="en-US" sz="1600" u="none" strike="noStrike" dirty="0">
                          <a:effectLst/>
                        </a:rPr>
                        <a:t> </a:t>
                      </a:r>
                      <a:endParaRPr lang="en-US" sz="1600" b="0" i="0" u="none" strike="noStrike" dirty="0">
                        <a:solidFill>
                          <a:srgbClr val="000000"/>
                        </a:solidFill>
                        <a:effectLst/>
                        <a:latin typeface="Segoe UI Light" panose="020B0502040204020203" pitchFamily="34" charset="0"/>
                      </a:endParaRPr>
                    </a:p>
                  </a:txBody>
                  <a:tcPr marR="7619" marT="7619" marB="0" anchor="ctr"/>
                </a:tc>
                <a:extLst>
                  <a:ext uri="{0D108BD9-81ED-4DB2-BD59-A6C34878D82A}">
                    <a16:rowId xmlns:a16="http://schemas.microsoft.com/office/drawing/2014/main" val="406311438"/>
                  </a:ext>
                </a:extLst>
              </a:tr>
              <a:tr h="575685">
                <a:tc>
                  <a:txBody>
                    <a:bodyPr/>
                    <a:lstStyle/>
                    <a:p>
                      <a:pPr algn="l" fontAlgn="ctr"/>
                      <a:r>
                        <a:rPr lang="en-US" sz="1600" b="1" i="0" u="none" strike="noStrike" cap="none" dirty="0">
                          <a:solidFill>
                            <a:schemeClr val="dk1"/>
                          </a:solidFill>
                          <a:effectLst/>
                          <a:latin typeface="+mn-lt"/>
                          <a:ea typeface="+mn-ea"/>
                          <a:cs typeface="+mn-cs"/>
                          <a:sym typeface="Arial"/>
                        </a:rPr>
                        <a:t>Authentication</a:t>
                      </a:r>
                    </a:p>
                  </a:txBody>
                  <a:tcPr marR="7619" marT="7619" marB="0" anchor="ctr"/>
                </a:tc>
                <a:tc>
                  <a:txBody>
                    <a:bodyPr/>
                    <a:lstStyle/>
                    <a:p>
                      <a:pPr marL="0" marR="0" lvl="0" indent="0" algn="l" defTabSz="914377" rtl="0" eaLnBrk="1" fontAlgn="ctr"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effectLst/>
                          <a:latin typeface="+mn-lt"/>
                          <a:ea typeface="+mn-ea"/>
                          <a:cs typeface="+mn-cs"/>
                          <a:sym typeface="Arial"/>
                        </a:rPr>
                        <a:t>Azure AD and AWS SSO will be used for authentication</a:t>
                      </a:r>
                    </a:p>
                  </a:txBody>
                  <a:tcPr marR="7619" marT="7619" marB="0" anchor="ctr"/>
                </a:tc>
                <a:tc>
                  <a:txBody>
                    <a:bodyPr/>
                    <a:lstStyle/>
                    <a:p>
                      <a:pPr algn="ctr" fontAlgn="ctr"/>
                      <a:endParaRPr lang="en-US" sz="1600" b="0" i="0" u="none" strike="noStrike" dirty="0">
                        <a:solidFill>
                          <a:srgbClr val="000000"/>
                        </a:solidFill>
                        <a:effectLst/>
                        <a:latin typeface="Segoe UI Light" panose="020B0502040204020203" pitchFamily="34" charset="0"/>
                      </a:endParaRPr>
                    </a:p>
                  </a:txBody>
                  <a:tcPr marR="7619" marT="7619" marB="0" anchor="ctr"/>
                </a:tc>
                <a:extLst>
                  <a:ext uri="{0D108BD9-81ED-4DB2-BD59-A6C34878D82A}">
                    <a16:rowId xmlns:a16="http://schemas.microsoft.com/office/drawing/2014/main" val="3534116755"/>
                  </a:ext>
                </a:extLst>
              </a:tr>
              <a:tr h="575685">
                <a:tc>
                  <a:txBody>
                    <a:bodyPr/>
                    <a:lstStyle/>
                    <a:p>
                      <a:pPr algn="l" fontAlgn="ctr"/>
                      <a:r>
                        <a:rPr lang="en-US" sz="1600" b="1" i="0" u="none" strike="noStrike" cap="none" dirty="0">
                          <a:solidFill>
                            <a:schemeClr val="dk1"/>
                          </a:solidFill>
                          <a:effectLst/>
                          <a:latin typeface="+mn-lt"/>
                          <a:ea typeface="+mn-ea"/>
                          <a:cs typeface="+mn-cs"/>
                          <a:sym typeface="Arial"/>
                        </a:rPr>
                        <a:t>Scheduler</a:t>
                      </a:r>
                    </a:p>
                  </a:txBody>
                  <a:tcPr marR="7619" marT="7619" marB="0" anchor="ctr"/>
                </a:tc>
                <a:tc>
                  <a:txBody>
                    <a:bodyPr/>
                    <a:lstStyle/>
                    <a:p>
                      <a:pPr marL="0" marR="0" lvl="0" indent="0" algn="l" defTabSz="914377" rtl="0" eaLnBrk="1" fontAlgn="ctr" latinLnBrk="0" hangingPunct="1">
                        <a:lnSpc>
                          <a:spcPct val="100000"/>
                        </a:lnSpc>
                        <a:spcBef>
                          <a:spcPts val="0"/>
                        </a:spcBef>
                        <a:spcAft>
                          <a:spcPts val="0"/>
                        </a:spcAft>
                        <a:buClrTx/>
                        <a:buSzTx/>
                        <a:buFontTx/>
                        <a:buNone/>
                        <a:tabLst/>
                        <a:defRPr/>
                      </a:pPr>
                      <a:r>
                        <a:rPr lang="en-US" sz="1600" b="0" i="0" u="none" strike="noStrike" cap="none" dirty="0">
                          <a:solidFill>
                            <a:schemeClr val="tx1"/>
                          </a:solidFill>
                          <a:effectLst/>
                          <a:latin typeface="+mn-lt"/>
                          <a:ea typeface="+mn-ea"/>
                          <a:cs typeface="+mn-cs"/>
                          <a:sym typeface="Arial"/>
                        </a:rPr>
                        <a:t>Existing: LSF, Proposed: PBS/</a:t>
                      </a:r>
                      <a:r>
                        <a:rPr lang="en-US" sz="1600" b="0" i="0" u="none" strike="noStrike" cap="none" dirty="0" err="1">
                          <a:solidFill>
                            <a:schemeClr val="tx1"/>
                          </a:solidFill>
                          <a:effectLst/>
                          <a:latin typeface="+mn-lt"/>
                          <a:ea typeface="+mn-ea"/>
                          <a:cs typeface="+mn-cs"/>
                          <a:sym typeface="Arial"/>
                        </a:rPr>
                        <a:t>Slurn</a:t>
                      </a:r>
                      <a:endParaRPr lang="en-US" sz="1600" b="0" i="0" u="none" strike="noStrike" cap="none" dirty="0">
                        <a:solidFill>
                          <a:schemeClr val="tx1"/>
                        </a:solidFill>
                        <a:effectLst/>
                        <a:latin typeface="+mn-lt"/>
                        <a:ea typeface="+mn-ea"/>
                        <a:cs typeface="+mn-cs"/>
                        <a:sym typeface="Arial"/>
                      </a:endParaRPr>
                    </a:p>
                  </a:txBody>
                  <a:tcPr marR="7619" marT="7619" marB="0" anchor="ctr"/>
                </a:tc>
                <a:tc>
                  <a:txBody>
                    <a:bodyPr/>
                    <a:lstStyle/>
                    <a:p>
                      <a:pPr algn="ctr" fontAlgn="ctr"/>
                      <a:r>
                        <a:rPr lang="en-US" sz="1600" b="0" i="0" u="none" strike="noStrike" dirty="0">
                          <a:solidFill>
                            <a:srgbClr val="000000"/>
                          </a:solidFill>
                          <a:effectLst/>
                          <a:latin typeface="Segoe UI Light" panose="020B0502040204020203" pitchFamily="34" charset="0"/>
                        </a:rPr>
                        <a:t>1</a:t>
                      </a:r>
                    </a:p>
                  </a:txBody>
                  <a:tcPr marR="7619" marT="7619" marB="0" anchor="ctr"/>
                </a:tc>
                <a:extLst>
                  <a:ext uri="{0D108BD9-81ED-4DB2-BD59-A6C34878D82A}">
                    <a16:rowId xmlns:a16="http://schemas.microsoft.com/office/drawing/2014/main" val="2786844489"/>
                  </a:ext>
                </a:extLst>
              </a:tr>
            </a:tbl>
          </a:graphicData>
        </a:graphic>
      </p:graphicFrame>
    </p:spTree>
    <p:extLst>
      <p:ext uri="{BB962C8B-B14F-4D97-AF65-F5344CB8AC3E}">
        <p14:creationId xmlns:p14="http://schemas.microsoft.com/office/powerpoint/2010/main" val="2045524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a:extLst>
              <a:ext uri="{FF2B5EF4-FFF2-40B4-BE49-F238E27FC236}">
                <a16:creationId xmlns:a16="http://schemas.microsoft.com/office/drawing/2014/main" id="{6F54B875-BBC1-6468-137F-7DF4851F14D3}"/>
              </a:ext>
            </a:extLst>
          </p:cNvPr>
          <p:cNvPicPr>
            <a:picLocks noChangeAspect="1"/>
          </p:cNvPicPr>
          <p:nvPr/>
        </p:nvPicPr>
        <p:blipFill>
          <a:blip r:embed="rId3"/>
          <a:stretch>
            <a:fillRect/>
          </a:stretch>
        </p:blipFill>
        <p:spPr>
          <a:xfrm>
            <a:off x="279912" y="709684"/>
            <a:ext cx="11632176" cy="5786650"/>
          </a:xfrm>
          <a:prstGeom prst="rect">
            <a:avLst/>
          </a:prstGeom>
        </p:spPr>
      </p:pic>
      <p:sp>
        <p:nvSpPr>
          <p:cNvPr id="101" name="Title 1">
            <a:extLst>
              <a:ext uri="{FF2B5EF4-FFF2-40B4-BE49-F238E27FC236}">
                <a16:creationId xmlns:a16="http://schemas.microsoft.com/office/drawing/2014/main" id="{DFE6CC72-124C-A8E4-66C9-650801803CAB}"/>
              </a:ext>
            </a:extLst>
          </p:cNvPr>
          <p:cNvSpPr txBox="1">
            <a:spLocks noGrp="1"/>
          </p:cNvSpPr>
          <p:nvPr>
            <p:ph type="title"/>
          </p:nvPr>
        </p:nvSpPr>
        <p:spPr>
          <a:xfrm>
            <a:off x="257175" y="144463"/>
            <a:ext cx="10515600" cy="736600"/>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To-Be – High Level Architecture Diagram using  Parallel Cluster (Reference Architecture)</a:t>
            </a: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spTree>
    <p:extLst>
      <p:ext uri="{BB962C8B-B14F-4D97-AF65-F5344CB8AC3E}">
        <p14:creationId xmlns:p14="http://schemas.microsoft.com/office/powerpoint/2010/main" val="3538441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4" name="Title 1">
            <a:extLst>
              <a:ext uri="{FF2B5EF4-FFF2-40B4-BE49-F238E27FC236}">
                <a16:creationId xmlns:a16="http://schemas.microsoft.com/office/drawing/2014/main" id="{F15B41A8-8C0D-4175-A9D8-400FAF95AE8B}"/>
              </a:ext>
            </a:extLst>
          </p:cNvPr>
          <p:cNvSpPr txBox="1">
            <a:spLocks/>
          </p:cNvSpPr>
          <p:nvPr/>
        </p:nvSpPr>
        <p:spPr>
          <a:xfrm>
            <a:off x="228599" y="160513"/>
            <a:ext cx="8734664"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To-Be – AWS Connectivity with On-prem and TCS Development Center</a:t>
            </a: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pic>
        <p:nvPicPr>
          <p:cNvPr id="9" name="Graphic 8">
            <a:extLst>
              <a:ext uri="{FF2B5EF4-FFF2-40B4-BE49-F238E27FC236}">
                <a16:creationId xmlns:a16="http://schemas.microsoft.com/office/drawing/2014/main" id="{F8CC59FF-5A9C-4DA4-AA84-68E346D132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24577" y="879121"/>
            <a:ext cx="406970" cy="406970"/>
          </a:xfrm>
          <a:prstGeom prst="rect">
            <a:avLst/>
          </a:prstGeom>
        </p:spPr>
      </p:pic>
      <p:sp>
        <p:nvSpPr>
          <p:cNvPr id="18" name="Rectangle 17">
            <a:extLst>
              <a:ext uri="{FF2B5EF4-FFF2-40B4-BE49-F238E27FC236}">
                <a16:creationId xmlns:a16="http://schemas.microsoft.com/office/drawing/2014/main" id="{AE492E0C-E80C-4A2D-9128-5730160DFB98}"/>
              </a:ext>
            </a:extLst>
          </p:cNvPr>
          <p:cNvSpPr/>
          <p:nvPr/>
        </p:nvSpPr>
        <p:spPr>
          <a:xfrm>
            <a:off x="5313673" y="893209"/>
            <a:ext cx="5257800" cy="233561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e-CH"/>
          </a:p>
        </p:txBody>
      </p:sp>
      <p:grpSp>
        <p:nvGrpSpPr>
          <p:cNvPr id="10" name="Group 9">
            <a:extLst>
              <a:ext uri="{FF2B5EF4-FFF2-40B4-BE49-F238E27FC236}">
                <a16:creationId xmlns:a16="http://schemas.microsoft.com/office/drawing/2014/main" id="{58D3A059-5A03-B3CC-9E5B-0EDF25275714}"/>
              </a:ext>
            </a:extLst>
          </p:cNvPr>
          <p:cNvGrpSpPr/>
          <p:nvPr/>
        </p:nvGrpSpPr>
        <p:grpSpPr>
          <a:xfrm>
            <a:off x="4356029" y="1901717"/>
            <a:ext cx="805858" cy="744847"/>
            <a:chOff x="1218985" y="3355950"/>
            <a:chExt cx="805858" cy="744847"/>
          </a:xfrm>
        </p:grpSpPr>
        <p:pic>
          <p:nvPicPr>
            <p:cNvPr id="145" name="Picture 2">
              <a:extLst>
                <a:ext uri="{FF2B5EF4-FFF2-40B4-BE49-F238E27FC236}">
                  <a16:creationId xmlns:a16="http://schemas.microsoft.com/office/drawing/2014/main" id="{4CDA0CC7-6ABE-47E1-BACC-6EA711B22D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8053" y="3355950"/>
              <a:ext cx="592383" cy="524684"/>
            </a:xfrm>
            <a:prstGeom prst="rect">
              <a:avLst/>
            </a:prstGeom>
            <a:noFill/>
            <a:extLst>
              <a:ext uri="{909E8E84-426E-40DD-AFC4-6F175D3DCCD1}">
                <a14:hiddenFill xmlns:a14="http://schemas.microsoft.com/office/drawing/2010/main">
                  <a:solidFill>
                    <a:srgbClr val="FFFFFF"/>
                  </a:solidFill>
                </a14:hiddenFill>
              </a:ext>
            </a:extLst>
          </p:spPr>
        </p:pic>
        <p:sp>
          <p:nvSpPr>
            <p:cNvPr id="148" name="TextBox 17">
              <a:extLst>
                <a:ext uri="{FF2B5EF4-FFF2-40B4-BE49-F238E27FC236}">
                  <a16:creationId xmlns:a16="http://schemas.microsoft.com/office/drawing/2014/main" id="{78626E20-4AE7-43AF-8B33-1336AF3F385B}"/>
                </a:ext>
              </a:extLst>
            </p:cNvPr>
            <p:cNvSpPr txBox="1">
              <a:spLocks noChangeArrowheads="1"/>
            </p:cNvSpPr>
            <p:nvPr/>
          </p:nvSpPr>
          <p:spPr bwMode="auto">
            <a:xfrm>
              <a:off x="1218985" y="3854576"/>
              <a:ext cx="80585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SD-WAN</a:t>
              </a:r>
            </a:p>
          </p:txBody>
        </p:sp>
      </p:grpSp>
      <p:grpSp>
        <p:nvGrpSpPr>
          <p:cNvPr id="197" name="Group 196">
            <a:extLst>
              <a:ext uri="{FF2B5EF4-FFF2-40B4-BE49-F238E27FC236}">
                <a16:creationId xmlns:a16="http://schemas.microsoft.com/office/drawing/2014/main" id="{09E431B8-EACD-67E7-947A-70738387B1A2}"/>
              </a:ext>
            </a:extLst>
          </p:cNvPr>
          <p:cNvGrpSpPr/>
          <p:nvPr/>
        </p:nvGrpSpPr>
        <p:grpSpPr>
          <a:xfrm>
            <a:off x="5760871" y="1117111"/>
            <a:ext cx="2272743" cy="1902874"/>
            <a:chOff x="3904773" y="2205101"/>
            <a:chExt cx="2272743" cy="1902874"/>
          </a:xfrm>
        </p:grpSpPr>
        <p:pic>
          <p:nvPicPr>
            <p:cNvPr id="68" name="Graphic 19">
              <a:extLst>
                <a:ext uri="{FF2B5EF4-FFF2-40B4-BE49-F238E27FC236}">
                  <a16:creationId xmlns:a16="http://schemas.microsoft.com/office/drawing/2014/main" id="{22F1E15B-A72B-4165-AA89-52A27B7231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4290" y="3105172"/>
              <a:ext cx="284623" cy="284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TextBox 9">
              <a:extLst>
                <a:ext uri="{FF2B5EF4-FFF2-40B4-BE49-F238E27FC236}">
                  <a16:creationId xmlns:a16="http://schemas.microsoft.com/office/drawing/2014/main" id="{792A9B5D-4989-C0E0-9A8B-0EEE22331837}"/>
                </a:ext>
              </a:extLst>
            </p:cNvPr>
            <p:cNvSpPr txBox="1">
              <a:spLocks noChangeArrowheads="1"/>
            </p:cNvSpPr>
            <p:nvPr/>
          </p:nvSpPr>
          <p:spPr bwMode="auto">
            <a:xfrm>
              <a:off x="3904773" y="3365600"/>
              <a:ext cx="7625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Internet Gateway</a:t>
              </a:r>
            </a:p>
          </p:txBody>
        </p:sp>
        <p:sp>
          <p:nvSpPr>
            <p:cNvPr id="38" name="TextBox 9">
              <a:extLst>
                <a:ext uri="{FF2B5EF4-FFF2-40B4-BE49-F238E27FC236}">
                  <a16:creationId xmlns:a16="http://schemas.microsoft.com/office/drawing/2014/main" id="{AD648B6D-356B-8C5A-8721-31B7DD69DF4D}"/>
                </a:ext>
              </a:extLst>
            </p:cNvPr>
            <p:cNvSpPr txBox="1">
              <a:spLocks noChangeArrowheads="1"/>
            </p:cNvSpPr>
            <p:nvPr/>
          </p:nvSpPr>
          <p:spPr bwMode="auto">
            <a:xfrm>
              <a:off x="4088133" y="2214522"/>
              <a:ext cx="11444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 Transit Account</a:t>
              </a:r>
            </a:p>
          </p:txBody>
        </p:sp>
        <p:pic>
          <p:nvPicPr>
            <p:cNvPr id="82" name="Graphic 7">
              <a:extLst>
                <a:ext uri="{FF2B5EF4-FFF2-40B4-BE49-F238E27FC236}">
                  <a16:creationId xmlns:a16="http://schemas.microsoft.com/office/drawing/2014/main" id="{226933A3-B91C-A81A-5152-78D5182E2AD6}"/>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3913554" y="2205101"/>
              <a:ext cx="278891" cy="28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Rectangle 119">
              <a:extLst>
                <a:ext uri="{FF2B5EF4-FFF2-40B4-BE49-F238E27FC236}">
                  <a16:creationId xmlns:a16="http://schemas.microsoft.com/office/drawing/2014/main" id="{4244438F-C136-44E7-2CF3-EBE95E158EA1}"/>
                </a:ext>
              </a:extLst>
            </p:cNvPr>
            <p:cNvSpPr/>
            <p:nvPr/>
          </p:nvSpPr>
          <p:spPr>
            <a:xfrm>
              <a:off x="3914298" y="2210936"/>
              <a:ext cx="2263218" cy="1897039"/>
            </a:xfrm>
            <a:prstGeom prst="rect">
              <a:avLst/>
            </a:prstGeom>
            <a:noFill/>
            <a:ln w="6350">
              <a:solidFill>
                <a:srgbClr val="CD226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33795" tIns="46759"/>
            <a:lstStyle/>
            <a:p>
              <a:pPr algn="ctr">
                <a:defRPr/>
              </a:pPr>
              <a:endParaRPr lang="en-US" sz="614" baseline="-25000" dirty="0">
                <a:solidFill>
                  <a:srgbClr val="CD2264"/>
                </a:solidFill>
                <a:latin typeface="Arial" panose="020B0604020202020204" pitchFamily="34" charset="0"/>
                <a:cs typeface="Arial" panose="020B0604020202020204" pitchFamily="34" charset="0"/>
              </a:endParaRPr>
            </a:p>
          </p:txBody>
        </p:sp>
        <p:grpSp>
          <p:nvGrpSpPr>
            <p:cNvPr id="126" name="Group 125">
              <a:extLst>
                <a:ext uri="{FF2B5EF4-FFF2-40B4-BE49-F238E27FC236}">
                  <a16:creationId xmlns:a16="http://schemas.microsoft.com/office/drawing/2014/main" id="{E66D8051-6A39-A4DC-DEB2-15B5EF971459}"/>
                </a:ext>
              </a:extLst>
            </p:cNvPr>
            <p:cNvGrpSpPr/>
            <p:nvPr/>
          </p:nvGrpSpPr>
          <p:grpSpPr>
            <a:xfrm>
              <a:off x="4631160" y="2544640"/>
              <a:ext cx="1492189" cy="1431937"/>
              <a:chOff x="2037673" y="915895"/>
              <a:chExt cx="3037674" cy="989980"/>
            </a:xfrm>
          </p:grpSpPr>
          <p:sp>
            <p:nvSpPr>
              <p:cNvPr id="128" name="Rectangle 127">
                <a:extLst>
                  <a:ext uri="{FF2B5EF4-FFF2-40B4-BE49-F238E27FC236}">
                    <a16:creationId xmlns:a16="http://schemas.microsoft.com/office/drawing/2014/main" id="{3AFF51B6-8173-63D3-FDFE-B592F35338C9}"/>
                  </a:ext>
                </a:extLst>
              </p:cNvPr>
              <p:cNvSpPr/>
              <p:nvPr/>
            </p:nvSpPr>
            <p:spPr>
              <a:xfrm>
                <a:off x="2053437" y="917226"/>
                <a:ext cx="3021910" cy="988649"/>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ln w="0"/>
                  <a:solidFill>
                    <a:srgbClr val="1E8900"/>
                  </a:solidFill>
                  <a:latin typeface="Arial" panose="020B0604020202020204" pitchFamily="34" charset="0"/>
                  <a:cs typeface="Arial" panose="020B0604020202020204" pitchFamily="34" charset="0"/>
                </a:endParaRPr>
              </a:p>
            </p:txBody>
          </p:sp>
          <p:pic>
            <p:nvPicPr>
              <p:cNvPr id="129" name="Graphic 128">
                <a:extLst>
                  <a:ext uri="{FF2B5EF4-FFF2-40B4-BE49-F238E27FC236}">
                    <a16:creationId xmlns:a16="http://schemas.microsoft.com/office/drawing/2014/main" id="{50F5C83C-2E29-FE15-9151-AB42A662C80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037673" y="915895"/>
                <a:ext cx="437071" cy="175455"/>
              </a:xfrm>
              <a:prstGeom prst="rect">
                <a:avLst/>
              </a:prstGeom>
            </p:spPr>
          </p:pic>
        </p:grpSp>
        <p:grpSp>
          <p:nvGrpSpPr>
            <p:cNvPr id="170" name="Group 169">
              <a:extLst>
                <a:ext uri="{FF2B5EF4-FFF2-40B4-BE49-F238E27FC236}">
                  <a16:creationId xmlns:a16="http://schemas.microsoft.com/office/drawing/2014/main" id="{EF0071D2-2480-1ADA-89E7-BDC177C75DA9}"/>
                </a:ext>
              </a:extLst>
            </p:cNvPr>
            <p:cNvGrpSpPr/>
            <p:nvPr/>
          </p:nvGrpSpPr>
          <p:grpSpPr>
            <a:xfrm>
              <a:off x="4682762" y="2852001"/>
              <a:ext cx="1372620" cy="1033021"/>
              <a:chOff x="8915463" y="3315695"/>
              <a:chExt cx="1372620" cy="1033021"/>
            </a:xfrm>
          </p:grpSpPr>
          <p:grpSp>
            <p:nvGrpSpPr>
              <p:cNvPr id="144" name="Group 143">
                <a:extLst>
                  <a:ext uri="{FF2B5EF4-FFF2-40B4-BE49-F238E27FC236}">
                    <a16:creationId xmlns:a16="http://schemas.microsoft.com/office/drawing/2014/main" id="{A1B4BCB5-E051-5917-3495-73FE956FCD2A}"/>
                  </a:ext>
                </a:extLst>
              </p:cNvPr>
              <p:cNvGrpSpPr/>
              <p:nvPr/>
            </p:nvGrpSpPr>
            <p:grpSpPr>
              <a:xfrm>
                <a:off x="8963687" y="3347743"/>
                <a:ext cx="1280160" cy="704146"/>
                <a:chOff x="6484201" y="2817568"/>
                <a:chExt cx="1200994" cy="704146"/>
              </a:xfrm>
            </p:grpSpPr>
            <p:sp>
              <p:nvSpPr>
                <p:cNvPr id="146" name="Rectangle 145">
                  <a:extLst>
                    <a:ext uri="{FF2B5EF4-FFF2-40B4-BE49-F238E27FC236}">
                      <a16:creationId xmlns:a16="http://schemas.microsoft.com/office/drawing/2014/main" id="{DB0D6A2C-F815-1654-CF0F-E2BC6F179BD2}"/>
                    </a:ext>
                  </a:extLst>
                </p:cNvPr>
                <p:cNvSpPr/>
                <p:nvPr/>
              </p:nvSpPr>
              <p:spPr>
                <a:xfrm>
                  <a:off x="6484201" y="2817568"/>
                  <a:ext cx="1200994" cy="70414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00" dirty="0">
                      <a:solidFill>
                        <a:srgbClr val="5B9CD5"/>
                      </a:solidFill>
                      <a:cs typeface="Arial" panose="020B0604020202020204" pitchFamily="34" charset="0"/>
                    </a:rPr>
                    <a:t>Corp Subnet</a:t>
                  </a:r>
                </a:p>
              </p:txBody>
            </p:sp>
            <p:pic>
              <p:nvPicPr>
                <p:cNvPr id="149" name="Graphic 35">
                  <a:extLst>
                    <a:ext uri="{FF2B5EF4-FFF2-40B4-BE49-F238E27FC236}">
                      <a16:creationId xmlns:a16="http://schemas.microsoft.com/office/drawing/2014/main" id="{4C7668C6-5368-F564-8425-3C448C59B2F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90235" y="2826523"/>
                  <a:ext cx="207646" cy="21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4" name="Rectangle 153">
                <a:extLst>
                  <a:ext uri="{FF2B5EF4-FFF2-40B4-BE49-F238E27FC236}">
                    <a16:creationId xmlns:a16="http://schemas.microsoft.com/office/drawing/2014/main" id="{62A775F4-1CDC-E311-4385-5C3F1776684C}"/>
                  </a:ext>
                </a:extLst>
              </p:cNvPr>
              <p:cNvSpPr/>
              <p:nvPr/>
            </p:nvSpPr>
            <p:spPr bwMode="auto">
              <a:xfrm>
                <a:off x="8915463" y="3315695"/>
                <a:ext cx="648721" cy="1033021"/>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000" dirty="0">
                  <a:solidFill>
                    <a:srgbClr val="5B9CD5"/>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520C8C80-3A2E-3628-21B6-48D333BBC2C7}"/>
                  </a:ext>
                </a:extLst>
              </p:cNvPr>
              <p:cNvSpPr/>
              <p:nvPr/>
            </p:nvSpPr>
            <p:spPr bwMode="auto">
              <a:xfrm>
                <a:off x="9648003" y="3315695"/>
                <a:ext cx="640080" cy="1033021"/>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000" dirty="0">
                  <a:solidFill>
                    <a:srgbClr val="5B9CD5"/>
                  </a:solidFill>
                  <a:latin typeface="Arial" panose="020B0604020202020204" pitchFamily="34" charset="0"/>
                  <a:cs typeface="Arial" panose="020B0604020202020204" pitchFamily="34" charset="0"/>
                </a:endParaRPr>
              </a:p>
            </p:txBody>
          </p:sp>
        </p:grpSp>
        <p:sp>
          <p:nvSpPr>
            <p:cNvPr id="169" name="TextBox 168">
              <a:extLst>
                <a:ext uri="{FF2B5EF4-FFF2-40B4-BE49-F238E27FC236}">
                  <a16:creationId xmlns:a16="http://schemas.microsoft.com/office/drawing/2014/main" id="{C3AF0A85-8522-EBB8-8AE3-6E80F63DBC62}"/>
                </a:ext>
              </a:extLst>
            </p:cNvPr>
            <p:cNvSpPr txBox="1"/>
            <p:nvPr/>
          </p:nvSpPr>
          <p:spPr>
            <a:xfrm>
              <a:off x="4794106" y="2530992"/>
              <a:ext cx="1140668" cy="276999"/>
            </a:xfrm>
            <a:prstGeom prst="rect">
              <a:avLst/>
            </a:prstGeom>
            <a:noFill/>
          </p:spPr>
          <p:txBody>
            <a:bodyPr wrap="square" rtlCol="0">
              <a:spAutoFit/>
            </a:bodyPr>
            <a:lstStyle/>
            <a:p>
              <a:r>
                <a:rPr lang="en-US" sz="1200" b="1" dirty="0">
                  <a:solidFill>
                    <a:schemeClr val="accent6">
                      <a:lumMod val="75000"/>
                    </a:schemeClr>
                  </a:solidFill>
                </a:rPr>
                <a:t>Transit VPC</a:t>
              </a:r>
            </a:p>
          </p:txBody>
        </p:sp>
        <p:pic>
          <p:nvPicPr>
            <p:cNvPr id="174" name="Picture 173">
              <a:extLst>
                <a:ext uri="{FF2B5EF4-FFF2-40B4-BE49-F238E27FC236}">
                  <a16:creationId xmlns:a16="http://schemas.microsoft.com/office/drawing/2014/main" id="{51F0EBAC-A81F-1026-CD14-B7B22A5F0667}"/>
                </a:ext>
              </a:extLst>
            </p:cNvPr>
            <p:cNvPicPr>
              <a:picLocks noChangeAspect="1"/>
            </p:cNvPicPr>
            <p:nvPr/>
          </p:nvPicPr>
          <p:blipFill>
            <a:blip r:embed="rId12"/>
            <a:stretch>
              <a:fillRect/>
            </a:stretch>
          </p:blipFill>
          <p:spPr>
            <a:xfrm>
              <a:off x="5597245" y="3143014"/>
              <a:ext cx="266700" cy="219075"/>
            </a:xfrm>
            <a:prstGeom prst="rect">
              <a:avLst/>
            </a:prstGeom>
          </p:spPr>
        </p:pic>
        <p:pic>
          <p:nvPicPr>
            <p:cNvPr id="183" name="Picture 182">
              <a:extLst>
                <a:ext uri="{FF2B5EF4-FFF2-40B4-BE49-F238E27FC236}">
                  <a16:creationId xmlns:a16="http://schemas.microsoft.com/office/drawing/2014/main" id="{E306EFB0-006D-1CE1-6ADE-42DB325DAEC1}"/>
                </a:ext>
              </a:extLst>
            </p:cNvPr>
            <p:cNvPicPr>
              <a:picLocks noChangeAspect="1"/>
            </p:cNvPicPr>
            <p:nvPr/>
          </p:nvPicPr>
          <p:blipFill>
            <a:blip r:embed="rId12"/>
            <a:stretch>
              <a:fillRect/>
            </a:stretch>
          </p:blipFill>
          <p:spPr>
            <a:xfrm>
              <a:off x="4904202" y="3136789"/>
              <a:ext cx="266700" cy="219075"/>
            </a:xfrm>
            <a:prstGeom prst="rect">
              <a:avLst/>
            </a:prstGeom>
          </p:spPr>
        </p:pic>
      </p:grpSp>
      <p:grpSp>
        <p:nvGrpSpPr>
          <p:cNvPr id="199" name="Group 198">
            <a:extLst>
              <a:ext uri="{FF2B5EF4-FFF2-40B4-BE49-F238E27FC236}">
                <a16:creationId xmlns:a16="http://schemas.microsoft.com/office/drawing/2014/main" id="{E97FAAA1-08D9-2F01-D8D0-EA45B9B812B9}"/>
              </a:ext>
            </a:extLst>
          </p:cNvPr>
          <p:cNvGrpSpPr/>
          <p:nvPr/>
        </p:nvGrpSpPr>
        <p:grpSpPr>
          <a:xfrm>
            <a:off x="8189694" y="1122947"/>
            <a:ext cx="2263218" cy="1897038"/>
            <a:chOff x="6333596" y="2210937"/>
            <a:chExt cx="2263218" cy="1897038"/>
          </a:xfrm>
        </p:grpSpPr>
        <p:sp>
          <p:nvSpPr>
            <p:cNvPr id="93" name="Rectangle 92">
              <a:extLst>
                <a:ext uri="{FF2B5EF4-FFF2-40B4-BE49-F238E27FC236}">
                  <a16:creationId xmlns:a16="http://schemas.microsoft.com/office/drawing/2014/main" id="{836F29C4-11E9-C8F2-E938-6573F3B3B38B}"/>
                </a:ext>
              </a:extLst>
            </p:cNvPr>
            <p:cNvSpPr/>
            <p:nvPr/>
          </p:nvSpPr>
          <p:spPr>
            <a:xfrm>
              <a:off x="6333596" y="2210937"/>
              <a:ext cx="2263218" cy="1897038"/>
            </a:xfrm>
            <a:prstGeom prst="rect">
              <a:avLst/>
            </a:prstGeom>
            <a:noFill/>
            <a:ln w="6350">
              <a:solidFill>
                <a:srgbClr val="CD226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33795" tIns="46759"/>
            <a:lstStyle/>
            <a:p>
              <a:pPr algn="ctr">
                <a:defRPr/>
              </a:pPr>
              <a:endParaRPr lang="en-US" sz="614" baseline="-25000" dirty="0">
                <a:solidFill>
                  <a:srgbClr val="CD2264"/>
                </a:solidFill>
                <a:latin typeface="Arial" panose="020B0604020202020204" pitchFamily="34" charset="0"/>
                <a:cs typeface="Arial" panose="020B0604020202020204" pitchFamily="34" charset="0"/>
              </a:endParaRPr>
            </a:p>
          </p:txBody>
        </p:sp>
        <p:sp>
          <p:nvSpPr>
            <p:cNvPr id="104" name="TextBox 9">
              <a:extLst>
                <a:ext uri="{FF2B5EF4-FFF2-40B4-BE49-F238E27FC236}">
                  <a16:creationId xmlns:a16="http://schemas.microsoft.com/office/drawing/2014/main" id="{3CDFB9E8-A424-002E-0378-431B3381C8B2}"/>
                </a:ext>
              </a:extLst>
            </p:cNvPr>
            <p:cNvSpPr txBox="1">
              <a:spLocks noChangeArrowheads="1"/>
            </p:cNvSpPr>
            <p:nvPr/>
          </p:nvSpPr>
          <p:spPr bwMode="auto">
            <a:xfrm>
              <a:off x="6545022" y="2214522"/>
              <a:ext cx="15354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 NPR RDD Account</a:t>
              </a:r>
            </a:p>
          </p:txBody>
        </p:sp>
        <p:pic>
          <p:nvPicPr>
            <p:cNvPr id="115" name="Graphic 7">
              <a:extLst>
                <a:ext uri="{FF2B5EF4-FFF2-40B4-BE49-F238E27FC236}">
                  <a16:creationId xmlns:a16="http://schemas.microsoft.com/office/drawing/2014/main" id="{0B2132DB-4DB7-8808-8652-E2A1D7537251}"/>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6370443" y="2214626"/>
              <a:ext cx="278891" cy="28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5" name="Group 194">
              <a:extLst>
                <a:ext uri="{FF2B5EF4-FFF2-40B4-BE49-F238E27FC236}">
                  <a16:creationId xmlns:a16="http://schemas.microsoft.com/office/drawing/2014/main" id="{B906C212-FE29-3B0B-946B-879369334742}"/>
                </a:ext>
              </a:extLst>
            </p:cNvPr>
            <p:cNvGrpSpPr/>
            <p:nvPr/>
          </p:nvGrpSpPr>
          <p:grpSpPr>
            <a:xfrm>
              <a:off x="7122703" y="2449399"/>
              <a:ext cx="1388251" cy="743334"/>
              <a:chOff x="6421190" y="2449398"/>
              <a:chExt cx="1388251" cy="743334"/>
            </a:xfrm>
          </p:grpSpPr>
          <p:grpSp>
            <p:nvGrpSpPr>
              <p:cNvPr id="106" name="Group 105">
                <a:extLst>
                  <a:ext uri="{FF2B5EF4-FFF2-40B4-BE49-F238E27FC236}">
                    <a16:creationId xmlns:a16="http://schemas.microsoft.com/office/drawing/2014/main" id="{22C499E6-8B18-E06D-32CB-EB5B60406EBE}"/>
                  </a:ext>
                </a:extLst>
              </p:cNvPr>
              <p:cNvGrpSpPr/>
              <p:nvPr/>
            </p:nvGrpSpPr>
            <p:grpSpPr>
              <a:xfrm>
                <a:off x="6421190" y="2449398"/>
                <a:ext cx="1388251" cy="743334"/>
                <a:chOff x="3435396" y="1593762"/>
                <a:chExt cx="1133925" cy="512205"/>
              </a:xfrm>
            </p:grpSpPr>
            <p:sp>
              <p:nvSpPr>
                <p:cNvPr id="109" name="Rectangle 108">
                  <a:extLst>
                    <a:ext uri="{FF2B5EF4-FFF2-40B4-BE49-F238E27FC236}">
                      <a16:creationId xmlns:a16="http://schemas.microsoft.com/office/drawing/2014/main" id="{65F3C703-AE40-7BEC-9F1B-5B41FFE1CACD}"/>
                    </a:ext>
                  </a:extLst>
                </p:cNvPr>
                <p:cNvSpPr/>
                <p:nvPr/>
              </p:nvSpPr>
              <p:spPr>
                <a:xfrm>
                  <a:off x="3435396" y="1595088"/>
                  <a:ext cx="1133925" cy="510879"/>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 </a:t>
                  </a:r>
                </a:p>
              </p:txBody>
            </p:sp>
            <p:sp>
              <p:nvSpPr>
                <p:cNvPr id="108" name="TextBox 107">
                  <a:extLst>
                    <a:ext uri="{FF2B5EF4-FFF2-40B4-BE49-F238E27FC236}">
                      <a16:creationId xmlns:a16="http://schemas.microsoft.com/office/drawing/2014/main" id="{CCE9B0C4-A004-3586-DB8B-74FC57E32A5E}"/>
                    </a:ext>
                  </a:extLst>
                </p:cNvPr>
                <p:cNvSpPr txBox="1"/>
                <p:nvPr/>
              </p:nvSpPr>
              <p:spPr>
                <a:xfrm>
                  <a:off x="3590151" y="1593762"/>
                  <a:ext cx="812493" cy="190870"/>
                </a:xfrm>
                <a:prstGeom prst="rect">
                  <a:avLst/>
                </a:prstGeom>
                <a:noFill/>
              </p:spPr>
              <p:txBody>
                <a:bodyPr wrap="square" rtlCol="0">
                  <a:spAutoFit/>
                </a:bodyPr>
                <a:lstStyle/>
                <a:p>
                  <a:r>
                    <a:rPr lang="en-US" sz="1200" b="1" dirty="0">
                      <a:solidFill>
                        <a:schemeClr val="accent6">
                          <a:lumMod val="75000"/>
                        </a:schemeClr>
                      </a:solidFill>
                    </a:rPr>
                    <a:t>HPC-VPC</a:t>
                  </a:r>
                </a:p>
              </p:txBody>
            </p:sp>
          </p:grpSp>
          <p:grpSp>
            <p:nvGrpSpPr>
              <p:cNvPr id="131" name="Group 130">
                <a:extLst>
                  <a:ext uri="{FF2B5EF4-FFF2-40B4-BE49-F238E27FC236}">
                    <a16:creationId xmlns:a16="http://schemas.microsoft.com/office/drawing/2014/main" id="{EEFB6B7D-C478-6C61-02DF-BD04E9294216}"/>
                  </a:ext>
                </a:extLst>
              </p:cNvPr>
              <p:cNvGrpSpPr/>
              <p:nvPr/>
            </p:nvGrpSpPr>
            <p:grpSpPr>
              <a:xfrm>
                <a:off x="6480038" y="2729090"/>
                <a:ext cx="1295699" cy="432217"/>
                <a:chOff x="6480038" y="2729090"/>
                <a:chExt cx="1295699" cy="432217"/>
              </a:xfrm>
            </p:grpSpPr>
            <p:sp>
              <p:nvSpPr>
                <p:cNvPr id="92" name="Rectangle 91">
                  <a:extLst>
                    <a:ext uri="{FF2B5EF4-FFF2-40B4-BE49-F238E27FC236}">
                      <a16:creationId xmlns:a16="http://schemas.microsoft.com/office/drawing/2014/main" id="{146D7FAD-D068-A801-4ECE-78342512184A}"/>
                    </a:ext>
                  </a:extLst>
                </p:cNvPr>
                <p:cNvSpPr/>
                <p:nvPr/>
              </p:nvSpPr>
              <p:spPr>
                <a:xfrm>
                  <a:off x="6484200" y="2729090"/>
                  <a:ext cx="1291537" cy="432217"/>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endParaRPr lang="en-US" sz="1000" dirty="0">
                    <a:solidFill>
                      <a:srgbClr val="5B9CD5"/>
                    </a:solidFill>
                    <a:cs typeface="Arial" panose="020B0604020202020204" pitchFamily="34" charset="0"/>
                  </a:endParaRPr>
                </a:p>
              </p:txBody>
            </p:sp>
            <p:pic>
              <p:nvPicPr>
                <p:cNvPr id="116" name="Graphic 35">
                  <a:extLst>
                    <a:ext uri="{FF2B5EF4-FFF2-40B4-BE49-F238E27FC236}">
                      <a16:creationId xmlns:a16="http://schemas.microsoft.com/office/drawing/2014/main" id="{5E46985A-9F2E-84C8-6C77-F452F2C9606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80038" y="2732659"/>
                  <a:ext cx="207646" cy="21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 name="Graphic 9">
                  <a:extLst>
                    <a:ext uri="{FF2B5EF4-FFF2-40B4-BE49-F238E27FC236}">
                      <a16:creationId xmlns:a16="http://schemas.microsoft.com/office/drawing/2014/main" id="{6F36891C-034A-09DD-A8B2-7C69FB80544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47896" y="2846950"/>
                  <a:ext cx="249271" cy="24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22" name="Group 121">
              <a:extLst>
                <a:ext uri="{FF2B5EF4-FFF2-40B4-BE49-F238E27FC236}">
                  <a16:creationId xmlns:a16="http://schemas.microsoft.com/office/drawing/2014/main" id="{229D08B8-0167-A126-A550-DCBA1CB3F94C}"/>
                </a:ext>
              </a:extLst>
            </p:cNvPr>
            <p:cNvGrpSpPr/>
            <p:nvPr/>
          </p:nvGrpSpPr>
          <p:grpSpPr>
            <a:xfrm>
              <a:off x="6339618" y="3061532"/>
              <a:ext cx="718018" cy="742148"/>
              <a:chOff x="4149416" y="705784"/>
              <a:chExt cx="718018" cy="742148"/>
            </a:xfrm>
          </p:grpSpPr>
          <p:pic>
            <p:nvPicPr>
              <p:cNvPr id="39" name="Graphic 7">
                <a:extLst>
                  <a:ext uri="{FF2B5EF4-FFF2-40B4-BE49-F238E27FC236}">
                    <a16:creationId xmlns:a16="http://schemas.microsoft.com/office/drawing/2014/main" id="{CC912221-4DC7-9A36-B41C-EFDA1BB2233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31895" y="705784"/>
                <a:ext cx="355478" cy="355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TextBox 9">
                <a:extLst>
                  <a:ext uri="{FF2B5EF4-FFF2-40B4-BE49-F238E27FC236}">
                    <a16:creationId xmlns:a16="http://schemas.microsoft.com/office/drawing/2014/main" id="{8F4A89D4-508B-A3D9-1E88-35F5AE86F359}"/>
                  </a:ext>
                </a:extLst>
              </p:cNvPr>
              <p:cNvSpPr txBox="1">
                <a:spLocks noChangeArrowheads="1"/>
              </p:cNvSpPr>
              <p:nvPr/>
            </p:nvSpPr>
            <p:spPr bwMode="auto">
              <a:xfrm>
                <a:off x="4149416" y="1047822"/>
                <a:ext cx="718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Transit </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Gateway</a:t>
                </a:r>
              </a:p>
            </p:txBody>
          </p:sp>
        </p:grpSp>
        <p:pic>
          <p:nvPicPr>
            <p:cNvPr id="196" name="Graphic 195">
              <a:extLst>
                <a:ext uri="{FF2B5EF4-FFF2-40B4-BE49-F238E27FC236}">
                  <a16:creationId xmlns:a16="http://schemas.microsoft.com/office/drawing/2014/main" id="{8286F810-7E1F-DB9B-957E-CB575ADFC65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30025" y="2460222"/>
              <a:ext cx="210742" cy="253783"/>
            </a:xfrm>
            <a:prstGeom prst="rect">
              <a:avLst/>
            </a:prstGeom>
          </p:spPr>
        </p:pic>
      </p:grpSp>
      <p:sp>
        <p:nvSpPr>
          <p:cNvPr id="203" name="TextBox 9">
            <a:extLst>
              <a:ext uri="{FF2B5EF4-FFF2-40B4-BE49-F238E27FC236}">
                <a16:creationId xmlns:a16="http://schemas.microsoft.com/office/drawing/2014/main" id="{852E4033-F618-7BB2-2BBD-A58CA0A6624E}"/>
              </a:ext>
            </a:extLst>
          </p:cNvPr>
          <p:cNvSpPr txBox="1">
            <a:spLocks noChangeArrowheads="1"/>
          </p:cNvSpPr>
          <p:nvPr/>
        </p:nvSpPr>
        <p:spPr bwMode="auto">
          <a:xfrm>
            <a:off x="6832479" y="2255285"/>
            <a:ext cx="8301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Cisco CSR</a:t>
            </a:r>
          </a:p>
        </p:txBody>
      </p:sp>
      <p:grpSp>
        <p:nvGrpSpPr>
          <p:cNvPr id="228" name="Group 227">
            <a:extLst>
              <a:ext uri="{FF2B5EF4-FFF2-40B4-BE49-F238E27FC236}">
                <a16:creationId xmlns:a16="http://schemas.microsoft.com/office/drawing/2014/main" id="{02C28C72-69F3-F80B-4DE0-5D44A5049DF7}"/>
              </a:ext>
            </a:extLst>
          </p:cNvPr>
          <p:cNvGrpSpPr/>
          <p:nvPr/>
        </p:nvGrpSpPr>
        <p:grpSpPr>
          <a:xfrm>
            <a:off x="2212242" y="1430845"/>
            <a:ext cx="1501572" cy="1313305"/>
            <a:chOff x="356582" y="2223041"/>
            <a:chExt cx="1501572" cy="1313305"/>
          </a:xfrm>
        </p:grpSpPr>
        <p:sp>
          <p:nvSpPr>
            <p:cNvPr id="7" name="Rectangle 6">
              <a:extLst>
                <a:ext uri="{FF2B5EF4-FFF2-40B4-BE49-F238E27FC236}">
                  <a16:creationId xmlns:a16="http://schemas.microsoft.com/office/drawing/2014/main" id="{AC526104-FCE5-4499-B56C-0D4000741038}"/>
                </a:ext>
              </a:extLst>
            </p:cNvPr>
            <p:cNvSpPr/>
            <p:nvPr/>
          </p:nvSpPr>
          <p:spPr>
            <a:xfrm>
              <a:off x="356582" y="2236359"/>
              <a:ext cx="1439092" cy="12999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CH" dirty="0">
                <a:solidFill>
                  <a:schemeClr val="bg1"/>
                </a:solidFill>
              </a:endParaRPr>
            </a:p>
          </p:txBody>
        </p:sp>
        <p:sp>
          <p:nvSpPr>
            <p:cNvPr id="8" name="Rectangle: Rounded Corners 7">
              <a:extLst>
                <a:ext uri="{FF2B5EF4-FFF2-40B4-BE49-F238E27FC236}">
                  <a16:creationId xmlns:a16="http://schemas.microsoft.com/office/drawing/2014/main" id="{8FB7D127-8085-4BA0-8BE7-7FC368C95A90}"/>
                </a:ext>
              </a:extLst>
            </p:cNvPr>
            <p:cNvSpPr/>
            <p:nvPr/>
          </p:nvSpPr>
          <p:spPr>
            <a:xfrm>
              <a:off x="386324" y="3183024"/>
              <a:ext cx="805858" cy="264563"/>
            </a:xfrm>
            <a:prstGeom prst="roundRect">
              <a:avLst/>
            </a:prstGeom>
            <a:solidFill>
              <a:schemeClr val="tx1">
                <a:lumMod val="65000"/>
                <a:lumOff val="35000"/>
              </a:schemeClr>
            </a:solidFill>
            <a:ln>
              <a:noFill/>
            </a:ln>
            <a:effectLst/>
            <a:scene3d>
              <a:camera prst="orthographicFront">
                <a:rot lat="0" lon="0" rev="0"/>
              </a:camera>
              <a:lightRig rig="contrasting" dir="t">
                <a:rot lat="0" lon="0" rev="7800000"/>
              </a:lightRig>
            </a:scene3d>
            <a:sp3d>
              <a:bevelT w="139700" h="1397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de-CH" sz="1000" dirty="0">
                  <a:solidFill>
                    <a:schemeClr val="bg1"/>
                  </a:solidFill>
                </a:rPr>
                <a:t>End Users</a:t>
              </a:r>
            </a:p>
          </p:txBody>
        </p:sp>
        <p:pic>
          <p:nvPicPr>
            <p:cNvPr id="15" name="Graphic 14">
              <a:extLst>
                <a:ext uri="{FF2B5EF4-FFF2-40B4-BE49-F238E27FC236}">
                  <a16:creationId xmlns:a16="http://schemas.microsoft.com/office/drawing/2014/main" id="{E1A4F1F6-77BA-401D-B8FD-A2111DAA1F7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a:off x="563695" y="2750358"/>
              <a:ext cx="418923" cy="407066"/>
            </a:xfrm>
            <a:prstGeom prst="rect">
              <a:avLst/>
            </a:prstGeom>
          </p:spPr>
        </p:pic>
        <p:pic>
          <p:nvPicPr>
            <p:cNvPr id="20" name="Graphic 104">
              <a:extLst>
                <a:ext uri="{FF2B5EF4-FFF2-40B4-BE49-F238E27FC236}">
                  <a16:creationId xmlns:a16="http://schemas.microsoft.com/office/drawing/2014/main" id="{8D2BB4CF-CD55-4336-A68B-9C7CA893150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1549" y="2242802"/>
              <a:ext cx="330201" cy="330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Graphic 9">
              <a:extLst>
                <a:ext uri="{FF2B5EF4-FFF2-40B4-BE49-F238E27FC236}">
                  <a16:creationId xmlns:a16="http://schemas.microsoft.com/office/drawing/2014/main" id="{DCCBBF39-5D35-4706-A9C8-A1002812F88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256696" y="2750165"/>
              <a:ext cx="408519" cy="408519"/>
            </a:xfrm>
            <a:prstGeom prst="rect">
              <a:avLst/>
            </a:prstGeom>
          </p:spPr>
        </p:pic>
        <p:sp>
          <p:nvSpPr>
            <p:cNvPr id="55" name="TextBox 12">
              <a:extLst>
                <a:ext uri="{FF2B5EF4-FFF2-40B4-BE49-F238E27FC236}">
                  <a16:creationId xmlns:a16="http://schemas.microsoft.com/office/drawing/2014/main" id="{E101B2A1-E9CF-4513-81A1-EECD2D4558A4}"/>
                </a:ext>
              </a:extLst>
            </p:cNvPr>
            <p:cNvSpPr txBox="1">
              <a:spLocks noChangeArrowheads="1"/>
            </p:cNvSpPr>
            <p:nvPr/>
          </p:nvSpPr>
          <p:spPr bwMode="auto">
            <a:xfrm>
              <a:off x="691750" y="2223041"/>
              <a:ext cx="10455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solidFill>
                    <a:schemeClr val="bg1">
                      <a:lumMod val="50000"/>
                    </a:schemeClr>
                  </a:solidFill>
                  <a:latin typeface="Arial" panose="020B0604020202020204" pitchFamily="34" charset="0"/>
                  <a:ea typeface="Amazon Ember" panose="020B0603020204020204" pitchFamily="34" charset="0"/>
                  <a:cs typeface="Arial" panose="020B0604020202020204" pitchFamily="34" charset="0"/>
                </a:rPr>
                <a:t>Dyson Malmesbury</a:t>
              </a:r>
            </a:p>
          </p:txBody>
        </p:sp>
        <p:sp>
          <p:nvSpPr>
            <p:cNvPr id="227" name="TextBox 17">
              <a:extLst>
                <a:ext uri="{FF2B5EF4-FFF2-40B4-BE49-F238E27FC236}">
                  <a16:creationId xmlns:a16="http://schemas.microsoft.com/office/drawing/2014/main" id="{DFED6D3F-E31A-2469-2D6C-781496BF3CF2}"/>
                </a:ext>
              </a:extLst>
            </p:cNvPr>
            <p:cNvSpPr txBox="1">
              <a:spLocks noChangeArrowheads="1"/>
            </p:cNvSpPr>
            <p:nvPr/>
          </p:nvSpPr>
          <p:spPr bwMode="auto">
            <a:xfrm>
              <a:off x="1052296" y="3139236"/>
              <a:ext cx="8058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Customer Gateway</a:t>
              </a:r>
            </a:p>
          </p:txBody>
        </p:sp>
      </p:grpSp>
      <p:sp>
        <p:nvSpPr>
          <p:cNvPr id="238" name="Rectangle 237">
            <a:extLst>
              <a:ext uri="{FF2B5EF4-FFF2-40B4-BE49-F238E27FC236}">
                <a16:creationId xmlns:a16="http://schemas.microsoft.com/office/drawing/2014/main" id="{9D5C4253-8977-BB05-CDF1-83ACED493EFF}"/>
              </a:ext>
            </a:extLst>
          </p:cNvPr>
          <p:cNvSpPr/>
          <p:nvPr/>
        </p:nvSpPr>
        <p:spPr>
          <a:xfrm>
            <a:off x="8974639" y="2186814"/>
            <a:ext cx="1388251" cy="741410"/>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 </a:t>
            </a:r>
          </a:p>
        </p:txBody>
      </p:sp>
      <p:sp>
        <p:nvSpPr>
          <p:cNvPr id="239" name="TextBox 238">
            <a:extLst>
              <a:ext uri="{FF2B5EF4-FFF2-40B4-BE49-F238E27FC236}">
                <a16:creationId xmlns:a16="http://schemas.microsoft.com/office/drawing/2014/main" id="{6B082620-5784-18A4-88CF-A379BE03887F}"/>
              </a:ext>
            </a:extLst>
          </p:cNvPr>
          <p:cNvSpPr txBox="1"/>
          <p:nvPr/>
        </p:nvSpPr>
        <p:spPr>
          <a:xfrm>
            <a:off x="9164104" y="2184890"/>
            <a:ext cx="994726" cy="276999"/>
          </a:xfrm>
          <a:prstGeom prst="rect">
            <a:avLst/>
          </a:prstGeom>
          <a:noFill/>
        </p:spPr>
        <p:txBody>
          <a:bodyPr wrap="square" rtlCol="0">
            <a:spAutoFit/>
          </a:bodyPr>
          <a:lstStyle/>
          <a:p>
            <a:r>
              <a:rPr lang="en-US" sz="1200" b="1" dirty="0">
                <a:solidFill>
                  <a:schemeClr val="accent6">
                    <a:lumMod val="75000"/>
                  </a:schemeClr>
                </a:solidFill>
              </a:rPr>
              <a:t>Other-VPC</a:t>
            </a:r>
          </a:p>
        </p:txBody>
      </p:sp>
      <p:sp>
        <p:nvSpPr>
          <p:cNvPr id="240" name="Rectangle 239">
            <a:extLst>
              <a:ext uri="{FF2B5EF4-FFF2-40B4-BE49-F238E27FC236}">
                <a16:creationId xmlns:a16="http://schemas.microsoft.com/office/drawing/2014/main" id="{4A3076D7-0002-59A1-E380-CA207553DC12}"/>
              </a:ext>
            </a:extLst>
          </p:cNvPr>
          <p:cNvSpPr/>
          <p:nvPr/>
        </p:nvSpPr>
        <p:spPr>
          <a:xfrm>
            <a:off x="9037649" y="2464582"/>
            <a:ext cx="1291537" cy="432217"/>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endParaRPr lang="en-US" sz="1000" dirty="0">
              <a:solidFill>
                <a:srgbClr val="5B9CD5"/>
              </a:solidFill>
              <a:cs typeface="Arial" panose="020B0604020202020204" pitchFamily="34" charset="0"/>
            </a:endParaRPr>
          </a:p>
        </p:txBody>
      </p:sp>
      <p:pic>
        <p:nvPicPr>
          <p:cNvPr id="241" name="Graphic 35">
            <a:extLst>
              <a:ext uri="{FF2B5EF4-FFF2-40B4-BE49-F238E27FC236}">
                <a16:creationId xmlns:a16="http://schemas.microsoft.com/office/drawing/2014/main" id="{388E72B7-4C46-C1A9-A6F8-F0B44AD8CD5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33487" y="2468151"/>
            <a:ext cx="207646" cy="21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2" name="Graphic 9">
            <a:extLst>
              <a:ext uri="{FF2B5EF4-FFF2-40B4-BE49-F238E27FC236}">
                <a16:creationId xmlns:a16="http://schemas.microsoft.com/office/drawing/2014/main" id="{E736614F-1E67-7099-CB89-2647437AD7F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01345" y="2582442"/>
            <a:ext cx="249271" cy="24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3" name="Graphic 242">
            <a:extLst>
              <a:ext uri="{FF2B5EF4-FFF2-40B4-BE49-F238E27FC236}">
                <a16:creationId xmlns:a16="http://schemas.microsoft.com/office/drawing/2014/main" id="{DBCBE918-E1B5-66D5-E126-287E2CA6F99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81961" y="2195713"/>
            <a:ext cx="210742" cy="253783"/>
          </a:xfrm>
          <a:prstGeom prst="rect">
            <a:avLst/>
          </a:prstGeom>
        </p:spPr>
      </p:pic>
      <p:sp>
        <p:nvSpPr>
          <p:cNvPr id="264" name="TextBox 9">
            <a:extLst>
              <a:ext uri="{FF2B5EF4-FFF2-40B4-BE49-F238E27FC236}">
                <a16:creationId xmlns:a16="http://schemas.microsoft.com/office/drawing/2014/main" id="{CED77CEF-6974-3D3C-C1A9-D04D7EB837C8}"/>
              </a:ext>
            </a:extLst>
          </p:cNvPr>
          <p:cNvSpPr txBox="1">
            <a:spLocks noChangeArrowheads="1"/>
          </p:cNvSpPr>
          <p:nvPr/>
        </p:nvSpPr>
        <p:spPr bwMode="auto">
          <a:xfrm>
            <a:off x="6475091" y="2569605"/>
            <a:ext cx="8301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900" dirty="0">
                <a:solidFill>
                  <a:schemeClr val="bg1">
                    <a:lumMod val="65000"/>
                  </a:schemeClr>
                </a:solidFill>
                <a:latin typeface="Arial" panose="020B0604020202020204" pitchFamily="34" charset="0"/>
                <a:ea typeface="Amazon Ember" panose="020B0603020204020204" pitchFamily="34" charset="0"/>
                <a:cs typeface="Arial" panose="020B0604020202020204" pitchFamily="34" charset="0"/>
              </a:rPr>
              <a:t>AZ-1</a:t>
            </a:r>
          </a:p>
        </p:txBody>
      </p:sp>
      <p:sp>
        <p:nvSpPr>
          <p:cNvPr id="265" name="TextBox 9">
            <a:extLst>
              <a:ext uri="{FF2B5EF4-FFF2-40B4-BE49-F238E27FC236}">
                <a16:creationId xmlns:a16="http://schemas.microsoft.com/office/drawing/2014/main" id="{195FBA61-7FD7-5CBC-E56E-F7D59F14950E}"/>
              </a:ext>
            </a:extLst>
          </p:cNvPr>
          <p:cNvSpPr txBox="1">
            <a:spLocks noChangeArrowheads="1"/>
          </p:cNvSpPr>
          <p:nvPr/>
        </p:nvSpPr>
        <p:spPr bwMode="auto">
          <a:xfrm>
            <a:off x="7191227" y="2573244"/>
            <a:ext cx="8301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900" dirty="0">
                <a:solidFill>
                  <a:schemeClr val="bg1">
                    <a:lumMod val="65000"/>
                  </a:schemeClr>
                </a:solidFill>
                <a:latin typeface="Arial" panose="020B0604020202020204" pitchFamily="34" charset="0"/>
                <a:ea typeface="Amazon Ember" panose="020B0603020204020204" pitchFamily="34" charset="0"/>
                <a:cs typeface="Arial" panose="020B0604020202020204" pitchFamily="34" charset="0"/>
              </a:rPr>
              <a:t>AZ-2</a:t>
            </a:r>
          </a:p>
        </p:txBody>
      </p:sp>
      <p:sp>
        <p:nvSpPr>
          <p:cNvPr id="268" name="TextBox 17">
            <a:extLst>
              <a:ext uri="{FF2B5EF4-FFF2-40B4-BE49-F238E27FC236}">
                <a16:creationId xmlns:a16="http://schemas.microsoft.com/office/drawing/2014/main" id="{15AD3E56-7D5D-2D7A-9DA4-17B3BB847851}"/>
              </a:ext>
            </a:extLst>
          </p:cNvPr>
          <p:cNvSpPr txBox="1">
            <a:spLocks noChangeArrowheads="1"/>
          </p:cNvSpPr>
          <p:nvPr/>
        </p:nvSpPr>
        <p:spPr bwMode="auto">
          <a:xfrm>
            <a:off x="1550868" y="5877017"/>
            <a:ext cx="9865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Client VPN</a:t>
            </a:r>
          </a:p>
        </p:txBody>
      </p:sp>
      <p:sp>
        <p:nvSpPr>
          <p:cNvPr id="339" name="Rectangle 338">
            <a:extLst>
              <a:ext uri="{FF2B5EF4-FFF2-40B4-BE49-F238E27FC236}">
                <a16:creationId xmlns:a16="http://schemas.microsoft.com/office/drawing/2014/main" id="{D6AF0493-6091-9AFE-24DC-64E33C62DE80}"/>
              </a:ext>
            </a:extLst>
          </p:cNvPr>
          <p:cNvSpPr/>
          <p:nvPr/>
        </p:nvSpPr>
        <p:spPr>
          <a:xfrm>
            <a:off x="2029007" y="742641"/>
            <a:ext cx="8807315" cy="2660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8" name="Graphic 43">
            <a:extLst>
              <a:ext uri="{FF2B5EF4-FFF2-40B4-BE49-F238E27FC236}">
                <a16:creationId xmlns:a16="http://schemas.microsoft.com/office/drawing/2014/main" id="{01F77031-2AE8-7E45-F764-2DBE277D25E0}"/>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908259" y="5576928"/>
            <a:ext cx="271790" cy="27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0" name="Rectangle 339">
            <a:extLst>
              <a:ext uri="{FF2B5EF4-FFF2-40B4-BE49-F238E27FC236}">
                <a16:creationId xmlns:a16="http://schemas.microsoft.com/office/drawing/2014/main" id="{BA034816-5426-C1EC-4BC2-E4A66BFAF334}"/>
              </a:ext>
            </a:extLst>
          </p:cNvPr>
          <p:cNvSpPr/>
          <p:nvPr/>
        </p:nvSpPr>
        <p:spPr>
          <a:xfrm>
            <a:off x="1106906" y="3708345"/>
            <a:ext cx="10551694" cy="2660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9C0D9F92-9A93-0859-4EF5-E997B98842F3}"/>
              </a:ext>
            </a:extLst>
          </p:cNvPr>
          <p:cNvCxnSpPr>
            <a:cxnSpLocks/>
            <a:stCxn id="42" idx="3"/>
            <a:endCxn id="145" idx="1"/>
          </p:cNvCxnSpPr>
          <p:nvPr/>
        </p:nvCxnSpPr>
        <p:spPr>
          <a:xfrm>
            <a:off x="3520875" y="2162229"/>
            <a:ext cx="954222" cy="1830"/>
          </a:xfrm>
          <a:prstGeom prst="bentConnector3">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1DBEF4CE-C366-3105-CF4A-1D6A32AE8072}"/>
              </a:ext>
            </a:extLst>
          </p:cNvPr>
          <p:cNvCxnSpPr>
            <a:cxnSpLocks/>
            <a:stCxn id="145" idx="3"/>
            <a:endCxn id="68" idx="1"/>
          </p:cNvCxnSpPr>
          <p:nvPr/>
        </p:nvCxnSpPr>
        <p:spPr>
          <a:xfrm flipV="1">
            <a:off x="5067480" y="2159494"/>
            <a:ext cx="922908" cy="456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58126415-A8AF-9FE1-6DF1-EE446A917420}"/>
              </a:ext>
            </a:extLst>
          </p:cNvPr>
          <p:cNvCxnSpPr>
            <a:cxnSpLocks/>
            <a:stCxn id="146" idx="3"/>
            <a:endCxn id="39" idx="1"/>
          </p:cNvCxnSpPr>
          <p:nvPr/>
        </p:nvCxnSpPr>
        <p:spPr>
          <a:xfrm>
            <a:off x="7867244" y="2148132"/>
            <a:ext cx="510951" cy="3149"/>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B9EBC68C-3C13-27CC-CBE0-1460E2A83A76}"/>
              </a:ext>
            </a:extLst>
          </p:cNvPr>
          <p:cNvCxnSpPr>
            <a:cxnSpLocks/>
            <a:stCxn id="39" idx="3"/>
            <a:endCxn id="109" idx="1"/>
          </p:cNvCxnSpPr>
          <p:nvPr/>
        </p:nvCxnSpPr>
        <p:spPr>
          <a:xfrm flipV="1">
            <a:off x="8733673" y="1734038"/>
            <a:ext cx="245128" cy="417243"/>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7940C41D-3FFE-4A02-DE07-17231C237A2F}"/>
              </a:ext>
            </a:extLst>
          </p:cNvPr>
          <p:cNvCxnSpPr>
            <a:cxnSpLocks/>
            <a:stCxn id="39" idx="3"/>
            <a:endCxn id="238" idx="1"/>
          </p:cNvCxnSpPr>
          <p:nvPr/>
        </p:nvCxnSpPr>
        <p:spPr>
          <a:xfrm>
            <a:off x="8733673" y="2151281"/>
            <a:ext cx="240966" cy="406238"/>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pic>
        <p:nvPicPr>
          <p:cNvPr id="51" name="Graphic 50">
            <a:extLst>
              <a:ext uri="{FF2B5EF4-FFF2-40B4-BE49-F238E27FC236}">
                <a16:creationId xmlns:a16="http://schemas.microsoft.com/office/drawing/2014/main" id="{8BF2C04E-F583-21AC-7BC4-5B61E89F45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31890" y="3847043"/>
            <a:ext cx="406970" cy="406970"/>
          </a:xfrm>
          <a:prstGeom prst="rect">
            <a:avLst/>
          </a:prstGeom>
        </p:spPr>
      </p:pic>
      <p:sp>
        <p:nvSpPr>
          <p:cNvPr id="52" name="Rectangle 51">
            <a:extLst>
              <a:ext uri="{FF2B5EF4-FFF2-40B4-BE49-F238E27FC236}">
                <a16:creationId xmlns:a16="http://schemas.microsoft.com/office/drawing/2014/main" id="{16CE73E8-082D-6214-15B3-FC0CE2A037D2}"/>
              </a:ext>
            </a:extLst>
          </p:cNvPr>
          <p:cNvSpPr/>
          <p:nvPr/>
        </p:nvSpPr>
        <p:spPr>
          <a:xfrm>
            <a:off x="6120986" y="3861131"/>
            <a:ext cx="5257800" cy="233561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e-CH"/>
          </a:p>
        </p:txBody>
      </p:sp>
      <p:grpSp>
        <p:nvGrpSpPr>
          <p:cNvPr id="53" name="Group 52">
            <a:extLst>
              <a:ext uri="{FF2B5EF4-FFF2-40B4-BE49-F238E27FC236}">
                <a16:creationId xmlns:a16="http://schemas.microsoft.com/office/drawing/2014/main" id="{1623457D-2796-79B5-57DB-8FE449DB066C}"/>
              </a:ext>
            </a:extLst>
          </p:cNvPr>
          <p:cNvGrpSpPr/>
          <p:nvPr/>
        </p:nvGrpSpPr>
        <p:grpSpPr>
          <a:xfrm>
            <a:off x="5163342" y="4869639"/>
            <a:ext cx="805858" cy="744847"/>
            <a:chOff x="1218985" y="3355950"/>
            <a:chExt cx="805858" cy="744847"/>
          </a:xfrm>
        </p:grpSpPr>
        <p:pic>
          <p:nvPicPr>
            <p:cNvPr id="54" name="Picture 2">
              <a:extLst>
                <a:ext uri="{FF2B5EF4-FFF2-40B4-BE49-F238E27FC236}">
                  <a16:creationId xmlns:a16="http://schemas.microsoft.com/office/drawing/2014/main" id="{1DE79BF2-CD18-16CF-B1AC-FB5A716FD3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8053" y="3355950"/>
              <a:ext cx="592383" cy="524684"/>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17">
              <a:extLst>
                <a:ext uri="{FF2B5EF4-FFF2-40B4-BE49-F238E27FC236}">
                  <a16:creationId xmlns:a16="http://schemas.microsoft.com/office/drawing/2014/main" id="{E580FAC8-975D-2695-E87D-23189DD120F4}"/>
                </a:ext>
              </a:extLst>
            </p:cNvPr>
            <p:cNvSpPr txBox="1">
              <a:spLocks noChangeArrowheads="1"/>
            </p:cNvSpPr>
            <p:nvPr/>
          </p:nvSpPr>
          <p:spPr bwMode="auto">
            <a:xfrm>
              <a:off x="1218985" y="3854576"/>
              <a:ext cx="80585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SD-WAN</a:t>
              </a:r>
            </a:p>
          </p:txBody>
        </p:sp>
      </p:grpSp>
      <p:grpSp>
        <p:nvGrpSpPr>
          <p:cNvPr id="57" name="Group 56">
            <a:extLst>
              <a:ext uri="{FF2B5EF4-FFF2-40B4-BE49-F238E27FC236}">
                <a16:creationId xmlns:a16="http://schemas.microsoft.com/office/drawing/2014/main" id="{C4300C29-4044-33BB-F06B-B70553192CFE}"/>
              </a:ext>
            </a:extLst>
          </p:cNvPr>
          <p:cNvGrpSpPr/>
          <p:nvPr/>
        </p:nvGrpSpPr>
        <p:grpSpPr>
          <a:xfrm>
            <a:off x="6568184" y="4085033"/>
            <a:ext cx="2272743" cy="1902874"/>
            <a:chOff x="3904773" y="2205101"/>
            <a:chExt cx="2272743" cy="1902874"/>
          </a:xfrm>
        </p:grpSpPr>
        <p:pic>
          <p:nvPicPr>
            <p:cNvPr id="58" name="Graphic 19">
              <a:extLst>
                <a:ext uri="{FF2B5EF4-FFF2-40B4-BE49-F238E27FC236}">
                  <a16:creationId xmlns:a16="http://schemas.microsoft.com/office/drawing/2014/main" id="{36D40A17-F3C7-BD7D-AF2F-F213A16CCD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4290" y="3105172"/>
              <a:ext cx="284623" cy="284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Box 9">
              <a:extLst>
                <a:ext uri="{FF2B5EF4-FFF2-40B4-BE49-F238E27FC236}">
                  <a16:creationId xmlns:a16="http://schemas.microsoft.com/office/drawing/2014/main" id="{4CCCCE18-4809-8AF8-0CA6-47D8B5E10C98}"/>
                </a:ext>
              </a:extLst>
            </p:cNvPr>
            <p:cNvSpPr txBox="1">
              <a:spLocks noChangeArrowheads="1"/>
            </p:cNvSpPr>
            <p:nvPr/>
          </p:nvSpPr>
          <p:spPr bwMode="auto">
            <a:xfrm>
              <a:off x="3904773" y="3365600"/>
              <a:ext cx="7625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Internet Gateway</a:t>
              </a:r>
            </a:p>
          </p:txBody>
        </p:sp>
        <p:sp>
          <p:nvSpPr>
            <p:cNvPr id="60" name="TextBox 9">
              <a:extLst>
                <a:ext uri="{FF2B5EF4-FFF2-40B4-BE49-F238E27FC236}">
                  <a16:creationId xmlns:a16="http://schemas.microsoft.com/office/drawing/2014/main" id="{FFB2D829-8D56-3CF3-2858-68B6B36257D4}"/>
                </a:ext>
              </a:extLst>
            </p:cNvPr>
            <p:cNvSpPr txBox="1">
              <a:spLocks noChangeArrowheads="1"/>
            </p:cNvSpPr>
            <p:nvPr/>
          </p:nvSpPr>
          <p:spPr bwMode="auto">
            <a:xfrm>
              <a:off x="4088133" y="2214522"/>
              <a:ext cx="11444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 Transit Account</a:t>
              </a:r>
            </a:p>
          </p:txBody>
        </p:sp>
        <p:pic>
          <p:nvPicPr>
            <p:cNvPr id="61" name="Graphic 7">
              <a:extLst>
                <a:ext uri="{FF2B5EF4-FFF2-40B4-BE49-F238E27FC236}">
                  <a16:creationId xmlns:a16="http://schemas.microsoft.com/office/drawing/2014/main" id="{454D8300-AE7D-4212-BA48-DEFEB7B84E50}"/>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3913554" y="2205101"/>
              <a:ext cx="278891" cy="28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Rectangle 61">
              <a:extLst>
                <a:ext uri="{FF2B5EF4-FFF2-40B4-BE49-F238E27FC236}">
                  <a16:creationId xmlns:a16="http://schemas.microsoft.com/office/drawing/2014/main" id="{17EC71F8-31FA-E71A-0E0A-4625D2E8EBCE}"/>
                </a:ext>
              </a:extLst>
            </p:cNvPr>
            <p:cNvSpPr/>
            <p:nvPr/>
          </p:nvSpPr>
          <p:spPr>
            <a:xfrm>
              <a:off x="3914298" y="2210936"/>
              <a:ext cx="2263218" cy="1897039"/>
            </a:xfrm>
            <a:prstGeom prst="rect">
              <a:avLst/>
            </a:prstGeom>
            <a:noFill/>
            <a:ln w="6350">
              <a:solidFill>
                <a:srgbClr val="CD226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33795" tIns="46759"/>
            <a:lstStyle/>
            <a:p>
              <a:pPr algn="ctr">
                <a:defRPr/>
              </a:pPr>
              <a:endParaRPr lang="en-US" sz="614" baseline="-25000" dirty="0">
                <a:solidFill>
                  <a:srgbClr val="CD2264"/>
                </a:solidFill>
                <a:latin typeface="Arial" panose="020B0604020202020204" pitchFamily="34" charset="0"/>
                <a:cs typeface="Arial" panose="020B0604020202020204" pitchFamily="34" charset="0"/>
              </a:endParaRPr>
            </a:p>
          </p:txBody>
        </p:sp>
        <p:grpSp>
          <p:nvGrpSpPr>
            <p:cNvPr id="63" name="Group 62">
              <a:extLst>
                <a:ext uri="{FF2B5EF4-FFF2-40B4-BE49-F238E27FC236}">
                  <a16:creationId xmlns:a16="http://schemas.microsoft.com/office/drawing/2014/main" id="{7E22B4BD-6E82-46F1-99BE-EAF232CBD1D3}"/>
                </a:ext>
              </a:extLst>
            </p:cNvPr>
            <p:cNvGrpSpPr/>
            <p:nvPr/>
          </p:nvGrpSpPr>
          <p:grpSpPr>
            <a:xfrm>
              <a:off x="4631160" y="2544640"/>
              <a:ext cx="1492189" cy="1431937"/>
              <a:chOff x="2037673" y="915895"/>
              <a:chExt cx="3037674" cy="989980"/>
            </a:xfrm>
          </p:grpSpPr>
          <p:sp>
            <p:nvSpPr>
              <p:cNvPr id="74" name="Rectangle 73">
                <a:extLst>
                  <a:ext uri="{FF2B5EF4-FFF2-40B4-BE49-F238E27FC236}">
                    <a16:creationId xmlns:a16="http://schemas.microsoft.com/office/drawing/2014/main" id="{D1CFDFBB-78F9-A5CB-D20B-F3195E0C2FD8}"/>
                  </a:ext>
                </a:extLst>
              </p:cNvPr>
              <p:cNvSpPr/>
              <p:nvPr/>
            </p:nvSpPr>
            <p:spPr>
              <a:xfrm>
                <a:off x="2053437" y="917226"/>
                <a:ext cx="3021910" cy="988649"/>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ln w="0"/>
                  <a:solidFill>
                    <a:srgbClr val="1E8900"/>
                  </a:solidFill>
                  <a:latin typeface="Arial" panose="020B0604020202020204" pitchFamily="34" charset="0"/>
                  <a:cs typeface="Arial" panose="020B0604020202020204" pitchFamily="34" charset="0"/>
                </a:endParaRPr>
              </a:p>
            </p:txBody>
          </p:sp>
          <p:pic>
            <p:nvPicPr>
              <p:cNvPr id="75" name="Graphic 74">
                <a:extLst>
                  <a:ext uri="{FF2B5EF4-FFF2-40B4-BE49-F238E27FC236}">
                    <a16:creationId xmlns:a16="http://schemas.microsoft.com/office/drawing/2014/main" id="{AF38EB5D-BAB3-4638-4486-15DDD4B2999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037673" y="915895"/>
                <a:ext cx="437071" cy="175455"/>
              </a:xfrm>
              <a:prstGeom prst="rect">
                <a:avLst/>
              </a:prstGeom>
            </p:spPr>
          </p:pic>
        </p:grpSp>
        <p:grpSp>
          <p:nvGrpSpPr>
            <p:cNvPr id="64" name="Group 63">
              <a:extLst>
                <a:ext uri="{FF2B5EF4-FFF2-40B4-BE49-F238E27FC236}">
                  <a16:creationId xmlns:a16="http://schemas.microsoft.com/office/drawing/2014/main" id="{B93A6B42-717A-3966-E83F-404534FCA846}"/>
                </a:ext>
              </a:extLst>
            </p:cNvPr>
            <p:cNvGrpSpPr/>
            <p:nvPr/>
          </p:nvGrpSpPr>
          <p:grpSpPr>
            <a:xfrm>
              <a:off x="4682762" y="2852001"/>
              <a:ext cx="1372620" cy="1033021"/>
              <a:chOff x="8915463" y="3315695"/>
              <a:chExt cx="1372620" cy="1033021"/>
            </a:xfrm>
          </p:grpSpPr>
          <p:grpSp>
            <p:nvGrpSpPr>
              <p:cNvPr id="69" name="Group 68">
                <a:extLst>
                  <a:ext uri="{FF2B5EF4-FFF2-40B4-BE49-F238E27FC236}">
                    <a16:creationId xmlns:a16="http://schemas.microsoft.com/office/drawing/2014/main" id="{0D0BAB88-2BD2-B835-478C-9FCF121BF5A8}"/>
                  </a:ext>
                </a:extLst>
              </p:cNvPr>
              <p:cNvGrpSpPr/>
              <p:nvPr/>
            </p:nvGrpSpPr>
            <p:grpSpPr>
              <a:xfrm>
                <a:off x="8963687" y="3347743"/>
                <a:ext cx="1280160" cy="704146"/>
                <a:chOff x="6484201" y="2817568"/>
                <a:chExt cx="1200994" cy="704146"/>
              </a:xfrm>
            </p:grpSpPr>
            <p:sp>
              <p:nvSpPr>
                <p:cNvPr id="72" name="Rectangle 71">
                  <a:extLst>
                    <a:ext uri="{FF2B5EF4-FFF2-40B4-BE49-F238E27FC236}">
                      <a16:creationId xmlns:a16="http://schemas.microsoft.com/office/drawing/2014/main" id="{4EE1EDFD-C7CB-0599-5955-31A4CFF67C5C}"/>
                    </a:ext>
                  </a:extLst>
                </p:cNvPr>
                <p:cNvSpPr/>
                <p:nvPr/>
              </p:nvSpPr>
              <p:spPr>
                <a:xfrm>
                  <a:off x="6484201" y="2817568"/>
                  <a:ext cx="1200994" cy="70414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00" dirty="0">
                      <a:solidFill>
                        <a:srgbClr val="5B9CD5"/>
                      </a:solidFill>
                      <a:cs typeface="Arial" panose="020B0604020202020204" pitchFamily="34" charset="0"/>
                    </a:rPr>
                    <a:t>Corp Subnet</a:t>
                  </a:r>
                </a:p>
              </p:txBody>
            </p:sp>
            <p:pic>
              <p:nvPicPr>
                <p:cNvPr id="73" name="Graphic 35">
                  <a:extLst>
                    <a:ext uri="{FF2B5EF4-FFF2-40B4-BE49-F238E27FC236}">
                      <a16:creationId xmlns:a16="http://schemas.microsoft.com/office/drawing/2014/main" id="{8C88499D-2916-FFF2-9B7B-6CD3A9EF6FA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90235" y="2826523"/>
                  <a:ext cx="207646" cy="21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0" name="Rectangle 69">
                <a:extLst>
                  <a:ext uri="{FF2B5EF4-FFF2-40B4-BE49-F238E27FC236}">
                    <a16:creationId xmlns:a16="http://schemas.microsoft.com/office/drawing/2014/main" id="{9DCC2BB2-D98F-CE92-BA06-152C16888973}"/>
                  </a:ext>
                </a:extLst>
              </p:cNvPr>
              <p:cNvSpPr/>
              <p:nvPr/>
            </p:nvSpPr>
            <p:spPr bwMode="auto">
              <a:xfrm>
                <a:off x="8915463" y="3315695"/>
                <a:ext cx="648721" cy="1033021"/>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000" dirty="0">
                  <a:solidFill>
                    <a:srgbClr val="5B9CD5"/>
                  </a:solidFill>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EAAD7A45-2A7A-DAA9-FF2B-D649B552E799}"/>
                  </a:ext>
                </a:extLst>
              </p:cNvPr>
              <p:cNvSpPr/>
              <p:nvPr/>
            </p:nvSpPr>
            <p:spPr bwMode="auto">
              <a:xfrm>
                <a:off x="9648003" y="3315695"/>
                <a:ext cx="640080" cy="1033021"/>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000" dirty="0">
                  <a:solidFill>
                    <a:srgbClr val="5B9CD5"/>
                  </a:solidFill>
                  <a:latin typeface="Arial" panose="020B0604020202020204" pitchFamily="34" charset="0"/>
                  <a:cs typeface="Arial" panose="020B0604020202020204" pitchFamily="34" charset="0"/>
                </a:endParaRPr>
              </a:p>
            </p:txBody>
          </p:sp>
        </p:grpSp>
        <p:sp>
          <p:nvSpPr>
            <p:cNvPr id="65" name="TextBox 64">
              <a:extLst>
                <a:ext uri="{FF2B5EF4-FFF2-40B4-BE49-F238E27FC236}">
                  <a16:creationId xmlns:a16="http://schemas.microsoft.com/office/drawing/2014/main" id="{D25F61EA-7C8B-EED7-F194-2165D68D4666}"/>
                </a:ext>
              </a:extLst>
            </p:cNvPr>
            <p:cNvSpPr txBox="1"/>
            <p:nvPr/>
          </p:nvSpPr>
          <p:spPr>
            <a:xfrm>
              <a:off x="4794106" y="2530992"/>
              <a:ext cx="1140668" cy="276999"/>
            </a:xfrm>
            <a:prstGeom prst="rect">
              <a:avLst/>
            </a:prstGeom>
            <a:noFill/>
          </p:spPr>
          <p:txBody>
            <a:bodyPr wrap="square" rtlCol="0">
              <a:spAutoFit/>
            </a:bodyPr>
            <a:lstStyle/>
            <a:p>
              <a:r>
                <a:rPr lang="en-US" sz="1200" b="1" dirty="0">
                  <a:solidFill>
                    <a:schemeClr val="accent6">
                      <a:lumMod val="75000"/>
                    </a:schemeClr>
                  </a:solidFill>
                </a:rPr>
                <a:t>Transit VPC</a:t>
              </a:r>
            </a:p>
          </p:txBody>
        </p:sp>
        <p:pic>
          <p:nvPicPr>
            <p:cNvPr id="66" name="Picture 65">
              <a:extLst>
                <a:ext uri="{FF2B5EF4-FFF2-40B4-BE49-F238E27FC236}">
                  <a16:creationId xmlns:a16="http://schemas.microsoft.com/office/drawing/2014/main" id="{978A2C2F-A8DB-10A5-5D52-EA0FB1FACB29}"/>
                </a:ext>
              </a:extLst>
            </p:cNvPr>
            <p:cNvPicPr>
              <a:picLocks noChangeAspect="1"/>
            </p:cNvPicPr>
            <p:nvPr/>
          </p:nvPicPr>
          <p:blipFill>
            <a:blip r:embed="rId12"/>
            <a:stretch>
              <a:fillRect/>
            </a:stretch>
          </p:blipFill>
          <p:spPr>
            <a:xfrm>
              <a:off x="5597245" y="3143014"/>
              <a:ext cx="266700" cy="219075"/>
            </a:xfrm>
            <a:prstGeom prst="rect">
              <a:avLst/>
            </a:prstGeom>
          </p:spPr>
        </p:pic>
        <p:pic>
          <p:nvPicPr>
            <p:cNvPr id="67" name="Picture 66">
              <a:extLst>
                <a:ext uri="{FF2B5EF4-FFF2-40B4-BE49-F238E27FC236}">
                  <a16:creationId xmlns:a16="http://schemas.microsoft.com/office/drawing/2014/main" id="{A321F420-59AD-CA1A-823A-8D9CDF2414B4}"/>
                </a:ext>
              </a:extLst>
            </p:cNvPr>
            <p:cNvPicPr>
              <a:picLocks noChangeAspect="1"/>
            </p:cNvPicPr>
            <p:nvPr/>
          </p:nvPicPr>
          <p:blipFill>
            <a:blip r:embed="rId12"/>
            <a:stretch>
              <a:fillRect/>
            </a:stretch>
          </p:blipFill>
          <p:spPr>
            <a:xfrm>
              <a:off x="4904202" y="3136789"/>
              <a:ext cx="266700" cy="219075"/>
            </a:xfrm>
            <a:prstGeom prst="rect">
              <a:avLst/>
            </a:prstGeom>
          </p:spPr>
        </p:pic>
      </p:grpSp>
      <p:grpSp>
        <p:nvGrpSpPr>
          <p:cNvPr id="76" name="Group 75">
            <a:extLst>
              <a:ext uri="{FF2B5EF4-FFF2-40B4-BE49-F238E27FC236}">
                <a16:creationId xmlns:a16="http://schemas.microsoft.com/office/drawing/2014/main" id="{7AF24C7C-674F-ADAB-D621-1FC3AAF84260}"/>
              </a:ext>
            </a:extLst>
          </p:cNvPr>
          <p:cNvGrpSpPr/>
          <p:nvPr/>
        </p:nvGrpSpPr>
        <p:grpSpPr>
          <a:xfrm>
            <a:off x="8997007" y="4090869"/>
            <a:ext cx="2263218" cy="1897038"/>
            <a:chOff x="6333596" y="2210937"/>
            <a:chExt cx="2263218" cy="1897038"/>
          </a:xfrm>
        </p:grpSpPr>
        <p:sp>
          <p:nvSpPr>
            <p:cNvPr id="77" name="Rectangle 76">
              <a:extLst>
                <a:ext uri="{FF2B5EF4-FFF2-40B4-BE49-F238E27FC236}">
                  <a16:creationId xmlns:a16="http://schemas.microsoft.com/office/drawing/2014/main" id="{4CA41406-6DDE-61AB-20AC-B093FE5BB9EC}"/>
                </a:ext>
              </a:extLst>
            </p:cNvPr>
            <p:cNvSpPr/>
            <p:nvPr/>
          </p:nvSpPr>
          <p:spPr>
            <a:xfrm>
              <a:off x="6333596" y="2210937"/>
              <a:ext cx="2263218" cy="1897038"/>
            </a:xfrm>
            <a:prstGeom prst="rect">
              <a:avLst/>
            </a:prstGeom>
            <a:noFill/>
            <a:ln w="6350">
              <a:solidFill>
                <a:srgbClr val="CD226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33795" tIns="46759"/>
            <a:lstStyle/>
            <a:p>
              <a:pPr algn="ctr">
                <a:defRPr/>
              </a:pPr>
              <a:endParaRPr lang="en-US" sz="614" baseline="-25000" dirty="0">
                <a:solidFill>
                  <a:srgbClr val="CD2264"/>
                </a:solidFill>
                <a:latin typeface="Arial" panose="020B0604020202020204" pitchFamily="34" charset="0"/>
                <a:cs typeface="Arial" panose="020B0604020202020204" pitchFamily="34" charset="0"/>
              </a:endParaRPr>
            </a:p>
          </p:txBody>
        </p:sp>
        <p:sp>
          <p:nvSpPr>
            <p:cNvPr id="78" name="TextBox 9">
              <a:extLst>
                <a:ext uri="{FF2B5EF4-FFF2-40B4-BE49-F238E27FC236}">
                  <a16:creationId xmlns:a16="http://schemas.microsoft.com/office/drawing/2014/main" id="{CD726FEC-9B70-A4FC-6C88-4A27D17A67E1}"/>
                </a:ext>
              </a:extLst>
            </p:cNvPr>
            <p:cNvSpPr txBox="1">
              <a:spLocks noChangeArrowheads="1"/>
            </p:cNvSpPr>
            <p:nvPr/>
          </p:nvSpPr>
          <p:spPr bwMode="auto">
            <a:xfrm>
              <a:off x="6545022" y="2214522"/>
              <a:ext cx="15354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NPR RDD Account</a:t>
              </a:r>
            </a:p>
          </p:txBody>
        </p:sp>
        <p:pic>
          <p:nvPicPr>
            <p:cNvPr id="79" name="Graphic 7">
              <a:extLst>
                <a:ext uri="{FF2B5EF4-FFF2-40B4-BE49-F238E27FC236}">
                  <a16:creationId xmlns:a16="http://schemas.microsoft.com/office/drawing/2014/main" id="{B26BB5A0-25EC-9ABD-1A19-221068CBB058}"/>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6370443" y="2214626"/>
              <a:ext cx="278891" cy="28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0" name="Group 79">
              <a:extLst>
                <a:ext uri="{FF2B5EF4-FFF2-40B4-BE49-F238E27FC236}">
                  <a16:creationId xmlns:a16="http://schemas.microsoft.com/office/drawing/2014/main" id="{814C06AD-2C94-CB9F-DE0D-721F6A1CC3F4}"/>
                </a:ext>
              </a:extLst>
            </p:cNvPr>
            <p:cNvGrpSpPr/>
            <p:nvPr/>
          </p:nvGrpSpPr>
          <p:grpSpPr>
            <a:xfrm>
              <a:off x="7122703" y="2449399"/>
              <a:ext cx="1388251" cy="743334"/>
              <a:chOff x="6421190" y="2449398"/>
              <a:chExt cx="1388251" cy="743334"/>
            </a:xfrm>
          </p:grpSpPr>
          <p:grpSp>
            <p:nvGrpSpPr>
              <p:cNvPr id="86" name="Group 85">
                <a:extLst>
                  <a:ext uri="{FF2B5EF4-FFF2-40B4-BE49-F238E27FC236}">
                    <a16:creationId xmlns:a16="http://schemas.microsoft.com/office/drawing/2014/main" id="{E980D114-27B3-7051-3003-ECCB9518C73E}"/>
                  </a:ext>
                </a:extLst>
              </p:cNvPr>
              <p:cNvGrpSpPr/>
              <p:nvPr/>
            </p:nvGrpSpPr>
            <p:grpSpPr>
              <a:xfrm>
                <a:off x="6421190" y="2449398"/>
                <a:ext cx="1388251" cy="743334"/>
                <a:chOff x="3435396" y="1593762"/>
                <a:chExt cx="1133925" cy="512205"/>
              </a:xfrm>
            </p:grpSpPr>
            <p:sp>
              <p:nvSpPr>
                <p:cNvPr id="95" name="Rectangle 94">
                  <a:extLst>
                    <a:ext uri="{FF2B5EF4-FFF2-40B4-BE49-F238E27FC236}">
                      <a16:creationId xmlns:a16="http://schemas.microsoft.com/office/drawing/2014/main" id="{3BF9AB29-D57F-4930-740D-DA31ABFADE32}"/>
                    </a:ext>
                  </a:extLst>
                </p:cNvPr>
                <p:cNvSpPr/>
                <p:nvPr/>
              </p:nvSpPr>
              <p:spPr>
                <a:xfrm>
                  <a:off x="3435396" y="1595088"/>
                  <a:ext cx="1133925" cy="510879"/>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 </a:t>
                  </a:r>
                </a:p>
              </p:txBody>
            </p:sp>
            <p:sp>
              <p:nvSpPr>
                <p:cNvPr id="96" name="TextBox 95">
                  <a:extLst>
                    <a:ext uri="{FF2B5EF4-FFF2-40B4-BE49-F238E27FC236}">
                      <a16:creationId xmlns:a16="http://schemas.microsoft.com/office/drawing/2014/main" id="{5E5576C0-95E4-9913-D946-D7290C9AA8BD}"/>
                    </a:ext>
                  </a:extLst>
                </p:cNvPr>
                <p:cNvSpPr txBox="1"/>
                <p:nvPr/>
              </p:nvSpPr>
              <p:spPr>
                <a:xfrm>
                  <a:off x="3590151" y="1593762"/>
                  <a:ext cx="812493" cy="190870"/>
                </a:xfrm>
                <a:prstGeom prst="rect">
                  <a:avLst/>
                </a:prstGeom>
                <a:noFill/>
              </p:spPr>
              <p:txBody>
                <a:bodyPr wrap="square" rtlCol="0">
                  <a:spAutoFit/>
                </a:bodyPr>
                <a:lstStyle/>
                <a:p>
                  <a:r>
                    <a:rPr lang="en-US" sz="1200" b="1" dirty="0">
                      <a:solidFill>
                        <a:schemeClr val="accent6">
                          <a:lumMod val="75000"/>
                        </a:schemeClr>
                      </a:solidFill>
                    </a:rPr>
                    <a:t>HPC-VPC</a:t>
                  </a:r>
                </a:p>
              </p:txBody>
            </p:sp>
          </p:grpSp>
          <p:grpSp>
            <p:nvGrpSpPr>
              <p:cNvPr id="87" name="Group 86">
                <a:extLst>
                  <a:ext uri="{FF2B5EF4-FFF2-40B4-BE49-F238E27FC236}">
                    <a16:creationId xmlns:a16="http://schemas.microsoft.com/office/drawing/2014/main" id="{76F52754-CD97-1298-EB52-D283128D69B6}"/>
                  </a:ext>
                </a:extLst>
              </p:cNvPr>
              <p:cNvGrpSpPr/>
              <p:nvPr/>
            </p:nvGrpSpPr>
            <p:grpSpPr>
              <a:xfrm>
                <a:off x="6480038" y="2729090"/>
                <a:ext cx="1295699" cy="432217"/>
                <a:chOff x="6480038" y="2729090"/>
                <a:chExt cx="1295699" cy="432217"/>
              </a:xfrm>
            </p:grpSpPr>
            <p:sp>
              <p:nvSpPr>
                <p:cNvPr id="89" name="Rectangle 88">
                  <a:extLst>
                    <a:ext uri="{FF2B5EF4-FFF2-40B4-BE49-F238E27FC236}">
                      <a16:creationId xmlns:a16="http://schemas.microsoft.com/office/drawing/2014/main" id="{A7CB257D-3A6C-B294-AF93-8433DCE66E89}"/>
                    </a:ext>
                  </a:extLst>
                </p:cNvPr>
                <p:cNvSpPr/>
                <p:nvPr/>
              </p:nvSpPr>
              <p:spPr>
                <a:xfrm>
                  <a:off x="6484200" y="2729090"/>
                  <a:ext cx="1291537" cy="432217"/>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endParaRPr lang="en-US" sz="1000" dirty="0">
                    <a:solidFill>
                      <a:srgbClr val="5B9CD5"/>
                    </a:solidFill>
                    <a:cs typeface="Arial" panose="020B0604020202020204" pitchFamily="34" charset="0"/>
                  </a:endParaRPr>
                </a:p>
              </p:txBody>
            </p:sp>
            <p:pic>
              <p:nvPicPr>
                <p:cNvPr id="91" name="Graphic 35">
                  <a:extLst>
                    <a:ext uri="{FF2B5EF4-FFF2-40B4-BE49-F238E27FC236}">
                      <a16:creationId xmlns:a16="http://schemas.microsoft.com/office/drawing/2014/main" id="{34DDE670-2041-F3DD-FB37-20DB9DA1378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80038" y="2732659"/>
                  <a:ext cx="207646" cy="21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Graphic 9">
                  <a:extLst>
                    <a:ext uri="{FF2B5EF4-FFF2-40B4-BE49-F238E27FC236}">
                      <a16:creationId xmlns:a16="http://schemas.microsoft.com/office/drawing/2014/main" id="{2B21D80C-3445-2434-1F54-97A5BF2E1B5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47896" y="2846950"/>
                  <a:ext cx="249271" cy="24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1" name="Group 80">
              <a:extLst>
                <a:ext uri="{FF2B5EF4-FFF2-40B4-BE49-F238E27FC236}">
                  <a16:creationId xmlns:a16="http://schemas.microsoft.com/office/drawing/2014/main" id="{59C4E09F-CE83-C7C0-8CEB-2DA610B2FFCF}"/>
                </a:ext>
              </a:extLst>
            </p:cNvPr>
            <p:cNvGrpSpPr/>
            <p:nvPr/>
          </p:nvGrpSpPr>
          <p:grpSpPr>
            <a:xfrm>
              <a:off x="6339618" y="3061532"/>
              <a:ext cx="718018" cy="742148"/>
              <a:chOff x="4149416" y="705784"/>
              <a:chExt cx="718018" cy="742148"/>
            </a:xfrm>
          </p:grpSpPr>
          <p:pic>
            <p:nvPicPr>
              <p:cNvPr id="84" name="Graphic 7">
                <a:extLst>
                  <a:ext uri="{FF2B5EF4-FFF2-40B4-BE49-F238E27FC236}">
                    <a16:creationId xmlns:a16="http://schemas.microsoft.com/office/drawing/2014/main" id="{19024B3D-773D-1EA5-63DC-7B2ADED3274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31895" y="705784"/>
                <a:ext cx="355478" cy="355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TextBox 9">
                <a:extLst>
                  <a:ext uri="{FF2B5EF4-FFF2-40B4-BE49-F238E27FC236}">
                    <a16:creationId xmlns:a16="http://schemas.microsoft.com/office/drawing/2014/main" id="{5BE12C4F-BF9A-B32D-8823-204D36FCA48E}"/>
                  </a:ext>
                </a:extLst>
              </p:cNvPr>
              <p:cNvSpPr txBox="1">
                <a:spLocks noChangeArrowheads="1"/>
              </p:cNvSpPr>
              <p:nvPr/>
            </p:nvSpPr>
            <p:spPr bwMode="auto">
              <a:xfrm>
                <a:off x="4149416" y="1047822"/>
                <a:ext cx="718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Transit </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Gateway</a:t>
                </a:r>
              </a:p>
            </p:txBody>
          </p:sp>
        </p:grpSp>
        <p:pic>
          <p:nvPicPr>
            <p:cNvPr id="83" name="Graphic 82">
              <a:extLst>
                <a:ext uri="{FF2B5EF4-FFF2-40B4-BE49-F238E27FC236}">
                  <a16:creationId xmlns:a16="http://schemas.microsoft.com/office/drawing/2014/main" id="{C1A6CEFE-EA6D-015E-BB85-7F013A63164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30025" y="2460222"/>
              <a:ext cx="210742" cy="253783"/>
            </a:xfrm>
            <a:prstGeom prst="rect">
              <a:avLst/>
            </a:prstGeom>
          </p:spPr>
        </p:pic>
      </p:grpSp>
      <p:sp>
        <p:nvSpPr>
          <p:cNvPr id="97" name="TextBox 9">
            <a:extLst>
              <a:ext uri="{FF2B5EF4-FFF2-40B4-BE49-F238E27FC236}">
                <a16:creationId xmlns:a16="http://schemas.microsoft.com/office/drawing/2014/main" id="{E4406DE4-7BAC-488C-2A01-DFC280564768}"/>
              </a:ext>
            </a:extLst>
          </p:cNvPr>
          <p:cNvSpPr txBox="1">
            <a:spLocks noChangeArrowheads="1"/>
          </p:cNvSpPr>
          <p:nvPr/>
        </p:nvSpPr>
        <p:spPr bwMode="auto">
          <a:xfrm>
            <a:off x="7639792" y="5223207"/>
            <a:ext cx="8301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Cisco CSR</a:t>
            </a:r>
          </a:p>
        </p:txBody>
      </p:sp>
      <p:sp>
        <p:nvSpPr>
          <p:cNvPr id="110" name="Rectangle 109">
            <a:extLst>
              <a:ext uri="{FF2B5EF4-FFF2-40B4-BE49-F238E27FC236}">
                <a16:creationId xmlns:a16="http://schemas.microsoft.com/office/drawing/2014/main" id="{4C103A48-6A23-32B5-5A9F-266225C8BDDA}"/>
              </a:ext>
            </a:extLst>
          </p:cNvPr>
          <p:cNvSpPr/>
          <p:nvPr/>
        </p:nvSpPr>
        <p:spPr>
          <a:xfrm>
            <a:off x="9781952" y="5154736"/>
            <a:ext cx="1388251" cy="741410"/>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 </a:t>
            </a:r>
          </a:p>
        </p:txBody>
      </p:sp>
      <p:sp>
        <p:nvSpPr>
          <p:cNvPr id="111" name="TextBox 110">
            <a:extLst>
              <a:ext uri="{FF2B5EF4-FFF2-40B4-BE49-F238E27FC236}">
                <a16:creationId xmlns:a16="http://schemas.microsoft.com/office/drawing/2014/main" id="{E729B965-50EE-7518-B321-39146983D313}"/>
              </a:ext>
            </a:extLst>
          </p:cNvPr>
          <p:cNvSpPr txBox="1"/>
          <p:nvPr/>
        </p:nvSpPr>
        <p:spPr>
          <a:xfrm>
            <a:off x="9971417" y="5152812"/>
            <a:ext cx="994726" cy="276999"/>
          </a:xfrm>
          <a:prstGeom prst="rect">
            <a:avLst/>
          </a:prstGeom>
          <a:noFill/>
        </p:spPr>
        <p:txBody>
          <a:bodyPr wrap="square" rtlCol="0">
            <a:spAutoFit/>
          </a:bodyPr>
          <a:lstStyle/>
          <a:p>
            <a:r>
              <a:rPr lang="en-US" sz="1200" b="1" dirty="0">
                <a:solidFill>
                  <a:schemeClr val="accent6">
                    <a:lumMod val="75000"/>
                  </a:schemeClr>
                </a:solidFill>
              </a:rPr>
              <a:t>Other-VPC</a:t>
            </a:r>
          </a:p>
        </p:txBody>
      </p:sp>
      <p:sp>
        <p:nvSpPr>
          <p:cNvPr id="112" name="Rectangle 111">
            <a:extLst>
              <a:ext uri="{FF2B5EF4-FFF2-40B4-BE49-F238E27FC236}">
                <a16:creationId xmlns:a16="http://schemas.microsoft.com/office/drawing/2014/main" id="{654B5367-96E2-5373-4B01-B4C834B9FA37}"/>
              </a:ext>
            </a:extLst>
          </p:cNvPr>
          <p:cNvSpPr/>
          <p:nvPr/>
        </p:nvSpPr>
        <p:spPr>
          <a:xfrm>
            <a:off x="9844962" y="5432504"/>
            <a:ext cx="1291537" cy="432217"/>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endParaRPr lang="en-US" sz="1000" dirty="0">
              <a:solidFill>
                <a:srgbClr val="5B9CD5"/>
              </a:solidFill>
              <a:cs typeface="Arial" panose="020B0604020202020204" pitchFamily="34" charset="0"/>
            </a:endParaRPr>
          </a:p>
        </p:txBody>
      </p:sp>
      <p:pic>
        <p:nvPicPr>
          <p:cNvPr id="113" name="Graphic 35">
            <a:extLst>
              <a:ext uri="{FF2B5EF4-FFF2-40B4-BE49-F238E27FC236}">
                <a16:creationId xmlns:a16="http://schemas.microsoft.com/office/drawing/2014/main" id="{0DCB6C01-D784-7BE0-08FB-CE87A1150D0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40800" y="5436073"/>
            <a:ext cx="207646" cy="21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 name="Graphic 9">
            <a:extLst>
              <a:ext uri="{FF2B5EF4-FFF2-40B4-BE49-F238E27FC236}">
                <a16:creationId xmlns:a16="http://schemas.microsoft.com/office/drawing/2014/main" id="{D94AEDB0-DD41-338D-93CE-2602D526407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08658" y="5550364"/>
            <a:ext cx="249271" cy="24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Graphic 116">
            <a:extLst>
              <a:ext uri="{FF2B5EF4-FFF2-40B4-BE49-F238E27FC236}">
                <a16:creationId xmlns:a16="http://schemas.microsoft.com/office/drawing/2014/main" id="{AE83F8CC-0A56-E056-C103-58C6E37CA3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789274" y="5163635"/>
            <a:ext cx="210742" cy="253783"/>
          </a:xfrm>
          <a:prstGeom prst="rect">
            <a:avLst/>
          </a:prstGeom>
        </p:spPr>
      </p:pic>
      <p:sp>
        <p:nvSpPr>
          <p:cNvPr id="118" name="TextBox 9">
            <a:extLst>
              <a:ext uri="{FF2B5EF4-FFF2-40B4-BE49-F238E27FC236}">
                <a16:creationId xmlns:a16="http://schemas.microsoft.com/office/drawing/2014/main" id="{D2FEDACD-E0E5-449F-4A8E-A99264841F83}"/>
              </a:ext>
            </a:extLst>
          </p:cNvPr>
          <p:cNvSpPr txBox="1">
            <a:spLocks noChangeArrowheads="1"/>
          </p:cNvSpPr>
          <p:nvPr/>
        </p:nvSpPr>
        <p:spPr bwMode="auto">
          <a:xfrm>
            <a:off x="7282404" y="5537527"/>
            <a:ext cx="8301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900" dirty="0">
                <a:solidFill>
                  <a:schemeClr val="bg1">
                    <a:lumMod val="65000"/>
                  </a:schemeClr>
                </a:solidFill>
                <a:latin typeface="Arial" panose="020B0604020202020204" pitchFamily="34" charset="0"/>
                <a:ea typeface="Amazon Ember" panose="020B0603020204020204" pitchFamily="34" charset="0"/>
                <a:cs typeface="Arial" panose="020B0604020202020204" pitchFamily="34" charset="0"/>
              </a:rPr>
              <a:t>AZ-1</a:t>
            </a:r>
          </a:p>
        </p:txBody>
      </p:sp>
      <p:sp>
        <p:nvSpPr>
          <p:cNvPr id="121" name="TextBox 9">
            <a:extLst>
              <a:ext uri="{FF2B5EF4-FFF2-40B4-BE49-F238E27FC236}">
                <a16:creationId xmlns:a16="http://schemas.microsoft.com/office/drawing/2014/main" id="{6DD9D36D-863B-D575-66A2-28587E01CDF6}"/>
              </a:ext>
            </a:extLst>
          </p:cNvPr>
          <p:cNvSpPr txBox="1">
            <a:spLocks noChangeArrowheads="1"/>
          </p:cNvSpPr>
          <p:nvPr/>
        </p:nvSpPr>
        <p:spPr bwMode="auto">
          <a:xfrm>
            <a:off x="7998540" y="5541166"/>
            <a:ext cx="8301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900" dirty="0">
                <a:solidFill>
                  <a:schemeClr val="bg1">
                    <a:lumMod val="65000"/>
                  </a:schemeClr>
                </a:solidFill>
                <a:latin typeface="Arial" panose="020B0604020202020204" pitchFamily="34" charset="0"/>
                <a:ea typeface="Amazon Ember" panose="020B0603020204020204" pitchFamily="34" charset="0"/>
                <a:cs typeface="Arial" panose="020B0604020202020204" pitchFamily="34" charset="0"/>
              </a:rPr>
              <a:t>AZ-2</a:t>
            </a:r>
          </a:p>
        </p:txBody>
      </p:sp>
      <p:cxnSp>
        <p:nvCxnSpPr>
          <p:cNvPr id="124" name="Straight Arrow Connector 123">
            <a:extLst>
              <a:ext uri="{FF2B5EF4-FFF2-40B4-BE49-F238E27FC236}">
                <a16:creationId xmlns:a16="http://schemas.microsoft.com/office/drawing/2014/main" id="{80AA97CD-02C7-0425-02C2-C006605EF8F3}"/>
              </a:ext>
            </a:extLst>
          </p:cNvPr>
          <p:cNvCxnSpPr>
            <a:cxnSpLocks/>
            <a:stCxn id="54" idx="3"/>
            <a:endCxn id="58" idx="1"/>
          </p:cNvCxnSpPr>
          <p:nvPr/>
        </p:nvCxnSpPr>
        <p:spPr>
          <a:xfrm flipV="1">
            <a:off x="5874793" y="5127416"/>
            <a:ext cx="922908" cy="4565"/>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5" name="Straight Arrow Connector 124">
            <a:extLst>
              <a:ext uri="{FF2B5EF4-FFF2-40B4-BE49-F238E27FC236}">
                <a16:creationId xmlns:a16="http://schemas.microsoft.com/office/drawing/2014/main" id="{8CCC79DF-9744-BB3A-68DE-D276BFBBCC9C}"/>
              </a:ext>
            </a:extLst>
          </p:cNvPr>
          <p:cNvCxnSpPr>
            <a:cxnSpLocks/>
            <a:stCxn id="72" idx="3"/>
            <a:endCxn id="84" idx="1"/>
          </p:cNvCxnSpPr>
          <p:nvPr/>
        </p:nvCxnSpPr>
        <p:spPr>
          <a:xfrm>
            <a:off x="8674557" y="5116054"/>
            <a:ext cx="510951" cy="3149"/>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7" name="Straight Arrow Connector 126">
            <a:extLst>
              <a:ext uri="{FF2B5EF4-FFF2-40B4-BE49-F238E27FC236}">
                <a16:creationId xmlns:a16="http://schemas.microsoft.com/office/drawing/2014/main" id="{2AC5A358-EAC7-DDB1-994A-31609C836A69}"/>
              </a:ext>
            </a:extLst>
          </p:cNvPr>
          <p:cNvCxnSpPr>
            <a:cxnSpLocks/>
            <a:stCxn id="84" idx="3"/>
            <a:endCxn id="95" idx="1"/>
          </p:cNvCxnSpPr>
          <p:nvPr/>
        </p:nvCxnSpPr>
        <p:spPr>
          <a:xfrm flipV="1">
            <a:off x="9540986" y="4701960"/>
            <a:ext cx="245128" cy="417243"/>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30" name="Straight Arrow Connector 129">
            <a:extLst>
              <a:ext uri="{FF2B5EF4-FFF2-40B4-BE49-F238E27FC236}">
                <a16:creationId xmlns:a16="http://schemas.microsoft.com/office/drawing/2014/main" id="{C2E30F06-1F5A-93A1-F99F-FD156D84E303}"/>
              </a:ext>
            </a:extLst>
          </p:cNvPr>
          <p:cNvCxnSpPr>
            <a:cxnSpLocks/>
            <a:stCxn id="84" idx="3"/>
            <a:endCxn id="110" idx="1"/>
          </p:cNvCxnSpPr>
          <p:nvPr/>
        </p:nvCxnSpPr>
        <p:spPr>
          <a:xfrm>
            <a:off x="9540986" y="5119203"/>
            <a:ext cx="240966" cy="406238"/>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132" name="Rectangle 131">
            <a:extLst>
              <a:ext uri="{FF2B5EF4-FFF2-40B4-BE49-F238E27FC236}">
                <a16:creationId xmlns:a16="http://schemas.microsoft.com/office/drawing/2014/main" id="{DB6A2A2C-775D-DA38-5F61-B1FF22D26901}"/>
              </a:ext>
            </a:extLst>
          </p:cNvPr>
          <p:cNvSpPr/>
          <p:nvPr/>
        </p:nvSpPr>
        <p:spPr>
          <a:xfrm>
            <a:off x="2842214" y="4135997"/>
            <a:ext cx="1439092" cy="1691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CH">
              <a:solidFill>
                <a:schemeClr val="bg1"/>
              </a:solidFill>
            </a:endParaRPr>
          </a:p>
        </p:txBody>
      </p:sp>
      <p:pic>
        <p:nvPicPr>
          <p:cNvPr id="133" name="Graphic 132">
            <a:extLst>
              <a:ext uri="{FF2B5EF4-FFF2-40B4-BE49-F238E27FC236}">
                <a16:creationId xmlns:a16="http://schemas.microsoft.com/office/drawing/2014/main" id="{4633431E-FDFE-80C4-3F60-512104A9F2A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a:off x="3381471" y="4545310"/>
            <a:ext cx="380839" cy="370060"/>
          </a:xfrm>
          <a:prstGeom prst="rect">
            <a:avLst/>
          </a:prstGeom>
        </p:spPr>
      </p:pic>
      <p:pic>
        <p:nvPicPr>
          <p:cNvPr id="134" name="Graphic 104">
            <a:extLst>
              <a:ext uri="{FF2B5EF4-FFF2-40B4-BE49-F238E27FC236}">
                <a16:creationId xmlns:a16="http://schemas.microsoft.com/office/drawing/2014/main" id="{8DE1105E-647B-446D-C981-5218DFAC7B8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47181" y="4142440"/>
            <a:ext cx="330201" cy="330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Graphic 9">
            <a:extLst>
              <a:ext uri="{FF2B5EF4-FFF2-40B4-BE49-F238E27FC236}">
                <a16:creationId xmlns:a16="http://schemas.microsoft.com/office/drawing/2014/main" id="{6ECE167C-E59F-02AB-4BA9-232FB3A535A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800809" y="5219991"/>
            <a:ext cx="408519" cy="408519"/>
          </a:xfrm>
          <a:prstGeom prst="rect">
            <a:avLst/>
          </a:prstGeom>
        </p:spPr>
      </p:pic>
      <p:sp>
        <p:nvSpPr>
          <p:cNvPr id="136" name="TextBox 12">
            <a:extLst>
              <a:ext uri="{FF2B5EF4-FFF2-40B4-BE49-F238E27FC236}">
                <a16:creationId xmlns:a16="http://schemas.microsoft.com/office/drawing/2014/main" id="{6E39B600-9CFE-D5EF-B29B-21341ED02824}"/>
              </a:ext>
            </a:extLst>
          </p:cNvPr>
          <p:cNvSpPr txBox="1">
            <a:spLocks noChangeArrowheads="1"/>
          </p:cNvSpPr>
          <p:nvPr/>
        </p:nvSpPr>
        <p:spPr bwMode="auto">
          <a:xfrm>
            <a:off x="3177382" y="4122679"/>
            <a:ext cx="10455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solidFill>
                  <a:schemeClr val="bg1">
                    <a:lumMod val="50000"/>
                  </a:schemeClr>
                </a:solidFill>
                <a:latin typeface="Arial" panose="020B0604020202020204" pitchFamily="34" charset="0"/>
                <a:ea typeface="Amazon Ember" panose="020B0603020204020204" pitchFamily="34" charset="0"/>
                <a:cs typeface="Arial" panose="020B0604020202020204" pitchFamily="34" charset="0"/>
              </a:rPr>
              <a:t>Dyson Malmesbury</a:t>
            </a:r>
          </a:p>
        </p:txBody>
      </p:sp>
      <p:sp>
        <p:nvSpPr>
          <p:cNvPr id="137" name="Rectangle 136">
            <a:extLst>
              <a:ext uri="{FF2B5EF4-FFF2-40B4-BE49-F238E27FC236}">
                <a16:creationId xmlns:a16="http://schemas.microsoft.com/office/drawing/2014/main" id="{CD58E045-98B2-3F38-DEE0-DF63487E6DB2}"/>
              </a:ext>
            </a:extLst>
          </p:cNvPr>
          <p:cNvSpPr/>
          <p:nvPr/>
        </p:nvSpPr>
        <p:spPr>
          <a:xfrm>
            <a:off x="2913996" y="5215565"/>
            <a:ext cx="740811" cy="437291"/>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de-CH" sz="1200" dirty="0">
                <a:solidFill>
                  <a:schemeClr val="tx1"/>
                </a:solidFill>
              </a:rPr>
              <a:t>VPN Solution </a:t>
            </a:r>
          </a:p>
        </p:txBody>
      </p:sp>
      <p:sp>
        <p:nvSpPr>
          <p:cNvPr id="138" name="TextBox 22">
            <a:extLst>
              <a:ext uri="{FF2B5EF4-FFF2-40B4-BE49-F238E27FC236}">
                <a16:creationId xmlns:a16="http://schemas.microsoft.com/office/drawing/2014/main" id="{54A41FF8-4309-94CE-C1C6-6F7A759E82C5}"/>
              </a:ext>
            </a:extLst>
          </p:cNvPr>
          <p:cNvSpPr txBox="1">
            <a:spLocks noChangeArrowheads="1"/>
          </p:cNvSpPr>
          <p:nvPr/>
        </p:nvSpPr>
        <p:spPr bwMode="auto">
          <a:xfrm>
            <a:off x="3298469" y="4865806"/>
            <a:ext cx="5174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User</a:t>
            </a:r>
          </a:p>
        </p:txBody>
      </p:sp>
      <p:cxnSp>
        <p:nvCxnSpPr>
          <p:cNvPr id="123" name="Connector: Elbow 122">
            <a:extLst>
              <a:ext uri="{FF2B5EF4-FFF2-40B4-BE49-F238E27FC236}">
                <a16:creationId xmlns:a16="http://schemas.microsoft.com/office/drawing/2014/main" id="{5DB79BBB-2297-6727-6234-D38FB510312B}"/>
              </a:ext>
            </a:extLst>
          </p:cNvPr>
          <p:cNvCxnSpPr>
            <a:cxnSpLocks/>
            <a:stCxn id="135" idx="0"/>
            <a:endCxn id="54" idx="1"/>
          </p:cNvCxnSpPr>
          <p:nvPr/>
        </p:nvCxnSpPr>
        <p:spPr>
          <a:xfrm rot="5400000" flipH="1" flipV="1">
            <a:off x="4599734" y="4537316"/>
            <a:ext cx="88010" cy="1277341"/>
          </a:xfrm>
          <a:prstGeom prst="bentConnector2">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40" name="Connector: Elbow 139">
            <a:extLst>
              <a:ext uri="{FF2B5EF4-FFF2-40B4-BE49-F238E27FC236}">
                <a16:creationId xmlns:a16="http://schemas.microsoft.com/office/drawing/2014/main" id="{996377AC-1D33-C69F-6389-05B0DF34F680}"/>
              </a:ext>
            </a:extLst>
          </p:cNvPr>
          <p:cNvCxnSpPr>
            <a:cxnSpLocks/>
            <a:stCxn id="336" idx="2"/>
            <a:endCxn id="137" idx="2"/>
          </p:cNvCxnSpPr>
          <p:nvPr/>
        </p:nvCxnSpPr>
        <p:spPr>
          <a:xfrm rot="16200000" flipH="1">
            <a:off x="2501862" y="4870316"/>
            <a:ext cx="151856" cy="1413224"/>
          </a:xfrm>
          <a:prstGeom prst="bentConnector3">
            <a:avLst>
              <a:gd name="adj1" fmla="val 250537"/>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2" name="Rectangle 1">
            <a:extLst>
              <a:ext uri="{FF2B5EF4-FFF2-40B4-BE49-F238E27FC236}">
                <a16:creationId xmlns:a16="http://schemas.microsoft.com/office/drawing/2014/main" id="{13EE6009-BA8A-6263-E24E-A2ECA485D566}"/>
              </a:ext>
            </a:extLst>
          </p:cNvPr>
          <p:cNvSpPr/>
          <p:nvPr/>
        </p:nvSpPr>
        <p:spPr>
          <a:xfrm>
            <a:off x="5661250" y="857042"/>
            <a:ext cx="1348446" cy="307777"/>
          </a:xfrm>
          <a:prstGeom prst="rect">
            <a:avLst/>
          </a:prstGeom>
        </p:spPr>
        <p:txBody>
          <a:bodyPr wrap="none">
            <a:spAutoFit/>
          </a:bodyPr>
          <a:lstStyle/>
          <a:p>
            <a:pPr algn="ctr"/>
            <a:r>
              <a:rPr lang="de-CH" sz="1400" dirty="0">
                <a:solidFill>
                  <a:schemeClr val="accent2">
                    <a:lumMod val="60000"/>
                    <a:lumOff val="40000"/>
                  </a:schemeClr>
                </a:solidFill>
              </a:rPr>
              <a:t>Ireland Region</a:t>
            </a:r>
          </a:p>
        </p:txBody>
      </p:sp>
      <p:sp>
        <p:nvSpPr>
          <p:cNvPr id="3" name="Rectangle 2">
            <a:extLst>
              <a:ext uri="{FF2B5EF4-FFF2-40B4-BE49-F238E27FC236}">
                <a16:creationId xmlns:a16="http://schemas.microsoft.com/office/drawing/2014/main" id="{BBEC922D-13BF-E574-89FD-95B69ACC7CF4}"/>
              </a:ext>
            </a:extLst>
          </p:cNvPr>
          <p:cNvSpPr/>
          <p:nvPr/>
        </p:nvSpPr>
        <p:spPr>
          <a:xfrm>
            <a:off x="6475091" y="3805581"/>
            <a:ext cx="1348446" cy="307777"/>
          </a:xfrm>
          <a:prstGeom prst="rect">
            <a:avLst/>
          </a:prstGeom>
        </p:spPr>
        <p:txBody>
          <a:bodyPr wrap="none">
            <a:spAutoFit/>
          </a:bodyPr>
          <a:lstStyle/>
          <a:p>
            <a:pPr algn="ctr"/>
            <a:r>
              <a:rPr lang="de-CH" sz="1400" dirty="0">
                <a:solidFill>
                  <a:schemeClr val="accent2">
                    <a:lumMod val="60000"/>
                    <a:lumOff val="40000"/>
                  </a:schemeClr>
                </a:solidFill>
              </a:rPr>
              <a:t>Ireland Region</a:t>
            </a:r>
          </a:p>
        </p:txBody>
      </p:sp>
      <p:grpSp>
        <p:nvGrpSpPr>
          <p:cNvPr id="5" name="Group 4">
            <a:extLst>
              <a:ext uri="{FF2B5EF4-FFF2-40B4-BE49-F238E27FC236}">
                <a16:creationId xmlns:a16="http://schemas.microsoft.com/office/drawing/2014/main" id="{2447C19D-0785-D64A-4B71-4ED650871534}"/>
              </a:ext>
            </a:extLst>
          </p:cNvPr>
          <p:cNvGrpSpPr/>
          <p:nvPr/>
        </p:nvGrpSpPr>
        <p:grpSpPr>
          <a:xfrm>
            <a:off x="1184912" y="4535334"/>
            <a:ext cx="1308508" cy="922553"/>
            <a:chOff x="89953" y="3596942"/>
            <a:chExt cx="1308508" cy="922553"/>
          </a:xfrm>
        </p:grpSpPr>
        <p:grpSp>
          <p:nvGrpSpPr>
            <p:cNvPr id="6" name="Group 5">
              <a:extLst>
                <a:ext uri="{FF2B5EF4-FFF2-40B4-BE49-F238E27FC236}">
                  <a16:creationId xmlns:a16="http://schemas.microsoft.com/office/drawing/2014/main" id="{2541D940-1BDF-058A-8FED-6F3FB03E4CA2}"/>
                </a:ext>
              </a:extLst>
            </p:cNvPr>
            <p:cNvGrpSpPr/>
            <p:nvPr/>
          </p:nvGrpSpPr>
          <p:grpSpPr>
            <a:xfrm>
              <a:off x="112658" y="3596942"/>
              <a:ext cx="1273279" cy="892625"/>
              <a:chOff x="64530" y="1652445"/>
              <a:chExt cx="1273279" cy="892624"/>
            </a:xfrm>
          </p:grpSpPr>
          <p:grpSp>
            <p:nvGrpSpPr>
              <p:cNvPr id="13" name="Group 12">
                <a:extLst>
                  <a:ext uri="{FF2B5EF4-FFF2-40B4-BE49-F238E27FC236}">
                    <a16:creationId xmlns:a16="http://schemas.microsoft.com/office/drawing/2014/main" id="{EE33D583-22C6-6F7F-EC02-58BC4D93FDBD}"/>
                  </a:ext>
                </a:extLst>
              </p:cNvPr>
              <p:cNvGrpSpPr/>
              <p:nvPr/>
            </p:nvGrpSpPr>
            <p:grpSpPr>
              <a:xfrm>
                <a:off x="64530" y="1652445"/>
                <a:ext cx="1273279" cy="892624"/>
                <a:chOff x="80368" y="671578"/>
                <a:chExt cx="1273279" cy="892624"/>
              </a:xfrm>
            </p:grpSpPr>
            <p:grpSp>
              <p:nvGrpSpPr>
                <p:cNvPr id="16" name="Group 15">
                  <a:extLst>
                    <a:ext uri="{FF2B5EF4-FFF2-40B4-BE49-F238E27FC236}">
                      <a16:creationId xmlns:a16="http://schemas.microsoft.com/office/drawing/2014/main" id="{EFA45EC1-573D-C358-8588-20FE9748A304}"/>
                    </a:ext>
                  </a:extLst>
                </p:cNvPr>
                <p:cNvGrpSpPr/>
                <p:nvPr/>
              </p:nvGrpSpPr>
              <p:grpSpPr>
                <a:xfrm>
                  <a:off x="80368" y="691544"/>
                  <a:ext cx="1273279" cy="872658"/>
                  <a:chOff x="249234" y="5221274"/>
                  <a:chExt cx="1273279" cy="872658"/>
                </a:xfrm>
              </p:grpSpPr>
              <p:sp>
                <p:nvSpPr>
                  <p:cNvPr id="19" name="Rectangle 18">
                    <a:extLst>
                      <a:ext uri="{FF2B5EF4-FFF2-40B4-BE49-F238E27FC236}">
                        <a16:creationId xmlns:a16="http://schemas.microsoft.com/office/drawing/2014/main" id="{96E04E59-C545-4E48-2BDB-76E99B4A5C4D}"/>
                      </a:ext>
                    </a:extLst>
                  </p:cNvPr>
                  <p:cNvSpPr/>
                  <p:nvPr/>
                </p:nvSpPr>
                <p:spPr>
                  <a:xfrm>
                    <a:off x="249234" y="5221274"/>
                    <a:ext cx="1273279" cy="872658"/>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de-CH">
                      <a:solidFill>
                        <a:schemeClr val="bg1"/>
                      </a:solidFill>
                    </a:endParaRPr>
                  </a:p>
                </p:txBody>
              </p:sp>
              <p:pic>
                <p:nvPicPr>
                  <p:cNvPr id="21" name="Graphic 20">
                    <a:extLst>
                      <a:ext uri="{FF2B5EF4-FFF2-40B4-BE49-F238E27FC236}">
                        <a16:creationId xmlns:a16="http://schemas.microsoft.com/office/drawing/2014/main" id="{8AB46D18-46EC-9411-5FAC-0EC1AA98E38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a:off x="461950" y="5415092"/>
                    <a:ext cx="345819" cy="336032"/>
                  </a:xfrm>
                  <a:prstGeom prst="rect">
                    <a:avLst/>
                  </a:prstGeom>
                </p:spPr>
              </p:pic>
            </p:grpSp>
            <p:sp>
              <p:nvSpPr>
                <p:cNvPr id="17" name="TextBox 12">
                  <a:extLst>
                    <a:ext uri="{FF2B5EF4-FFF2-40B4-BE49-F238E27FC236}">
                      <a16:creationId xmlns:a16="http://schemas.microsoft.com/office/drawing/2014/main" id="{9E767C86-1341-A65D-9E05-B66BEB5135D6}"/>
                    </a:ext>
                  </a:extLst>
                </p:cNvPr>
                <p:cNvSpPr txBox="1">
                  <a:spLocks noChangeArrowheads="1"/>
                </p:cNvSpPr>
                <p:nvPr/>
              </p:nvSpPr>
              <p:spPr bwMode="auto">
                <a:xfrm>
                  <a:off x="122073" y="671578"/>
                  <a:ext cx="11186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solidFill>
                        <a:schemeClr val="bg1">
                          <a:lumMod val="50000"/>
                        </a:schemeClr>
                      </a:solidFill>
                      <a:latin typeface="Arial" panose="020B0604020202020204" pitchFamily="34" charset="0"/>
                      <a:ea typeface="Amazon Ember" panose="020B0603020204020204" pitchFamily="34" charset="0"/>
                      <a:cs typeface="Arial" panose="020B0604020202020204" pitchFamily="34" charset="0"/>
                    </a:rPr>
                    <a:t>TCS Dev Center</a:t>
                  </a:r>
                </a:p>
              </p:txBody>
            </p:sp>
          </p:grpSp>
          <p:pic>
            <p:nvPicPr>
              <p:cNvPr id="14" name="Graphic 13" descr="Internet with solid fill">
                <a:extLst>
                  <a:ext uri="{FF2B5EF4-FFF2-40B4-BE49-F238E27FC236}">
                    <a16:creationId xmlns:a16="http://schemas.microsoft.com/office/drawing/2014/main" id="{4CE465D6-6B25-12AA-87FE-6C5D47EB888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63655" y="1832978"/>
                <a:ext cx="426575" cy="426575"/>
              </a:xfrm>
              <a:prstGeom prst="rect">
                <a:avLst/>
              </a:prstGeom>
            </p:spPr>
          </p:pic>
        </p:grpSp>
        <p:sp>
          <p:nvSpPr>
            <p:cNvPr id="12" name="TextBox 9">
              <a:extLst>
                <a:ext uri="{FF2B5EF4-FFF2-40B4-BE49-F238E27FC236}">
                  <a16:creationId xmlns:a16="http://schemas.microsoft.com/office/drawing/2014/main" id="{AAEDC9C6-9D16-E0A9-ACFC-778832AEAFA1}"/>
                </a:ext>
              </a:extLst>
            </p:cNvPr>
            <p:cNvSpPr txBox="1">
              <a:spLocks noChangeArrowheads="1"/>
            </p:cNvSpPr>
            <p:nvPr/>
          </p:nvSpPr>
          <p:spPr bwMode="auto">
            <a:xfrm>
              <a:off x="89953" y="4119385"/>
              <a:ext cx="13085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Cloud Engineer with Dyson Laptop</a:t>
              </a:r>
            </a:p>
          </p:txBody>
        </p:sp>
      </p:grpSp>
    </p:spTree>
    <p:extLst>
      <p:ext uri="{BB962C8B-B14F-4D97-AF65-F5344CB8AC3E}">
        <p14:creationId xmlns:p14="http://schemas.microsoft.com/office/powerpoint/2010/main" val="1424684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69" name="Rectangle 68">
            <a:extLst>
              <a:ext uri="{FF2B5EF4-FFF2-40B4-BE49-F238E27FC236}">
                <a16:creationId xmlns:a16="http://schemas.microsoft.com/office/drawing/2014/main" id="{B3CC4AE7-AC2E-EAB8-BD73-F1BBC03DF665}"/>
              </a:ext>
            </a:extLst>
          </p:cNvPr>
          <p:cNvSpPr/>
          <p:nvPr/>
        </p:nvSpPr>
        <p:spPr>
          <a:xfrm>
            <a:off x="7224214" y="1394316"/>
            <a:ext cx="2190051" cy="382216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50" dirty="0">
                <a:solidFill>
                  <a:srgbClr val="5B9CD5"/>
                </a:solidFill>
                <a:cs typeface="Arial" panose="020B0604020202020204" pitchFamily="34" charset="0"/>
              </a:rPr>
              <a:t>Private subnet2</a:t>
            </a:r>
          </a:p>
        </p:txBody>
      </p:sp>
      <p:sp>
        <p:nvSpPr>
          <p:cNvPr id="17" name="Rectangle 16">
            <a:extLst>
              <a:ext uri="{FF2B5EF4-FFF2-40B4-BE49-F238E27FC236}">
                <a16:creationId xmlns:a16="http://schemas.microsoft.com/office/drawing/2014/main" id="{F6A77D24-E22A-92A4-257B-0FFC573A3094}"/>
              </a:ext>
            </a:extLst>
          </p:cNvPr>
          <p:cNvSpPr/>
          <p:nvPr/>
        </p:nvSpPr>
        <p:spPr>
          <a:xfrm>
            <a:off x="4739633" y="1405746"/>
            <a:ext cx="2252224" cy="3810735"/>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50" dirty="0">
                <a:solidFill>
                  <a:srgbClr val="5B9CD5"/>
                </a:solidFill>
                <a:cs typeface="Arial" panose="020B0604020202020204" pitchFamily="34" charset="0"/>
              </a:rPr>
              <a:t>Private subnet1</a:t>
            </a:r>
          </a:p>
        </p:txBody>
      </p:sp>
      <p:sp>
        <p:nvSpPr>
          <p:cNvPr id="4" name="Title 1">
            <a:extLst>
              <a:ext uri="{FF2B5EF4-FFF2-40B4-BE49-F238E27FC236}">
                <a16:creationId xmlns:a16="http://schemas.microsoft.com/office/drawing/2014/main" id="{F15B41A8-8C0D-4175-A9D8-400FAF95AE8B}"/>
              </a:ext>
            </a:extLst>
          </p:cNvPr>
          <p:cNvSpPr txBox="1">
            <a:spLocks/>
          </p:cNvSpPr>
          <p:nvPr/>
        </p:nvSpPr>
        <p:spPr>
          <a:xfrm>
            <a:off x="228599" y="141463"/>
            <a:ext cx="9185666"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To-Be – High Level Architecture Diagram using AWS Parallel Cluster – Multi-AZ</a:t>
            </a: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sp>
        <p:nvSpPr>
          <p:cNvPr id="7" name="Rectangle 6">
            <a:extLst>
              <a:ext uri="{FF2B5EF4-FFF2-40B4-BE49-F238E27FC236}">
                <a16:creationId xmlns:a16="http://schemas.microsoft.com/office/drawing/2014/main" id="{AC526104-FCE5-4499-B56C-0D4000741038}"/>
              </a:ext>
            </a:extLst>
          </p:cNvPr>
          <p:cNvSpPr/>
          <p:nvPr/>
        </p:nvSpPr>
        <p:spPr>
          <a:xfrm>
            <a:off x="98634" y="790242"/>
            <a:ext cx="1643177" cy="1691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CH">
              <a:solidFill>
                <a:schemeClr val="bg1"/>
              </a:solidFill>
            </a:endParaRPr>
          </a:p>
        </p:txBody>
      </p:sp>
      <p:pic>
        <p:nvPicPr>
          <p:cNvPr id="9" name="Graphic 8">
            <a:extLst>
              <a:ext uri="{FF2B5EF4-FFF2-40B4-BE49-F238E27FC236}">
                <a16:creationId xmlns:a16="http://schemas.microsoft.com/office/drawing/2014/main" id="{F8CC59FF-5A9C-4DA4-AA84-68E346D132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70597" y="780564"/>
            <a:ext cx="406970" cy="406970"/>
          </a:xfrm>
          <a:prstGeom prst="rect">
            <a:avLst/>
          </a:prstGeom>
        </p:spPr>
      </p:pic>
      <p:sp>
        <p:nvSpPr>
          <p:cNvPr id="18" name="Rectangle 17">
            <a:extLst>
              <a:ext uri="{FF2B5EF4-FFF2-40B4-BE49-F238E27FC236}">
                <a16:creationId xmlns:a16="http://schemas.microsoft.com/office/drawing/2014/main" id="{AE492E0C-E80C-4A2D-9128-5730160DFB98}"/>
              </a:ext>
            </a:extLst>
          </p:cNvPr>
          <p:cNvSpPr/>
          <p:nvPr/>
        </p:nvSpPr>
        <p:spPr>
          <a:xfrm>
            <a:off x="2259981" y="783037"/>
            <a:ext cx="9842066" cy="56676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e-CH"/>
          </a:p>
        </p:txBody>
      </p:sp>
      <p:pic>
        <p:nvPicPr>
          <p:cNvPr id="20" name="Graphic 104">
            <a:extLst>
              <a:ext uri="{FF2B5EF4-FFF2-40B4-BE49-F238E27FC236}">
                <a16:creationId xmlns:a16="http://schemas.microsoft.com/office/drawing/2014/main" id="{8D2BB4CF-CD55-4336-A68B-9C7CA89315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02" y="796685"/>
            <a:ext cx="330201" cy="330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0" name="Group 189">
            <a:extLst>
              <a:ext uri="{FF2B5EF4-FFF2-40B4-BE49-F238E27FC236}">
                <a16:creationId xmlns:a16="http://schemas.microsoft.com/office/drawing/2014/main" id="{CFD28929-13CA-2C89-DDB3-E41A67774487}"/>
              </a:ext>
            </a:extLst>
          </p:cNvPr>
          <p:cNvGrpSpPr/>
          <p:nvPr/>
        </p:nvGrpSpPr>
        <p:grpSpPr>
          <a:xfrm>
            <a:off x="8132366" y="5793967"/>
            <a:ext cx="1180244" cy="541773"/>
            <a:chOff x="6724089" y="5807615"/>
            <a:chExt cx="1180244" cy="541773"/>
          </a:xfrm>
        </p:grpSpPr>
        <p:sp>
          <p:nvSpPr>
            <p:cNvPr id="21" name="TextBox 20">
              <a:extLst>
                <a:ext uri="{FF2B5EF4-FFF2-40B4-BE49-F238E27FC236}">
                  <a16:creationId xmlns:a16="http://schemas.microsoft.com/office/drawing/2014/main" id="{5732886C-1092-425E-9571-FEB403F66B0F}"/>
                </a:ext>
              </a:extLst>
            </p:cNvPr>
            <p:cNvSpPr txBox="1"/>
            <p:nvPr/>
          </p:nvSpPr>
          <p:spPr>
            <a:xfrm>
              <a:off x="6724089" y="6103167"/>
              <a:ext cx="1180244" cy="246221"/>
            </a:xfrm>
            <a:prstGeom prst="rect">
              <a:avLst/>
            </a:prstGeom>
            <a:noFill/>
          </p:spPr>
          <p:txBody>
            <a:bodyPr wrap="square" rtlCol="0">
              <a:spAutoFit/>
            </a:bodyPr>
            <a:lstStyle/>
            <a:p>
              <a:pPr algn="ctr"/>
              <a:r>
                <a:rPr lang="en-US" sz="1000" dirty="0"/>
                <a:t>CloudWatch</a:t>
              </a:r>
            </a:p>
          </p:txBody>
        </p:sp>
        <p:pic>
          <p:nvPicPr>
            <p:cNvPr id="22" name="Graphic 21">
              <a:extLst>
                <a:ext uri="{FF2B5EF4-FFF2-40B4-BE49-F238E27FC236}">
                  <a16:creationId xmlns:a16="http://schemas.microsoft.com/office/drawing/2014/main" id="{CFE6C0A9-9C63-4FE1-AE39-3172EDD7CD1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26206" y="5807615"/>
              <a:ext cx="324000" cy="324000"/>
            </a:xfrm>
            <a:prstGeom prst="rect">
              <a:avLst/>
            </a:prstGeom>
          </p:spPr>
        </p:pic>
      </p:grpSp>
      <p:grpSp>
        <p:nvGrpSpPr>
          <p:cNvPr id="191" name="Group 190">
            <a:extLst>
              <a:ext uri="{FF2B5EF4-FFF2-40B4-BE49-F238E27FC236}">
                <a16:creationId xmlns:a16="http://schemas.microsoft.com/office/drawing/2014/main" id="{29170EA4-3128-3C31-3475-974CD78533FC}"/>
              </a:ext>
            </a:extLst>
          </p:cNvPr>
          <p:cNvGrpSpPr/>
          <p:nvPr/>
        </p:nvGrpSpPr>
        <p:grpSpPr>
          <a:xfrm>
            <a:off x="9042932" y="5782976"/>
            <a:ext cx="978340" cy="535494"/>
            <a:chOff x="7976547" y="5815205"/>
            <a:chExt cx="978340" cy="535494"/>
          </a:xfrm>
        </p:grpSpPr>
        <p:sp>
          <p:nvSpPr>
            <p:cNvPr id="23" name="TextBox 22">
              <a:extLst>
                <a:ext uri="{FF2B5EF4-FFF2-40B4-BE49-F238E27FC236}">
                  <a16:creationId xmlns:a16="http://schemas.microsoft.com/office/drawing/2014/main" id="{8B91E1B0-0CF3-4D1E-B4BB-B8AF93505675}"/>
                </a:ext>
              </a:extLst>
            </p:cNvPr>
            <p:cNvSpPr txBox="1"/>
            <p:nvPr/>
          </p:nvSpPr>
          <p:spPr>
            <a:xfrm>
              <a:off x="7976547" y="6104478"/>
              <a:ext cx="978340" cy="246221"/>
            </a:xfrm>
            <a:prstGeom prst="rect">
              <a:avLst/>
            </a:prstGeom>
            <a:noFill/>
          </p:spPr>
          <p:txBody>
            <a:bodyPr wrap="square" rtlCol="0">
              <a:spAutoFit/>
            </a:bodyPr>
            <a:lstStyle/>
            <a:p>
              <a:pPr algn="ctr"/>
              <a:r>
                <a:rPr lang="en-US" sz="1000" dirty="0"/>
                <a:t>Security Hub </a:t>
              </a:r>
            </a:p>
          </p:txBody>
        </p:sp>
        <p:pic>
          <p:nvPicPr>
            <p:cNvPr id="24" name="Graphic 23">
              <a:extLst>
                <a:ext uri="{FF2B5EF4-FFF2-40B4-BE49-F238E27FC236}">
                  <a16:creationId xmlns:a16="http://schemas.microsoft.com/office/drawing/2014/main" id="{FA6D5638-D59F-43C3-9240-5C27E8EE921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01205" y="5815205"/>
              <a:ext cx="324000" cy="324000"/>
            </a:xfrm>
            <a:prstGeom prst="rect">
              <a:avLst/>
            </a:prstGeom>
          </p:spPr>
        </p:pic>
      </p:grpSp>
      <p:grpSp>
        <p:nvGrpSpPr>
          <p:cNvPr id="193" name="Group 192">
            <a:extLst>
              <a:ext uri="{FF2B5EF4-FFF2-40B4-BE49-F238E27FC236}">
                <a16:creationId xmlns:a16="http://schemas.microsoft.com/office/drawing/2014/main" id="{E8488FEA-5BBD-79C6-AA4F-08D54CF4C2CC}"/>
              </a:ext>
            </a:extLst>
          </p:cNvPr>
          <p:cNvGrpSpPr/>
          <p:nvPr/>
        </p:nvGrpSpPr>
        <p:grpSpPr>
          <a:xfrm>
            <a:off x="10459802" y="5791399"/>
            <a:ext cx="925380" cy="520978"/>
            <a:chOff x="10125756" y="5826275"/>
            <a:chExt cx="925380" cy="520978"/>
          </a:xfrm>
        </p:grpSpPr>
        <p:sp>
          <p:nvSpPr>
            <p:cNvPr id="25" name="TextBox 24">
              <a:extLst>
                <a:ext uri="{FF2B5EF4-FFF2-40B4-BE49-F238E27FC236}">
                  <a16:creationId xmlns:a16="http://schemas.microsoft.com/office/drawing/2014/main" id="{89DF933F-288B-4FD3-8B9B-95022ED17BC5}"/>
                </a:ext>
              </a:extLst>
            </p:cNvPr>
            <p:cNvSpPr txBox="1"/>
            <p:nvPr/>
          </p:nvSpPr>
          <p:spPr>
            <a:xfrm>
              <a:off x="10125756" y="6101032"/>
              <a:ext cx="925380" cy="246221"/>
            </a:xfrm>
            <a:prstGeom prst="rect">
              <a:avLst/>
            </a:prstGeom>
            <a:noFill/>
          </p:spPr>
          <p:txBody>
            <a:bodyPr wrap="square" rtlCol="0">
              <a:spAutoFit/>
            </a:bodyPr>
            <a:lstStyle/>
            <a:p>
              <a:pPr algn="ctr"/>
              <a:r>
                <a:rPr lang="en-US" sz="1000" dirty="0"/>
                <a:t>Inspector</a:t>
              </a:r>
            </a:p>
          </p:txBody>
        </p:sp>
        <p:pic>
          <p:nvPicPr>
            <p:cNvPr id="27" name="Graphic 26">
              <a:extLst>
                <a:ext uri="{FF2B5EF4-FFF2-40B4-BE49-F238E27FC236}">
                  <a16:creationId xmlns:a16="http://schemas.microsoft.com/office/drawing/2014/main" id="{866D71C9-B895-4568-AF8A-B9A25AA028B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420315" y="5826275"/>
              <a:ext cx="324000" cy="324000"/>
            </a:xfrm>
            <a:prstGeom prst="rect">
              <a:avLst/>
            </a:prstGeom>
          </p:spPr>
        </p:pic>
      </p:grpSp>
      <p:grpSp>
        <p:nvGrpSpPr>
          <p:cNvPr id="192" name="Group 191">
            <a:extLst>
              <a:ext uri="{FF2B5EF4-FFF2-40B4-BE49-F238E27FC236}">
                <a16:creationId xmlns:a16="http://schemas.microsoft.com/office/drawing/2014/main" id="{7DDA2300-01F0-D71B-2447-D70E56D7F1DF}"/>
              </a:ext>
            </a:extLst>
          </p:cNvPr>
          <p:cNvGrpSpPr/>
          <p:nvPr/>
        </p:nvGrpSpPr>
        <p:grpSpPr>
          <a:xfrm>
            <a:off x="9747275" y="5791399"/>
            <a:ext cx="1043311" cy="544341"/>
            <a:chOff x="8988295" y="5815706"/>
            <a:chExt cx="1043311" cy="544341"/>
          </a:xfrm>
        </p:grpSpPr>
        <p:pic>
          <p:nvPicPr>
            <p:cNvPr id="26" name="Graphic 25">
              <a:extLst>
                <a:ext uri="{FF2B5EF4-FFF2-40B4-BE49-F238E27FC236}">
                  <a16:creationId xmlns:a16="http://schemas.microsoft.com/office/drawing/2014/main" id="{7C9DF69C-62E4-423C-AAE7-9D7CFC2702B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354799" y="5815706"/>
              <a:ext cx="324000" cy="324000"/>
            </a:xfrm>
            <a:prstGeom prst="rect">
              <a:avLst/>
            </a:prstGeom>
          </p:spPr>
        </p:pic>
        <p:sp>
          <p:nvSpPr>
            <p:cNvPr id="28" name="TextBox 27">
              <a:extLst>
                <a:ext uri="{FF2B5EF4-FFF2-40B4-BE49-F238E27FC236}">
                  <a16:creationId xmlns:a16="http://schemas.microsoft.com/office/drawing/2014/main" id="{1F774227-8A06-4620-9ED1-8963D8329AC8}"/>
                </a:ext>
              </a:extLst>
            </p:cNvPr>
            <p:cNvSpPr txBox="1"/>
            <p:nvPr/>
          </p:nvSpPr>
          <p:spPr>
            <a:xfrm>
              <a:off x="8988295" y="6113826"/>
              <a:ext cx="1043311" cy="246221"/>
            </a:xfrm>
            <a:prstGeom prst="rect">
              <a:avLst/>
            </a:prstGeom>
            <a:noFill/>
          </p:spPr>
          <p:txBody>
            <a:bodyPr wrap="square" rtlCol="0">
              <a:spAutoFit/>
            </a:bodyPr>
            <a:lstStyle/>
            <a:p>
              <a:pPr algn="ctr"/>
              <a:r>
                <a:rPr lang="en-US" sz="1000" dirty="0"/>
                <a:t>CloudTrail</a:t>
              </a:r>
            </a:p>
          </p:txBody>
        </p:sp>
      </p:grpSp>
      <p:grpSp>
        <p:nvGrpSpPr>
          <p:cNvPr id="194" name="Group 193">
            <a:extLst>
              <a:ext uri="{FF2B5EF4-FFF2-40B4-BE49-F238E27FC236}">
                <a16:creationId xmlns:a16="http://schemas.microsoft.com/office/drawing/2014/main" id="{3725AE14-7383-2C5D-432E-4D2331BAA6A9}"/>
              </a:ext>
            </a:extLst>
          </p:cNvPr>
          <p:cNvGrpSpPr/>
          <p:nvPr/>
        </p:nvGrpSpPr>
        <p:grpSpPr>
          <a:xfrm>
            <a:off x="11089306" y="5784187"/>
            <a:ext cx="761616" cy="524847"/>
            <a:chOff x="11074624" y="5834941"/>
            <a:chExt cx="761616" cy="524847"/>
          </a:xfrm>
        </p:grpSpPr>
        <p:sp>
          <p:nvSpPr>
            <p:cNvPr id="30" name="TextBox 29">
              <a:extLst>
                <a:ext uri="{FF2B5EF4-FFF2-40B4-BE49-F238E27FC236}">
                  <a16:creationId xmlns:a16="http://schemas.microsoft.com/office/drawing/2014/main" id="{B3970915-16E5-4A95-8A88-FAADC2B59E8F}"/>
                </a:ext>
              </a:extLst>
            </p:cNvPr>
            <p:cNvSpPr txBox="1"/>
            <p:nvPr/>
          </p:nvSpPr>
          <p:spPr>
            <a:xfrm>
              <a:off x="11074624" y="6113567"/>
              <a:ext cx="761616" cy="246221"/>
            </a:xfrm>
            <a:prstGeom prst="rect">
              <a:avLst/>
            </a:prstGeom>
            <a:noFill/>
          </p:spPr>
          <p:txBody>
            <a:bodyPr wrap="square" rtlCol="0">
              <a:spAutoFit/>
            </a:bodyPr>
            <a:lstStyle>
              <a:defPPr>
                <a:defRPr lang="en-US"/>
              </a:defPPr>
              <a:lvl1pPr algn="ctr">
                <a:defRPr sz="1400">
                  <a:solidFill>
                    <a:schemeClr val="bg1"/>
                  </a:solidFill>
                </a:defRPr>
              </a:lvl1pPr>
            </a:lstStyle>
            <a:p>
              <a:r>
                <a:rPr lang="en-US" sz="1000" dirty="0">
                  <a:solidFill>
                    <a:schemeClr val="tx1"/>
                  </a:solidFill>
                </a:rPr>
                <a:t>KMS</a:t>
              </a:r>
            </a:p>
          </p:txBody>
        </p:sp>
        <p:pic>
          <p:nvPicPr>
            <p:cNvPr id="31" name="Graphic 30">
              <a:extLst>
                <a:ext uri="{FF2B5EF4-FFF2-40B4-BE49-F238E27FC236}">
                  <a16:creationId xmlns:a16="http://schemas.microsoft.com/office/drawing/2014/main" id="{5420D7EF-DCD1-4452-9853-C0B23EFBC81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294671" y="5834941"/>
              <a:ext cx="308986" cy="308986"/>
            </a:xfrm>
            <a:prstGeom prst="rect">
              <a:avLst/>
            </a:prstGeom>
          </p:spPr>
        </p:pic>
      </p:grpSp>
      <p:grpSp>
        <p:nvGrpSpPr>
          <p:cNvPr id="186" name="Group 185">
            <a:extLst>
              <a:ext uri="{FF2B5EF4-FFF2-40B4-BE49-F238E27FC236}">
                <a16:creationId xmlns:a16="http://schemas.microsoft.com/office/drawing/2014/main" id="{9A3569F0-129E-F14A-0A2A-43A610046364}"/>
              </a:ext>
            </a:extLst>
          </p:cNvPr>
          <p:cNvGrpSpPr/>
          <p:nvPr/>
        </p:nvGrpSpPr>
        <p:grpSpPr>
          <a:xfrm>
            <a:off x="5874530" y="5776591"/>
            <a:ext cx="508262" cy="552856"/>
            <a:chOff x="2699197" y="5822212"/>
            <a:chExt cx="508262" cy="552856"/>
          </a:xfrm>
        </p:grpSpPr>
        <p:pic>
          <p:nvPicPr>
            <p:cNvPr id="32" name="Graphic 19">
              <a:extLst>
                <a:ext uri="{FF2B5EF4-FFF2-40B4-BE49-F238E27FC236}">
                  <a16:creationId xmlns:a16="http://schemas.microsoft.com/office/drawing/2014/main" id="{5FF5319C-011B-450E-8E04-0BEC2D129DF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94035" y="5822212"/>
              <a:ext cx="324000" cy="3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a:extLst>
                <a:ext uri="{FF2B5EF4-FFF2-40B4-BE49-F238E27FC236}">
                  <a16:creationId xmlns:a16="http://schemas.microsoft.com/office/drawing/2014/main" id="{0797D994-863D-43B4-B016-187816F8DA93}"/>
                </a:ext>
              </a:extLst>
            </p:cNvPr>
            <p:cNvSpPr txBox="1"/>
            <p:nvPr/>
          </p:nvSpPr>
          <p:spPr>
            <a:xfrm>
              <a:off x="2699197" y="6128847"/>
              <a:ext cx="508262" cy="246221"/>
            </a:xfrm>
            <a:prstGeom prst="rect">
              <a:avLst/>
            </a:prstGeom>
            <a:noFill/>
          </p:spPr>
          <p:txBody>
            <a:bodyPr wrap="square" rtlCol="0">
              <a:spAutoFit/>
            </a:bodyPr>
            <a:lstStyle/>
            <a:p>
              <a:pPr algn="ctr"/>
              <a:r>
                <a:rPr lang="en-US" sz="1000" dirty="0"/>
                <a:t>IAM</a:t>
              </a:r>
            </a:p>
          </p:txBody>
        </p:sp>
      </p:grpSp>
      <p:grpSp>
        <p:nvGrpSpPr>
          <p:cNvPr id="187" name="Group 186">
            <a:extLst>
              <a:ext uri="{FF2B5EF4-FFF2-40B4-BE49-F238E27FC236}">
                <a16:creationId xmlns:a16="http://schemas.microsoft.com/office/drawing/2014/main" id="{42B7C6CC-FFDE-5851-AF10-DADB37DC8995}"/>
              </a:ext>
            </a:extLst>
          </p:cNvPr>
          <p:cNvGrpSpPr/>
          <p:nvPr/>
        </p:nvGrpSpPr>
        <p:grpSpPr>
          <a:xfrm>
            <a:off x="6346287" y="5775641"/>
            <a:ext cx="586278" cy="548603"/>
            <a:chOff x="3249655" y="5845326"/>
            <a:chExt cx="586278" cy="548603"/>
          </a:xfrm>
        </p:grpSpPr>
        <p:pic>
          <p:nvPicPr>
            <p:cNvPr id="34" name="Graphic 6">
              <a:extLst>
                <a:ext uri="{FF2B5EF4-FFF2-40B4-BE49-F238E27FC236}">
                  <a16:creationId xmlns:a16="http://schemas.microsoft.com/office/drawing/2014/main" id="{4CFFC96C-1E01-4BCE-81DE-FF17CA14634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84721" y="5845326"/>
              <a:ext cx="324000" cy="3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34">
              <a:extLst>
                <a:ext uri="{FF2B5EF4-FFF2-40B4-BE49-F238E27FC236}">
                  <a16:creationId xmlns:a16="http://schemas.microsoft.com/office/drawing/2014/main" id="{4197E370-3131-46CF-9EFB-C5833BA66530}"/>
                </a:ext>
              </a:extLst>
            </p:cNvPr>
            <p:cNvSpPr txBox="1"/>
            <p:nvPr/>
          </p:nvSpPr>
          <p:spPr>
            <a:xfrm>
              <a:off x="3249655" y="6147708"/>
              <a:ext cx="586278" cy="246221"/>
            </a:xfrm>
            <a:prstGeom prst="rect">
              <a:avLst/>
            </a:prstGeom>
            <a:noFill/>
          </p:spPr>
          <p:txBody>
            <a:bodyPr wrap="square" rtlCol="0">
              <a:spAutoFit/>
            </a:bodyPr>
            <a:lstStyle/>
            <a:p>
              <a:pPr algn="ctr"/>
              <a:r>
                <a:rPr lang="en-US" sz="1000" dirty="0"/>
                <a:t>SSO</a:t>
              </a:r>
            </a:p>
          </p:txBody>
        </p:sp>
      </p:grpSp>
      <p:grpSp>
        <p:nvGrpSpPr>
          <p:cNvPr id="188" name="Group 187">
            <a:extLst>
              <a:ext uri="{FF2B5EF4-FFF2-40B4-BE49-F238E27FC236}">
                <a16:creationId xmlns:a16="http://schemas.microsoft.com/office/drawing/2014/main" id="{329C3DD8-E890-623C-27A4-2A10242B645C}"/>
              </a:ext>
            </a:extLst>
          </p:cNvPr>
          <p:cNvGrpSpPr/>
          <p:nvPr/>
        </p:nvGrpSpPr>
        <p:grpSpPr>
          <a:xfrm>
            <a:off x="6860789" y="5773659"/>
            <a:ext cx="824300" cy="558621"/>
            <a:chOff x="4078007" y="5827854"/>
            <a:chExt cx="824300" cy="558621"/>
          </a:xfrm>
        </p:grpSpPr>
        <p:pic>
          <p:nvPicPr>
            <p:cNvPr id="36" name="Graphic 7">
              <a:extLst>
                <a:ext uri="{FF2B5EF4-FFF2-40B4-BE49-F238E27FC236}">
                  <a16:creationId xmlns:a16="http://schemas.microsoft.com/office/drawing/2014/main" id="{FBD4EA79-D44A-4110-B4AE-45A6FF334FA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47894" y="5827854"/>
              <a:ext cx="335500" cy="3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9">
              <a:extLst>
                <a:ext uri="{FF2B5EF4-FFF2-40B4-BE49-F238E27FC236}">
                  <a16:creationId xmlns:a16="http://schemas.microsoft.com/office/drawing/2014/main" id="{7993C854-D491-439A-9072-DB797F680899}"/>
                </a:ext>
              </a:extLst>
            </p:cNvPr>
            <p:cNvSpPr txBox="1">
              <a:spLocks noChangeArrowheads="1"/>
            </p:cNvSpPr>
            <p:nvPr/>
          </p:nvSpPr>
          <p:spPr bwMode="auto">
            <a:xfrm>
              <a:off x="4078007" y="6140254"/>
              <a:ext cx="824300" cy="246221"/>
            </a:xfrm>
            <a:prstGeom prst="rect">
              <a:avLst/>
            </a:prstGeom>
            <a:noFill/>
          </p:spPr>
          <p:txBody>
            <a:bodyPr wrap="square" rtlCol="0">
              <a:spAutoFit/>
            </a:bodyPr>
            <a:lstStyle>
              <a:defPPr>
                <a:defRPr lang="en-US"/>
              </a:defPPr>
              <a:lvl1pPr algn="ctr">
                <a:defRPr sz="1400">
                  <a:solidFill>
                    <a:schemeClr val="bg1"/>
                  </a:solidFill>
                </a:defRPr>
              </a:lvl1pPr>
            </a:lstStyle>
            <a:p>
              <a:r>
                <a:rPr lang="en-US" altLang="en-US" sz="1000" dirty="0">
                  <a:solidFill>
                    <a:schemeClr val="tx1"/>
                  </a:solidFill>
                </a:rPr>
                <a:t>Dir Service</a:t>
              </a:r>
            </a:p>
          </p:txBody>
        </p:sp>
      </p:grpSp>
      <p:pic>
        <p:nvPicPr>
          <p:cNvPr id="42" name="Graphic 9">
            <a:extLst>
              <a:ext uri="{FF2B5EF4-FFF2-40B4-BE49-F238E27FC236}">
                <a16:creationId xmlns:a16="http://schemas.microsoft.com/office/drawing/2014/main" id="{DCCBBF39-5D35-4706-A9C8-A1002812F88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06176" y="1790107"/>
            <a:ext cx="408519" cy="408519"/>
          </a:xfrm>
          <a:prstGeom prst="rect">
            <a:avLst/>
          </a:prstGeom>
        </p:spPr>
      </p:pic>
      <p:grpSp>
        <p:nvGrpSpPr>
          <p:cNvPr id="43" name="Group 42">
            <a:extLst>
              <a:ext uri="{FF2B5EF4-FFF2-40B4-BE49-F238E27FC236}">
                <a16:creationId xmlns:a16="http://schemas.microsoft.com/office/drawing/2014/main" id="{0A3A048C-3A8F-4DFE-A1AC-027B9F006A6E}"/>
              </a:ext>
            </a:extLst>
          </p:cNvPr>
          <p:cNvGrpSpPr/>
          <p:nvPr/>
        </p:nvGrpSpPr>
        <p:grpSpPr>
          <a:xfrm>
            <a:off x="4257699" y="1282400"/>
            <a:ext cx="7644855" cy="3974509"/>
            <a:chOff x="3931947" y="2193750"/>
            <a:chExt cx="3172823" cy="3465617"/>
          </a:xfrm>
        </p:grpSpPr>
        <p:grpSp>
          <p:nvGrpSpPr>
            <p:cNvPr id="44" name="Group 43">
              <a:extLst>
                <a:ext uri="{FF2B5EF4-FFF2-40B4-BE49-F238E27FC236}">
                  <a16:creationId xmlns:a16="http://schemas.microsoft.com/office/drawing/2014/main" id="{06DE8DB9-E22C-4663-8F53-7969CACDAE10}"/>
                </a:ext>
              </a:extLst>
            </p:cNvPr>
            <p:cNvGrpSpPr/>
            <p:nvPr/>
          </p:nvGrpSpPr>
          <p:grpSpPr>
            <a:xfrm>
              <a:off x="3959907" y="2193750"/>
              <a:ext cx="3144863" cy="3465617"/>
              <a:chOff x="3249781" y="1470143"/>
              <a:chExt cx="7173034" cy="4357451"/>
            </a:xfrm>
          </p:grpSpPr>
          <p:sp>
            <p:nvSpPr>
              <p:cNvPr id="46" name="Rectangle 45">
                <a:extLst>
                  <a:ext uri="{FF2B5EF4-FFF2-40B4-BE49-F238E27FC236}">
                    <a16:creationId xmlns:a16="http://schemas.microsoft.com/office/drawing/2014/main" id="{45A5F243-597F-49B7-BDC7-355BF9934459}"/>
                  </a:ext>
                </a:extLst>
              </p:cNvPr>
              <p:cNvSpPr/>
              <p:nvPr/>
            </p:nvSpPr>
            <p:spPr>
              <a:xfrm>
                <a:off x="3249781" y="1470143"/>
                <a:ext cx="7173034" cy="4357451"/>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 </a:t>
                </a:r>
              </a:p>
            </p:txBody>
          </p:sp>
          <p:pic>
            <p:nvPicPr>
              <p:cNvPr id="47" name="Graphic 46">
                <a:extLst>
                  <a:ext uri="{FF2B5EF4-FFF2-40B4-BE49-F238E27FC236}">
                    <a16:creationId xmlns:a16="http://schemas.microsoft.com/office/drawing/2014/main" id="{38D384D5-F575-4694-B159-CAF23BF2D9E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254041" y="1482134"/>
                <a:ext cx="310613" cy="390288"/>
              </a:xfrm>
              <a:prstGeom prst="rect">
                <a:avLst/>
              </a:prstGeom>
            </p:spPr>
          </p:pic>
        </p:grpSp>
        <p:sp>
          <p:nvSpPr>
            <p:cNvPr id="45" name="TextBox 44">
              <a:extLst>
                <a:ext uri="{FF2B5EF4-FFF2-40B4-BE49-F238E27FC236}">
                  <a16:creationId xmlns:a16="http://schemas.microsoft.com/office/drawing/2014/main" id="{8DF7D326-3EBB-414A-ACAD-FF2026931B69}"/>
                </a:ext>
              </a:extLst>
            </p:cNvPr>
            <p:cNvSpPr txBox="1"/>
            <p:nvPr/>
          </p:nvSpPr>
          <p:spPr>
            <a:xfrm>
              <a:off x="3931947" y="2473413"/>
              <a:ext cx="213611" cy="241532"/>
            </a:xfrm>
            <a:prstGeom prst="rect">
              <a:avLst/>
            </a:prstGeom>
            <a:noFill/>
          </p:spPr>
          <p:txBody>
            <a:bodyPr wrap="square" rtlCol="0">
              <a:spAutoFit/>
            </a:bodyPr>
            <a:lstStyle/>
            <a:p>
              <a:r>
                <a:rPr lang="en-US" sz="1200" b="1" dirty="0">
                  <a:solidFill>
                    <a:schemeClr val="accent6">
                      <a:lumMod val="75000"/>
                    </a:schemeClr>
                  </a:solidFill>
                </a:rPr>
                <a:t>HPC</a:t>
              </a:r>
            </a:p>
          </p:txBody>
        </p:sp>
      </p:grpSp>
      <p:sp>
        <p:nvSpPr>
          <p:cNvPr id="48" name="Rectangle 47">
            <a:extLst>
              <a:ext uri="{FF2B5EF4-FFF2-40B4-BE49-F238E27FC236}">
                <a16:creationId xmlns:a16="http://schemas.microsoft.com/office/drawing/2014/main" id="{B1C9ED97-2FE8-474D-BEA0-962F9769ECBF}"/>
              </a:ext>
            </a:extLst>
          </p:cNvPr>
          <p:cNvSpPr/>
          <p:nvPr/>
        </p:nvSpPr>
        <p:spPr bwMode="auto">
          <a:xfrm>
            <a:off x="4681332" y="1020645"/>
            <a:ext cx="2348226" cy="4316537"/>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000" dirty="0">
                <a:solidFill>
                  <a:srgbClr val="5B9CD5"/>
                </a:solidFill>
                <a:latin typeface="Arial" panose="020B0604020202020204" pitchFamily="34" charset="0"/>
                <a:cs typeface="Arial" panose="020B0604020202020204" pitchFamily="34" charset="0"/>
              </a:rPr>
              <a:t>AZ-1</a:t>
            </a:r>
          </a:p>
        </p:txBody>
      </p:sp>
      <p:sp>
        <p:nvSpPr>
          <p:cNvPr id="55" name="TextBox 12">
            <a:extLst>
              <a:ext uri="{FF2B5EF4-FFF2-40B4-BE49-F238E27FC236}">
                <a16:creationId xmlns:a16="http://schemas.microsoft.com/office/drawing/2014/main" id="{E101B2A1-E9CF-4513-81A1-EECD2D4558A4}"/>
              </a:ext>
            </a:extLst>
          </p:cNvPr>
          <p:cNvSpPr txBox="1">
            <a:spLocks noChangeArrowheads="1"/>
          </p:cNvSpPr>
          <p:nvPr/>
        </p:nvSpPr>
        <p:spPr bwMode="auto">
          <a:xfrm>
            <a:off x="433803" y="776924"/>
            <a:ext cx="10455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solidFill>
                  <a:schemeClr val="bg1">
                    <a:lumMod val="50000"/>
                  </a:schemeClr>
                </a:solidFill>
                <a:latin typeface="Arial" panose="020B0604020202020204" pitchFamily="34" charset="0"/>
                <a:ea typeface="Amazon Ember" panose="020B0603020204020204" pitchFamily="34" charset="0"/>
                <a:cs typeface="Arial" panose="020B0604020202020204" pitchFamily="34" charset="0"/>
              </a:rPr>
              <a:t>Dyson Malmesbury</a:t>
            </a:r>
          </a:p>
        </p:txBody>
      </p:sp>
      <p:sp>
        <p:nvSpPr>
          <p:cNvPr id="61" name="Rectangle 60">
            <a:extLst>
              <a:ext uri="{FF2B5EF4-FFF2-40B4-BE49-F238E27FC236}">
                <a16:creationId xmlns:a16="http://schemas.microsoft.com/office/drawing/2014/main" id="{55E6226E-7E97-4222-8AE2-D21AAF683F42}"/>
              </a:ext>
            </a:extLst>
          </p:cNvPr>
          <p:cNvSpPr/>
          <p:nvPr/>
        </p:nvSpPr>
        <p:spPr bwMode="auto">
          <a:xfrm>
            <a:off x="9601125" y="1020645"/>
            <a:ext cx="2222494" cy="4316537"/>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000" dirty="0">
                <a:solidFill>
                  <a:srgbClr val="5B9CD5"/>
                </a:solidFill>
                <a:latin typeface="Arial" panose="020B0604020202020204" pitchFamily="34" charset="0"/>
                <a:cs typeface="Arial" panose="020B0604020202020204" pitchFamily="34" charset="0"/>
              </a:rPr>
              <a:t>AZ-3</a:t>
            </a:r>
          </a:p>
        </p:txBody>
      </p:sp>
      <p:grpSp>
        <p:nvGrpSpPr>
          <p:cNvPr id="84" name="Group 83">
            <a:extLst>
              <a:ext uri="{FF2B5EF4-FFF2-40B4-BE49-F238E27FC236}">
                <a16:creationId xmlns:a16="http://schemas.microsoft.com/office/drawing/2014/main" id="{3C41B54F-7A2A-4B6A-9405-DAB5E74940D7}"/>
              </a:ext>
            </a:extLst>
          </p:cNvPr>
          <p:cNvGrpSpPr/>
          <p:nvPr/>
        </p:nvGrpSpPr>
        <p:grpSpPr>
          <a:xfrm>
            <a:off x="9645771" y="1394315"/>
            <a:ext cx="2117565" cy="3822165"/>
            <a:chOff x="3142137" y="2640666"/>
            <a:chExt cx="1608216" cy="3735944"/>
          </a:xfrm>
        </p:grpSpPr>
        <p:sp>
          <p:nvSpPr>
            <p:cNvPr id="85" name="Rectangle 84">
              <a:extLst>
                <a:ext uri="{FF2B5EF4-FFF2-40B4-BE49-F238E27FC236}">
                  <a16:creationId xmlns:a16="http://schemas.microsoft.com/office/drawing/2014/main" id="{93929F5E-3554-41A9-A33D-3B9EA9ADC433}"/>
                </a:ext>
              </a:extLst>
            </p:cNvPr>
            <p:cNvSpPr/>
            <p:nvPr/>
          </p:nvSpPr>
          <p:spPr>
            <a:xfrm>
              <a:off x="3142137" y="2640666"/>
              <a:ext cx="1608216" cy="3735944"/>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50" dirty="0">
                  <a:solidFill>
                    <a:srgbClr val="5B9CD5"/>
                  </a:solidFill>
                  <a:cs typeface="Arial" panose="020B0604020202020204" pitchFamily="34" charset="0"/>
                </a:rPr>
                <a:t>Private subnet3</a:t>
              </a:r>
            </a:p>
          </p:txBody>
        </p:sp>
        <p:pic>
          <p:nvPicPr>
            <p:cNvPr id="86" name="Graphic 35">
              <a:extLst>
                <a:ext uri="{FF2B5EF4-FFF2-40B4-BE49-F238E27FC236}">
                  <a16:creationId xmlns:a16="http://schemas.microsoft.com/office/drawing/2014/main" id="{4AA5D4CC-1E37-4351-88D1-89D367AB8FE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146436" y="2640666"/>
              <a:ext cx="185142" cy="245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1" name="Rectangle 120">
            <a:extLst>
              <a:ext uri="{FF2B5EF4-FFF2-40B4-BE49-F238E27FC236}">
                <a16:creationId xmlns:a16="http://schemas.microsoft.com/office/drawing/2014/main" id="{BFAFCCBE-809C-45C5-989D-04280CF40DA8}"/>
              </a:ext>
            </a:extLst>
          </p:cNvPr>
          <p:cNvSpPr/>
          <p:nvPr/>
        </p:nvSpPr>
        <p:spPr>
          <a:xfrm>
            <a:off x="98635" y="4492821"/>
            <a:ext cx="2115055" cy="195788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Cloud9 is used for deployment purpose in PoC phase</a:t>
            </a:r>
          </a:p>
          <a:p>
            <a:endParaRPr lang="en-US" sz="1000" b="1" dirty="0">
              <a:solidFill>
                <a:schemeClr val="tx1"/>
              </a:solidFill>
            </a:endParaRPr>
          </a:p>
          <a:p>
            <a:r>
              <a:rPr lang="en-US" sz="1000" b="1" dirty="0">
                <a:solidFill>
                  <a:schemeClr val="tx1"/>
                </a:solidFill>
              </a:rPr>
              <a:t>HPC Instance Type</a:t>
            </a:r>
          </a:p>
          <a:p>
            <a:pPr marL="285750" indent="-285750">
              <a:buFont typeface="Arial" panose="020B0604020202020204" pitchFamily="34" charset="0"/>
              <a:buChar char="•"/>
            </a:pPr>
            <a:r>
              <a:rPr lang="en-US" sz="1000" dirty="0">
                <a:solidFill>
                  <a:schemeClr val="tx1"/>
                </a:solidFill>
              </a:rPr>
              <a:t>Compute: C6i.32xlarge</a:t>
            </a:r>
          </a:p>
          <a:p>
            <a:pPr marL="285750" indent="-285750">
              <a:buFont typeface="Arial" panose="020B0604020202020204" pitchFamily="34" charset="0"/>
              <a:buChar char="•"/>
            </a:pPr>
            <a:r>
              <a:rPr lang="en-US" sz="1000" dirty="0">
                <a:solidFill>
                  <a:schemeClr val="tx1"/>
                </a:solidFill>
              </a:rPr>
              <a:t>Head: C6i.2xlarge</a:t>
            </a:r>
          </a:p>
          <a:p>
            <a:r>
              <a:rPr lang="en-US" sz="1000" b="1" dirty="0">
                <a:solidFill>
                  <a:schemeClr val="tx1"/>
                </a:solidFill>
              </a:rPr>
              <a:t>Workstations</a:t>
            </a:r>
          </a:p>
          <a:p>
            <a:pPr marL="171450" indent="-171450">
              <a:buFont typeface="Arial" panose="020B0604020202020204" pitchFamily="34" charset="0"/>
              <a:buChar char="•"/>
            </a:pPr>
            <a:r>
              <a:rPr lang="en-US" sz="1000" dirty="0">
                <a:solidFill>
                  <a:schemeClr val="tx1"/>
                </a:solidFill>
              </a:rPr>
              <a:t>G4dn.8xlarge</a:t>
            </a:r>
          </a:p>
          <a:p>
            <a:r>
              <a:rPr lang="en-US" sz="1000" b="1" dirty="0">
                <a:solidFill>
                  <a:schemeClr val="tx1"/>
                </a:solidFill>
              </a:rPr>
              <a:t>Storage</a:t>
            </a:r>
          </a:p>
          <a:p>
            <a:pPr marL="171450" indent="-171450">
              <a:buFont typeface="Arial" panose="020B0604020202020204" pitchFamily="34" charset="0"/>
              <a:buChar char="•"/>
            </a:pPr>
            <a:r>
              <a:rPr lang="en-US" sz="1000" dirty="0">
                <a:solidFill>
                  <a:schemeClr val="tx1"/>
                </a:solidFill>
              </a:rPr>
              <a:t>Local 1 TB GP3</a:t>
            </a:r>
          </a:p>
          <a:p>
            <a:pPr marL="171450" indent="-171450">
              <a:buFont typeface="Arial" panose="020B0604020202020204" pitchFamily="34" charset="0"/>
              <a:buChar char="•"/>
            </a:pPr>
            <a:r>
              <a:rPr lang="en-US" sz="1000" dirty="0">
                <a:solidFill>
                  <a:schemeClr val="tx1"/>
                </a:solidFill>
              </a:rPr>
              <a:t>Shared 20 TB FSx for NetApp ONTAP</a:t>
            </a:r>
          </a:p>
        </p:txBody>
      </p:sp>
      <p:pic>
        <p:nvPicPr>
          <p:cNvPr id="132" name="Graphic 7">
            <a:extLst>
              <a:ext uri="{FF2B5EF4-FFF2-40B4-BE49-F238E27FC236}">
                <a16:creationId xmlns:a16="http://schemas.microsoft.com/office/drawing/2014/main" id="{4506ADF5-47D3-44D1-A354-302238B50312}"/>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24858" y="2480664"/>
            <a:ext cx="355478" cy="355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 name="Group 49">
            <a:extLst>
              <a:ext uri="{FF2B5EF4-FFF2-40B4-BE49-F238E27FC236}">
                <a16:creationId xmlns:a16="http://schemas.microsoft.com/office/drawing/2014/main" id="{A30EA907-DE3A-FE2A-E60B-D3714900FA9D}"/>
              </a:ext>
            </a:extLst>
          </p:cNvPr>
          <p:cNvGrpSpPr/>
          <p:nvPr/>
        </p:nvGrpSpPr>
        <p:grpSpPr>
          <a:xfrm>
            <a:off x="89953" y="3440528"/>
            <a:ext cx="1308508" cy="922553"/>
            <a:chOff x="89953" y="3596942"/>
            <a:chExt cx="1308508" cy="922553"/>
          </a:xfrm>
        </p:grpSpPr>
        <p:grpSp>
          <p:nvGrpSpPr>
            <p:cNvPr id="133" name="Group 132">
              <a:extLst>
                <a:ext uri="{FF2B5EF4-FFF2-40B4-BE49-F238E27FC236}">
                  <a16:creationId xmlns:a16="http://schemas.microsoft.com/office/drawing/2014/main" id="{895BD4E1-3A70-4419-B5D5-4F95FEB8B1ED}"/>
                </a:ext>
              </a:extLst>
            </p:cNvPr>
            <p:cNvGrpSpPr/>
            <p:nvPr/>
          </p:nvGrpSpPr>
          <p:grpSpPr>
            <a:xfrm>
              <a:off x="112658" y="3596942"/>
              <a:ext cx="1273279" cy="892625"/>
              <a:chOff x="64530" y="1652445"/>
              <a:chExt cx="1273279" cy="892624"/>
            </a:xfrm>
          </p:grpSpPr>
          <p:grpSp>
            <p:nvGrpSpPr>
              <p:cNvPr id="134" name="Group 133">
                <a:extLst>
                  <a:ext uri="{FF2B5EF4-FFF2-40B4-BE49-F238E27FC236}">
                    <a16:creationId xmlns:a16="http://schemas.microsoft.com/office/drawing/2014/main" id="{5D209105-6C14-4BEF-B882-EE5F139FD8C3}"/>
                  </a:ext>
                </a:extLst>
              </p:cNvPr>
              <p:cNvGrpSpPr/>
              <p:nvPr/>
            </p:nvGrpSpPr>
            <p:grpSpPr>
              <a:xfrm>
                <a:off x="64530" y="1652445"/>
                <a:ext cx="1273279" cy="892624"/>
                <a:chOff x="80368" y="671578"/>
                <a:chExt cx="1273279" cy="892624"/>
              </a:xfrm>
            </p:grpSpPr>
            <p:grpSp>
              <p:nvGrpSpPr>
                <p:cNvPr id="136" name="Group 135">
                  <a:extLst>
                    <a:ext uri="{FF2B5EF4-FFF2-40B4-BE49-F238E27FC236}">
                      <a16:creationId xmlns:a16="http://schemas.microsoft.com/office/drawing/2014/main" id="{6B0572E4-D3A1-4BE8-AA81-AA3D72E8F223}"/>
                    </a:ext>
                  </a:extLst>
                </p:cNvPr>
                <p:cNvGrpSpPr/>
                <p:nvPr/>
              </p:nvGrpSpPr>
              <p:grpSpPr>
                <a:xfrm>
                  <a:off x="80368" y="691544"/>
                  <a:ext cx="1273279" cy="872658"/>
                  <a:chOff x="249234" y="5221274"/>
                  <a:chExt cx="1273279" cy="872658"/>
                </a:xfrm>
              </p:grpSpPr>
              <p:sp>
                <p:nvSpPr>
                  <p:cNvPr id="138" name="Rectangle 137">
                    <a:extLst>
                      <a:ext uri="{FF2B5EF4-FFF2-40B4-BE49-F238E27FC236}">
                        <a16:creationId xmlns:a16="http://schemas.microsoft.com/office/drawing/2014/main" id="{3BB8E026-ADF0-406F-82E3-0089544E4AFF}"/>
                      </a:ext>
                    </a:extLst>
                  </p:cNvPr>
                  <p:cNvSpPr/>
                  <p:nvPr/>
                </p:nvSpPr>
                <p:spPr>
                  <a:xfrm>
                    <a:off x="249234" y="5221274"/>
                    <a:ext cx="1273279" cy="872658"/>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de-CH">
                      <a:solidFill>
                        <a:schemeClr val="bg1"/>
                      </a:solidFill>
                    </a:endParaRPr>
                  </a:p>
                </p:txBody>
              </p:sp>
              <p:pic>
                <p:nvPicPr>
                  <p:cNvPr id="139" name="Graphic 138">
                    <a:extLst>
                      <a:ext uri="{FF2B5EF4-FFF2-40B4-BE49-F238E27FC236}">
                        <a16:creationId xmlns:a16="http://schemas.microsoft.com/office/drawing/2014/main" id="{F9D62083-FDE4-4535-BE94-B6DC1681847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flipH="1">
                    <a:off x="461950" y="5415092"/>
                    <a:ext cx="345819" cy="336032"/>
                  </a:xfrm>
                  <a:prstGeom prst="rect">
                    <a:avLst/>
                  </a:prstGeom>
                </p:spPr>
              </p:pic>
            </p:grpSp>
            <p:sp>
              <p:nvSpPr>
                <p:cNvPr id="137" name="TextBox 12">
                  <a:extLst>
                    <a:ext uri="{FF2B5EF4-FFF2-40B4-BE49-F238E27FC236}">
                      <a16:creationId xmlns:a16="http://schemas.microsoft.com/office/drawing/2014/main" id="{53EF0099-62A0-4348-9E4E-BF53142BFFAB}"/>
                    </a:ext>
                  </a:extLst>
                </p:cNvPr>
                <p:cNvSpPr txBox="1">
                  <a:spLocks noChangeArrowheads="1"/>
                </p:cNvSpPr>
                <p:nvPr/>
              </p:nvSpPr>
              <p:spPr bwMode="auto">
                <a:xfrm>
                  <a:off x="122073" y="671578"/>
                  <a:ext cx="11186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solidFill>
                        <a:schemeClr val="bg1">
                          <a:lumMod val="50000"/>
                        </a:schemeClr>
                      </a:solidFill>
                      <a:latin typeface="Arial" panose="020B0604020202020204" pitchFamily="34" charset="0"/>
                      <a:ea typeface="Amazon Ember" panose="020B0603020204020204" pitchFamily="34" charset="0"/>
                      <a:cs typeface="Arial" panose="020B0604020202020204" pitchFamily="34" charset="0"/>
                    </a:rPr>
                    <a:t>TCS Dev Center</a:t>
                  </a:r>
                </a:p>
              </p:txBody>
            </p:sp>
          </p:grpSp>
          <p:pic>
            <p:nvPicPr>
              <p:cNvPr id="135" name="Graphic 134" descr="Internet with solid fill">
                <a:extLst>
                  <a:ext uri="{FF2B5EF4-FFF2-40B4-BE49-F238E27FC236}">
                    <a16:creationId xmlns:a16="http://schemas.microsoft.com/office/drawing/2014/main" id="{F5D95F97-D28F-4551-8BDD-F8A4954A208D}"/>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663655" y="1832978"/>
                <a:ext cx="426575" cy="426575"/>
              </a:xfrm>
              <a:prstGeom prst="rect">
                <a:avLst/>
              </a:prstGeom>
            </p:spPr>
          </p:pic>
        </p:grpSp>
        <p:sp>
          <p:nvSpPr>
            <p:cNvPr id="140" name="TextBox 9">
              <a:extLst>
                <a:ext uri="{FF2B5EF4-FFF2-40B4-BE49-F238E27FC236}">
                  <a16:creationId xmlns:a16="http://schemas.microsoft.com/office/drawing/2014/main" id="{5EA2DD32-3DCA-4BC4-8129-6F29FD17F9B8}"/>
                </a:ext>
              </a:extLst>
            </p:cNvPr>
            <p:cNvSpPr txBox="1">
              <a:spLocks noChangeArrowheads="1"/>
            </p:cNvSpPr>
            <p:nvPr/>
          </p:nvSpPr>
          <p:spPr bwMode="auto">
            <a:xfrm>
              <a:off x="89953" y="4119385"/>
              <a:ext cx="13085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Cloud Engineer with Dyson Laptop</a:t>
              </a:r>
            </a:p>
          </p:txBody>
        </p:sp>
      </p:grpSp>
      <p:sp>
        <p:nvSpPr>
          <p:cNvPr id="142" name="TextBox 9">
            <a:extLst>
              <a:ext uri="{FF2B5EF4-FFF2-40B4-BE49-F238E27FC236}">
                <a16:creationId xmlns:a16="http://schemas.microsoft.com/office/drawing/2014/main" id="{EE61D3E3-6365-4DC9-BBAD-4CE33C47F272}"/>
              </a:ext>
            </a:extLst>
          </p:cNvPr>
          <p:cNvSpPr txBox="1">
            <a:spLocks noChangeArrowheads="1"/>
          </p:cNvSpPr>
          <p:nvPr/>
        </p:nvSpPr>
        <p:spPr bwMode="auto">
          <a:xfrm>
            <a:off x="3872516" y="2925751"/>
            <a:ext cx="5038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TGW</a:t>
            </a:r>
          </a:p>
        </p:txBody>
      </p:sp>
      <p:pic>
        <p:nvPicPr>
          <p:cNvPr id="2" name="Graphic 43">
            <a:extLst>
              <a:ext uri="{FF2B5EF4-FFF2-40B4-BE49-F238E27FC236}">
                <a16:creationId xmlns:a16="http://schemas.microsoft.com/office/drawing/2014/main" id="{67A2A2EC-0B95-0544-63DB-E4725D1D2061}"/>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573071" y="2662158"/>
            <a:ext cx="271790" cy="27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9">
            <a:extLst>
              <a:ext uri="{FF2B5EF4-FFF2-40B4-BE49-F238E27FC236}">
                <a16:creationId xmlns:a16="http://schemas.microsoft.com/office/drawing/2014/main" id="{58DA9E35-F1CE-9895-508C-D009D22DDBE7}"/>
              </a:ext>
            </a:extLst>
          </p:cNvPr>
          <p:cNvSpPr txBox="1">
            <a:spLocks noChangeArrowheads="1"/>
          </p:cNvSpPr>
          <p:nvPr/>
        </p:nvSpPr>
        <p:spPr bwMode="auto">
          <a:xfrm>
            <a:off x="239453" y="2933800"/>
            <a:ext cx="84761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Client VPN</a:t>
            </a:r>
          </a:p>
        </p:txBody>
      </p:sp>
      <p:pic>
        <p:nvPicPr>
          <p:cNvPr id="63" name="Graphic 35">
            <a:extLst>
              <a:ext uri="{FF2B5EF4-FFF2-40B4-BE49-F238E27FC236}">
                <a16:creationId xmlns:a16="http://schemas.microsoft.com/office/drawing/2014/main" id="{FE617F0D-E2F2-4C4F-C66D-724C459D91E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45173" y="1406905"/>
            <a:ext cx="243780" cy="25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Rectangle 70">
            <a:extLst>
              <a:ext uri="{FF2B5EF4-FFF2-40B4-BE49-F238E27FC236}">
                <a16:creationId xmlns:a16="http://schemas.microsoft.com/office/drawing/2014/main" id="{6829584E-BE2F-08F3-310B-AEFE872F0078}"/>
              </a:ext>
            </a:extLst>
          </p:cNvPr>
          <p:cNvSpPr/>
          <p:nvPr/>
        </p:nvSpPr>
        <p:spPr bwMode="auto">
          <a:xfrm>
            <a:off x="7143324" y="1020645"/>
            <a:ext cx="2335939" cy="4316537"/>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000" dirty="0">
                <a:solidFill>
                  <a:srgbClr val="5B9CD5"/>
                </a:solidFill>
                <a:latin typeface="Arial" panose="020B0604020202020204" pitchFamily="34" charset="0"/>
                <a:cs typeface="Arial" panose="020B0604020202020204" pitchFamily="34" charset="0"/>
              </a:rPr>
              <a:t>AZ-2</a:t>
            </a:r>
          </a:p>
        </p:txBody>
      </p:sp>
      <p:pic>
        <p:nvPicPr>
          <p:cNvPr id="94" name="Graphic 35">
            <a:extLst>
              <a:ext uri="{FF2B5EF4-FFF2-40B4-BE49-F238E27FC236}">
                <a16:creationId xmlns:a16="http://schemas.microsoft.com/office/drawing/2014/main" id="{2A73A112-F6B2-8578-4F35-908509D0C806}"/>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221277" y="1390234"/>
            <a:ext cx="243780" cy="25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 name="Rectangle 180">
            <a:extLst>
              <a:ext uri="{FF2B5EF4-FFF2-40B4-BE49-F238E27FC236}">
                <a16:creationId xmlns:a16="http://schemas.microsoft.com/office/drawing/2014/main" id="{BBE2282B-980A-A55B-411E-39C1046BE05C}"/>
              </a:ext>
            </a:extLst>
          </p:cNvPr>
          <p:cNvSpPr/>
          <p:nvPr/>
        </p:nvSpPr>
        <p:spPr>
          <a:xfrm>
            <a:off x="5899979" y="5608209"/>
            <a:ext cx="5806554" cy="72884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9">
            <a:extLst>
              <a:ext uri="{FF2B5EF4-FFF2-40B4-BE49-F238E27FC236}">
                <a16:creationId xmlns:a16="http://schemas.microsoft.com/office/drawing/2014/main" id="{9ACC231B-0187-7E5D-E256-7A41A734BFB1}"/>
              </a:ext>
            </a:extLst>
          </p:cNvPr>
          <p:cNvSpPr txBox="1">
            <a:spLocks noChangeArrowheads="1"/>
          </p:cNvSpPr>
          <p:nvPr/>
        </p:nvSpPr>
        <p:spPr bwMode="auto">
          <a:xfrm>
            <a:off x="7963719" y="5568171"/>
            <a:ext cx="19837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de-CH" sz="1000" dirty="0"/>
              <a:t>Identity, Security &amp; Compliance</a:t>
            </a:r>
          </a:p>
        </p:txBody>
      </p:sp>
      <p:grpSp>
        <p:nvGrpSpPr>
          <p:cNvPr id="189" name="Group 188">
            <a:extLst>
              <a:ext uri="{FF2B5EF4-FFF2-40B4-BE49-F238E27FC236}">
                <a16:creationId xmlns:a16="http://schemas.microsoft.com/office/drawing/2014/main" id="{553BCDC5-4763-ED68-F9FE-B8F54F594F0D}"/>
              </a:ext>
            </a:extLst>
          </p:cNvPr>
          <p:cNvGrpSpPr/>
          <p:nvPr/>
        </p:nvGrpSpPr>
        <p:grpSpPr>
          <a:xfrm>
            <a:off x="7513075" y="5784718"/>
            <a:ext cx="918320" cy="545529"/>
            <a:chOff x="5048725" y="5800206"/>
            <a:chExt cx="918320" cy="545529"/>
          </a:xfrm>
        </p:grpSpPr>
        <p:pic>
          <p:nvPicPr>
            <p:cNvPr id="184" name="Graphic 17">
              <a:extLst>
                <a:ext uri="{FF2B5EF4-FFF2-40B4-BE49-F238E27FC236}">
                  <a16:creationId xmlns:a16="http://schemas.microsoft.com/office/drawing/2014/main" id="{52F06581-3F19-F344-922D-951D1603CC48}"/>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353730" y="5800206"/>
              <a:ext cx="32316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 name="TextBox 9">
              <a:extLst>
                <a:ext uri="{FF2B5EF4-FFF2-40B4-BE49-F238E27FC236}">
                  <a16:creationId xmlns:a16="http://schemas.microsoft.com/office/drawing/2014/main" id="{76FC6EAC-C8A0-9FA7-6DE1-E1FA650CF721}"/>
                </a:ext>
              </a:extLst>
            </p:cNvPr>
            <p:cNvSpPr txBox="1">
              <a:spLocks noChangeArrowheads="1"/>
            </p:cNvSpPr>
            <p:nvPr/>
          </p:nvSpPr>
          <p:spPr bwMode="auto">
            <a:xfrm>
              <a:off x="5048725" y="6099514"/>
              <a:ext cx="918320" cy="246221"/>
            </a:xfrm>
            <a:prstGeom prst="rect">
              <a:avLst/>
            </a:prstGeom>
            <a:noFill/>
          </p:spPr>
          <p:txBody>
            <a:bodyPr wrap="square" rtlCol="0">
              <a:spAutoFit/>
            </a:bodyPr>
            <a:lstStyle>
              <a:defPPr>
                <a:defRPr lang="en-US"/>
              </a:defPPr>
              <a:lvl1pPr algn="ctr">
                <a:defRPr sz="1400">
                  <a:solidFill>
                    <a:schemeClr val="bg1"/>
                  </a:solidFill>
                </a:defRPr>
              </a:lvl1pPr>
            </a:lstStyle>
            <a:p>
              <a:r>
                <a:rPr lang="en-US" altLang="en-US" sz="1000" dirty="0">
                  <a:solidFill>
                    <a:schemeClr val="tx1"/>
                  </a:solidFill>
                </a:rPr>
                <a:t>Secrets </a:t>
              </a:r>
              <a:r>
                <a:rPr lang="en-US" altLang="en-US" sz="1000" dirty="0" err="1">
                  <a:solidFill>
                    <a:schemeClr val="tx1"/>
                  </a:solidFill>
                </a:rPr>
                <a:t>Mgr</a:t>
              </a:r>
              <a:endParaRPr lang="en-US" altLang="en-US" sz="1000" dirty="0">
                <a:solidFill>
                  <a:schemeClr val="tx1"/>
                </a:solidFill>
              </a:endParaRPr>
            </a:p>
          </p:txBody>
        </p:sp>
      </p:grpSp>
      <p:sp>
        <p:nvSpPr>
          <p:cNvPr id="206" name="Rectangle 205">
            <a:extLst>
              <a:ext uri="{FF2B5EF4-FFF2-40B4-BE49-F238E27FC236}">
                <a16:creationId xmlns:a16="http://schemas.microsoft.com/office/drawing/2014/main" id="{058744DE-154E-5FBA-E17C-5A232FA17BFC}"/>
              </a:ext>
            </a:extLst>
          </p:cNvPr>
          <p:cNvSpPr/>
          <p:nvPr/>
        </p:nvSpPr>
        <p:spPr>
          <a:xfrm>
            <a:off x="4174574" y="5608209"/>
            <a:ext cx="1306716" cy="735494"/>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TextBox 9">
            <a:extLst>
              <a:ext uri="{FF2B5EF4-FFF2-40B4-BE49-F238E27FC236}">
                <a16:creationId xmlns:a16="http://schemas.microsoft.com/office/drawing/2014/main" id="{85548C83-64BB-663C-EAA5-731ABDCF942D}"/>
              </a:ext>
            </a:extLst>
          </p:cNvPr>
          <p:cNvSpPr txBox="1">
            <a:spLocks noChangeArrowheads="1"/>
          </p:cNvSpPr>
          <p:nvPr/>
        </p:nvSpPr>
        <p:spPr bwMode="auto">
          <a:xfrm>
            <a:off x="4325068" y="5573159"/>
            <a:ext cx="104657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de-CH" sz="1000" dirty="0"/>
              <a:t>Storage Options</a:t>
            </a:r>
          </a:p>
        </p:txBody>
      </p:sp>
      <p:grpSp>
        <p:nvGrpSpPr>
          <p:cNvPr id="216" name="Group 215">
            <a:extLst>
              <a:ext uri="{FF2B5EF4-FFF2-40B4-BE49-F238E27FC236}">
                <a16:creationId xmlns:a16="http://schemas.microsoft.com/office/drawing/2014/main" id="{7FDA58FE-E1C9-8337-EF53-5B028E64363D}"/>
              </a:ext>
            </a:extLst>
          </p:cNvPr>
          <p:cNvGrpSpPr/>
          <p:nvPr/>
        </p:nvGrpSpPr>
        <p:grpSpPr>
          <a:xfrm>
            <a:off x="4471887" y="5792237"/>
            <a:ext cx="1056328" cy="540206"/>
            <a:chOff x="4331022" y="5792237"/>
            <a:chExt cx="1056328" cy="540206"/>
          </a:xfrm>
        </p:grpSpPr>
        <p:pic>
          <p:nvPicPr>
            <p:cNvPr id="211" name="Graphic 8">
              <a:extLst>
                <a:ext uri="{FF2B5EF4-FFF2-40B4-BE49-F238E27FC236}">
                  <a16:creationId xmlns:a16="http://schemas.microsoft.com/office/drawing/2014/main" id="{D7AB6C42-D910-4493-50A4-07E537E6F2A7}"/>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14328" y="5792237"/>
              <a:ext cx="32316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 name="TextBox 9">
              <a:extLst>
                <a:ext uri="{FF2B5EF4-FFF2-40B4-BE49-F238E27FC236}">
                  <a16:creationId xmlns:a16="http://schemas.microsoft.com/office/drawing/2014/main" id="{B187A2F5-FB00-ABCD-1D0E-3D73A6EAB7AC}"/>
                </a:ext>
              </a:extLst>
            </p:cNvPr>
            <p:cNvSpPr txBox="1">
              <a:spLocks noChangeArrowheads="1"/>
            </p:cNvSpPr>
            <p:nvPr/>
          </p:nvSpPr>
          <p:spPr bwMode="auto">
            <a:xfrm>
              <a:off x="4331022" y="6101611"/>
              <a:ext cx="105632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900" dirty="0" err="1">
                  <a:latin typeface="Arial" panose="020B0604020202020204" pitchFamily="34" charset="0"/>
                  <a:ea typeface="Amazon Ember" panose="020B0603020204020204" pitchFamily="34" charset="0"/>
                  <a:cs typeface="Arial" panose="020B0604020202020204" pitchFamily="34" charset="0"/>
                </a:rPr>
                <a:t>FSx</a:t>
              </a:r>
              <a:r>
                <a:rPr lang="en-US" altLang="en-US" sz="900" dirty="0">
                  <a:latin typeface="Arial" panose="020B0604020202020204" pitchFamily="34" charset="0"/>
                  <a:ea typeface="Amazon Ember" panose="020B0603020204020204" pitchFamily="34" charset="0"/>
                  <a:cs typeface="Arial" panose="020B0604020202020204" pitchFamily="34" charset="0"/>
                </a:rPr>
                <a:t> for ONTAP</a:t>
              </a:r>
            </a:p>
          </p:txBody>
        </p:sp>
      </p:grpSp>
      <p:grpSp>
        <p:nvGrpSpPr>
          <p:cNvPr id="215" name="Group 214">
            <a:extLst>
              <a:ext uri="{FF2B5EF4-FFF2-40B4-BE49-F238E27FC236}">
                <a16:creationId xmlns:a16="http://schemas.microsoft.com/office/drawing/2014/main" id="{590D3696-196A-F97D-1AF2-DC9D07D9E12B}"/>
              </a:ext>
            </a:extLst>
          </p:cNvPr>
          <p:cNvGrpSpPr/>
          <p:nvPr/>
        </p:nvGrpSpPr>
        <p:grpSpPr>
          <a:xfrm>
            <a:off x="4247858" y="5792879"/>
            <a:ext cx="358072" cy="539867"/>
            <a:chOff x="5393728" y="5792237"/>
            <a:chExt cx="358072" cy="539867"/>
          </a:xfrm>
        </p:grpSpPr>
        <p:pic>
          <p:nvPicPr>
            <p:cNvPr id="213" name="Graphic 8">
              <a:extLst>
                <a:ext uri="{FF2B5EF4-FFF2-40B4-BE49-F238E27FC236}">
                  <a16:creationId xmlns:a16="http://schemas.microsoft.com/office/drawing/2014/main" id="{3B97A85C-7288-DD72-4C59-ECAACEB5AF31}"/>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421246" y="5792237"/>
              <a:ext cx="32316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TextBox 9">
              <a:extLst>
                <a:ext uri="{FF2B5EF4-FFF2-40B4-BE49-F238E27FC236}">
                  <a16:creationId xmlns:a16="http://schemas.microsoft.com/office/drawing/2014/main" id="{F575EBA3-3931-E975-5B7B-133AEE628768}"/>
                </a:ext>
              </a:extLst>
            </p:cNvPr>
            <p:cNvSpPr txBox="1">
              <a:spLocks noChangeArrowheads="1"/>
            </p:cNvSpPr>
            <p:nvPr/>
          </p:nvSpPr>
          <p:spPr bwMode="auto">
            <a:xfrm>
              <a:off x="5393728" y="6085883"/>
              <a:ext cx="3580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S3</a:t>
              </a:r>
            </a:p>
          </p:txBody>
        </p:sp>
      </p:grpSp>
      <p:grpSp>
        <p:nvGrpSpPr>
          <p:cNvPr id="10" name="Group 9">
            <a:extLst>
              <a:ext uri="{FF2B5EF4-FFF2-40B4-BE49-F238E27FC236}">
                <a16:creationId xmlns:a16="http://schemas.microsoft.com/office/drawing/2014/main" id="{58D3A059-5A03-B3CC-9E5B-0EDF25275714}"/>
              </a:ext>
            </a:extLst>
          </p:cNvPr>
          <p:cNvGrpSpPr/>
          <p:nvPr/>
        </p:nvGrpSpPr>
        <p:grpSpPr>
          <a:xfrm>
            <a:off x="1425405" y="2724184"/>
            <a:ext cx="882156" cy="735271"/>
            <a:chOff x="1194360" y="3355950"/>
            <a:chExt cx="882156" cy="735271"/>
          </a:xfrm>
        </p:grpSpPr>
        <p:pic>
          <p:nvPicPr>
            <p:cNvPr id="145" name="Picture 2">
              <a:extLst>
                <a:ext uri="{FF2B5EF4-FFF2-40B4-BE49-F238E27FC236}">
                  <a16:creationId xmlns:a16="http://schemas.microsoft.com/office/drawing/2014/main" id="{4CDA0CC7-6ABE-47E1-BACC-6EA711B22D14}"/>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338053" y="3355950"/>
              <a:ext cx="592383" cy="524684"/>
            </a:xfrm>
            <a:prstGeom prst="rect">
              <a:avLst/>
            </a:prstGeom>
            <a:noFill/>
            <a:extLst>
              <a:ext uri="{909E8E84-426E-40DD-AFC4-6F175D3DCCD1}">
                <a14:hiddenFill xmlns:a14="http://schemas.microsoft.com/office/drawing/2010/main">
                  <a:solidFill>
                    <a:srgbClr val="FFFFFF"/>
                  </a:solidFill>
                </a14:hiddenFill>
              </a:ext>
            </a:extLst>
          </p:spPr>
        </p:pic>
        <p:sp>
          <p:nvSpPr>
            <p:cNvPr id="148" name="TextBox 17">
              <a:extLst>
                <a:ext uri="{FF2B5EF4-FFF2-40B4-BE49-F238E27FC236}">
                  <a16:creationId xmlns:a16="http://schemas.microsoft.com/office/drawing/2014/main" id="{78626E20-4AE7-43AF-8B33-1336AF3F385B}"/>
                </a:ext>
              </a:extLst>
            </p:cNvPr>
            <p:cNvSpPr txBox="1">
              <a:spLocks noChangeArrowheads="1"/>
            </p:cNvSpPr>
            <p:nvPr/>
          </p:nvSpPr>
          <p:spPr bwMode="auto">
            <a:xfrm>
              <a:off x="1194360" y="3845000"/>
              <a:ext cx="8821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SD-WAN</a:t>
              </a:r>
            </a:p>
          </p:txBody>
        </p:sp>
      </p:grpSp>
      <p:grpSp>
        <p:nvGrpSpPr>
          <p:cNvPr id="58" name="Group 57">
            <a:extLst>
              <a:ext uri="{FF2B5EF4-FFF2-40B4-BE49-F238E27FC236}">
                <a16:creationId xmlns:a16="http://schemas.microsoft.com/office/drawing/2014/main" id="{EFD00671-212F-F0EE-4720-DFAF1736CC56}"/>
              </a:ext>
            </a:extLst>
          </p:cNvPr>
          <p:cNvGrpSpPr/>
          <p:nvPr/>
        </p:nvGrpSpPr>
        <p:grpSpPr>
          <a:xfrm>
            <a:off x="5511377" y="1841202"/>
            <a:ext cx="599534" cy="425003"/>
            <a:chOff x="7111039" y="5191410"/>
            <a:chExt cx="599534" cy="425003"/>
          </a:xfrm>
        </p:grpSpPr>
        <p:pic>
          <p:nvPicPr>
            <p:cNvPr id="79" name="Graphic 78">
              <a:extLst>
                <a:ext uri="{FF2B5EF4-FFF2-40B4-BE49-F238E27FC236}">
                  <a16:creationId xmlns:a16="http://schemas.microsoft.com/office/drawing/2014/main" id="{CBB84A94-C8B8-2DF8-C100-A07C90D65471}"/>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7244023" y="5191410"/>
              <a:ext cx="281469" cy="197043"/>
            </a:xfrm>
            <a:prstGeom prst="rect">
              <a:avLst/>
            </a:prstGeom>
          </p:spPr>
        </p:pic>
        <p:sp>
          <p:nvSpPr>
            <p:cNvPr id="81" name="TextBox 17">
              <a:extLst>
                <a:ext uri="{FF2B5EF4-FFF2-40B4-BE49-F238E27FC236}">
                  <a16:creationId xmlns:a16="http://schemas.microsoft.com/office/drawing/2014/main" id="{D8C0D0D4-0AC1-60E6-39F8-3205D9E8AAE3}"/>
                </a:ext>
              </a:extLst>
            </p:cNvPr>
            <p:cNvSpPr txBox="1">
              <a:spLocks noChangeArrowheads="1"/>
            </p:cNvSpPr>
            <p:nvPr/>
          </p:nvSpPr>
          <p:spPr bwMode="auto">
            <a:xfrm>
              <a:off x="7111039" y="5385581"/>
              <a:ext cx="59953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Cloud9</a:t>
              </a:r>
            </a:p>
          </p:txBody>
        </p:sp>
      </p:grpSp>
      <p:sp>
        <p:nvSpPr>
          <p:cNvPr id="119" name="Rectangle 118">
            <a:extLst>
              <a:ext uri="{FF2B5EF4-FFF2-40B4-BE49-F238E27FC236}">
                <a16:creationId xmlns:a16="http://schemas.microsoft.com/office/drawing/2014/main" id="{BFFDA4C4-8721-9344-FEC1-D03B1C51852C}"/>
              </a:ext>
            </a:extLst>
          </p:cNvPr>
          <p:cNvSpPr/>
          <p:nvPr/>
        </p:nvSpPr>
        <p:spPr>
          <a:xfrm>
            <a:off x="3890165" y="937165"/>
            <a:ext cx="8088404" cy="4474066"/>
          </a:xfrm>
          <a:prstGeom prst="rect">
            <a:avLst/>
          </a:prstGeom>
          <a:noFill/>
          <a:ln w="6350">
            <a:solidFill>
              <a:srgbClr val="CD226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33795" tIns="46759"/>
          <a:lstStyle/>
          <a:p>
            <a:pPr algn="ctr">
              <a:defRPr/>
            </a:pPr>
            <a:endParaRPr lang="en-US" sz="614" baseline="-25000" dirty="0">
              <a:solidFill>
                <a:srgbClr val="CD2264"/>
              </a:solidFill>
              <a:latin typeface="Arial" panose="020B0604020202020204" pitchFamily="34" charset="0"/>
              <a:cs typeface="Arial" panose="020B0604020202020204" pitchFamily="34" charset="0"/>
            </a:endParaRPr>
          </a:p>
        </p:txBody>
      </p:sp>
      <p:cxnSp>
        <p:nvCxnSpPr>
          <p:cNvPr id="220" name="Connector: Elbow 219">
            <a:extLst>
              <a:ext uri="{FF2B5EF4-FFF2-40B4-BE49-F238E27FC236}">
                <a16:creationId xmlns:a16="http://schemas.microsoft.com/office/drawing/2014/main" id="{BF54B469-FD08-430D-ACFC-E55F2FA1EB1D}"/>
              </a:ext>
            </a:extLst>
          </p:cNvPr>
          <p:cNvCxnSpPr>
            <a:cxnSpLocks/>
            <a:stCxn id="138" idx="0"/>
            <a:endCxn id="12" idx="2"/>
          </p:cNvCxnSpPr>
          <p:nvPr/>
        </p:nvCxnSpPr>
        <p:spPr>
          <a:xfrm rot="16200000" flipV="1">
            <a:off x="68365" y="2779560"/>
            <a:ext cx="1153393" cy="208475"/>
          </a:xfrm>
          <a:prstGeom prst="bent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31" name="Rectangle 130">
            <a:extLst>
              <a:ext uri="{FF2B5EF4-FFF2-40B4-BE49-F238E27FC236}">
                <a16:creationId xmlns:a16="http://schemas.microsoft.com/office/drawing/2014/main" id="{5EDD732D-498A-43EC-4FB5-E3081AA49499}"/>
              </a:ext>
            </a:extLst>
          </p:cNvPr>
          <p:cNvSpPr/>
          <p:nvPr/>
        </p:nvSpPr>
        <p:spPr>
          <a:xfrm>
            <a:off x="2419074" y="1352617"/>
            <a:ext cx="1312675" cy="2019308"/>
          </a:xfrm>
          <a:prstGeom prst="rect">
            <a:avLst/>
          </a:prstGeom>
          <a:noFill/>
          <a:ln w="6350">
            <a:solidFill>
              <a:srgbClr val="CD226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33795" tIns="46759"/>
          <a:lstStyle/>
          <a:p>
            <a:pPr algn="ctr">
              <a:defRPr/>
            </a:pPr>
            <a:endParaRPr lang="en-US" sz="614" baseline="-25000" dirty="0">
              <a:solidFill>
                <a:srgbClr val="CD2264"/>
              </a:solidFill>
              <a:latin typeface="Arial" panose="020B0604020202020204" pitchFamily="34" charset="0"/>
              <a:cs typeface="Arial" panose="020B0604020202020204" pitchFamily="34" charset="0"/>
            </a:endParaRPr>
          </a:p>
        </p:txBody>
      </p:sp>
      <p:sp>
        <p:nvSpPr>
          <p:cNvPr id="144" name="TextBox 9">
            <a:extLst>
              <a:ext uri="{FF2B5EF4-FFF2-40B4-BE49-F238E27FC236}">
                <a16:creationId xmlns:a16="http://schemas.microsoft.com/office/drawing/2014/main" id="{E4F8A838-8234-222C-B659-974166411054}"/>
              </a:ext>
            </a:extLst>
          </p:cNvPr>
          <p:cNvSpPr txBox="1">
            <a:spLocks noChangeArrowheads="1"/>
          </p:cNvSpPr>
          <p:nvPr/>
        </p:nvSpPr>
        <p:spPr bwMode="auto">
          <a:xfrm>
            <a:off x="2607165" y="1356714"/>
            <a:ext cx="11444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 Transit Account</a:t>
            </a:r>
          </a:p>
        </p:txBody>
      </p:sp>
      <p:pic>
        <p:nvPicPr>
          <p:cNvPr id="146" name="Graphic 7">
            <a:extLst>
              <a:ext uri="{FF2B5EF4-FFF2-40B4-BE49-F238E27FC236}">
                <a16:creationId xmlns:a16="http://schemas.microsoft.com/office/drawing/2014/main" id="{79A2268C-DA6A-AFFA-89A1-D10F3EE7B1B8}"/>
              </a:ext>
            </a:extLst>
          </p:cNvPr>
          <p:cNvPicPr>
            <a:picLocks noChangeAspect="1" noChangeArrowheads="1"/>
          </p:cNvPicPr>
          <p:nvPr/>
        </p:nvPicPr>
        <p:blipFill>
          <a:blip r:embed="rId36">
            <a:extLst>
              <a:ext uri="{96DAC541-7B7A-43D3-8B79-37D633B846F1}">
                <asvg:svgBlip xmlns:asvg="http://schemas.microsoft.com/office/drawing/2016/SVG/main" r:embed="rId37"/>
              </a:ext>
            </a:extLst>
          </a:blip>
          <a:srcRect/>
          <a:stretch/>
        </p:blipFill>
        <p:spPr bwMode="auto">
          <a:xfrm>
            <a:off x="2432586" y="1347293"/>
            <a:ext cx="278891" cy="28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 name="Graphic 19">
            <a:extLst>
              <a:ext uri="{FF2B5EF4-FFF2-40B4-BE49-F238E27FC236}">
                <a16:creationId xmlns:a16="http://schemas.microsoft.com/office/drawing/2014/main" id="{E49456F8-C840-18B7-DBAD-19321460C317}"/>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942572" y="1836938"/>
            <a:ext cx="284623" cy="284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0" name="Group 149">
            <a:extLst>
              <a:ext uri="{FF2B5EF4-FFF2-40B4-BE49-F238E27FC236}">
                <a16:creationId xmlns:a16="http://schemas.microsoft.com/office/drawing/2014/main" id="{FF4CB7AF-B4A1-527F-C69C-6FC7E417A25B}"/>
              </a:ext>
            </a:extLst>
          </p:cNvPr>
          <p:cNvGrpSpPr/>
          <p:nvPr/>
        </p:nvGrpSpPr>
        <p:grpSpPr>
          <a:xfrm>
            <a:off x="2486759" y="2207981"/>
            <a:ext cx="1188720" cy="1086324"/>
            <a:chOff x="2053436" y="965046"/>
            <a:chExt cx="2419897" cy="724388"/>
          </a:xfrm>
        </p:grpSpPr>
        <p:sp>
          <p:nvSpPr>
            <p:cNvPr id="183" name="Rectangle 182">
              <a:extLst>
                <a:ext uri="{FF2B5EF4-FFF2-40B4-BE49-F238E27FC236}">
                  <a16:creationId xmlns:a16="http://schemas.microsoft.com/office/drawing/2014/main" id="{ACB786E9-2EF2-FCEC-7834-C8C69CA0B88B}"/>
                </a:ext>
              </a:extLst>
            </p:cNvPr>
            <p:cNvSpPr/>
            <p:nvPr/>
          </p:nvSpPr>
          <p:spPr>
            <a:xfrm>
              <a:off x="2053436" y="965046"/>
              <a:ext cx="2419897" cy="724388"/>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ln w="0"/>
                <a:solidFill>
                  <a:srgbClr val="1E8900"/>
                </a:solidFill>
                <a:latin typeface="Arial" panose="020B0604020202020204" pitchFamily="34" charset="0"/>
                <a:cs typeface="Arial" panose="020B0604020202020204" pitchFamily="34" charset="0"/>
              </a:endParaRPr>
            </a:p>
          </p:txBody>
        </p:sp>
        <p:pic>
          <p:nvPicPr>
            <p:cNvPr id="195" name="Graphic 194">
              <a:extLst>
                <a:ext uri="{FF2B5EF4-FFF2-40B4-BE49-F238E27FC236}">
                  <a16:creationId xmlns:a16="http://schemas.microsoft.com/office/drawing/2014/main" id="{55E61E02-1A0B-70A8-B91F-A8B69CCC062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083050" y="965046"/>
              <a:ext cx="361216" cy="145004"/>
            </a:xfrm>
            <a:prstGeom prst="rect">
              <a:avLst/>
            </a:prstGeom>
          </p:spPr>
        </p:pic>
      </p:grpSp>
      <p:grpSp>
        <p:nvGrpSpPr>
          <p:cNvPr id="154" name="Group 153">
            <a:extLst>
              <a:ext uri="{FF2B5EF4-FFF2-40B4-BE49-F238E27FC236}">
                <a16:creationId xmlns:a16="http://schemas.microsoft.com/office/drawing/2014/main" id="{06F455B6-F510-E68C-635B-431B3EFEB1C4}"/>
              </a:ext>
            </a:extLst>
          </p:cNvPr>
          <p:cNvGrpSpPr/>
          <p:nvPr/>
        </p:nvGrpSpPr>
        <p:grpSpPr>
          <a:xfrm>
            <a:off x="2514999" y="2438580"/>
            <a:ext cx="1136488" cy="803970"/>
            <a:chOff x="8961888" y="3507090"/>
            <a:chExt cx="1136488" cy="803970"/>
          </a:xfrm>
        </p:grpSpPr>
        <p:grpSp>
          <p:nvGrpSpPr>
            <p:cNvPr id="169" name="Group 168">
              <a:extLst>
                <a:ext uri="{FF2B5EF4-FFF2-40B4-BE49-F238E27FC236}">
                  <a16:creationId xmlns:a16="http://schemas.microsoft.com/office/drawing/2014/main" id="{8CCA4926-5198-7E8E-0F96-D7D4F98CF3B1}"/>
                </a:ext>
              </a:extLst>
            </p:cNvPr>
            <p:cNvGrpSpPr/>
            <p:nvPr/>
          </p:nvGrpSpPr>
          <p:grpSpPr>
            <a:xfrm>
              <a:off x="8993525" y="3539137"/>
              <a:ext cx="1073921" cy="704146"/>
              <a:chOff x="6512194" y="3008962"/>
              <a:chExt cx="1007509" cy="704146"/>
            </a:xfrm>
          </p:grpSpPr>
          <p:sp>
            <p:nvSpPr>
              <p:cNvPr id="174" name="Rectangle 173">
                <a:extLst>
                  <a:ext uri="{FF2B5EF4-FFF2-40B4-BE49-F238E27FC236}">
                    <a16:creationId xmlns:a16="http://schemas.microsoft.com/office/drawing/2014/main" id="{EF7081AD-D1DD-E758-4118-182269F63C25}"/>
                  </a:ext>
                </a:extLst>
              </p:cNvPr>
              <p:cNvSpPr/>
              <p:nvPr/>
            </p:nvSpPr>
            <p:spPr>
              <a:xfrm>
                <a:off x="6521692" y="3008962"/>
                <a:ext cx="998011" cy="70414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800" dirty="0">
                    <a:solidFill>
                      <a:srgbClr val="5B9CD5"/>
                    </a:solidFill>
                    <a:cs typeface="Arial" panose="020B0604020202020204" pitchFamily="34" charset="0"/>
                  </a:rPr>
                  <a:t>Corp Subnet</a:t>
                </a:r>
              </a:p>
            </p:txBody>
          </p:sp>
          <p:pic>
            <p:nvPicPr>
              <p:cNvPr id="175" name="Graphic 35">
                <a:extLst>
                  <a:ext uri="{FF2B5EF4-FFF2-40B4-BE49-F238E27FC236}">
                    <a16:creationId xmlns:a16="http://schemas.microsoft.com/office/drawing/2014/main" id="{938DD9F5-31D8-A064-0C4B-952EE984706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512194" y="3018042"/>
                <a:ext cx="207646" cy="21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0" name="Rectangle 169">
              <a:extLst>
                <a:ext uri="{FF2B5EF4-FFF2-40B4-BE49-F238E27FC236}">
                  <a16:creationId xmlns:a16="http://schemas.microsoft.com/office/drawing/2014/main" id="{7B872795-0844-256E-63F8-19D99895C033}"/>
                </a:ext>
              </a:extLst>
            </p:cNvPr>
            <p:cNvSpPr/>
            <p:nvPr/>
          </p:nvSpPr>
          <p:spPr bwMode="auto">
            <a:xfrm>
              <a:off x="8961888" y="3507090"/>
              <a:ext cx="534603" cy="803970"/>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000" dirty="0">
                <a:solidFill>
                  <a:srgbClr val="5B9CD5"/>
                </a:solidFill>
                <a:latin typeface="Arial" panose="020B0604020202020204" pitchFamily="34" charset="0"/>
                <a:cs typeface="Arial" panose="020B0604020202020204" pitchFamily="34" charset="0"/>
              </a:endParaRPr>
            </a:p>
          </p:txBody>
        </p:sp>
        <p:sp>
          <p:nvSpPr>
            <p:cNvPr id="171" name="Rectangle 170">
              <a:extLst>
                <a:ext uri="{FF2B5EF4-FFF2-40B4-BE49-F238E27FC236}">
                  <a16:creationId xmlns:a16="http://schemas.microsoft.com/office/drawing/2014/main" id="{53AB292B-FF15-D5CA-F220-BAE000DB9FBF}"/>
                </a:ext>
              </a:extLst>
            </p:cNvPr>
            <p:cNvSpPr/>
            <p:nvPr/>
          </p:nvSpPr>
          <p:spPr bwMode="auto">
            <a:xfrm>
              <a:off x="9526530" y="3507090"/>
              <a:ext cx="571846" cy="803970"/>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000" dirty="0">
                <a:solidFill>
                  <a:srgbClr val="5B9CD5"/>
                </a:solidFill>
                <a:latin typeface="Arial" panose="020B0604020202020204" pitchFamily="34" charset="0"/>
                <a:cs typeface="Arial" panose="020B0604020202020204" pitchFamily="34" charset="0"/>
              </a:endParaRPr>
            </a:p>
          </p:txBody>
        </p:sp>
      </p:grpSp>
      <p:pic>
        <p:nvPicPr>
          <p:cNvPr id="167" name="Picture 166">
            <a:extLst>
              <a:ext uri="{FF2B5EF4-FFF2-40B4-BE49-F238E27FC236}">
                <a16:creationId xmlns:a16="http://schemas.microsoft.com/office/drawing/2014/main" id="{E1F0259B-408E-B866-3DA8-E900DD1E472C}"/>
              </a:ext>
            </a:extLst>
          </p:cNvPr>
          <p:cNvPicPr>
            <a:picLocks noChangeAspect="1"/>
          </p:cNvPicPr>
          <p:nvPr/>
        </p:nvPicPr>
        <p:blipFill>
          <a:blip r:embed="rId39"/>
          <a:stretch>
            <a:fillRect/>
          </a:stretch>
        </p:blipFill>
        <p:spPr>
          <a:xfrm>
            <a:off x="3253366" y="2808180"/>
            <a:ext cx="266700" cy="219075"/>
          </a:xfrm>
          <a:prstGeom prst="rect">
            <a:avLst/>
          </a:prstGeom>
        </p:spPr>
      </p:pic>
      <p:pic>
        <p:nvPicPr>
          <p:cNvPr id="168" name="Picture 167">
            <a:extLst>
              <a:ext uri="{FF2B5EF4-FFF2-40B4-BE49-F238E27FC236}">
                <a16:creationId xmlns:a16="http://schemas.microsoft.com/office/drawing/2014/main" id="{0B807518-BB14-D2D0-2777-9DBA070B843B}"/>
              </a:ext>
            </a:extLst>
          </p:cNvPr>
          <p:cNvPicPr>
            <a:picLocks noChangeAspect="1"/>
          </p:cNvPicPr>
          <p:nvPr/>
        </p:nvPicPr>
        <p:blipFill>
          <a:blip r:embed="rId39"/>
          <a:stretch>
            <a:fillRect/>
          </a:stretch>
        </p:blipFill>
        <p:spPr>
          <a:xfrm>
            <a:off x="2647121" y="2801955"/>
            <a:ext cx="266700" cy="219075"/>
          </a:xfrm>
          <a:prstGeom prst="rect">
            <a:avLst/>
          </a:prstGeom>
        </p:spPr>
      </p:pic>
      <p:sp>
        <p:nvSpPr>
          <p:cNvPr id="228" name="TextBox 9">
            <a:extLst>
              <a:ext uri="{FF2B5EF4-FFF2-40B4-BE49-F238E27FC236}">
                <a16:creationId xmlns:a16="http://schemas.microsoft.com/office/drawing/2014/main" id="{E832D4F9-8A43-189C-9370-42F9403304A7}"/>
              </a:ext>
            </a:extLst>
          </p:cNvPr>
          <p:cNvSpPr txBox="1">
            <a:spLocks noChangeArrowheads="1"/>
          </p:cNvSpPr>
          <p:nvPr/>
        </p:nvSpPr>
        <p:spPr bwMode="auto">
          <a:xfrm>
            <a:off x="3005385" y="1761725"/>
            <a:ext cx="9293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Internet Gateway</a:t>
            </a:r>
          </a:p>
        </p:txBody>
      </p:sp>
      <p:sp>
        <p:nvSpPr>
          <p:cNvPr id="237" name="TextBox 9">
            <a:extLst>
              <a:ext uri="{FF2B5EF4-FFF2-40B4-BE49-F238E27FC236}">
                <a16:creationId xmlns:a16="http://schemas.microsoft.com/office/drawing/2014/main" id="{B1AF1733-8462-0F51-CAE4-1C2A6B977BF6}"/>
              </a:ext>
            </a:extLst>
          </p:cNvPr>
          <p:cNvSpPr txBox="1">
            <a:spLocks noChangeArrowheads="1"/>
          </p:cNvSpPr>
          <p:nvPr/>
        </p:nvSpPr>
        <p:spPr bwMode="auto">
          <a:xfrm>
            <a:off x="2730140" y="3022125"/>
            <a:ext cx="8013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Cisco CSR</a:t>
            </a:r>
          </a:p>
        </p:txBody>
      </p:sp>
      <p:pic>
        <p:nvPicPr>
          <p:cNvPr id="238" name="Graphic 7">
            <a:extLst>
              <a:ext uri="{FF2B5EF4-FFF2-40B4-BE49-F238E27FC236}">
                <a16:creationId xmlns:a16="http://schemas.microsoft.com/office/drawing/2014/main" id="{CA80C4C9-C41E-6097-B5BF-AD606D388DA5}"/>
              </a:ext>
            </a:extLst>
          </p:cNvPr>
          <p:cNvPicPr>
            <a:picLocks noChangeAspect="1" noChangeArrowheads="1"/>
          </p:cNvPicPr>
          <p:nvPr/>
        </p:nvPicPr>
        <p:blipFill>
          <a:blip r:embed="rId36">
            <a:extLst>
              <a:ext uri="{96DAC541-7B7A-43D3-8B79-37D633B846F1}">
                <asvg:svgBlip xmlns:asvg="http://schemas.microsoft.com/office/drawing/2016/SVG/main" r:embed="rId37"/>
              </a:ext>
            </a:extLst>
          </a:blip>
          <a:srcRect/>
          <a:stretch/>
        </p:blipFill>
        <p:spPr bwMode="auto">
          <a:xfrm>
            <a:off x="3933897" y="980517"/>
            <a:ext cx="278891" cy="28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TextBox 9">
            <a:extLst>
              <a:ext uri="{FF2B5EF4-FFF2-40B4-BE49-F238E27FC236}">
                <a16:creationId xmlns:a16="http://schemas.microsoft.com/office/drawing/2014/main" id="{AC3FCE81-9911-14F8-0267-BF7C1016415B}"/>
              </a:ext>
            </a:extLst>
          </p:cNvPr>
          <p:cNvSpPr txBox="1">
            <a:spLocks noChangeArrowheads="1"/>
          </p:cNvSpPr>
          <p:nvPr/>
        </p:nvSpPr>
        <p:spPr bwMode="auto">
          <a:xfrm>
            <a:off x="4121559" y="991143"/>
            <a:ext cx="7869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RDD A/C</a:t>
            </a:r>
          </a:p>
        </p:txBody>
      </p:sp>
      <p:sp>
        <p:nvSpPr>
          <p:cNvPr id="11" name="Rectangle 10">
            <a:extLst>
              <a:ext uri="{FF2B5EF4-FFF2-40B4-BE49-F238E27FC236}">
                <a16:creationId xmlns:a16="http://schemas.microsoft.com/office/drawing/2014/main" id="{20F99AD9-E9CF-100E-0785-49AC712CBB6D}"/>
              </a:ext>
            </a:extLst>
          </p:cNvPr>
          <p:cNvSpPr/>
          <p:nvPr/>
        </p:nvSpPr>
        <p:spPr>
          <a:xfrm>
            <a:off x="2614101" y="750243"/>
            <a:ext cx="1426994" cy="307777"/>
          </a:xfrm>
          <a:prstGeom prst="rect">
            <a:avLst/>
          </a:prstGeom>
        </p:spPr>
        <p:txBody>
          <a:bodyPr wrap="none">
            <a:spAutoFit/>
          </a:bodyPr>
          <a:lstStyle/>
          <a:p>
            <a:pPr algn="ctr"/>
            <a:r>
              <a:rPr lang="de-CH" sz="1400" b="1" dirty="0">
                <a:solidFill>
                  <a:schemeClr val="accent2">
                    <a:lumMod val="60000"/>
                    <a:lumOff val="40000"/>
                  </a:schemeClr>
                </a:solidFill>
              </a:rPr>
              <a:t>Ireland Region</a:t>
            </a:r>
          </a:p>
        </p:txBody>
      </p:sp>
      <p:sp>
        <p:nvSpPr>
          <p:cNvPr id="12" name="Rectangle 11">
            <a:extLst>
              <a:ext uri="{FF2B5EF4-FFF2-40B4-BE49-F238E27FC236}">
                <a16:creationId xmlns:a16="http://schemas.microsoft.com/office/drawing/2014/main" id="{960D8B8E-A758-583C-031D-E95CAE94B7AD}"/>
              </a:ext>
            </a:extLst>
          </p:cNvPr>
          <p:cNvSpPr/>
          <p:nvPr/>
        </p:nvSpPr>
        <p:spPr>
          <a:xfrm>
            <a:off x="170417" y="1869810"/>
            <a:ext cx="740811" cy="437291"/>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de-CH" sz="1200" dirty="0">
                <a:solidFill>
                  <a:schemeClr val="tx1"/>
                </a:solidFill>
              </a:rPr>
              <a:t>VPN Solution </a:t>
            </a:r>
          </a:p>
        </p:txBody>
      </p:sp>
      <p:grpSp>
        <p:nvGrpSpPr>
          <p:cNvPr id="52" name="Group 51">
            <a:extLst>
              <a:ext uri="{FF2B5EF4-FFF2-40B4-BE49-F238E27FC236}">
                <a16:creationId xmlns:a16="http://schemas.microsoft.com/office/drawing/2014/main" id="{E6B6D87B-EA78-C10F-A09B-EE2D87A27E3C}"/>
              </a:ext>
            </a:extLst>
          </p:cNvPr>
          <p:cNvGrpSpPr/>
          <p:nvPr/>
        </p:nvGrpSpPr>
        <p:grpSpPr>
          <a:xfrm>
            <a:off x="147654" y="1199342"/>
            <a:ext cx="517476" cy="582106"/>
            <a:chOff x="554890" y="1199555"/>
            <a:chExt cx="517476" cy="582106"/>
          </a:xfrm>
        </p:grpSpPr>
        <p:pic>
          <p:nvPicPr>
            <p:cNvPr id="15" name="Graphic 14">
              <a:extLst>
                <a:ext uri="{FF2B5EF4-FFF2-40B4-BE49-F238E27FC236}">
                  <a16:creationId xmlns:a16="http://schemas.microsoft.com/office/drawing/2014/main" id="{E1A4F1F6-77BA-401D-B8FD-A2111DAA1F7F}"/>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flipH="1">
              <a:off x="637892" y="1199555"/>
              <a:ext cx="380839" cy="370060"/>
            </a:xfrm>
            <a:prstGeom prst="rect">
              <a:avLst/>
            </a:prstGeom>
          </p:spPr>
        </p:pic>
        <p:sp>
          <p:nvSpPr>
            <p:cNvPr id="92" name="TextBox 22">
              <a:extLst>
                <a:ext uri="{FF2B5EF4-FFF2-40B4-BE49-F238E27FC236}">
                  <a16:creationId xmlns:a16="http://schemas.microsoft.com/office/drawing/2014/main" id="{6EF83241-A2C9-FEDD-79A6-D6FAB44619FA}"/>
                </a:ext>
              </a:extLst>
            </p:cNvPr>
            <p:cNvSpPr txBox="1">
              <a:spLocks noChangeArrowheads="1"/>
            </p:cNvSpPr>
            <p:nvPr/>
          </p:nvSpPr>
          <p:spPr bwMode="auto">
            <a:xfrm>
              <a:off x="554890" y="1520051"/>
              <a:ext cx="5174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User</a:t>
              </a:r>
            </a:p>
          </p:txBody>
        </p:sp>
      </p:grpSp>
      <p:cxnSp>
        <p:nvCxnSpPr>
          <p:cNvPr id="125" name="Connector: Elbow 124">
            <a:extLst>
              <a:ext uri="{FF2B5EF4-FFF2-40B4-BE49-F238E27FC236}">
                <a16:creationId xmlns:a16="http://schemas.microsoft.com/office/drawing/2014/main" id="{6A78D7D2-54DC-9619-869A-8E2EC230EA66}"/>
              </a:ext>
            </a:extLst>
          </p:cNvPr>
          <p:cNvCxnSpPr>
            <a:cxnSpLocks/>
            <a:stCxn id="132" idx="3"/>
            <a:endCxn id="110" idx="0"/>
          </p:cNvCxnSpPr>
          <p:nvPr/>
        </p:nvCxnSpPr>
        <p:spPr>
          <a:xfrm>
            <a:off x="4280336" y="2658403"/>
            <a:ext cx="1553021" cy="181453"/>
          </a:xfrm>
          <a:prstGeom prst="bentConnector2">
            <a:avLst/>
          </a:prstGeom>
          <a:ln>
            <a:solidFill>
              <a:schemeClr val="accent3"/>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4" name="Connector: Elbow 203">
            <a:extLst>
              <a:ext uri="{FF2B5EF4-FFF2-40B4-BE49-F238E27FC236}">
                <a16:creationId xmlns:a16="http://schemas.microsoft.com/office/drawing/2014/main" id="{878AF12D-5822-923D-9EE3-472F4F69E51B}"/>
              </a:ext>
            </a:extLst>
          </p:cNvPr>
          <p:cNvCxnSpPr>
            <a:cxnSpLocks/>
            <a:stCxn id="167" idx="0"/>
          </p:cNvCxnSpPr>
          <p:nvPr/>
        </p:nvCxnSpPr>
        <p:spPr>
          <a:xfrm rot="5400000" flipH="1" flipV="1">
            <a:off x="3580344" y="2463818"/>
            <a:ext cx="150734" cy="537991"/>
          </a:xfrm>
          <a:prstGeom prst="bentConnector2">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21" name="Connector: Elbow 220">
            <a:extLst>
              <a:ext uri="{FF2B5EF4-FFF2-40B4-BE49-F238E27FC236}">
                <a16:creationId xmlns:a16="http://schemas.microsoft.com/office/drawing/2014/main" id="{FD1C775E-DFE1-6BB1-EE84-00FD3AB58DA6}"/>
              </a:ext>
            </a:extLst>
          </p:cNvPr>
          <p:cNvCxnSpPr>
            <a:cxnSpLocks/>
            <a:stCxn id="168" idx="0"/>
            <a:endCxn id="132" idx="1"/>
          </p:cNvCxnSpPr>
          <p:nvPr/>
        </p:nvCxnSpPr>
        <p:spPr>
          <a:xfrm rot="5400000" flipH="1" flipV="1">
            <a:off x="3280888" y="2157986"/>
            <a:ext cx="143552" cy="1144387"/>
          </a:xfrm>
          <a:prstGeom prst="bentConnector2">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30" name="Connector: Elbow 229">
            <a:extLst>
              <a:ext uri="{FF2B5EF4-FFF2-40B4-BE49-F238E27FC236}">
                <a16:creationId xmlns:a16="http://schemas.microsoft.com/office/drawing/2014/main" id="{75F52F12-95BD-2867-43C4-F08D5CD9C682}"/>
              </a:ext>
            </a:extLst>
          </p:cNvPr>
          <p:cNvCxnSpPr>
            <a:cxnSpLocks/>
            <a:stCxn id="132" idx="0"/>
            <a:endCxn id="47" idx="1"/>
          </p:cNvCxnSpPr>
          <p:nvPr/>
        </p:nvCxnSpPr>
        <p:spPr>
          <a:xfrm rot="5400000" flipH="1" flipV="1">
            <a:off x="3711416" y="1862513"/>
            <a:ext cx="1009332" cy="226971"/>
          </a:xfrm>
          <a:prstGeom prst="bentConnector2">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34" name="Connector: Elbow 233">
            <a:extLst>
              <a:ext uri="{FF2B5EF4-FFF2-40B4-BE49-F238E27FC236}">
                <a16:creationId xmlns:a16="http://schemas.microsoft.com/office/drawing/2014/main" id="{630612BD-548D-8FF5-C0F8-7A02BC38A536}"/>
              </a:ext>
            </a:extLst>
          </p:cNvPr>
          <p:cNvCxnSpPr>
            <a:cxnSpLocks/>
            <a:stCxn id="132" idx="3"/>
          </p:cNvCxnSpPr>
          <p:nvPr/>
        </p:nvCxnSpPr>
        <p:spPr>
          <a:xfrm flipV="1">
            <a:off x="4280336" y="2468890"/>
            <a:ext cx="4073212" cy="189513"/>
          </a:xfrm>
          <a:prstGeom prst="bentConnector2">
            <a:avLst/>
          </a:prstGeom>
          <a:ln>
            <a:solidFill>
              <a:schemeClr val="accent3"/>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5" name="Connector: Elbow 244">
            <a:extLst>
              <a:ext uri="{FF2B5EF4-FFF2-40B4-BE49-F238E27FC236}">
                <a16:creationId xmlns:a16="http://schemas.microsoft.com/office/drawing/2014/main" id="{CE9481A7-941B-739B-1003-8F1AC0D25D14}"/>
              </a:ext>
            </a:extLst>
          </p:cNvPr>
          <p:cNvCxnSpPr>
            <a:cxnSpLocks/>
            <a:stCxn id="132" idx="3"/>
            <a:endCxn id="276" idx="0"/>
          </p:cNvCxnSpPr>
          <p:nvPr/>
        </p:nvCxnSpPr>
        <p:spPr>
          <a:xfrm>
            <a:off x="4280336" y="2658403"/>
            <a:ext cx="4057328" cy="287158"/>
          </a:xfrm>
          <a:prstGeom prst="bentConnector2">
            <a:avLst/>
          </a:prstGeom>
          <a:ln>
            <a:solidFill>
              <a:schemeClr val="accent3"/>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331ECCFD-34BF-3160-AD72-60237CD981D0}"/>
              </a:ext>
            </a:extLst>
          </p:cNvPr>
          <p:cNvCxnSpPr>
            <a:cxnSpLocks/>
            <a:stCxn id="132" idx="3"/>
          </p:cNvCxnSpPr>
          <p:nvPr/>
        </p:nvCxnSpPr>
        <p:spPr>
          <a:xfrm flipV="1">
            <a:off x="4280336" y="2464794"/>
            <a:ext cx="6449711" cy="193609"/>
          </a:xfrm>
          <a:prstGeom prst="bentConnector2">
            <a:avLst/>
          </a:prstGeom>
          <a:ln>
            <a:solidFill>
              <a:schemeClr val="accent3"/>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1" name="Connector: Elbow 250">
            <a:extLst>
              <a:ext uri="{FF2B5EF4-FFF2-40B4-BE49-F238E27FC236}">
                <a16:creationId xmlns:a16="http://schemas.microsoft.com/office/drawing/2014/main" id="{0A862671-5B34-7DDD-8C4B-DDC4D5EC6C71}"/>
              </a:ext>
            </a:extLst>
          </p:cNvPr>
          <p:cNvCxnSpPr>
            <a:cxnSpLocks/>
            <a:stCxn id="132" idx="3"/>
            <a:endCxn id="281" idx="0"/>
          </p:cNvCxnSpPr>
          <p:nvPr/>
        </p:nvCxnSpPr>
        <p:spPr>
          <a:xfrm>
            <a:off x="4280336" y="2658403"/>
            <a:ext cx="6420310" cy="319437"/>
          </a:xfrm>
          <a:prstGeom prst="bentConnector2">
            <a:avLst/>
          </a:prstGeom>
          <a:ln>
            <a:solidFill>
              <a:schemeClr val="accent3"/>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95" name="Group 394">
            <a:extLst>
              <a:ext uri="{FF2B5EF4-FFF2-40B4-BE49-F238E27FC236}">
                <a16:creationId xmlns:a16="http://schemas.microsoft.com/office/drawing/2014/main" id="{AE83B4AB-BB6F-42B0-93B2-1E6F4A3A5F38}"/>
              </a:ext>
            </a:extLst>
          </p:cNvPr>
          <p:cNvGrpSpPr/>
          <p:nvPr/>
        </p:nvGrpSpPr>
        <p:grpSpPr>
          <a:xfrm>
            <a:off x="4793852" y="2839856"/>
            <a:ext cx="2079009" cy="747020"/>
            <a:chOff x="4834740" y="1732882"/>
            <a:chExt cx="2079009" cy="747020"/>
          </a:xfrm>
        </p:grpSpPr>
        <p:grpSp>
          <p:nvGrpSpPr>
            <p:cNvPr id="108" name="Group 107">
              <a:extLst>
                <a:ext uri="{FF2B5EF4-FFF2-40B4-BE49-F238E27FC236}">
                  <a16:creationId xmlns:a16="http://schemas.microsoft.com/office/drawing/2014/main" id="{6EA0B050-9192-0932-B1C4-5AD1E0A2E8BC}"/>
                </a:ext>
              </a:extLst>
            </p:cNvPr>
            <p:cNvGrpSpPr/>
            <p:nvPr/>
          </p:nvGrpSpPr>
          <p:grpSpPr>
            <a:xfrm>
              <a:off x="4834740" y="1732882"/>
              <a:ext cx="2079009" cy="720553"/>
              <a:chOff x="4318977" y="2306007"/>
              <a:chExt cx="2079009" cy="720553"/>
            </a:xfrm>
          </p:grpSpPr>
          <p:pic>
            <p:nvPicPr>
              <p:cNvPr id="109" name="Graphic 46">
                <a:extLst>
                  <a:ext uri="{FF2B5EF4-FFF2-40B4-BE49-F238E27FC236}">
                    <a16:creationId xmlns:a16="http://schemas.microsoft.com/office/drawing/2014/main" id="{D5DA0CBA-213F-30F5-ACA9-935379E5C420}"/>
                  </a:ext>
                </a:extLst>
              </p:cNvPr>
              <p:cNvPicPr>
                <a:picLocks noChangeAspect="1" noChangeArrowheads="1"/>
              </p:cNvPicPr>
              <p:nvPr/>
            </p:nvPicPr>
            <p:blipFill>
              <a:blip r:embed="rId40">
                <a:extLst>
                  <a:ext uri="{96DAC541-7B7A-43D3-8B79-37D633B846F1}">
                    <asvg:svgBlip xmlns:asvg="http://schemas.microsoft.com/office/drawing/2016/SVG/main" r:embed="rId41"/>
                  </a:ext>
                </a:extLst>
              </a:blip>
              <a:srcRect/>
              <a:stretch/>
            </p:blipFill>
            <p:spPr bwMode="auto">
              <a:xfrm>
                <a:off x="4352179" y="253228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Rectangle 109">
                <a:extLst>
                  <a:ext uri="{FF2B5EF4-FFF2-40B4-BE49-F238E27FC236}">
                    <a16:creationId xmlns:a16="http://schemas.microsoft.com/office/drawing/2014/main" id="{DDC309F0-B5A5-0F14-D620-30EE41630875}"/>
                  </a:ext>
                </a:extLst>
              </p:cNvPr>
              <p:cNvSpPr/>
              <p:nvPr/>
            </p:nvSpPr>
            <p:spPr>
              <a:xfrm>
                <a:off x="4318977" y="2306007"/>
                <a:ext cx="2079009" cy="720553"/>
              </a:xfrm>
              <a:prstGeom prst="rect">
                <a:avLst/>
              </a:prstGeom>
              <a:noFill/>
              <a:ln w="254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22">
                <a:extLst>
                  <a:ext uri="{FF2B5EF4-FFF2-40B4-BE49-F238E27FC236}">
                    <a16:creationId xmlns:a16="http://schemas.microsoft.com/office/drawing/2014/main" id="{56E086F7-6156-C063-B8D6-C6F22AAE217E}"/>
                  </a:ext>
                </a:extLst>
              </p:cNvPr>
              <p:cNvSpPr txBox="1">
                <a:spLocks noChangeArrowheads="1"/>
              </p:cNvSpPr>
              <p:nvPr/>
            </p:nvSpPr>
            <p:spPr bwMode="auto">
              <a:xfrm>
                <a:off x="4323997" y="2318658"/>
                <a:ext cx="2056196" cy="276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solidFill>
                      <a:schemeClr val="accent2"/>
                    </a:solidFill>
                    <a:latin typeface="Arial" panose="020B0604020202020204" pitchFamily="34" charset="0"/>
                    <a:cs typeface="Arial" panose="020B0604020202020204" pitchFamily="34" charset="0"/>
                  </a:rPr>
                  <a:t>Head Node (</a:t>
                </a:r>
                <a:r>
                  <a:rPr lang="en-US" altLang="en-US" sz="1200" dirty="0">
                    <a:solidFill>
                      <a:srgbClr val="232F3E"/>
                    </a:solidFill>
                    <a:latin typeface="Arial" panose="020B0604020202020204" pitchFamily="34" charset="0"/>
                    <a:cs typeface="Arial" panose="020B0604020202020204" pitchFamily="34" charset="0"/>
                  </a:rPr>
                  <a:t>CentOS 7</a:t>
                </a:r>
                <a:r>
                  <a:rPr lang="en-US" altLang="en-US" sz="1200" b="1" dirty="0">
                    <a:solidFill>
                      <a:schemeClr val="accent2"/>
                    </a:solidFill>
                    <a:latin typeface="Arial" panose="020B0604020202020204" pitchFamily="34" charset="0"/>
                    <a:cs typeface="Arial" panose="020B0604020202020204" pitchFamily="34" charset="0"/>
                  </a:rPr>
                  <a:t>)</a:t>
                </a:r>
              </a:p>
            </p:txBody>
          </p:sp>
          <p:sp>
            <p:nvSpPr>
              <p:cNvPr id="114" name="TextBox 22">
                <a:extLst>
                  <a:ext uri="{FF2B5EF4-FFF2-40B4-BE49-F238E27FC236}">
                    <a16:creationId xmlns:a16="http://schemas.microsoft.com/office/drawing/2014/main" id="{CC3F85F1-02E5-EF4B-D75A-5514ADF3B7CA}"/>
                  </a:ext>
                </a:extLst>
              </p:cNvPr>
              <p:cNvSpPr txBox="1">
                <a:spLocks noChangeArrowheads="1"/>
              </p:cNvSpPr>
              <p:nvPr/>
            </p:nvSpPr>
            <p:spPr bwMode="auto">
              <a:xfrm>
                <a:off x="4835876" y="2533402"/>
                <a:ext cx="116124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171450" indent="-171450" eaLnBrk="1" hangingPunct="1">
                  <a:buFont typeface="Arial" panose="020B0604020202020204" pitchFamily="34" charset="0"/>
                  <a:buChar char="•"/>
                </a:pPr>
                <a:r>
                  <a:rPr lang="en-US" altLang="en-US" sz="900" dirty="0">
                    <a:solidFill>
                      <a:srgbClr val="232F3E"/>
                    </a:solidFill>
                    <a:latin typeface="Arial" panose="020B0604020202020204" pitchFamily="34" charset="0"/>
                    <a:cs typeface="Arial" panose="020B0604020202020204" pitchFamily="34" charset="0"/>
                  </a:rPr>
                  <a:t>Scheduler </a:t>
                </a:r>
              </a:p>
            </p:txBody>
          </p:sp>
        </p:grpSp>
        <p:sp>
          <p:nvSpPr>
            <p:cNvPr id="255" name="TextBox 9">
              <a:extLst>
                <a:ext uri="{FF2B5EF4-FFF2-40B4-BE49-F238E27FC236}">
                  <a16:creationId xmlns:a16="http://schemas.microsoft.com/office/drawing/2014/main" id="{E7C8DCED-095D-B9C1-82F3-3C745A191563}"/>
                </a:ext>
              </a:extLst>
            </p:cNvPr>
            <p:cNvSpPr txBox="1">
              <a:spLocks noChangeArrowheads="1"/>
            </p:cNvSpPr>
            <p:nvPr/>
          </p:nvSpPr>
          <p:spPr bwMode="auto">
            <a:xfrm>
              <a:off x="5294411" y="2233681"/>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C6i.2xlarge</a:t>
              </a:r>
            </a:p>
          </p:txBody>
        </p:sp>
      </p:grpSp>
      <p:grpSp>
        <p:nvGrpSpPr>
          <p:cNvPr id="267" name="Group 266">
            <a:extLst>
              <a:ext uri="{FF2B5EF4-FFF2-40B4-BE49-F238E27FC236}">
                <a16:creationId xmlns:a16="http://schemas.microsoft.com/office/drawing/2014/main" id="{E1F68948-25F5-21D2-8974-A59BE5EBF3EF}"/>
              </a:ext>
            </a:extLst>
          </p:cNvPr>
          <p:cNvGrpSpPr/>
          <p:nvPr/>
        </p:nvGrpSpPr>
        <p:grpSpPr>
          <a:xfrm>
            <a:off x="7398610" y="1828709"/>
            <a:ext cx="1714775" cy="633502"/>
            <a:chOff x="7472669" y="2481957"/>
            <a:chExt cx="1714775" cy="633502"/>
          </a:xfrm>
        </p:grpSpPr>
        <p:sp>
          <p:nvSpPr>
            <p:cNvPr id="158" name="Rectangle 157">
              <a:extLst>
                <a:ext uri="{FF2B5EF4-FFF2-40B4-BE49-F238E27FC236}">
                  <a16:creationId xmlns:a16="http://schemas.microsoft.com/office/drawing/2014/main" id="{D58B1E65-D43E-4F7A-6A3B-9133C3C30FF5}"/>
                </a:ext>
              </a:extLst>
            </p:cNvPr>
            <p:cNvSpPr/>
            <p:nvPr/>
          </p:nvSpPr>
          <p:spPr>
            <a:xfrm>
              <a:off x="7472669" y="2481957"/>
              <a:ext cx="1691057" cy="633502"/>
            </a:xfrm>
            <a:prstGeom prst="rect">
              <a:avLst/>
            </a:prstGeom>
            <a:noFill/>
            <a:ln w="127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TextBox 22">
              <a:extLst>
                <a:ext uri="{FF2B5EF4-FFF2-40B4-BE49-F238E27FC236}">
                  <a16:creationId xmlns:a16="http://schemas.microsoft.com/office/drawing/2014/main" id="{056B3252-D655-3AC9-D141-4A5F4FA856CA}"/>
                </a:ext>
              </a:extLst>
            </p:cNvPr>
            <p:cNvSpPr txBox="1">
              <a:spLocks noChangeArrowheads="1"/>
            </p:cNvSpPr>
            <p:nvPr/>
          </p:nvSpPr>
          <p:spPr bwMode="auto">
            <a:xfrm>
              <a:off x="7636002" y="2584302"/>
              <a:ext cx="15514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solidFill>
                    <a:schemeClr val="accent2"/>
                  </a:solidFill>
                  <a:latin typeface="Arial" panose="020B0604020202020204" pitchFamily="34" charset="0"/>
                  <a:cs typeface="Arial" panose="020B0604020202020204" pitchFamily="34" charset="0"/>
                </a:rPr>
                <a:t>Workstation-1 (</a:t>
              </a:r>
              <a:r>
                <a:rPr lang="en-US" altLang="en-US" sz="1200" dirty="0">
                  <a:solidFill>
                    <a:srgbClr val="232F3E"/>
                  </a:solidFill>
                  <a:latin typeface="Arial" panose="020B0604020202020204" pitchFamily="34" charset="0"/>
                  <a:cs typeface="Arial" panose="020B0604020202020204" pitchFamily="34" charset="0"/>
                </a:rPr>
                <a:t>W</a:t>
              </a:r>
              <a:r>
                <a:rPr lang="en-US" altLang="en-US" sz="1200" b="1" dirty="0">
                  <a:solidFill>
                    <a:srgbClr val="232F3E"/>
                  </a:solidFill>
                  <a:latin typeface="Arial" panose="020B0604020202020204" pitchFamily="34" charset="0"/>
                  <a:cs typeface="Arial" panose="020B0604020202020204" pitchFamily="34" charset="0"/>
                </a:rPr>
                <a:t>in</a:t>
              </a:r>
              <a:r>
                <a:rPr lang="en-US" altLang="en-US" sz="1200" dirty="0">
                  <a:solidFill>
                    <a:srgbClr val="232F3E"/>
                  </a:solidFill>
                  <a:latin typeface="Arial" panose="020B0604020202020204" pitchFamily="34" charset="0"/>
                  <a:cs typeface="Arial" panose="020B0604020202020204" pitchFamily="34" charset="0"/>
                </a:rPr>
                <a:t>dows</a:t>
              </a:r>
              <a:r>
                <a:rPr lang="en-US" altLang="en-US" sz="1200" b="1" dirty="0">
                  <a:solidFill>
                    <a:schemeClr val="accent2"/>
                  </a:solidFill>
                  <a:latin typeface="Arial" panose="020B0604020202020204" pitchFamily="34" charset="0"/>
                  <a:cs typeface="Arial" panose="020B0604020202020204" pitchFamily="34" charset="0"/>
                </a:rPr>
                <a:t>)</a:t>
              </a:r>
            </a:p>
          </p:txBody>
        </p:sp>
        <p:pic>
          <p:nvPicPr>
            <p:cNvPr id="259" name="Graphic 108">
              <a:extLst>
                <a:ext uri="{FF2B5EF4-FFF2-40B4-BE49-F238E27FC236}">
                  <a16:creationId xmlns:a16="http://schemas.microsoft.com/office/drawing/2014/main" id="{7586FF45-70C9-AA44-B4F3-3BD1471038DD}"/>
                </a:ext>
              </a:extLst>
            </p:cNvPr>
            <p:cNvPicPr>
              <a:picLocks noChangeAspect="1" noChangeArrowheads="1"/>
            </p:cNvPicPr>
            <p:nvPr/>
          </p:nvPicPr>
          <p:blipFill>
            <a:blip r:embed="rId42">
              <a:extLst>
                <a:ext uri="{96DAC541-7B7A-43D3-8B79-37D633B846F1}">
                  <asvg:svgBlip xmlns:asvg="http://schemas.microsoft.com/office/drawing/2016/SVG/main" r:embed="rId43"/>
                </a:ext>
              </a:extLst>
            </a:blip>
            <a:srcRect/>
            <a:stretch/>
          </p:blipFill>
          <p:spPr bwMode="auto">
            <a:xfrm>
              <a:off x="7514571" y="2610838"/>
              <a:ext cx="415636" cy="41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8" name="Group 267">
            <a:extLst>
              <a:ext uri="{FF2B5EF4-FFF2-40B4-BE49-F238E27FC236}">
                <a16:creationId xmlns:a16="http://schemas.microsoft.com/office/drawing/2014/main" id="{0121322D-2152-5810-4BFC-A4B4A454742D}"/>
              </a:ext>
            </a:extLst>
          </p:cNvPr>
          <p:cNvGrpSpPr/>
          <p:nvPr/>
        </p:nvGrpSpPr>
        <p:grpSpPr>
          <a:xfrm>
            <a:off x="9775109" y="1824613"/>
            <a:ext cx="1714775" cy="633502"/>
            <a:chOff x="7472669" y="2481957"/>
            <a:chExt cx="1714775" cy="633502"/>
          </a:xfrm>
        </p:grpSpPr>
        <p:sp>
          <p:nvSpPr>
            <p:cNvPr id="269" name="Rectangle 268">
              <a:extLst>
                <a:ext uri="{FF2B5EF4-FFF2-40B4-BE49-F238E27FC236}">
                  <a16:creationId xmlns:a16="http://schemas.microsoft.com/office/drawing/2014/main" id="{0CF098D3-01E8-0F55-F760-267736D21DC7}"/>
                </a:ext>
              </a:extLst>
            </p:cNvPr>
            <p:cNvSpPr/>
            <p:nvPr/>
          </p:nvSpPr>
          <p:spPr>
            <a:xfrm>
              <a:off x="7472669" y="2481957"/>
              <a:ext cx="1691057" cy="633502"/>
            </a:xfrm>
            <a:prstGeom prst="rect">
              <a:avLst/>
            </a:prstGeom>
            <a:noFill/>
            <a:ln w="127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0" name="TextBox 22">
              <a:extLst>
                <a:ext uri="{FF2B5EF4-FFF2-40B4-BE49-F238E27FC236}">
                  <a16:creationId xmlns:a16="http://schemas.microsoft.com/office/drawing/2014/main" id="{A2AC7691-9342-CFD6-D403-CD541E750F4A}"/>
                </a:ext>
              </a:extLst>
            </p:cNvPr>
            <p:cNvSpPr txBox="1">
              <a:spLocks noChangeArrowheads="1"/>
            </p:cNvSpPr>
            <p:nvPr/>
          </p:nvSpPr>
          <p:spPr bwMode="auto">
            <a:xfrm>
              <a:off x="7636002" y="2572270"/>
              <a:ext cx="15514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solidFill>
                    <a:schemeClr val="accent2"/>
                  </a:solidFill>
                  <a:latin typeface="Arial" panose="020B0604020202020204" pitchFamily="34" charset="0"/>
                  <a:cs typeface="Arial" panose="020B0604020202020204" pitchFamily="34" charset="0"/>
                </a:rPr>
                <a:t>Workstatio-2 (</a:t>
              </a:r>
              <a:r>
                <a:rPr lang="en-US" altLang="en-US" sz="1200" dirty="0">
                  <a:solidFill>
                    <a:srgbClr val="232F3E"/>
                  </a:solidFill>
                  <a:latin typeface="Arial" panose="020B0604020202020204" pitchFamily="34" charset="0"/>
                  <a:cs typeface="Arial" panose="020B0604020202020204" pitchFamily="34" charset="0"/>
                </a:rPr>
                <a:t>W</a:t>
              </a:r>
              <a:r>
                <a:rPr lang="en-US" altLang="en-US" sz="1200" b="1" dirty="0">
                  <a:solidFill>
                    <a:srgbClr val="232F3E"/>
                  </a:solidFill>
                  <a:latin typeface="Arial" panose="020B0604020202020204" pitchFamily="34" charset="0"/>
                  <a:cs typeface="Arial" panose="020B0604020202020204" pitchFamily="34" charset="0"/>
                </a:rPr>
                <a:t>in</a:t>
              </a:r>
              <a:r>
                <a:rPr lang="en-US" altLang="en-US" sz="1200" dirty="0">
                  <a:solidFill>
                    <a:srgbClr val="232F3E"/>
                  </a:solidFill>
                  <a:latin typeface="Arial" panose="020B0604020202020204" pitchFamily="34" charset="0"/>
                  <a:cs typeface="Arial" panose="020B0604020202020204" pitchFamily="34" charset="0"/>
                </a:rPr>
                <a:t>dows</a:t>
              </a:r>
              <a:r>
                <a:rPr lang="en-US" altLang="en-US" sz="1200" b="1" dirty="0">
                  <a:solidFill>
                    <a:schemeClr val="accent2"/>
                  </a:solidFill>
                  <a:latin typeface="Arial" panose="020B0604020202020204" pitchFamily="34" charset="0"/>
                  <a:cs typeface="Arial" panose="020B0604020202020204" pitchFamily="34" charset="0"/>
                </a:rPr>
                <a:t>)</a:t>
              </a:r>
            </a:p>
          </p:txBody>
        </p:sp>
        <p:pic>
          <p:nvPicPr>
            <p:cNvPr id="271" name="Graphic 108">
              <a:extLst>
                <a:ext uri="{FF2B5EF4-FFF2-40B4-BE49-F238E27FC236}">
                  <a16:creationId xmlns:a16="http://schemas.microsoft.com/office/drawing/2014/main" id="{6E6B85EC-F19E-3D15-F991-FFC36D3360FC}"/>
                </a:ext>
              </a:extLst>
            </p:cNvPr>
            <p:cNvPicPr>
              <a:picLocks noChangeAspect="1" noChangeArrowheads="1"/>
            </p:cNvPicPr>
            <p:nvPr/>
          </p:nvPicPr>
          <p:blipFill>
            <a:blip r:embed="rId42">
              <a:extLst>
                <a:ext uri="{96DAC541-7B7A-43D3-8B79-37D633B846F1}">
                  <asvg:svgBlip xmlns:asvg="http://schemas.microsoft.com/office/drawing/2016/SVG/main" r:embed="rId43"/>
                </a:ext>
              </a:extLst>
            </a:blip>
            <a:srcRect/>
            <a:stretch/>
          </p:blipFill>
          <p:spPr bwMode="auto">
            <a:xfrm>
              <a:off x="7514571" y="2600205"/>
              <a:ext cx="415636" cy="41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4" name="Group 273">
            <a:extLst>
              <a:ext uri="{FF2B5EF4-FFF2-40B4-BE49-F238E27FC236}">
                <a16:creationId xmlns:a16="http://schemas.microsoft.com/office/drawing/2014/main" id="{A4BED013-3E06-0624-1945-8ED84EB263D3}"/>
              </a:ext>
            </a:extLst>
          </p:cNvPr>
          <p:cNvGrpSpPr/>
          <p:nvPr/>
        </p:nvGrpSpPr>
        <p:grpSpPr>
          <a:xfrm>
            <a:off x="7396088" y="2855248"/>
            <a:ext cx="1717297" cy="633502"/>
            <a:chOff x="7470147" y="2481957"/>
            <a:chExt cx="1717297" cy="633502"/>
          </a:xfrm>
        </p:grpSpPr>
        <p:sp>
          <p:nvSpPr>
            <p:cNvPr id="275" name="Rectangle 274">
              <a:extLst>
                <a:ext uri="{FF2B5EF4-FFF2-40B4-BE49-F238E27FC236}">
                  <a16:creationId xmlns:a16="http://schemas.microsoft.com/office/drawing/2014/main" id="{B3478E24-14EC-BC80-DFF6-B9039A2753B1}"/>
                </a:ext>
              </a:extLst>
            </p:cNvPr>
            <p:cNvSpPr/>
            <p:nvPr/>
          </p:nvSpPr>
          <p:spPr>
            <a:xfrm>
              <a:off x="7470147" y="2481957"/>
              <a:ext cx="1693579" cy="633502"/>
            </a:xfrm>
            <a:prstGeom prst="rect">
              <a:avLst/>
            </a:prstGeom>
            <a:noFill/>
            <a:ln w="127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6" name="TextBox 22">
              <a:extLst>
                <a:ext uri="{FF2B5EF4-FFF2-40B4-BE49-F238E27FC236}">
                  <a16:creationId xmlns:a16="http://schemas.microsoft.com/office/drawing/2014/main" id="{E62B69A6-6965-06EE-AB68-6DBC5B8231F7}"/>
                </a:ext>
              </a:extLst>
            </p:cNvPr>
            <p:cNvSpPr txBox="1">
              <a:spLocks noChangeArrowheads="1"/>
            </p:cNvSpPr>
            <p:nvPr/>
          </p:nvSpPr>
          <p:spPr bwMode="auto">
            <a:xfrm>
              <a:off x="7636002" y="2572270"/>
              <a:ext cx="15514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solidFill>
                    <a:schemeClr val="accent2"/>
                  </a:solidFill>
                  <a:latin typeface="Arial" panose="020B0604020202020204" pitchFamily="34" charset="0"/>
                  <a:cs typeface="Arial" panose="020B0604020202020204" pitchFamily="34" charset="0"/>
                </a:rPr>
                <a:t>Workstation-3 (</a:t>
              </a:r>
              <a:r>
                <a:rPr lang="en-US" altLang="en-US" sz="1200" dirty="0">
                  <a:solidFill>
                    <a:srgbClr val="232F3E"/>
                  </a:solidFill>
                  <a:latin typeface="Arial" panose="020B0604020202020204" pitchFamily="34" charset="0"/>
                  <a:cs typeface="Arial" panose="020B0604020202020204" pitchFamily="34" charset="0"/>
                </a:rPr>
                <a:t>W</a:t>
              </a:r>
              <a:r>
                <a:rPr lang="en-US" altLang="en-US" sz="1200" b="1" dirty="0">
                  <a:solidFill>
                    <a:srgbClr val="232F3E"/>
                  </a:solidFill>
                  <a:latin typeface="Arial" panose="020B0604020202020204" pitchFamily="34" charset="0"/>
                  <a:cs typeface="Arial" panose="020B0604020202020204" pitchFamily="34" charset="0"/>
                </a:rPr>
                <a:t>in</a:t>
              </a:r>
              <a:r>
                <a:rPr lang="en-US" altLang="en-US" sz="1200" dirty="0">
                  <a:solidFill>
                    <a:srgbClr val="232F3E"/>
                  </a:solidFill>
                  <a:latin typeface="Arial" panose="020B0604020202020204" pitchFamily="34" charset="0"/>
                  <a:cs typeface="Arial" panose="020B0604020202020204" pitchFamily="34" charset="0"/>
                </a:rPr>
                <a:t>dows</a:t>
              </a:r>
              <a:r>
                <a:rPr lang="en-US" altLang="en-US" sz="1200" b="1" dirty="0">
                  <a:solidFill>
                    <a:schemeClr val="accent2"/>
                  </a:solidFill>
                  <a:latin typeface="Arial" panose="020B0604020202020204" pitchFamily="34" charset="0"/>
                  <a:cs typeface="Arial" panose="020B0604020202020204" pitchFamily="34" charset="0"/>
                </a:rPr>
                <a:t>)</a:t>
              </a:r>
            </a:p>
          </p:txBody>
        </p:sp>
        <p:pic>
          <p:nvPicPr>
            <p:cNvPr id="277" name="Graphic 108">
              <a:extLst>
                <a:ext uri="{FF2B5EF4-FFF2-40B4-BE49-F238E27FC236}">
                  <a16:creationId xmlns:a16="http://schemas.microsoft.com/office/drawing/2014/main" id="{85461337-094D-C9A1-AC1B-631BF7E7CC7F}"/>
                </a:ext>
              </a:extLst>
            </p:cNvPr>
            <p:cNvPicPr>
              <a:picLocks noChangeAspect="1" noChangeArrowheads="1"/>
            </p:cNvPicPr>
            <p:nvPr/>
          </p:nvPicPr>
          <p:blipFill>
            <a:blip r:embed="rId42">
              <a:extLst>
                <a:ext uri="{96DAC541-7B7A-43D3-8B79-37D633B846F1}">
                  <asvg:svgBlip xmlns:asvg="http://schemas.microsoft.com/office/drawing/2016/SVG/main" r:embed="rId43"/>
                </a:ext>
              </a:extLst>
            </a:blip>
            <a:srcRect/>
            <a:stretch/>
          </p:blipFill>
          <p:spPr bwMode="auto">
            <a:xfrm>
              <a:off x="7514571" y="2600205"/>
              <a:ext cx="415636" cy="41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D8E4A7F9-18F0-9558-ED0E-B9317FF3AD95}"/>
              </a:ext>
            </a:extLst>
          </p:cNvPr>
          <p:cNvGrpSpPr/>
          <p:nvPr/>
        </p:nvGrpSpPr>
        <p:grpSpPr>
          <a:xfrm>
            <a:off x="9761592" y="2875495"/>
            <a:ext cx="1714775" cy="633502"/>
            <a:chOff x="7472669" y="2481957"/>
            <a:chExt cx="1714775" cy="633502"/>
          </a:xfrm>
        </p:grpSpPr>
        <p:sp>
          <p:nvSpPr>
            <p:cNvPr id="280" name="Rectangle 279">
              <a:extLst>
                <a:ext uri="{FF2B5EF4-FFF2-40B4-BE49-F238E27FC236}">
                  <a16:creationId xmlns:a16="http://schemas.microsoft.com/office/drawing/2014/main" id="{1D36ECAF-E7B2-6CBB-9947-88A0727BD70C}"/>
                </a:ext>
              </a:extLst>
            </p:cNvPr>
            <p:cNvSpPr/>
            <p:nvPr/>
          </p:nvSpPr>
          <p:spPr>
            <a:xfrm>
              <a:off x="7472669" y="2481957"/>
              <a:ext cx="1691057" cy="633502"/>
            </a:xfrm>
            <a:prstGeom prst="rect">
              <a:avLst/>
            </a:prstGeom>
            <a:noFill/>
            <a:ln w="127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1" name="TextBox 22">
              <a:extLst>
                <a:ext uri="{FF2B5EF4-FFF2-40B4-BE49-F238E27FC236}">
                  <a16:creationId xmlns:a16="http://schemas.microsoft.com/office/drawing/2014/main" id="{9741E802-A4F5-7875-21AA-F9B101A720DB}"/>
                </a:ext>
              </a:extLst>
            </p:cNvPr>
            <p:cNvSpPr txBox="1">
              <a:spLocks noChangeArrowheads="1"/>
            </p:cNvSpPr>
            <p:nvPr/>
          </p:nvSpPr>
          <p:spPr bwMode="auto">
            <a:xfrm>
              <a:off x="7636002" y="2584302"/>
              <a:ext cx="15514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solidFill>
                    <a:schemeClr val="accent2"/>
                  </a:solidFill>
                  <a:latin typeface="Arial" panose="020B0604020202020204" pitchFamily="34" charset="0"/>
                  <a:cs typeface="Arial" panose="020B0604020202020204" pitchFamily="34" charset="0"/>
                </a:rPr>
                <a:t>Workstation-4 (</a:t>
              </a:r>
              <a:r>
                <a:rPr lang="en-US" altLang="en-US" sz="1200" dirty="0">
                  <a:solidFill>
                    <a:srgbClr val="232F3E"/>
                  </a:solidFill>
                  <a:latin typeface="Arial" panose="020B0604020202020204" pitchFamily="34" charset="0"/>
                  <a:cs typeface="Arial" panose="020B0604020202020204" pitchFamily="34" charset="0"/>
                </a:rPr>
                <a:t>W</a:t>
              </a:r>
              <a:r>
                <a:rPr lang="en-US" altLang="en-US" sz="1200" b="1" dirty="0">
                  <a:solidFill>
                    <a:srgbClr val="232F3E"/>
                  </a:solidFill>
                  <a:latin typeface="Arial" panose="020B0604020202020204" pitchFamily="34" charset="0"/>
                  <a:cs typeface="Arial" panose="020B0604020202020204" pitchFamily="34" charset="0"/>
                </a:rPr>
                <a:t>in</a:t>
              </a:r>
              <a:r>
                <a:rPr lang="en-US" altLang="en-US" sz="1200" dirty="0">
                  <a:solidFill>
                    <a:srgbClr val="232F3E"/>
                  </a:solidFill>
                  <a:latin typeface="Arial" panose="020B0604020202020204" pitchFamily="34" charset="0"/>
                  <a:cs typeface="Arial" panose="020B0604020202020204" pitchFamily="34" charset="0"/>
                </a:rPr>
                <a:t>dows</a:t>
              </a:r>
              <a:r>
                <a:rPr lang="en-US" altLang="en-US" sz="1200" b="1" dirty="0">
                  <a:solidFill>
                    <a:schemeClr val="accent2"/>
                  </a:solidFill>
                  <a:latin typeface="Arial" panose="020B0604020202020204" pitchFamily="34" charset="0"/>
                  <a:cs typeface="Arial" panose="020B0604020202020204" pitchFamily="34" charset="0"/>
                </a:rPr>
                <a:t>)</a:t>
              </a:r>
            </a:p>
          </p:txBody>
        </p:sp>
        <p:pic>
          <p:nvPicPr>
            <p:cNvPr id="282" name="Graphic 108">
              <a:extLst>
                <a:ext uri="{FF2B5EF4-FFF2-40B4-BE49-F238E27FC236}">
                  <a16:creationId xmlns:a16="http://schemas.microsoft.com/office/drawing/2014/main" id="{05180CEB-8FF7-8FEA-A5AA-D2C57D115008}"/>
                </a:ext>
              </a:extLst>
            </p:cNvPr>
            <p:cNvPicPr>
              <a:picLocks noChangeAspect="1" noChangeArrowheads="1"/>
            </p:cNvPicPr>
            <p:nvPr/>
          </p:nvPicPr>
          <p:blipFill>
            <a:blip r:embed="rId42">
              <a:extLst>
                <a:ext uri="{96DAC541-7B7A-43D3-8B79-37D633B846F1}">
                  <asvg:svgBlip xmlns:asvg="http://schemas.microsoft.com/office/drawing/2016/SVG/main" r:embed="rId43"/>
                </a:ext>
              </a:extLst>
            </a:blip>
            <a:srcRect/>
            <a:stretch/>
          </p:blipFill>
          <p:spPr bwMode="auto">
            <a:xfrm>
              <a:off x="7514571" y="2600206"/>
              <a:ext cx="415636" cy="41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93" name="Straight Arrow Connector 292">
            <a:extLst>
              <a:ext uri="{FF2B5EF4-FFF2-40B4-BE49-F238E27FC236}">
                <a16:creationId xmlns:a16="http://schemas.microsoft.com/office/drawing/2014/main" id="{1DA599BB-36AB-BC79-D048-72057CAD72D7}"/>
              </a:ext>
            </a:extLst>
          </p:cNvPr>
          <p:cNvCxnSpPr>
            <a:cxnSpLocks/>
            <a:stCxn id="149" idx="2"/>
            <a:endCxn id="174" idx="0"/>
          </p:cNvCxnSpPr>
          <p:nvPr/>
        </p:nvCxnSpPr>
        <p:spPr>
          <a:xfrm>
            <a:off x="3084884" y="2121561"/>
            <a:ext cx="3775" cy="349066"/>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6" name="Connector: Elbow 295">
            <a:extLst>
              <a:ext uri="{FF2B5EF4-FFF2-40B4-BE49-F238E27FC236}">
                <a16:creationId xmlns:a16="http://schemas.microsoft.com/office/drawing/2014/main" id="{AD9E793F-9966-FE82-95EA-B7AEBEFE7428}"/>
              </a:ext>
            </a:extLst>
          </p:cNvPr>
          <p:cNvCxnSpPr>
            <a:cxnSpLocks/>
            <a:stCxn id="132" idx="3"/>
            <a:endCxn id="81" idx="2"/>
          </p:cNvCxnSpPr>
          <p:nvPr/>
        </p:nvCxnSpPr>
        <p:spPr>
          <a:xfrm flipV="1">
            <a:off x="4280336" y="2266205"/>
            <a:ext cx="1530808" cy="392198"/>
          </a:xfrm>
          <a:prstGeom prst="bentConnector2">
            <a:avLst/>
          </a:prstGeom>
          <a:ln>
            <a:solidFill>
              <a:schemeClr val="accent3"/>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9" name="Connector: Elbow 298">
            <a:extLst>
              <a:ext uri="{FF2B5EF4-FFF2-40B4-BE49-F238E27FC236}">
                <a16:creationId xmlns:a16="http://schemas.microsoft.com/office/drawing/2014/main" id="{A13FF6F0-CB81-209E-A975-F7923EEAC31F}"/>
              </a:ext>
            </a:extLst>
          </p:cNvPr>
          <p:cNvCxnSpPr>
            <a:cxnSpLocks/>
            <a:stCxn id="145" idx="0"/>
            <a:endCxn id="149" idx="1"/>
          </p:cNvCxnSpPr>
          <p:nvPr/>
        </p:nvCxnSpPr>
        <p:spPr>
          <a:xfrm rot="5400000" flipH="1" flipV="1">
            <a:off x="2031464" y="1813076"/>
            <a:ext cx="744934" cy="1077282"/>
          </a:xfrm>
          <a:prstGeom prst="bentConnector2">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02" name="Connector: Elbow 301">
            <a:extLst>
              <a:ext uri="{FF2B5EF4-FFF2-40B4-BE49-F238E27FC236}">
                <a16:creationId xmlns:a16="http://schemas.microsoft.com/office/drawing/2014/main" id="{C9A006B7-C35A-81C5-27ED-8A44BF5CAC23}"/>
              </a:ext>
            </a:extLst>
          </p:cNvPr>
          <p:cNvCxnSpPr>
            <a:cxnSpLocks/>
            <a:stCxn id="145" idx="1"/>
            <a:endCxn id="42" idx="2"/>
          </p:cNvCxnSpPr>
          <p:nvPr/>
        </p:nvCxnSpPr>
        <p:spPr>
          <a:xfrm rot="10800000">
            <a:off x="1310436" y="2198626"/>
            <a:ext cx="258662" cy="787900"/>
          </a:xfrm>
          <a:prstGeom prst="bentConnector2">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grpSp>
        <p:nvGrpSpPr>
          <p:cNvPr id="346" name="Group 345">
            <a:extLst>
              <a:ext uri="{FF2B5EF4-FFF2-40B4-BE49-F238E27FC236}">
                <a16:creationId xmlns:a16="http://schemas.microsoft.com/office/drawing/2014/main" id="{90CE43FC-83D0-641D-8181-E1F71ED4A218}"/>
              </a:ext>
            </a:extLst>
          </p:cNvPr>
          <p:cNvGrpSpPr/>
          <p:nvPr/>
        </p:nvGrpSpPr>
        <p:grpSpPr>
          <a:xfrm>
            <a:off x="4628696" y="3666433"/>
            <a:ext cx="7248977" cy="468625"/>
            <a:chOff x="4628696" y="3750657"/>
            <a:chExt cx="7248977" cy="468625"/>
          </a:xfrm>
        </p:grpSpPr>
        <p:sp>
          <p:nvSpPr>
            <p:cNvPr id="147" name="Rectangle 146">
              <a:extLst>
                <a:ext uri="{FF2B5EF4-FFF2-40B4-BE49-F238E27FC236}">
                  <a16:creationId xmlns:a16="http://schemas.microsoft.com/office/drawing/2014/main" id="{96516B22-A3DA-30F3-9F6A-37A1C224D55D}"/>
                </a:ext>
              </a:extLst>
            </p:cNvPr>
            <p:cNvSpPr/>
            <p:nvPr/>
          </p:nvSpPr>
          <p:spPr>
            <a:xfrm>
              <a:off x="4778646" y="3750657"/>
              <a:ext cx="6984689" cy="468625"/>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pic>
          <p:nvPicPr>
            <p:cNvPr id="151" name="Graphic 150">
              <a:extLst>
                <a:ext uri="{FF2B5EF4-FFF2-40B4-BE49-F238E27FC236}">
                  <a16:creationId xmlns:a16="http://schemas.microsoft.com/office/drawing/2014/main" id="{FA6FEADD-EA3F-CE50-B60C-8FA8B50176D2}"/>
                </a:ext>
              </a:extLst>
            </p:cNvPr>
            <p:cNvPicPr>
              <a:picLocks noChangeAspect="1"/>
            </p:cNvPicPr>
            <p:nvPr/>
          </p:nvPicPr>
          <p:blipFill>
            <a:blip r:embed="rId44">
              <a:extLst>
                <a:ext uri="{96DAC541-7B7A-43D3-8B79-37D633B846F1}">
                  <asvg:svgBlip xmlns:asvg="http://schemas.microsoft.com/office/drawing/2016/SVG/main" r:embed="rId45"/>
                </a:ext>
              </a:extLst>
            </a:blip>
            <a:stretch>
              <a:fillRect/>
            </a:stretch>
          </p:blipFill>
          <p:spPr>
            <a:xfrm>
              <a:off x="4628696" y="3889950"/>
              <a:ext cx="236571" cy="236571"/>
            </a:xfrm>
            <a:prstGeom prst="rect">
              <a:avLst/>
            </a:prstGeom>
          </p:spPr>
        </p:pic>
        <p:grpSp>
          <p:nvGrpSpPr>
            <p:cNvPr id="335" name="Group 334">
              <a:extLst>
                <a:ext uri="{FF2B5EF4-FFF2-40B4-BE49-F238E27FC236}">
                  <a16:creationId xmlns:a16="http://schemas.microsoft.com/office/drawing/2014/main" id="{6ED718E8-4EF7-6237-71B6-5A152E365AD2}"/>
                </a:ext>
              </a:extLst>
            </p:cNvPr>
            <p:cNvGrpSpPr/>
            <p:nvPr/>
          </p:nvGrpSpPr>
          <p:grpSpPr>
            <a:xfrm>
              <a:off x="4898455" y="3827395"/>
              <a:ext cx="2170571" cy="330878"/>
              <a:chOff x="4898455" y="4441014"/>
              <a:chExt cx="2170571" cy="330878"/>
            </a:xfrm>
          </p:grpSpPr>
          <p:pic>
            <p:nvPicPr>
              <p:cNvPr id="152" name="Graphic 62">
                <a:extLst>
                  <a:ext uri="{FF2B5EF4-FFF2-40B4-BE49-F238E27FC236}">
                    <a16:creationId xmlns:a16="http://schemas.microsoft.com/office/drawing/2014/main" id="{0BC631E9-E9B6-3ED7-764B-8A7D75762FF7}"/>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2">
                <a:extLst>
                  <a:ext uri="{FF2B5EF4-FFF2-40B4-BE49-F238E27FC236}">
                    <a16:creationId xmlns:a16="http://schemas.microsoft.com/office/drawing/2014/main" id="{488A923C-8321-9869-5A51-565FB5EE9332}"/>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102" name="Graphic 62">
                <a:extLst>
                  <a:ext uri="{FF2B5EF4-FFF2-40B4-BE49-F238E27FC236}">
                    <a16:creationId xmlns:a16="http://schemas.microsoft.com/office/drawing/2014/main" id="{9F6B2456-ADFC-6C60-7901-680635A3F984}"/>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Graphic 62">
                <a:extLst>
                  <a:ext uri="{FF2B5EF4-FFF2-40B4-BE49-F238E27FC236}">
                    <a16:creationId xmlns:a16="http://schemas.microsoft.com/office/drawing/2014/main" id="{9C650115-3A28-8683-C9B8-2104AAC650C9}"/>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89845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6" name="Group 335">
              <a:extLst>
                <a:ext uri="{FF2B5EF4-FFF2-40B4-BE49-F238E27FC236}">
                  <a16:creationId xmlns:a16="http://schemas.microsoft.com/office/drawing/2014/main" id="{C3BD7EB4-BB20-F810-9B54-BAA75FA0B29D}"/>
                </a:ext>
              </a:extLst>
            </p:cNvPr>
            <p:cNvGrpSpPr/>
            <p:nvPr/>
          </p:nvGrpSpPr>
          <p:grpSpPr>
            <a:xfrm>
              <a:off x="7253471" y="3827395"/>
              <a:ext cx="2206667" cy="330878"/>
              <a:chOff x="4862359" y="4441014"/>
              <a:chExt cx="2206667" cy="330878"/>
            </a:xfrm>
          </p:grpSpPr>
          <p:pic>
            <p:nvPicPr>
              <p:cNvPr id="337" name="Graphic 62">
                <a:extLst>
                  <a:ext uri="{FF2B5EF4-FFF2-40B4-BE49-F238E27FC236}">
                    <a16:creationId xmlns:a16="http://schemas.microsoft.com/office/drawing/2014/main" id="{6195565B-62A6-BF9F-CD6C-A56E46159515}"/>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 name="TextBox 22">
                <a:extLst>
                  <a:ext uri="{FF2B5EF4-FFF2-40B4-BE49-F238E27FC236}">
                    <a16:creationId xmlns:a16="http://schemas.microsoft.com/office/drawing/2014/main" id="{B2E642D6-2833-83F8-9D82-6075D6E9CD07}"/>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339" name="Graphic 62">
                <a:extLst>
                  <a:ext uri="{FF2B5EF4-FFF2-40B4-BE49-F238E27FC236}">
                    <a16:creationId xmlns:a16="http://schemas.microsoft.com/office/drawing/2014/main" id="{3E043D8F-71CA-D6C5-0FAA-0BA9C1F4D810}"/>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0" name="Graphic 62">
                <a:extLst>
                  <a:ext uri="{FF2B5EF4-FFF2-40B4-BE49-F238E27FC236}">
                    <a16:creationId xmlns:a16="http://schemas.microsoft.com/office/drawing/2014/main" id="{B85D3052-A82D-FE10-A1BB-3AFC973660D4}"/>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862359"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1" name="Group 340">
              <a:extLst>
                <a:ext uri="{FF2B5EF4-FFF2-40B4-BE49-F238E27FC236}">
                  <a16:creationId xmlns:a16="http://schemas.microsoft.com/office/drawing/2014/main" id="{CB819C8D-E50F-B1D6-7751-72FFCF511680}"/>
                </a:ext>
              </a:extLst>
            </p:cNvPr>
            <p:cNvGrpSpPr/>
            <p:nvPr/>
          </p:nvGrpSpPr>
          <p:grpSpPr>
            <a:xfrm>
              <a:off x="9671006" y="3835380"/>
              <a:ext cx="2206667" cy="330878"/>
              <a:chOff x="4862359" y="4441014"/>
              <a:chExt cx="2206667" cy="330878"/>
            </a:xfrm>
          </p:grpSpPr>
          <p:pic>
            <p:nvPicPr>
              <p:cNvPr id="342" name="Graphic 62">
                <a:extLst>
                  <a:ext uri="{FF2B5EF4-FFF2-40B4-BE49-F238E27FC236}">
                    <a16:creationId xmlns:a16="http://schemas.microsoft.com/office/drawing/2014/main" id="{D9F7C79F-C51F-CBA4-B8CC-D0B4937E6140}"/>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3" name="TextBox 22">
                <a:extLst>
                  <a:ext uri="{FF2B5EF4-FFF2-40B4-BE49-F238E27FC236}">
                    <a16:creationId xmlns:a16="http://schemas.microsoft.com/office/drawing/2014/main" id="{45D9EEC7-3916-4D90-1274-AB6D600A84D8}"/>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344" name="Graphic 62">
                <a:extLst>
                  <a:ext uri="{FF2B5EF4-FFF2-40B4-BE49-F238E27FC236}">
                    <a16:creationId xmlns:a16="http://schemas.microsoft.com/office/drawing/2014/main" id="{FE4356B5-3317-38C4-3DAD-325C0E98785D}"/>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5" name="Graphic 62">
                <a:extLst>
                  <a:ext uri="{FF2B5EF4-FFF2-40B4-BE49-F238E27FC236}">
                    <a16:creationId xmlns:a16="http://schemas.microsoft.com/office/drawing/2014/main" id="{82C60B03-03DC-B79F-B57F-46F4E79FCA48}"/>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862359"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47" name="Group 346">
            <a:extLst>
              <a:ext uri="{FF2B5EF4-FFF2-40B4-BE49-F238E27FC236}">
                <a16:creationId xmlns:a16="http://schemas.microsoft.com/office/drawing/2014/main" id="{7E5B46C1-81B0-A2E7-BD32-005D2AB721D7}"/>
              </a:ext>
            </a:extLst>
          </p:cNvPr>
          <p:cNvGrpSpPr/>
          <p:nvPr/>
        </p:nvGrpSpPr>
        <p:grpSpPr>
          <a:xfrm>
            <a:off x="4636041" y="4203286"/>
            <a:ext cx="7224765" cy="468625"/>
            <a:chOff x="4652908" y="3750657"/>
            <a:chExt cx="7224765" cy="468625"/>
          </a:xfrm>
        </p:grpSpPr>
        <p:sp>
          <p:nvSpPr>
            <p:cNvPr id="348" name="Rectangle 347">
              <a:extLst>
                <a:ext uri="{FF2B5EF4-FFF2-40B4-BE49-F238E27FC236}">
                  <a16:creationId xmlns:a16="http://schemas.microsoft.com/office/drawing/2014/main" id="{A86E8616-D0A3-DC0D-9ED2-720CD423280D}"/>
                </a:ext>
              </a:extLst>
            </p:cNvPr>
            <p:cNvSpPr/>
            <p:nvPr/>
          </p:nvSpPr>
          <p:spPr>
            <a:xfrm>
              <a:off x="4778646" y="3750657"/>
              <a:ext cx="6984689" cy="468625"/>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pic>
          <p:nvPicPr>
            <p:cNvPr id="349" name="Graphic 348">
              <a:extLst>
                <a:ext uri="{FF2B5EF4-FFF2-40B4-BE49-F238E27FC236}">
                  <a16:creationId xmlns:a16="http://schemas.microsoft.com/office/drawing/2014/main" id="{10322862-D2E8-F33E-299F-A11B2CF6A538}"/>
                </a:ext>
              </a:extLst>
            </p:cNvPr>
            <p:cNvPicPr>
              <a:picLocks noChangeAspect="1"/>
            </p:cNvPicPr>
            <p:nvPr/>
          </p:nvPicPr>
          <p:blipFill>
            <a:blip r:embed="rId44">
              <a:extLst>
                <a:ext uri="{96DAC541-7B7A-43D3-8B79-37D633B846F1}">
                  <asvg:svgBlip xmlns:asvg="http://schemas.microsoft.com/office/drawing/2016/SVG/main" r:embed="rId45"/>
                </a:ext>
              </a:extLst>
            </a:blip>
            <a:stretch>
              <a:fillRect/>
            </a:stretch>
          </p:blipFill>
          <p:spPr>
            <a:xfrm>
              <a:off x="4652908" y="3852658"/>
              <a:ext cx="236571" cy="236571"/>
            </a:xfrm>
            <a:prstGeom prst="rect">
              <a:avLst/>
            </a:prstGeom>
          </p:spPr>
        </p:pic>
        <p:grpSp>
          <p:nvGrpSpPr>
            <p:cNvPr id="350" name="Group 349">
              <a:extLst>
                <a:ext uri="{FF2B5EF4-FFF2-40B4-BE49-F238E27FC236}">
                  <a16:creationId xmlns:a16="http://schemas.microsoft.com/office/drawing/2014/main" id="{23C176AB-9CDC-F938-C81C-62AF44B3F3EF}"/>
                </a:ext>
              </a:extLst>
            </p:cNvPr>
            <p:cNvGrpSpPr/>
            <p:nvPr/>
          </p:nvGrpSpPr>
          <p:grpSpPr>
            <a:xfrm>
              <a:off x="4898455" y="3827395"/>
              <a:ext cx="2170571" cy="330878"/>
              <a:chOff x="4898455" y="4441014"/>
              <a:chExt cx="2170571" cy="330878"/>
            </a:xfrm>
          </p:grpSpPr>
          <p:pic>
            <p:nvPicPr>
              <p:cNvPr id="361" name="Graphic 62">
                <a:extLst>
                  <a:ext uri="{FF2B5EF4-FFF2-40B4-BE49-F238E27FC236}">
                    <a16:creationId xmlns:a16="http://schemas.microsoft.com/office/drawing/2014/main" id="{76733B29-396B-EFCD-4423-4E821964C5E2}"/>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TextBox 22">
                <a:extLst>
                  <a:ext uri="{FF2B5EF4-FFF2-40B4-BE49-F238E27FC236}">
                    <a16:creationId xmlns:a16="http://schemas.microsoft.com/office/drawing/2014/main" id="{43062852-E797-16F6-F5A8-284C6FF2AB0B}"/>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363" name="Graphic 62">
                <a:extLst>
                  <a:ext uri="{FF2B5EF4-FFF2-40B4-BE49-F238E27FC236}">
                    <a16:creationId xmlns:a16="http://schemas.microsoft.com/office/drawing/2014/main" id="{77DB9142-0FC1-E02F-0791-92AE17FDCF2E}"/>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512421"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4" name="Graphic 62">
                <a:extLst>
                  <a:ext uri="{FF2B5EF4-FFF2-40B4-BE49-F238E27FC236}">
                    <a16:creationId xmlns:a16="http://schemas.microsoft.com/office/drawing/2014/main" id="{D040A9B4-B8BD-9134-5C80-59D25DBC2B6E}"/>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89845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1" name="Group 350">
              <a:extLst>
                <a:ext uri="{FF2B5EF4-FFF2-40B4-BE49-F238E27FC236}">
                  <a16:creationId xmlns:a16="http://schemas.microsoft.com/office/drawing/2014/main" id="{F05EBDFE-98D0-F1CA-AA9F-E9515C98FF49}"/>
                </a:ext>
              </a:extLst>
            </p:cNvPr>
            <p:cNvGrpSpPr/>
            <p:nvPr/>
          </p:nvGrpSpPr>
          <p:grpSpPr>
            <a:xfrm>
              <a:off x="7253471" y="3827395"/>
              <a:ext cx="2206667" cy="330878"/>
              <a:chOff x="4862359" y="4441014"/>
              <a:chExt cx="2206667" cy="330878"/>
            </a:xfrm>
          </p:grpSpPr>
          <p:pic>
            <p:nvPicPr>
              <p:cNvPr id="357" name="Graphic 62">
                <a:extLst>
                  <a:ext uri="{FF2B5EF4-FFF2-40B4-BE49-F238E27FC236}">
                    <a16:creationId xmlns:a16="http://schemas.microsoft.com/office/drawing/2014/main" id="{AC5D9EF9-3596-4215-940C-FB66242BE30A}"/>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TextBox 22">
                <a:extLst>
                  <a:ext uri="{FF2B5EF4-FFF2-40B4-BE49-F238E27FC236}">
                    <a16:creationId xmlns:a16="http://schemas.microsoft.com/office/drawing/2014/main" id="{A36B53D1-569A-8CD7-9723-01C0626C9C0F}"/>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359" name="Graphic 62">
                <a:extLst>
                  <a:ext uri="{FF2B5EF4-FFF2-40B4-BE49-F238E27FC236}">
                    <a16:creationId xmlns:a16="http://schemas.microsoft.com/office/drawing/2014/main" id="{0619D77E-C40B-D40B-8DD4-34AB403BF569}"/>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0" name="Graphic 62">
                <a:extLst>
                  <a:ext uri="{FF2B5EF4-FFF2-40B4-BE49-F238E27FC236}">
                    <a16:creationId xmlns:a16="http://schemas.microsoft.com/office/drawing/2014/main" id="{3FA69BF5-5173-C8C1-0576-22B925EA70EA}"/>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862359"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2" name="Group 351">
              <a:extLst>
                <a:ext uri="{FF2B5EF4-FFF2-40B4-BE49-F238E27FC236}">
                  <a16:creationId xmlns:a16="http://schemas.microsoft.com/office/drawing/2014/main" id="{4AF7BF26-E13F-5725-CCB5-0EA7CCB79F3A}"/>
                </a:ext>
              </a:extLst>
            </p:cNvPr>
            <p:cNvGrpSpPr/>
            <p:nvPr/>
          </p:nvGrpSpPr>
          <p:grpSpPr>
            <a:xfrm>
              <a:off x="9671006" y="3835380"/>
              <a:ext cx="2206667" cy="330878"/>
              <a:chOff x="4862359" y="4441014"/>
              <a:chExt cx="2206667" cy="330878"/>
            </a:xfrm>
          </p:grpSpPr>
          <p:pic>
            <p:nvPicPr>
              <p:cNvPr id="353" name="Graphic 62">
                <a:extLst>
                  <a:ext uri="{FF2B5EF4-FFF2-40B4-BE49-F238E27FC236}">
                    <a16:creationId xmlns:a16="http://schemas.microsoft.com/office/drawing/2014/main" id="{D14D3624-4234-3BC7-E8C1-8BFA60B93885}"/>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4" name="TextBox 22">
                <a:extLst>
                  <a:ext uri="{FF2B5EF4-FFF2-40B4-BE49-F238E27FC236}">
                    <a16:creationId xmlns:a16="http://schemas.microsoft.com/office/drawing/2014/main" id="{26D1A595-3430-0B88-C020-8D5033839BA9}"/>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355" name="Graphic 62">
                <a:extLst>
                  <a:ext uri="{FF2B5EF4-FFF2-40B4-BE49-F238E27FC236}">
                    <a16:creationId xmlns:a16="http://schemas.microsoft.com/office/drawing/2014/main" id="{A728A217-8177-8DCE-B38C-4218A92F5014}"/>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6" name="Graphic 62">
                <a:extLst>
                  <a:ext uri="{FF2B5EF4-FFF2-40B4-BE49-F238E27FC236}">
                    <a16:creationId xmlns:a16="http://schemas.microsoft.com/office/drawing/2014/main" id="{7B6A2B1C-6226-83BE-73D4-EAADD8F3F020}"/>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862359"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65" name="Group 364">
            <a:extLst>
              <a:ext uri="{FF2B5EF4-FFF2-40B4-BE49-F238E27FC236}">
                <a16:creationId xmlns:a16="http://schemas.microsoft.com/office/drawing/2014/main" id="{C60661C6-9A36-9424-B3F8-290D1D800B66}"/>
              </a:ext>
            </a:extLst>
          </p:cNvPr>
          <p:cNvGrpSpPr/>
          <p:nvPr/>
        </p:nvGrpSpPr>
        <p:grpSpPr>
          <a:xfrm>
            <a:off x="4629955" y="4728981"/>
            <a:ext cx="7224765" cy="468625"/>
            <a:chOff x="4652908" y="3750657"/>
            <a:chExt cx="7224765" cy="468625"/>
          </a:xfrm>
        </p:grpSpPr>
        <p:sp>
          <p:nvSpPr>
            <p:cNvPr id="366" name="Rectangle 365">
              <a:extLst>
                <a:ext uri="{FF2B5EF4-FFF2-40B4-BE49-F238E27FC236}">
                  <a16:creationId xmlns:a16="http://schemas.microsoft.com/office/drawing/2014/main" id="{4006608E-75A5-FA55-DC8A-BF0381E4058D}"/>
                </a:ext>
              </a:extLst>
            </p:cNvPr>
            <p:cNvSpPr/>
            <p:nvPr/>
          </p:nvSpPr>
          <p:spPr>
            <a:xfrm>
              <a:off x="4778646" y="3750657"/>
              <a:ext cx="6984689" cy="468625"/>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pic>
          <p:nvPicPr>
            <p:cNvPr id="367" name="Graphic 366">
              <a:extLst>
                <a:ext uri="{FF2B5EF4-FFF2-40B4-BE49-F238E27FC236}">
                  <a16:creationId xmlns:a16="http://schemas.microsoft.com/office/drawing/2014/main" id="{0E023EE8-4F4B-5F06-1CE1-3492004665A4}"/>
                </a:ext>
              </a:extLst>
            </p:cNvPr>
            <p:cNvPicPr>
              <a:picLocks noChangeAspect="1"/>
            </p:cNvPicPr>
            <p:nvPr/>
          </p:nvPicPr>
          <p:blipFill>
            <a:blip r:embed="rId44">
              <a:extLst>
                <a:ext uri="{96DAC541-7B7A-43D3-8B79-37D633B846F1}">
                  <asvg:svgBlip xmlns:asvg="http://schemas.microsoft.com/office/drawing/2016/SVG/main" r:embed="rId45"/>
                </a:ext>
              </a:extLst>
            </a:blip>
            <a:stretch>
              <a:fillRect/>
            </a:stretch>
          </p:blipFill>
          <p:spPr>
            <a:xfrm>
              <a:off x="4652908" y="3852658"/>
              <a:ext cx="236571" cy="236571"/>
            </a:xfrm>
            <a:prstGeom prst="rect">
              <a:avLst/>
            </a:prstGeom>
          </p:spPr>
        </p:pic>
        <p:grpSp>
          <p:nvGrpSpPr>
            <p:cNvPr id="368" name="Group 367">
              <a:extLst>
                <a:ext uri="{FF2B5EF4-FFF2-40B4-BE49-F238E27FC236}">
                  <a16:creationId xmlns:a16="http://schemas.microsoft.com/office/drawing/2014/main" id="{14F707A4-04EF-2AC0-FC3A-E5A25FF4EA8E}"/>
                </a:ext>
              </a:extLst>
            </p:cNvPr>
            <p:cNvGrpSpPr/>
            <p:nvPr/>
          </p:nvGrpSpPr>
          <p:grpSpPr>
            <a:xfrm>
              <a:off x="4898455" y="3827395"/>
              <a:ext cx="2170571" cy="330878"/>
              <a:chOff x="4898455" y="4441014"/>
              <a:chExt cx="2170571" cy="330878"/>
            </a:xfrm>
          </p:grpSpPr>
          <p:pic>
            <p:nvPicPr>
              <p:cNvPr id="379" name="Graphic 62">
                <a:extLst>
                  <a:ext uri="{FF2B5EF4-FFF2-40B4-BE49-F238E27FC236}">
                    <a16:creationId xmlns:a16="http://schemas.microsoft.com/office/drawing/2014/main" id="{A1D92217-B9AB-7982-1639-3720A072FB7D}"/>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 name="TextBox 22">
                <a:extLst>
                  <a:ext uri="{FF2B5EF4-FFF2-40B4-BE49-F238E27FC236}">
                    <a16:creationId xmlns:a16="http://schemas.microsoft.com/office/drawing/2014/main" id="{1E985A20-A3AA-264A-5AEE-8EF867F4E717}"/>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381" name="Graphic 62">
                <a:extLst>
                  <a:ext uri="{FF2B5EF4-FFF2-40B4-BE49-F238E27FC236}">
                    <a16:creationId xmlns:a16="http://schemas.microsoft.com/office/drawing/2014/main" id="{E422768D-3507-04C7-CD55-97406F7A8444}"/>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512421"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2" name="Graphic 62">
                <a:extLst>
                  <a:ext uri="{FF2B5EF4-FFF2-40B4-BE49-F238E27FC236}">
                    <a16:creationId xmlns:a16="http://schemas.microsoft.com/office/drawing/2014/main" id="{CD5401B9-E085-D208-E0C0-385C5DADCE3C}"/>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89845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9" name="Group 368">
              <a:extLst>
                <a:ext uri="{FF2B5EF4-FFF2-40B4-BE49-F238E27FC236}">
                  <a16:creationId xmlns:a16="http://schemas.microsoft.com/office/drawing/2014/main" id="{5BEC56B8-8076-AA39-1A18-337F3ADAF2F4}"/>
                </a:ext>
              </a:extLst>
            </p:cNvPr>
            <p:cNvGrpSpPr/>
            <p:nvPr/>
          </p:nvGrpSpPr>
          <p:grpSpPr>
            <a:xfrm>
              <a:off x="7253471" y="3827395"/>
              <a:ext cx="2206667" cy="330878"/>
              <a:chOff x="4862359" y="4441014"/>
              <a:chExt cx="2206667" cy="330878"/>
            </a:xfrm>
          </p:grpSpPr>
          <p:pic>
            <p:nvPicPr>
              <p:cNvPr id="375" name="Graphic 62">
                <a:extLst>
                  <a:ext uri="{FF2B5EF4-FFF2-40B4-BE49-F238E27FC236}">
                    <a16:creationId xmlns:a16="http://schemas.microsoft.com/office/drawing/2014/main" id="{E51E9AF4-20BF-674D-0FCF-B7518DDC461F}"/>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6" name="TextBox 22">
                <a:extLst>
                  <a:ext uri="{FF2B5EF4-FFF2-40B4-BE49-F238E27FC236}">
                    <a16:creationId xmlns:a16="http://schemas.microsoft.com/office/drawing/2014/main" id="{8AAB406A-5409-E7E3-41D6-7E422F002632}"/>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377" name="Graphic 62">
                <a:extLst>
                  <a:ext uri="{FF2B5EF4-FFF2-40B4-BE49-F238E27FC236}">
                    <a16:creationId xmlns:a16="http://schemas.microsoft.com/office/drawing/2014/main" id="{4434C5C2-C83D-914A-BFC9-CD903582E936}"/>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 name="Graphic 62">
                <a:extLst>
                  <a:ext uri="{FF2B5EF4-FFF2-40B4-BE49-F238E27FC236}">
                    <a16:creationId xmlns:a16="http://schemas.microsoft.com/office/drawing/2014/main" id="{6FECA93B-8609-D966-C555-A7646D647D04}"/>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862359"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0" name="Group 369">
              <a:extLst>
                <a:ext uri="{FF2B5EF4-FFF2-40B4-BE49-F238E27FC236}">
                  <a16:creationId xmlns:a16="http://schemas.microsoft.com/office/drawing/2014/main" id="{F2ADCDB4-6685-C9AD-A0A7-7CCCDC554883}"/>
                </a:ext>
              </a:extLst>
            </p:cNvPr>
            <p:cNvGrpSpPr/>
            <p:nvPr/>
          </p:nvGrpSpPr>
          <p:grpSpPr>
            <a:xfrm>
              <a:off x="9671006" y="3835380"/>
              <a:ext cx="2206667" cy="330878"/>
              <a:chOff x="4862359" y="4441014"/>
              <a:chExt cx="2206667" cy="330878"/>
            </a:xfrm>
          </p:grpSpPr>
          <p:pic>
            <p:nvPicPr>
              <p:cNvPr id="371" name="Graphic 62">
                <a:extLst>
                  <a:ext uri="{FF2B5EF4-FFF2-40B4-BE49-F238E27FC236}">
                    <a16:creationId xmlns:a16="http://schemas.microsoft.com/office/drawing/2014/main" id="{21CDDBAE-0D25-967C-6B96-CA26AB127324}"/>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2" name="TextBox 22">
                <a:extLst>
                  <a:ext uri="{FF2B5EF4-FFF2-40B4-BE49-F238E27FC236}">
                    <a16:creationId xmlns:a16="http://schemas.microsoft.com/office/drawing/2014/main" id="{1D596406-3710-F8C6-10C5-8A2AE6B988ED}"/>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373" name="Graphic 62">
                <a:extLst>
                  <a:ext uri="{FF2B5EF4-FFF2-40B4-BE49-F238E27FC236}">
                    <a16:creationId xmlns:a16="http://schemas.microsoft.com/office/drawing/2014/main" id="{7DF35B1C-2426-FF9B-8492-ACC5B269CC2E}"/>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4" name="Graphic 62">
                <a:extLst>
                  <a:ext uri="{FF2B5EF4-FFF2-40B4-BE49-F238E27FC236}">
                    <a16:creationId xmlns:a16="http://schemas.microsoft.com/office/drawing/2014/main" id="{AFCDBF04-5BC3-0D8C-6545-E29D99473CBE}"/>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862359"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83" name="TextBox 9">
            <a:extLst>
              <a:ext uri="{FF2B5EF4-FFF2-40B4-BE49-F238E27FC236}">
                <a16:creationId xmlns:a16="http://schemas.microsoft.com/office/drawing/2014/main" id="{22CFE5FA-8D30-0831-2430-3B3F6846C051}"/>
              </a:ext>
            </a:extLst>
          </p:cNvPr>
          <p:cNvSpPr txBox="1">
            <a:spLocks noChangeArrowheads="1"/>
          </p:cNvSpPr>
          <p:nvPr/>
        </p:nvSpPr>
        <p:spPr bwMode="auto">
          <a:xfrm rot="16200000">
            <a:off x="4026502" y="4273390"/>
            <a:ext cx="915159" cy="2462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Job Queues</a:t>
            </a:r>
          </a:p>
        </p:txBody>
      </p:sp>
      <p:sp>
        <p:nvSpPr>
          <p:cNvPr id="3" name="TextBox 17">
            <a:extLst>
              <a:ext uri="{FF2B5EF4-FFF2-40B4-BE49-F238E27FC236}">
                <a16:creationId xmlns:a16="http://schemas.microsoft.com/office/drawing/2014/main" id="{0DCEB3D1-05C5-0401-63CB-95ADDB9D5237}"/>
              </a:ext>
            </a:extLst>
          </p:cNvPr>
          <p:cNvSpPr txBox="1">
            <a:spLocks noChangeArrowheads="1"/>
          </p:cNvSpPr>
          <p:nvPr/>
        </p:nvSpPr>
        <p:spPr bwMode="auto">
          <a:xfrm>
            <a:off x="878551" y="2128823"/>
            <a:ext cx="8058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Customer Gateway</a:t>
            </a:r>
          </a:p>
        </p:txBody>
      </p:sp>
      <p:grpSp>
        <p:nvGrpSpPr>
          <p:cNvPr id="62" name="Group 61">
            <a:extLst>
              <a:ext uri="{FF2B5EF4-FFF2-40B4-BE49-F238E27FC236}">
                <a16:creationId xmlns:a16="http://schemas.microsoft.com/office/drawing/2014/main" id="{72F12284-52B1-AAF1-CE20-00C4CC40A642}"/>
              </a:ext>
            </a:extLst>
          </p:cNvPr>
          <p:cNvGrpSpPr/>
          <p:nvPr/>
        </p:nvGrpSpPr>
        <p:grpSpPr>
          <a:xfrm>
            <a:off x="671296" y="1237364"/>
            <a:ext cx="1207267" cy="506139"/>
            <a:chOff x="574206" y="1201407"/>
            <a:chExt cx="1207267" cy="506139"/>
          </a:xfrm>
        </p:grpSpPr>
        <p:grpSp>
          <p:nvGrpSpPr>
            <p:cNvPr id="59" name="Group 58">
              <a:extLst>
                <a:ext uri="{FF2B5EF4-FFF2-40B4-BE49-F238E27FC236}">
                  <a16:creationId xmlns:a16="http://schemas.microsoft.com/office/drawing/2014/main" id="{0EBD565C-3629-FDD6-AF2C-96C1864492C2}"/>
                </a:ext>
              </a:extLst>
            </p:cNvPr>
            <p:cNvGrpSpPr/>
            <p:nvPr/>
          </p:nvGrpSpPr>
          <p:grpSpPr>
            <a:xfrm>
              <a:off x="789771" y="1201407"/>
              <a:ext cx="803371" cy="294350"/>
              <a:chOff x="789771" y="1201407"/>
              <a:chExt cx="803371" cy="294350"/>
            </a:xfrm>
          </p:grpSpPr>
          <p:pic>
            <p:nvPicPr>
              <p:cNvPr id="54" name="Graphic 21">
                <a:extLst>
                  <a:ext uri="{FF2B5EF4-FFF2-40B4-BE49-F238E27FC236}">
                    <a16:creationId xmlns:a16="http://schemas.microsoft.com/office/drawing/2014/main" id="{B4006299-9106-7CC9-9F26-A0D7229F7092}"/>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039854" y="1203986"/>
                <a:ext cx="291771" cy="29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Graphic 21">
                <a:extLst>
                  <a:ext uri="{FF2B5EF4-FFF2-40B4-BE49-F238E27FC236}">
                    <a16:creationId xmlns:a16="http://schemas.microsoft.com/office/drawing/2014/main" id="{CE8750FE-832A-914D-616E-6AF817A832B6}"/>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301371" y="1201407"/>
                <a:ext cx="291771" cy="29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Graphic 21">
                <a:extLst>
                  <a:ext uri="{FF2B5EF4-FFF2-40B4-BE49-F238E27FC236}">
                    <a16:creationId xmlns:a16="http://schemas.microsoft.com/office/drawing/2014/main" id="{A69CB363-1E06-76C7-BA6E-D59DF702A73D}"/>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789771" y="1203985"/>
                <a:ext cx="291771" cy="29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0" name="TextBox 17">
              <a:extLst>
                <a:ext uri="{FF2B5EF4-FFF2-40B4-BE49-F238E27FC236}">
                  <a16:creationId xmlns:a16="http://schemas.microsoft.com/office/drawing/2014/main" id="{B06FADE9-5FC6-A189-5F62-D46B9B8E2BE7}"/>
                </a:ext>
              </a:extLst>
            </p:cNvPr>
            <p:cNvSpPr txBox="1">
              <a:spLocks noChangeArrowheads="1"/>
            </p:cNvSpPr>
            <p:nvPr/>
          </p:nvSpPr>
          <p:spPr bwMode="auto">
            <a:xfrm>
              <a:off x="574206" y="1476714"/>
              <a:ext cx="12072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On-prem Servers</a:t>
              </a:r>
            </a:p>
          </p:txBody>
        </p:sp>
      </p:grpSp>
      <p:sp>
        <p:nvSpPr>
          <p:cNvPr id="6" name="Rectangle 5">
            <a:extLst>
              <a:ext uri="{FF2B5EF4-FFF2-40B4-BE49-F238E27FC236}">
                <a16:creationId xmlns:a16="http://schemas.microsoft.com/office/drawing/2014/main" id="{CC7206E4-7926-53C9-C4F4-6C3BF98304EC}"/>
              </a:ext>
            </a:extLst>
          </p:cNvPr>
          <p:cNvSpPr/>
          <p:nvPr/>
        </p:nvSpPr>
        <p:spPr>
          <a:xfrm>
            <a:off x="2317898" y="5411231"/>
            <a:ext cx="1493333" cy="92577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accent4">
                    <a:lumMod val="60000"/>
                    <a:lumOff val="40000"/>
                  </a:schemeClr>
                </a:solidFill>
              </a:rPr>
              <a:t>sg-hpc-poc-cloud9</a:t>
            </a:r>
          </a:p>
          <a:p>
            <a:r>
              <a:rPr lang="en-US" sz="1000" dirty="0">
                <a:solidFill>
                  <a:schemeClr val="accent4">
                    <a:lumMod val="60000"/>
                    <a:lumOff val="40000"/>
                  </a:schemeClr>
                </a:solidFill>
              </a:rPr>
              <a:t>sg-</a:t>
            </a:r>
            <a:r>
              <a:rPr lang="en-US" sz="1000" dirty="0" err="1">
                <a:solidFill>
                  <a:schemeClr val="accent4">
                    <a:lumMod val="60000"/>
                    <a:lumOff val="40000"/>
                  </a:schemeClr>
                </a:solidFill>
              </a:rPr>
              <a:t>hpc</a:t>
            </a:r>
            <a:r>
              <a:rPr lang="en-US" sz="1000" dirty="0">
                <a:solidFill>
                  <a:schemeClr val="accent4">
                    <a:lumMod val="60000"/>
                    <a:lumOff val="40000"/>
                  </a:schemeClr>
                </a:solidFill>
              </a:rPr>
              <a:t>-</a:t>
            </a:r>
            <a:r>
              <a:rPr lang="en-US" sz="1000" dirty="0" err="1">
                <a:solidFill>
                  <a:schemeClr val="accent4">
                    <a:lumMod val="60000"/>
                    <a:lumOff val="40000"/>
                  </a:schemeClr>
                </a:solidFill>
              </a:rPr>
              <a:t>poc</a:t>
            </a:r>
            <a:r>
              <a:rPr lang="en-US" sz="1000" dirty="0">
                <a:solidFill>
                  <a:schemeClr val="accent4">
                    <a:lumMod val="60000"/>
                    <a:lumOff val="40000"/>
                  </a:schemeClr>
                </a:solidFill>
              </a:rPr>
              <a:t>-workstation</a:t>
            </a:r>
          </a:p>
          <a:p>
            <a:r>
              <a:rPr lang="en-US" sz="1000" dirty="0">
                <a:solidFill>
                  <a:schemeClr val="accent4">
                    <a:lumMod val="60000"/>
                    <a:lumOff val="40000"/>
                  </a:schemeClr>
                </a:solidFill>
              </a:rPr>
              <a:t>sg-</a:t>
            </a:r>
            <a:r>
              <a:rPr lang="en-US" sz="1000" dirty="0" err="1">
                <a:solidFill>
                  <a:schemeClr val="accent4">
                    <a:lumMod val="60000"/>
                    <a:lumOff val="40000"/>
                  </a:schemeClr>
                </a:solidFill>
              </a:rPr>
              <a:t>hpc</a:t>
            </a:r>
            <a:r>
              <a:rPr lang="en-US" sz="1000" dirty="0">
                <a:solidFill>
                  <a:schemeClr val="accent4">
                    <a:lumMod val="60000"/>
                    <a:lumOff val="40000"/>
                  </a:schemeClr>
                </a:solidFill>
              </a:rPr>
              <a:t>-</a:t>
            </a:r>
            <a:r>
              <a:rPr lang="en-US" sz="1000" dirty="0" err="1">
                <a:solidFill>
                  <a:schemeClr val="accent4">
                    <a:lumMod val="60000"/>
                    <a:lumOff val="40000"/>
                  </a:schemeClr>
                </a:solidFill>
              </a:rPr>
              <a:t>poc</a:t>
            </a:r>
            <a:r>
              <a:rPr lang="en-US" sz="1000" dirty="0">
                <a:solidFill>
                  <a:schemeClr val="accent4">
                    <a:lumMod val="60000"/>
                    <a:lumOff val="40000"/>
                  </a:schemeClr>
                </a:solidFill>
              </a:rPr>
              <a:t>-head-node</a:t>
            </a:r>
          </a:p>
          <a:p>
            <a:r>
              <a:rPr lang="en-US" sz="1000" dirty="0">
                <a:solidFill>
                  <a:schemeClr val="accent4">
                    <a:lumMod val="60000"/>
                    <a:lumOff val="40000"/>
                  </a:schemeClr>
                </a:solidFill>
              </a:rPr>
              <a:t>sg-</a:t>
            </a:r>
            <a:r>
              <a:rPr lang="en-US" sz="1000" dirty="0" err="1">
                <a:solidFill>
                  <a:schemeClr val="accent4">
                    <a:lumMod val="60000"/>
                    <a:lumOff val="40000"/>
                  </a:schemeClr>
                </a:solidFill>
              </a:rPr>
              <a:t>hpc</a:t>
            </a:r>
            <a:r>
              <a:rPr lang="en-US" sz="1000" dirty="0">
                <a:solidFill>
                  <a:schemeClr val="accent4">
                    <a:lumMod val="60000"/>
                    <a:lumOff val="40000"/>
                  </a:schemeClr>
                </a:solidFill>
              </a:rPr>
              <a:t>-</a:t>
            </a:r>
            <a:r>
              <a:rPr lang="en-US" sz="1000" dirty="0" err="1">
                <a:solidFill>
                  <a:schemeClr val="accent4">
                    <a:lumMod val="60000"/>
                    <a:lumOff val="40000"/>
                  </a:schemeClr>
                </a:solidFill>
              </a:rPr>
              <a:t>poc</a:t>
            </a:r>
            <a:r>
              <a:rPr lang="en-US" sz="1000" dirty="0">
                <a:solidFill>
                  <a:schemeClr val="accent4">
                    <a:lumMod val="60000"/>
                    <a:lumOff val="40000"/>
                  </a:schemeClr>
                </a:solidFill>
              </a:rPr>
              <a:t>-compute</a:t>
            </a:r>
          </a:p>
        </p:txBody>
      </p:sp>
      <p:sp>
        <p:nvSpPr>
          <p:cNvPr id="16" name="TextBox 9">
            <a:extLst>
              <a:ext uri="{FF2B5EF4-FFF2-40B4-BE49-F238E27FC236}">
                <a16:creationId xmlns:a16="http://schemas.microsoft.com/office/drawing/2014/main" id="{60FF7221-8860-5BB2-9B87-EC4B1F224207}"/>
              </a:ext>
            </a:extLst>
          </p:cNvPr>
          <p:cNvSpPr txBox="1">
            <a:spLocks noChangeArrowheads="1"/>
          </p:cNvSpPr>
          <p:nvPr/>
        </p:nvSpPr>
        <p:spPr bwMode="auto">
          <a:xfrm>
            <a:off x="2590025" y="5369917"/>
            <a:ext cx="104657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de-CH" sz="1000" dirty="0">
                <a:solidFill>
                  <a:srgbClr val="FF0000"/>
                </a:solidFill>
              </a:rPr>
              <a:t>Security Groups</a:t>
            </a:r>
          </a:p>
        </p:txBody>
      </p:sp>
    </p:spTree>
    <p:extLst>
      <p:ext uri="{BB962C8B-B14F-4D97-AF65-F5344CB8AC3E}">
        <p14:creationId xmlns:p14="http://schemas.microsoft.com/office/powerpoint/2010/main" val="436210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17" name="Rectangle 16">
            <a:extLst>
              <a:ext uri="{FF2B5EF4-FFF2-40B4-BE49-F238E27FC236}">
                <a16:creationId xmlns:a16="http://schemas.microsoft.com/office/drawing/2014/main" id="{F6A77D24-E22A-92A4-257B-0FFC573A3094}"/>
              </a:ext>
            </a:extLst>
          </p:cNvPr>
          <p:cNvSpPr/>
          <p:nvPr/>
        </p:nvSpPr>
        <p:spPr>
          <a:xfrm>
            <a:off x="4739632" y="1300338"/>
            <a:ext cx="7099967" cy="3916144"/>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50" dirty="0">
                <a:solidFill>
                  <a:srgbClr val="5B9CD5"/>
                </a:solidFill>
                <a:cs typeface="Arial" panose="020B0604020202020204" pitchFamily="34" charset="0"/>
              </a:rPr>
              <a:t>rdd-npr-hpc-1a-sn1</a:t>
            </a:r>
          </a:p>
        </p:txBody>
      </p:sp>
      <p:sp>
        <p:nvSpPr>
          <p:cNvPr id="4" name="Title 1">
            <a:extLst>
              <a:ext uri="{FF2B5EF4-FFF2-40B4-BE49-F238E27FC236}">
                <a16:creationId xmlns:a16="http://schemas.microsoft.com/office/drawing/2014/main" id="{F15B41A8-8C0D-4175-A9D8-400FAF95AE8B}"/>
              </a:ext>
            </a:extLst>
          </p:cNvPr>
          <p:cNvSpPr txBox="1">
            <a:spLocks/>
          </p:cNvSpPr>
          <p:nvPr/>
        </p:nvSpPr>
        <p:spPr>
          <a:xfrm>
            <a:off x="228598" y="160513"/>
            <a:ext cx="9462991"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To-Be – High Level Architecture Diagram using AWS Parallel Cluster – Single AZ</a:t>
            </a: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sp>
        <p:nvSpPr>
          <p:cNvPr id="7" name="Rectangle 6">
            <a:extLst>
              <a:ext uri="{FF2B5EF4-FFF2-40B4-BE49-F238E27FC236}">
                <a16:creationId xmlns:a16="http://schemas.microsoft.com/office/drawing/2014/main" id="{AC526104-FCE5-4499-B56C-0D4000741038}"/>
              </a:ext>
            </a:extLst>
          </p:cNvPr>
          <p:cNvSpPr/>
          <p:nvPr/>
        </p:nvSpPr>
        <p:spPr>
          <a:xfrm>
            <a:off x="98634" y="790242"/>
            <a:ext cx="1643177" cy="1691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CH">
              <a:solidFill>
                <a:schemeClr val="bg1"/>
              </a:solidFill>
            </a:endParaRPr>
          </a:p>
        </p:txBody>
      </p:sp>
      <p:pic>
        <p:nvPicPr>
          <p:cNvPr id="9" name="Graphic 8">
            <a:extLst>
              <a:ext uri="{FF2B5EF4-FFF2-40B4-BE49-F238E27FC236}">
                <a16:creationId xmlns:a16="http://schemas.microsoft.com/office/drawing/2014/main" id="{F8CC59FF-5A9C-4DA4-AA84-68E346D132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70597" y="780564"/>
            <a:ext cx="406970" cy="406970"/>
          </a:xfrm>
          <a:prstGeom prst="rect">
            <a:avLst/>
          </a:prstGeom>
        </p:spPr>
      </p:pic>
      <p:sp>
        <p:nvSpPr>
          <p:cNvPr id="18" name="Rectangle 17">
            <a:extLst>
              <a:ext uri="{FF2B5EF4-FFF2-40B4-BE49-F238E27FC236}">
                <a16:creationId xmlns:a16="http://schemas.microsoft.com/office/drawing/2014/main" id="{AE492E0C-E80C-4A2D-9128-5730160DFB98}"/>
              </a:ext>
            </a:extLst>
          </p:cNvPr>
          <p:cNvSpPr/>
          <p:nvPr/>
        </p:nvSpPr>
        <p:spPr>
          <a:xfrm>
            <a:off x="2259981" y="783037"/>
            <a:ext cx="9842066" cy="56676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e-CH"/>
          </a:p>
        </p:txBody>
      </p:sp>
      <p:pic>
        <p:nvPicPr>
          <p:cNvPr id="20" name="Graphic 104">
            <a:extLst>
              <a:ext uri="{FF2B5EF4-FFF2-40B4-BE49-F238E27FC236}">
                <a16:creationId xmlns:a16="http://schemas.microsoft.com/office/drawing/2014/main" id="{8D2BB4CF-CD55-4336-A68B-9C7CA89315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02" y="796685"/>
            <a:ext cx="330201" cy="330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0" name="Group 189">
            <a:extLst>
              <a:ext uri="{FF2B5EF4-FFF2-40B4-BE49-F238E27FC236}">
                <a16:creationId xmlns:a16="http://schemas.microsoft.com/office/drawing/2014/main" id="{CFD28929-13CA-2C89-DDB3-E41A67774487}"/>
              </a:ext>
            </a:extLst>
          </p:cNvPr>
          <p:cNvGrpSpPr/>
          <p:nvPr/>
        </p:nvGrpSpPr>
        <p:grpSpPr>
          <a:xfrm>
            <a:off x="8132366" y="5793967"/>
            <a:ext cx="1180244" cy="541773"/>
            <a:chOff x="6724089" y="5807615"/>
            <a:chExt cx="1180244" cy="541773"/>
          </a:xfrm>
        </p:grpSpPr>
        <p:sp>
          <p:nvSpPr>
            <p:cNvPr id="21" name="TextBox 20">
              <a:extLst>
                <a:ext uri="{FF2B5EF4-FFF2-40B4-BE49-F238E27FC236}">
                  <a16:creationId xmlns:a16="http://schemas.microsoft.com/office/drawing/2014/main" id="{5732886C-1092-425E-9571-FEB403F66B0F}"/>
                </a:ext>
              </a:extLst>
            </p:cNvPr>
            <p:cNvSpPr txBox="1"/>
            <p:nvPr/>
          </p:nvSpPr>
          <p:spPr>
            <a:xfrm>
              <a:off x="6724089" y="6103167"/>
              <a:ext cx="1180244" cy="246221"/>
            </a:xfrm>
            <a:prstGeom prst="rect">
              <a:avLst/>
            </a:prstGeom>
            <a:noFill/>
          </p:spPr>
          <p:txBody>
            <a:bodyPr wrap="square" rtlCol="0">
              <a:spAutoFit/>
            </a:bodyPr>
            <a:lstStyle/>
            <a:p>
              <a:pPr algn="ctr"/>
              <a:r>
                <a:rPr lang="en-US" sz="1000" dirty="0"/>
                <a:t>CloudWatch</a:t>
              </a:r>
            </a:p>
          </p:txBody>
        </p:sp>
        <p:pic>
          <p:nvPicPr>
            <p:cNvPr id="22" name="Graphic 21">
              <a:extLst>
                <a:ext uri="{FF2B5EF4-FFF2-40B4-BE49-F238E27FC236}">
                  <a16:creationId xmlns:a16="http://schemas.microsoft.com/office/drawing/2014/main" id="{CFE6C0A9-9C63-4FE1-AE39-3172EDD7CD1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26206" y="5807615"/>
              <a:ext cx="324000" cy="324000"/>
            </a:xfrm>
            <a:prstGeom prst="rect">
              <a:avLst/>
            </a:prstGeom>
          </p:spPr>
        </p:pic>
      </p:grpSp>
      <p:grpSp>
        <p:nvGrpSpPr>
          <p:cNvPr id="191" name="Group 190">
            <a:extLst>
              <a:ext uri="{FF2B5EF4-FFF2-40B4-BE49-F238E27FC236}">
                <a16:creationId xmlns:a16="http://schemas.microsoft.com/office/drawing/2014/main" id="{29170EA4-3128-3C31-3475-974CD78533FC}"/>
              </a:ext>
            </a:extLst>
          </p:cNvPr>
          <p:cNvGrpSpPr/>
          <p:nvPr/>
        </p:nvGrpSpPr>
        <p:grpSpPr>
          <a:xfrm>
            <a:off x="9042932" y="5782976"/>
            <a:ext cx="978340" cy="535494"/>
            <a:chOff x="7976547" y="5815205"/>
            <a:chExt cx="978340" cy="535494"/>
          </a:xfrm>
        </p:grpSpPr>
        <p:sp>
          <p:nvSpPr>
            <p:cNvPr id="23" name="TextBox 22">
              <a:extLst>
                <a:ext uri="{FF2B5EF4-FFF2-40B4-BE49-F238E27FC236}">
                  <a16:creationId xmlns:a16="http://schemas.microsoft.com/office/drawing/2014/main" id="{8B91E1B0-0CF3-4D1E-B4BB-B8AF93505675}"/>
                </a:ext>
              </a:extLst>
            </p:cNvPr>
            <p:cNvSpPr txBox="1"/>
            <p:nvPr/>
          </p:nvSpPr>
          <p:spPr>
            <a:xfrm>
              <a:off x="7976547" y="6104478"/>
              <a:ext cx="978340" cy="246221"/>
            </a:xfrm>
            <a:prstGeom prst="rect">
              <a:avLst/>
            </a:prstGeom>
            <a:noFill/>
          </p:spPr>
          <p:txBody>
            <a:bodyPr wrap="square" rtlCol="0">
              <a:spAutoFit/>
            </a:bodyPr>
            <a:lstStyle/>
            <a:p>
              <a:pPr algn="ctr"/>
              <a:r>
                <a:rPr lang="en-US" sz="1000" dirty="0"/>
                <a:t>Security Hub </a:t>
              </a:r>
            </a:p>
          </p:txBody>
        </p:sp>
        <p:pic>
          <p:nvPicPr>
            <p:cNvPr id="24" name="Graphic 23">
              <a:extLst>
                <a:ext uri="{FF2B5EF4-FFF2-40B4-BE49-F238E27FC236}">
                  <a16:creationId xmlns:a16="http://schemas.microsoft.com/office/drawing/2014/main" id="{FA6D5638-D59F-43C3-9240-5C27E8EE921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01205" y="5815205"/>
              <a:ext cx="324000" cy="324000"/>
            </a:xfrm>
            <a:prstGeom prst="rect">
              <a:avLst/>
            </a:prstGeom>
          </p:spPr>
        </p:pic>
      </p:grpSp>
      <p:grpSp>
        <p:nvGrpSpPr>
          <p:cNvPr id="193" name="Group 192">
            <a:extLst>
              <a:ext uri="{FF2B5EF4-FFF2-40B4-BE49-F238E27FC236}">
                <a16:creationId xmlns:a16="http://schemas.microsoft.com/office/drawing/2014/main" id="{E8488FEA-5BBD-79C6-AA4F-08D54CF4C2CC}"/>
              </a:ext>
            </a:extLst>
          </p:cNvPr>
          <p:cNvGrpSpPr/>
          <p:nvPr/>
        </p:nvGrpSpPr>
        <p:grpSpPr>
          <a:xfrm>
            <a:off x="10459802" y="5791399"/>
            <a:ext cx="925380" cy="520978"/>
            <a:chOff x="10125756" y="5826275"/>
            <a:chExt cx="925380" cy="520978"/>
          </a:xfrm>
        </p:grpSpPr>
        <p:sp>
          <p:nvSpPr>
            <p:cNvPr id="25" name="TextBox 24">
              <a:extLst>
                <a:ext uri="{FF2B5EF4-FFF2-40B4-BE49-F238E27FC236}">
                  <a16:creationId xmlns:a16="http://schemas.microsoft.com/office/drawing/2014/main" id="{89DF933F-288B-4FD3-8B9B-95022ED17BC5}"/>
                </a:ext>
              </a:extLst>
            </p:cNvPr>
            <p:cNvSpPr txBox="1"/>
            <p:nvPr/>
          </p:nvSpPr>
          <p:spPr>
            <a:xfrm>
              <a:off x="10125756" y="6101032"/>
              <a:ext cx="925380" cy="246221"/>
            </a:xfrm>
            <a:prstGeom prst="rect">
              <a:avLst/>
            </a:prstGeom>
            <a:noFill/>
          </p:spPr>
          <p:txBody>
            <a:bodyPr wrap="square" rtlCol="0">
              <a:spAutoFit/>
            </a:bodyPr>
            <a:lstStyle/>
            <a:p>
              <a:pPr algn="ctr"/>
              <a:r>
                <a:rPr lang="en-US" sz="1000" dirty="0"/>
                <a:t>Inspector</a:t>
              </a:r>
            </a:p>
          </p:txBody>
        </p:sp>
        <p:pic>
          <p:nvPicPr>
            <p:cNvPr id="27" name="Graphic 26">
              <a:extLst>
                <a:ext uri="{FF2B5EF4-FFF2-40B4-BE49-F238E27FC236}">
                  <a16:creationId xmlns:a16="http://schemas.microsoft.com/office/drawing/2014/main" id="{866D71C9-B895-4568-AF8A-B9A25AA028B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420315" y="5826275"/>
              <a:ext cx="324000" cy="324000"/>
            </a:xfrm>
            <a:prstGeom prst="rect">
              <a:avLst/>
            </a:prstGeom>
          </p:spPr>
        </p:pic>
      </p:grpSp>
      <p:grpSp>
        <p:nvGrpSpPr>
          <p:cNvPr id="192" name="Group 191">
            <a:extLst>
              <a:ext uri="{FF2B5EF4-FFF2-40B4-BE49-F238E27FC236}">
                <a16:creationId xmlns:a16="http://schemas.microsoft.com/office/drawing/2014/main" id="{7DDA2300-01F0-D71B-2447-D70E56D7F1DF}"/>
              </a:ext>
            </a:extLst>
          </p:cNvPr>
          <p:cNvGrpSpPr/>
          <p:nvPr/>
        </p:nvGrpSpPr>
        <p:grpSpPr>
          <a:xfrm>
            <a:off x="9747275" y="5791399"/>
            <a:ext cx="1043311" cy="544341"/>
            <a:chOff x="8988295" y="5815706"/>
            <a:chExt cx="1043311" cy="544341"/>
          </a:xfrm>
        </p:grpSpPr>
        <p:pic>
          <p:nvPicPr>
            <p:cNvPr id="26" name="Graphic 25">
              <a:extLst>
                <a:ext uri="{FF2B5EF4-FFF2-40B4-BE49-F238E27FC236}">
                  <a16:creationId xmlns:a16="http://schemas.microsoft.com/office/drawing/2014/main" id="{7C9DF69C-62E4-423C-AAE7-9D7CFC2702B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354799" y="5815706"/>
              <a:ext cx="324000" cy="324000"/>
            </a:xfrm>
            <a:prstGeom prst="rect">
              <a:avLst/>
            </a:prstGeom>
          </p:spPr>
        </p:pic>
        <p:sp>
          <p:nvSpPr>
            <p:cNvPr id="28" name="TextBox 27">
              <a:extLst>
                <a:ext uri="{FF2B5EF4-FFF2-40B4-BE49-F238E27FC236}">
                  <a16:creationId xmlns:a16="http://schemas.microsoft.com/office/drawing/2014/main" id="{1F774227-8A06-4620-9ED1-8963D8329AC8}"/>
                </a:ext>
              </a:extLst>
            </p:cNvPr>
            <p:cNvSpPr txBox="1"/>
            <p:nvPr/>
          </p:nvSpPr>
          <p:spPr>
            <a:xfrm>
              <a:off x="8988295" y="6113826"/>
              <a:ext cx="1043311" cy="246221"/>
            </a:xfrm>
            <a:prstGeom prst="rect">
              <a:avLst/>
            </a:prstGeom>
            <a:noFill/>
          </p:spPr>
          <p:txBody>
            <a:bodyPr wrap="square" rtlCol="0">
              <a:spAutoFit/>
            </a:bodyPr>
            <a:lstStyle/>
            <a:p>
              <a:pPr algn="ctr"/>
              <a:r>
                <a:rPr lang="en-US" sz="1000" dirty="0"/>
                <a:t>CloudTrail</a:t>
              </a:r>
            </a:p>
          </p:txBody>
        </p:sp>
      </p:grpSp>
      <p:grpSp>
        <p:nvGrpSpPr>
          <p:cNvPr id="194" name="Group 193">
            <a:extLst>
              <a:ext uri="{FF2B5EF4-FFF2-40B4-BE49-F238E27FC236}">
                <a16:creationId xmlns:a16="http://schemas.microsoft.com/office/drawing/2014/main" id="{3725AE14-7383-2C5D-432E-4D2331BAA6A9}"/>
              </a:ext>
            </a:extLst>
          </p:cNvPr>
          <p:cNvGrpSpPr/>
          <p:nvPr/>
        </p:nvGrpSpPr>
        <p:grpSpPr>
          <a:xfrm>
            <a:off x="11089306" y="5784187"/>
            <a:ext cx="761616" cy="524847"/>
            <a:chOff x="11074624" y="5834941"/>
            <a:chExt cx="761616" cy="524847"/>
          </a:xfrm>
        </p:grpSpPr>
        <p:sp>
          <p:nvSpPr>
            <p:cNvPr id="30" name="TextBox 29">
              <a:extLst>
                <a:ext uri="{FF2B5EF4-FFF2-40B4-BE49-F238E27FC236}">
                  <a16:creationId xmlns:a16="http://schemas.microsoft.com/office/drawing/2014/main" id="{B3970915-16E5-4A95-8A88-FAADC2B59E8F}"/>
                </a:ext>
              </a:extLst>
            </p:cNvPr>
            <p:cNvSpPr txBox="1"/>
            <p:nvPr/>
          </p:nvSpPr>
          <p:spPr>
            <a:xfrm>
              <a:off x="11074624" y="6113567"/>
              <a:ext cx="761616" cy="246221"/>
            </a:xfrm>
            <a:prstGeom prst="rect">
              <a:avLst/>
            </a:prstGeom>
            <a:noFill/>
          </p:spPr>
          <p:txBody>
            <a:bodyPr wrap="square" rtlCol="0">
              <a:spAutoFit/>
            </a:bodyPr>
            <a:lstStyle>
              <a:defPPr>
                <a:defRPr lang="en-US"/>
              </a:defPPr>
              <a:lvl1pPr algn="ctr">
                <a:defRPr sz="1400">
                  <a:solidFill>
                    <a:schemeClr val="bg1"/>
                  </a:solidFill>
                </a:defRPr>
              </a:lvl1pPr>
            </a:lstStyle>
            <a:p>
              <a:r>
                <a:rPr lang="en-US" sz="1000" dirty="0">
                  <a:solidFill>
                    <a:schemeClr val="tx1"/>
                  </a:solidFill>
                </a:rPr>
                <a:t>KMS</a:t>
              </a:r>
            </a:p>
          </p:txBody>
        </p:sp>
        <p:pic>
          <p:nvPicPr>
            <p:cNvPr id="31" name="Graphic 30">
              <a:extLst>
                <a:ext uri="{FF2B5EF4-FFF2-40B4-BE49-F238E27FC236}">
                  <a16:creationId xmlns:a16="http://schemas.microsoft.com/office/drawing/2014/main" id="{5420D7EF-DCD1-4452-9853-C0B23EFBC81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294671" y="5834941"/>
              <a:ext cx="308986" cy="308986"/>
            </a:xfrm>
            <a:prstGeom prst="rect">
              <a:avLst/>
            </a:prstGeom>
          </p:spPr>
        </p:pic>
      </p:grpSp>
      <p:grpSp>
        <p:nvGrpSpPr>
          <p:cNvPr id="186" name="Group 185">
            <a:extLst>
              <a:ext uri="{FF2B5EF4-FFF2-40B4-BE49-F238E27FC236}">
                <a16:creationId xmlns:a16="http://schemas.microsoft.com/office/drawing/2014/main" id="{9A3569F0-129E-F14A-0A2A-43A610046364}"/>
              </a:ext>
            </a:extLst>
          </p:cNvPr>
          <p:cNvGrpSpPr/>
          <p:nvPr/>
        </p:nvGrpSpPr>
        <p:grpSpPr>
          <a:xfrm>
            <a:off x="5874530" y="5776591"/>
            <a:ext cx="508262" cy="552856"/>
            <a:chOff x="2699197" y="5822212"/>
            <a:chExt cx="508262" cy="552856"/>
          </a:xfrm>
        </p:grpSpPr>
        <p:pic>
          <p:nvPicPr>
            <p:cNvPr id="32" name="Graphic 19">
              <a:extLst>
                <a:ext uri="{FF2B5EF4-FFF2-40B4-BE49-F238E27FC236}">
                  <a16:creationId xmlns:a16="http://schemas.microsoft.com/office/drawing/2014/main" id="{5FF5319C-011B-450E-8E04-0BEC2D129DF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94035" y="5822212"/>
              <a:ext cx="324000" cy="3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a:extLst>
                <a:ext uri="{FF2B5EF4-FFF2-40B4-BE49-F238E27FC236}">
                  <a16:creationId xmlns:a16="http://schemas.microsoft.com/office/drawing/2014/main" id="{0797D994-863D-43B4-B016-187816F8DA93}"/>
                </a:ext>
              </a:extLst>
            </p:cNvPr>
            <p:cNvSpPr txBox="1"/>
            <p:nvPr/>
          </p:nvSpPr>
          <p:spPr>
            <a:xfrm>
              <a:off x="2699197" y="6128847"/>
              <a:ext cx="508262" cy="246221"/>
            </a:xfrm>
            <a:prstGeom prst="rect">
              <a:avLst/>
            </a:prstGeom>
            <a:noFill/>
          </p:spPr>
          <p:txBody>
            <a:bodyPr wrap="square" rtlCol="0">
              <a:spAutoFit/>
            </a:bodyPr>
            <a:lstStyle/>
            <a:p>
              <a:pPr algn="ctr"/>
              <a:r>
                <a:rPr lang="en-US" sz="1000" dirty="0"/>
                <a:t>IAM</a:t>
              </a:r>
            </a:p>
          </p:txBody>
        </p:sp>
      </p:grpSp>
      <p:grpSp>
        <p:nvGrpSpPr>
          <p:cNvPr id="187" name="Group 186">
            <a:extLst>
              <a:ext uri="{FF2B5EF4-FFF2-40B4-BE49-F238E27FC236}">
                <a16:creationId xmlns:a16="http://schemas.microsoft.com/office/drawing/2014/main" id="{42B7C6CC-FFDE-5851-AF10-DADB37DC8995}"/>
              </a:ext>
            </a:extLst>
          </p:cNvPr>
          <p:cNvGrpSpPr/>
          <p:nvPr/>
        </p:nvGrpSpPr>
        <p:grpSpPr>
          <a:xfrm>
            <a:off x="6346287" y="5775641"/>
            <a:ext cx="586278" cy="548603"/>
            <a:chOff x="3249655" y="5845326"/>
            <a:chExt cx="586278" cy="548603"/>
          </a:xfrm>
        </p:grpSpPr>
        <p:pic>
          <p:nvPicPr>
            <p:cNvPr id="34" name="Graphic 6">
              <a:extLst>
                <a:ext uri="{FF2B5EF4-FFF2-40B4-BE49-F238E27FC236}">
                  <a16:creationId xmlns:a16="http://schemas.microsoft.com/office/drawing/2014/main" id="{4CFFC96C-1E01-4BCE-81DE-FF17CA14634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84721" y="5845326"/>
              <a:ext cx="324000" cy="3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34">
              <a:extLst>
                <a:ext uri="{FF2B5EF4-FFF2-40B4-BE49-F238E27FC236}">
                  <a16:creationId xmlns:a16="http://schemas.microsoft.com/office/drawing/2014/main" id="{4197E370-3131-46CF-9EFB-C5833BA66530}"/>
                </a:ext>
              </a:extLst>
            </p:cNvPr>
            <p:cNvSpPr txBox="1"/>
            <p:nvPr/>
          </p:nvSpPr>
          <p:spPr>
            <a:xfrm>
              <a:off x="3249655" y="6147708"/>
              <a:ext cx="586278" cy="246221"/>
            </a:xfrm>
            <a:prstGeom prst="rect">
              <a:avLst/>
            </a:prstGeom>
            <a:noFill/>
          </p:spPr>
          <p:txBody>
            <a:bodyPr wrap="square" rtlCol="0">
              <a:spAutoFit/>
            </a:bodyPr>
            <a:lstStyle/>
            <a:p>
              <a:pPr algn="ctr"/>
              <a:r>
                <a:rPr lang="en-US" sz="1000" dirty="0"/>
                <a:t>SSO</a:t>
              </a:r>
            </a:p>
          </p:txBody>
        </p:sp>
      </p:grpSp>
      <p:grpSp>
        <p:nvGrpSpPr>
          <p:cNvPr id="188" name="Group 187">
            <a:extLst>
              <a:ext uri="{FF2B5EF4-FFF2-40B4-BE49-F238E27FC236}">
                <a16:creationId xmlns:a16="http://schemas.microsoft.com/office/drawing/2014/main" id="{329C3DD8-E890-623C-27A4-2A10242B645C}"/>
              </a:ext>
            </a:extLst>
          </p:cNvPr>
          <p:cNvGrpSpPr/>
          <p:nvPr/>
        </p:nvGrpSpPr>
        <p:grpSpPr>
          <a:xfrm>
            <a:off x="6860789" y="5773659"/>
            <a:ext cx="824300" cy="558621"/>
            <a:chOff x="4078007" y="5827854"/>
            <a:chExt cx="824300" cy="558621"/>
          </a:xfrm>
        </p:grpSpPr>
        <p:pic>
          <p:nvPicPr>
            <p:cNvPr id="36" name="Graphic 7">
              <a:extLst>
                <a:ext uri="{FF2B5EF4-FFF2-40B4-BE49-F238E27FC236}">
                  <a16:creationId xmlns:a16="http://schemas.microsoft.com/office/drawing/2014/main" id="{FBD4EA79-D44A-4110-B4AE-45A6FF334FA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47894" y="5827854"/>
              <a:ext cx="335500" cy="3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9">
              <a:extLst>
                <a:ext uri="{FF2B5EF4-FFF2-40B4-BE49-F238E27FC236}">
                  <a16:creationId xmlns:a16="http://schemas.microsoft.com/office/drawing/2014/main" id="{7993C854-D491-439A-9072-DB797F680899}"/>
                </a:ext>
              </a:extLst>
            </p:cNvPr>
            <p:cNvSpPr txBox="1">
              <a:spLocks noChangeArrowheads="1"/>
            </p:cNvSpPr>
            <p:nvPr/>
          </p:nvSpPr>
          <p:spPr bwMode="auto">
            <a:xfrm>
              <a:off x="4078007" y="6140254"/>
              <a:ext cx="824300" cy="246221"/>
            </a:xfrm>
            <a:prstGeom prst="rect">
              <a:avLst/>
            </a:prstGeom>
            <a:noFill/>
          </p:spPr>
          <p:txBody>
            <a:bodyPr wrap="square" rtlCol="0">
              <a:spAutoFit/>
            </a:bodyPr>
            <a:lstStyle>
              <a:defPPr>
                <a:defRPr lang="en-US"/>
              </a:defPPr>
              <a:lvl1pPr algn="ctr">
                <a:defRPr sz="1400">
                  <a:solidFill>
                    <a:schemeClr val="bg1"/>
                  </a:solidFill>
                </a:defRPr>
              </a:lvl1pPr>
            </a:lstStyle>
            <a:p>
              <a:r>
                <a:rPr lang="en-US" altLang="en-US" sz="1000" dirty="0">
                  <a:solidFill>
                    <a:schemeClr val="tx1"/>
                  </a:solidFill>
                </a:rPr>
                <a:t>Dir Service</a:t>
              </a:r>
            </a:p>
          </p:txBody>
        </p:sp>
      </p:grpSp>
      <p:pic>
        <p:nvPicPr>
          <p:cNvPr id="42" name="Graphic 9">
            <a:extLst>
              <a:ext uri="{FF2B5EF4-FFF2-40B4-BE49-F238E27FC236}">
                <a16:creationId xmlns:a16="http://schemas.microsoft.com/office/drawing/2014/main" id="{DCCBBF39-5D35-4706-A9C8-A1002812F88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06176" y="1790107"/>
            <a:ext cx="408519" cy="408519"/>
          </a:xfrm>
          <a:prstGeom prst="rect">
            <a:avLst/>
          </a:prstGeom>
        </p:spPr>
      </p:pic>
      <p:grpSp>
        <p:nvGrpSpPr>
          <p:cNvPr id="43" name="Group 42">
            <a:extLst>
              <a:ext uri="{FF2B5EF4-FFF2-40B4-BE49-F238E27FC236}">
                <a16:creationId xmlns:a16="http://schemas.microsoft.com/office/drawing/2014/main" id="{0A3A048C-3A8F-4DFE-A1AC-027B9F006A6E}"/>
              </a:ext>
            </a:extLst>
          </p:cNvPr>
          <p:cNvGrpSpPr/>
          <p:nvPr/>
        </p:nvGrpSpPr>
        <p:grpSpPr>
          <a:xfrm>
            <a:off x="4257699" y="1199341"/>
            <a:ext cx="7644855" cy="4057568"/>
            <a:chOff x="3931947" y="2121326"/>
            <a:chExt cx="3172823" cy="3538041"/>
          </a:xfrm>
        </p:grpSpPr>
        <p:grpSp>
          <p:nvGrpSpPr>
            <p:cNvPr id="44" name="Group 43">
              <a:extLst>
                <a:ext uri="{FF2B5EF4-FFF2-40B4-BE49-F238E27FC236}">
                  <a16:creationId xmlns:a16="http://schemas.microsoft.com/office/drawing/2014/main" id="{06DE8DB9-E22C-4663-8F53-7969CACDAE10}"/>
                </a:ext>
              </a:extLst>
            </p:cNvPr>
            <p:cNvGrpSpPr/>
            <p:nvPr/>
          </p:nvGrpSpPr>
          <p:grpSpPr>
            <a:xfrm>
              <a:off x="3959907" y="2121326"/>
              <a:ext cx="3144863" cy="3538041"/>
              <a:chOff x="3249781" y="1379082"/>
              <a:chExt cx="7173034" cy="4448512"/>
            </a:xfrm>
          </p:grpSpPr>
          <p:sp>
            <p:nvSpPr>
              <p:cNvPr id="46" name="Rectangle 45">
                <a:extLst>
                  <a:ext uri="{FF2B5EF4-FFF2-40B4-BE49-F238E27FC236}">
                    <a16:creationId xmlns:a16="http://schemas.microsoft.com/office/drawing/2014/main" id="{45A5F243-597F-49B7-BDC7-355BF9934459}"/>
                  </a:ext>
                </a:extLst>
              </p:cNvPr>
              <p:cNvSpPr/>
              <p:nvPr/>
            </p:nvSpPr>
            <p:spPr>
              <a:xfrm>
                <a:off x="3249781" y="1379082"/>
                <a:ext cx="7173034" cy="4448512"/>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 </a:t>
                </a:r>
              </a:p>
            </p:txBody>
          </p:sp>
          <p:pic>
            <p:nvPicPr>
              <p:cNvPr id="47" name="Graphic 46">
                <a:extLst>
                  <a:ext uri="{FF2B5EF4-FFF2-40B4-BE49-F238E27FC236}">
                    <a16:creationId xmlns:a16="http://schemas.microsoft.com/office/drawing/2014/main" id="{38D384D5-F575-4694-B159-CAF23BF2D9E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254041" y="1386653"/>
                <a:ext cx="310613" cy="390288"/>
              </a:xfrm>
              <a:prstGeom prst="rect">
                <a:avLst/>
              </a:prstGeom>
            </p:spPr>
          </p:pic>
        </p:grpSp>
        <p:sp>
          <p:nvSpPr>
            <p:cNvPr id="45" name="TextBox 44">
              <a:extLst>
                <a:ext uri="{FF2B5EF4-FFF2-40B4-BE49-F238E27FC236}">
                  <a16:creationId xmlns:a16="http://schemas.microsoft.com/office/drawing/2014/main" id="{8DF7D326-3EBB-414A-ACAD-FF2026931B69}"/>
                </a:ext>
              </a:extLst>
            </p:cNvPr>
            <p:cNvSpPr txBox="1"/>
            <p:nvPr/>
          </p:nvSpPr>
          <p:spPr>
            <a:xfrm>
              <a:off x="3931947" y="2420255"/>
              <a:ext cx="213611" cy="241532"/>
            </a:xfrm>
            <a:prstGeom prst="rect">
              <a:avLst/>
            </a:prstGeom>
            <a:noFill/>
          </p:spPr>
          <p:txBody>
            <a:bodyPr wrap="square" rtlCol="0">
              <a:spAutoFit/>
            </a:bodyPr>
            <a:lstStyle/>
            <a:p>
              <a:r>
                <a:rPr lang="en-US" sz="1200" b="1" dirty="0">
                  <a:solidFill>
                    <a:schemeClr val="accent6">
                      <a:lumMod val="75000"/>
                    </a:schemeClr>
                  </a:solidFill>
                </a:rPr>
                <a:t>HPC</a:t>
              </a:r>
            </a:p>
          </p:txBody>
        </p:sp>
      </p:grpSp>
      <p:sp>
        <p:nvSpPr>
          <p:cNvPr id="48" name="Rectangle 47">
            <a:extLst>
              <a:ext uri="{FF2B5EF4-FFF2-40B4-BE49-F238E27FC236}">
                <a16:creationId xmlns:a16="http://schemas.microsoft.com/office/drawing/2014/main" id="{B1C9ED97-2FE8-474D-BEA0-962F9769ECBF}"/>
              </a:ext>
            </a:extLst>
          </p:cNvPr>
          <p:cNvSpPr/>
          <p:nvPr/>
        </p:nvSpPr>
        <p:spPr bwMode="auto">
          <a:xfrm>
            <a:off x="4681330" y="1000138"/>
            <a:ext cx="7169591" cy="433704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000" dirty="0">
                <a:solidFill>
                  <a:srgbClr val="5B9CD5"/>
                </a:solidFill>
                <a:latin typeface="Arial" panose="020B0604020202020204" pitchFamily="34" charset="0"/>
                <a:cs typeface="Arial" panose="020B0604020202020204" pitchFamily="34" charset="0"/>
              </a:rPr>
              <a:t>eu-west-1a</a:t>
            </a:r>
          </a:p>
        </p:txBody>
      </p:sp>
      <p:sp>
        <p:nvSpPr>
          <p:cNvPr id="55" name="TextBox 12">
            <a:extLst>
              <a:ext uri="{FF2B5EF4-FFF2-40B4-BE49-F238E27FC236}">
                <a16:creationId xmlns:a16="http://schemas.microsoft.com/office/drawing/2014/main" id="{E101B2A1-E9CF-4513-81A1-EECD2D4558A4}"/>
              </a:ext>
            </a:extLst>
          </p:cNvPr>
          <p:cNvSpPr txBox="1">
            <a:spLocks noChangeArrowheads="1"/>
          </p:cNvSpPr>
          <p:nvPr/>
        </p:nvSpPr>
        <p:spPr bwMode="auto">
          <a:xfrm>
            <a:off x="433803" y="776924"/>
            <a:ext cx="10455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solidFill>
                  <a:schemeClr val="bg1">
                    <a:lumMod val="50000"/>
                  </a:schemeClr>
                </a:solidFill>
                <a:latin typeface="Arial" panose="020B0604020202020204" pitchFamily="34" charset="0"/>
                <a:ea typeface="Amazon Ember" panose="020B0603020204020204" pitchFamily="34" charset="0"/>
                <a:cs typeface="Arial" panose="020B0604020202020204" pitchFamily="34" charset="0"/>
              </a:rPr>
              <a:t>Dyson Malmesbury</a:t>
            </a:r>
          </a:p>
        </p:txBody>
      </p:sp>
      <p:sp>
        <p:nvSpPr>
          <p:cNvPr id="121" name="Rectangle 120">
            <a:extLst>
              <a:ext uri="{FF2B5EF4-FFF2-40B4-BE49-F238E27FC236}">
                <a16:creationId xmlns:a16="http://schemas.microsoft.com/office/drawing/2014/main" id="{BFAFCCBE-809C-45C5-989D-04280CF40DA8}"/>
              </a:ext>
            </a:extLst>
          </p:cNvPr>
          <p:cNvSpPr/>
          <p:nvPr/>
        </p:nvSpPr>
        <p:spPr>
          <a:xfrm>
            <a:off x="98635" y="4492821"/>
            <a:ext cx="2115055" cy="195788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Cloud9 is used for deployment purpose in PoC phase</a:t>
            </a:r>
          </a:p>
          <a:p>
            <a:endParaRPr lang="en-US" sz="1000" b="1" dirty="0">
              <a:solidFill>
                <a:schemeClr val="tx1"/>
              </a:solidFill>
            </a:endParaRPr>
          </a:p>
          <a:p>
            <a:r>
              <a:rPr lang="en-US" sz="1000" b="1" dirty="0">
                <a:solidFill>
                  <a:schemeClr val="tx1"/>
                </a:solidFill>
              </a:rPr>
              <a:t>HPC Instance Type</a:t>
            </a:r>
          </a:p>
          <a:p>
            <a:pPr marL="285750" indent="-285750">
              <a:buFont typeface="Arial" panose="020B0604020202020204" pitchFamily="34" charset="0"/>
              <a:buChar char="•"/>
            </a:pPr>
            <a:r>
              <a:rPr lang="en-US" sz="1000" dirty="0">
                <a:solidFill>
                  <a:schemeClr val="tx1"/>
                </a:solidFill>
              </a:rPr>
              <a:t>Compute: C6i.32xlarge</a:t>
            </a:r>
          </a:p>
          <a:p>
            <a:pPr marL="285750" indent="-285750">
              <a:buFont typeface="Arial" panose="020B0604020202020204" pitchFamily="34" charset="0"/>
              <a:buChar char="•"/>
            </a:pPr>
            <a:r>
              <a:rPr lang="en-US" sz="1000" dirty="0">
                <a:solidFill>
                  <a:schemeClr val="tx1"/>
                </a:solidFill>
              </a:rPr>
              <a:t>Head: C6i.2xlarge</a:t>
            </a:r>
          </a:p>
          <a:p>
            <a:r>
              <a:rPr lang="en-US" sz="1000" b="1" dirty="0">
                <a:solidFill>
                  <a:schemeClr val="tx1"/>
                </a:solidFill>
              </a:rPr>
              <a:t>Workstations</a:t>
            </a:r>
          </a:p>
          <a:p>
            <a:pPr marL="171450" indent="-171450">
              <a:buFont typeface="Arial" panose="020B0604020202020204" pitchFamily="34" charset="0"/>
              <a:buChar char="•"/>
            </a:pPr>
            <a:r>
              <a:rPr lang="en-US" sz="1000" dirty="0">
                <a:solidFill>
                  <a:schemeClr val="tx1"/>
                </a:solidFill>
              </a:rPr>
              <a:t>G4dn.8xlarge</a:t>
            </a:r>
          </a:p>
          <a:p>
            <a:r>
              <a:rPr lang="en-US" sz="1000" b="1" dirty="0">
                <a:solidFill>
                  <a:schemeClr val="tx1"/>
                </a:solidFill>
              </a:rPr>
              <a:t>Storage</a:t>
            </a:r>
          </a:p>
          <a:p>
            <a:pPr marL="171450" indent="-171450">
              <a:buFont typeface="Arial" panose="020B0604020202020204" pitchFamily="34" charset="0"/>
              <a:buChar char="•"/>
            </a:pPr>
            <a:r>
              <a:rPr lang="en-US" sz="1000" dirty="0">
                <a:solidFill>
                  <a:schemeClr val="tx1"/>
                </a:solidFill>
              </a:rPr>
              <a:t>Local 1 TB GP3</a:t>
            </a:r>
          </a:p>
          <a:p>
            <a:pPr marL="171450" indent="-171450">
              <a:buFont typeface="Arial" panose="020B0604020202020204" pitchFamily="34" charset="0"/>
              <a:buChar char="•"/>
            </a:pPr>
            <a:r>
              <a:rPr lang="en-US" sz="1000" dirty="0">
                <a:solidFill>
                  <a:schemeClr val="tx1"/>
                </a:solidFill>
              </a:rPr>
              <a:t>Shared 20 TB FSx for NetApp ONTAP</a:t>
            </a:r>
          </a:p>
        </p:txBody>
      </p:sp>
      <p:pic>
        <p:nvPicPr>
          <p:cNvPr id="132" name="Graphic 7">
            <a:extLst>
              <a:ext uri="{FF2B5EF4-FFF2-40B4-BE49-F238E27FC236}">
                <a16:creationId xmlns:a16="http://schemas.microsoft.com/office/drawing/2014/main" id="{4506ADF5-47D3-44D1-A354-302238B5031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24858" y="2480664"/>
            <a:ext cx="355478" cy="355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 name="Group 49">
            <a:extLst>
              <a:ext uri="{FF2B5EF4-FFF2-40B4-BE49-F238E27FC236}">
                <a16:creationId xmlns:a16="http://schemas.microsoft.com/office/drawing/2014/main" id="{A30EA907-DE3A-FE2A-E60B-D3714900FA9D}"/>
              </a:ext>
            </a:extLst>
          </p:cNvPr>
          <p:cNvGrpSpPr/>
          <p:nvPr/>
        </p:nvGrpSpPr>
        <p:grpSpPr>
          <a:xfrm>
            <a:off x="89953" y="3440528"/>
            <a:ext cx="1308508" cy="922553"/>
            <a:chOff x="89953" y="3596942"/>
            <a:chExt cx="1308508" cy="922553"/>
          </a:xfrm>
        </p:grpSpPr>
        <p:grpSp>
          <p:nvGrpSpPr>
            <p:cNvPr id="133" name="Group 132">
              <a:extLst>
                <a:ext uri="{FF2B5EF4-FFF2-40B4-BE49-F238E27FC236}">
                  <a16:creationId xmlns:a16="http://schemas.microsoft.com/office/drawing/2014/main" id="{895BD4E1-3A70-4419-B5D5-4F95FEB8B1ED}"/>
                </a:ext>
              </a:extLst>
            </p:cNvPr>
            <p:cNvGrpSpPr/>
            <p:nvPr/>
          </p:nvGrpSpPr>
          <p:grpSpPr>
            <a:xfrm>
              <a:off x="112658" y="3596942"/>
              <a:ext cx="1273279" cy="892625"/>
              <a:chOff x="64530" y="1652445"/>
              <a:chExt cx="1273279" cy="892624"/>
            </a:xfrm>
          </p:grpSpPr>
          <p:grpSp>
            <p:nvGrpSpPr>
              <p:cNvPr id="134" name="Group 133">
                <a:extLst>
                  <a:ext uri="{FF2B5EF4-FFF2-40B4-BE49-F238E27FC236}">
                    <a16:creationId xmlns:a16="http://schemas.microsoft.com/office/drawing/2014/main" id="{5D209105-6C14-4BEF-B882-EE5F139FD8C3}"/>
                  </a:ext>
                </a:extLst>
              </p:cNvPr>
              <p:cNvGrpSpPr/>
              <p:nvPr/>
            </p:nvGrpSpPr>
            <p:grpSpPr>
              <a:xfrm>
                <a:off x="64530" y="1652445"/>
                <a:ext cx="1273279" cy="892624"/>
                <a:chOff x="80368" y="671578"/>
                <a:chExt cx="1273279" cy="892624"/>
              </a:xfrm>
            </p:grpSpPr>
            <p:grpSp>
              <p:nvGrpSpPr>
                <p:cNvPr id="136" name="Group 135">
                  <a:extLst>
                    <a:ext uri="{FF2B5EF4-FFF2-40B4-BE49-F238E27FC236}">
                      <a16:creationId xmlns:a16="http://schemas.microsoft.com/office/drawing/2014/main" id="{6B0572E4-D3A1-4BE8-AA81-AA3D72E8F223}"/>
                    </a:ext>
                  </a:extLst>
                </p:cNvPr>
                <p:cNvGrpSpPr/>
                <p:nvPr/>
              </p:nvGrpSpPr>
              <p:grpSpPr>
                <a:xfrm>
                  <a:off x="80368" y="691544"/>
                  <a:ext cx="1273279" cy="872658"/>
                  <a:chOff x="249234" y="5221274"/>
                  <a:chExt cx="1273279" cy="872658"/>
                </a:xfrm>
              </p:grpSpPr>
              <p:sp>
                <p:nvSpPr>
                  <p:cNvPr id="138" name="Rectangle 137">
                    <a:extLst>
                      <a:ext uri="{FF2B5EF4-FFF2-40B4-BE49-F238E27FC236}">
                        <a16:creationId xmlns:a16="http://schemas.microsoft.com/office/drawing/2014/main" id="{3BB8E026-ADF0-406F-82E3-0089544E4AFF}"/>
                      </a:ext>
                    </a:extLst>
                  </p:cNvPr>
                  <p:cNvSpPr/>
                  <p:nvPr/>
                </p:nvSpPr>
                <p:spPr>
                  <a:xfrm>
                    <a:off x="249234" y="5221274"/>
                    <a:ext cx="1273279" cy="872658"/>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de-CH">
                      <a:solidFill>
                        <a:schemeClr val="bg1"/>
                      </a:solidFill>
                    </a:endParaRPr>
                  </a:p>
                </p:txBody>
              </p:sp>
              <p:pic>
                <p:nvPicPr>
                  <p:cNvPr id="139" name="Graphic 138">
                    <a:extLst>
                      <a:ext uri="{FF2B5EF4-FFF2-40B4-BE49-F238E27FC236}">
                        <a16:creationId xmlns:a16="http://schemas.microsoft.com/office/drawing/2014/main" id="{F9D62083-FDE4-4535-BE94-B6DC16818479}"/>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flipH="1">
                    <a:off x="461950" y="5415092"/>
                    <a:ext cx="345819" cy="336032"/>
                  </a:xfrm>
                  <a:prstGeom prst="rect">
                    <a:avLst/>
                  </a:prstGeom>
                </p:spPr>
              </p:pic>
            </p:grpSp>
            <p:sp>
              <p:nvSpPr>
                <p:cNvPr id="137" name="TextBox 12">
                  <a:extLst>
                    <a:ext uri="{FF2B5EF4-FFF2-40B4-BE49-F238E27FC236}">
                      <a16:creationId xmlns:a16="http://schemas.microsoft.com/office/drawing/2014/main" id="{53EF0099-62A0-4348-9E4E-BF53142BFFAB}"/>
                    </a:ext>
                  </a:extLst>
                </p:cNvPr>
                <p:cNvSpPr txBox="1">
                  <a:spLocks noChangeArrowheads="1"/>
                </p:cNvSpPr>
                <p:nvPr/>
              </p:nvSpPr>
              <p:spPr bwMode="auto">
                <a:xfrm>
                  <a:off x="122073" y="671578"/>
                  <a:ext cx="11186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solidFill>
                        <a:schemeClr val="bg1">
                          <a:lumMod val="50000"/>
                        </a:schemeClr>
                      </a:solidFill>
                      <a:latin typeface="Arial" panose="020B0604020202020204" pitchFamily="34" charset="0"/>
                      <a:ea typeface="Amazon Ember" panose="020B0603020204020204" pitchFamily="34" charset="0"/>
                      <a:cs typeface="Arial" panose="020B0604020202020204" pitchFamily="34" charset="0"/>
                    </a:rPr>
                    <a:t>TCS Dev Center</a:t>
                  </a:r>
                </a:p>
              </p:txBody>
            </p:sp>
          </p:grpSp>
          <p:pic>
            <p:nvPicPr>
              <p:cNvPr id="135" name="Graphic 134" descr="Internet with solid fill">
                <a:extLst>
                  <a:ext uri="{FF2B5EF4-FFF2-40B4-BE49-F238E27FC236}">
                    <a16:creationId xmlns:a16="http://schemas.microsoft.com/office/drawing/2014/main" id="{F5D95F97-D28F-4551-8BDD-F8A4954A208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663655" y="1832978"/>
                <a:ext cx="426575" cy="426575"/>
              </a:xfrm>
              <a:prstGeom prst="rect">
                <a:avLst/>
              </a:prstGeom>
            </p:spPr>
          </p:pic>
        </p:grpSp>
        <p:sp>
          <p:nvSpPr>
            <p:cNvPr id="140" name="TextBox 9">
              <a:extLst>
                <a:ext uri="{FF2B5EF4-FFF2-40B4-BE49-F238E27FC236}">
                  <a16:creationId xmlns:a16="http://schemas.microsoft.com/office/drawing/2014/main" id="{5EA2DD32-3DCA-4BC4-8129-6F29FD17F9B8}"/>
                </a:ext>
              </a:extLst>
            </p:cNvPr>
            <p:cNvSpPr txBox="1">
              <a:spLocks noChangeArrowheads="1"/>
            </p:cNvSpPr>
            <p:nvPr/>
          </p:nvSpPr>
          <p:spPr bwMode="auto">
            <a:xfrm>
              <a:off x="89953" y="4119385"/>
              <a:ext cx="13085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Cloud Engineer with Dyson Laptop</a:t>
              </a:r>
            </a:p>
          </p:txBody>
        </p:sp>
      </p:grpSp>
      <p:sp>
        <p:nvSpPr>
          <p:cNvPr id="142" name="TextBox 9">
            <a:extLst>
              <a:ext uri="{FF2B5EF4-FFF2-40B4-BE49-F238E27FC236}">
                <a16:creationId xmlns:a16="http://schemas.microsoft.com/office/drawing/2014/main" id="{EE61D3E3-6365-4DC9-BBAD-4CE33C47F272}"/>
              </a:ext>
            </a:extLst>
          </p:cNvPr>
          <p:cNvSpPr txBox="1">
            <a:spLocks noChangeArrowheads="1"/>
          </p:cNvSpPr>
          <p:nvPr/>
        </p:nvSpPr>
        <p:spPr bwMode="auto">
          <a:xfrm>
            <a:off x="3872516" y="2925751"/>
            <a:ext cx="5038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TGW</a:t>
            </a:r>
          </a:p>
        </p:txBody>
      </p:sp>
      <p:pic>
        <p:nvPicPr>
          <p:cNvPr id="2" name="Graphic 43">
            <a:extLst>
              <a:ext uri="{FF2B5EF4-FFF2-40B4-BE49-F238E27FC236}">
                <a16:creationId xmlns:a16="http://schemas.microsoft.com/office/drawing/2014/main" id="{67A2A2EC-0B95-0544-63DB-E4725D1D2061}"/>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573071" y="2662158"/>
            <a:ext cx="271790" cy="27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9">
            <a:extLst>
              <a:ext uri="{FF2B5EF4-FFF2-40B4-BE49-F238E27FC236}">
                <a16:creationId xmlns:a16="http://schemas.microsoft.com/office/drawing/2014/main" id="{58DA9E35-F1CE-9895-508C-D009D22DDBE7}"/>
              </a:ext>
            </a:extLst>
          </p:cNvPr>
          <p:cNvSpPr txBox="1">
            <a:spLocks noChangeArrowheads="1"/>
          </p:cNvSpPr>
          <p:nvPr/>
        </p:nvSpPr>
        <p:spPr bwMode="auto">
          <a:xfrm>
            <a:off x="239453" y="2933800"/>
            <a:ext cx="84761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Client VPN</a:t>
            </a:r>
          </a:p>
        </p:txBody>
      </p:sp>
      <p:pic>
        <p:nvPicPr>
          <p:cNvPr id="63" name="Graphic 35">
            <a:extLst>
              <a:ext uri="{FF2B5EF4-FFF2-40B4-BE49-F238E27FC236}">
                <a16:creationId xmlns:a16="http://schemas.microsoft.com/office/drawing/2014/main" id="{FE617F0D-E2F2-4C4F-C66D-724C459D91E1}"/>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733303" y="1303003"/>
            <a:ext cx="243780" cy="25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 name="Rectangle 180">
            <a:extLst>
              <a:ext uri="{FF2B5EF4-FFF2-40B4-BE49-F238E27FC236}">
                <a16:creationId xmlns:a16="http://schemas.microsoft.com/office/drawing/2014/main" id="{BBE2282B-980A-A55B-411E-39C1046BE05C}"/>
              </a:ext>
            </a:extLst>
          </p:cNvPr>
          <p:cNvSpPr/>
          <p:nvPr/>
        </p:nvSpPr>
        <p:spPr>
          <a:xfrm>
            <a:off x="5899979" y="5608209"/>
            <a:ext cx="5806554" cy="72884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9">
            <a:extLst>
              <a:ext uri="{FF2B5EF4-FFF2-40B4-BE49-F238E27FC236}">
                <a16:creationId xmlns:a16="http://schemas.microsoft.com/office/drawing/2014/main" id="{9ACC231B-0187-7E5D-E256-7A41A734BFB1}"/>
              </a:ext>
            </a:extLst>
          </p:cNvPr>
          <p:cNvSpPr txBox="1">
            <a:spLocks noChangeArrowheads="1"/>
          </p:cNvSpPr>
          <p:nvPr/>
        </p:nvSpPr>
        <p:spPr bwMode="auto">
          <a:xfrm>
            <a:off x="7963719" y="5568171"/>
            <a:ext cx="19837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de-CH" sz="1000" dirty="0"/>
              <a:t>Identity, Security &amp; Compliance</a:t>
            </a:r>
          </a:p>
        </p:txBody>
      </p:sp>
      <p:grpSp>
        <p:nvGrpSpPr>
          <p:cNvPr id="189" name="Group 188">
            <a:extLst>
              <a:ext uri="{FF2B5EF4-FFF2-40B4-BE49-F238E27FC236}">
                <a16:creationId xmlns:a16="http://schemas.microsoft.com/office/drawing/2014/main" id="{553BCDC5-4763-ED68-F9FE-B8F54F594F0D}"/>
              </a:ext>
            </a:extLst>
          </p:cNvPr>
          <p:cNvGrpSpPr/>
          <p:nvPr/>
        </p:nvGrpSpPr>
        <p:grpSpPr>
          <a:xfrm>
            <a:off x="7513075" y="5784718"/>
            <a:ext cx="918320" cy="545529"/>
            <a:chOff x="5048725" y="5800206"/>
            <a:chExt cx="918320" cy="545529"/>
          </a:xfrm>
        </p:grpSpPr>
        <p:pic>
          <p:nvPicPr>
            <p:cNvPr id="184" name="Graphic 17">
              <a:extLst>
                <a:ext uri="{FF2B5EF4-FFF2-40B4-BE49-F238E27FC236}">
                  <a16:creationId xmlns:a16="http://schemas.microsoft.com/office/drawing/2014/main" id="{52F06581-3F19-F344-922D-951D1603CC48}"/>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353730" y="5800206"/>
              <a:ext cx="32316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 name="TextBox 9">
              <a:extLst>
                <a:ext uri="{FF2B5EF4-FFF2-40B4-BE49-F238E27FC236}">
                  <a16:creationId xmlns:a16="http://schemas.microsoft.com/office/drawing/2014/main" id="{76FC6EAC-C8A0-9FA7-6DE1-E1FA650CF721}"/>
                </a:ext>
              </a:extLst>
            </p:cNvPr>
            <p:cNvSpPr txBox="1">
              <a:spLocks noChangeArrowheads="1"/>
            </p:cNvSpPr>
            <p:nvPr/>
          </p:nvSpPr>
          <p:spPr bwMode="auto">
            <a:xfrm>
              <a:off x="5048725" y="6099514"/>
              <a:ext cx="918320" cy="246221"/>
            </a:xfrm>
            <a:prstGeom prst="rect">
              <a:avLst/>
            </a:prstGeom>
            <a:noFill/>
          </p:spPr>
          <p:txBody>
            <a:bodyPr wrap="square" rtlCol="0">
              <a:spAutoFit/>
            </a:bodyPr>
            <a:lstStyle>
              <a:defPPr>
                <a:defRPr lang="en-US"/>
              </a:defPPr>
              <a:lvl1pPr algn="ctr">
                <a:defRPr sz="1400">
                  <a:solidFill>
                    <a:schemeClr val="bg1"/>
                  </a:solidFill>
                </a:defRPr>
              </a:lvl1pPr>
            </a:lstStyle>
            <a:p>
              <a:r>
                <a:rPr lang="en-US" altLang="en-US" sz="1000" dirty="0">
                  <a:solidFill>
                    <a:schemeClr val="tx1"/>
                  </a:solidFill>
                </a:rPr>
                <a:t>Secrets </a:t>
              </a:r>
              <a:r>
                <a:rPr lang="en-US" altLang="en-US" sz="1000" dirty="0" err="1">
                  <a:solidFill>
                    <a:schemeClr val="tx1"/>
                  </a:solidFill>
                </a:rPr>
                <a:t>Mgr</a:t>
              </a:r>
              <a:endParaRPr lang="en-US" altLang="en-US" sz="1000" dirty="0">
                <a:solidFill>
                  <a:schemeClr val="tx1"/>
                </a:solidFill>
              </a:endParaRPr>
            </a:p>
          </p:txBody>
        </p:sp>
      </p:grpSp>
      <p:sp>
        <p:nvSpPr>
          <p:cNvPr id="206" name="Rectangle 205">
            <a:extLst>
              <a:ext uri="{FF2B5EF4-FFF2-40B4-BE49-F238E27FC236}">
                <a16:creationId xmlns:a16="http://schemas.microsoft.com/office/drawing/2014/main" id="{058744DE-154E-5FBA-E17C-5A232FA17BFC}"/>
              </a:ext>
            </a:extLst>
          </p:cNvPr>
          <p:cNvSpPr/>
          <p:nvPr/>
        </p:nvSpPr>
        <p:spPr>
          <a:xfrm>
            <a:off x="4174574" y="5608209"/>
            <a:ext cx="1306716" cy="735494"/>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TextBox 9">
            <a:extLst>
              <a:ext uri="{FF2B5EF4-FFF2-40B4-BE49-F238E27FC236}">
                <a16:creationId xmlns:a16="http://schemas.microsoft.com/office/drawing/2014/main" id="{85548C83-64BB-663C-EAA5-731ABDCF942D}"/>
              </a:ext>
            </a:extLst>
          </p:cNvPr>
          <p:cNvSpPr txBox="1">
            <a:spLocks noChangeArrowheads="1"/>
          </p:cNvSpPr>
          <p:nvPr/>
        </p:nvSpPr>
        <p:spPr bwMode="auto">
          <a:xfrm>
            <a:off x="4325068" y="5573159"/>
            <a:ext cx="104657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de-CH" sz="1000" dirty="0"/>
              <a:t>Storage Options</a:t>
            </a:r>
          </a:p>
        </p:txBody>
      </p:sp>
      <p:grpSp>
        <p:nvGrpSpPr>
          <p:cNvPr id="216" name="Group 215">
            <a:extLst>
              <a:ext uri="{FF2B5EF4-FFF2-40B4-BE49-F238E27FC236}">
                <a16:creationId xmlns:a16="http://schemas.microsoft.com/office/drawing/2014/main" id="{7FDA58FE-E1C9-8337-EF53-5B028E64363D}"/>
              </a:ext>
            </a:extLst>
          </p:cNvPr>
          <p:cNvGrpSpPr/>
          <p:nvPr/>
        </p:nvGrpSpPr>
        <p:grpSpPr>
          <a:xfrm>
            <a:off x="4471887" y="5792237"/>
            <a:ext cx="1056328" cy="540206"/>
            <a:chOff x="4331022" y="5792237"/>
            <a:chExt cx="1056328" cy="540206"/>
          </a:xfrm>
        </p:grpSpPr>
        <p:pic>
          <p:nvPicPr>
            <p:cNvPr id="211" name="Graphic 8">
              <a:extLst>
                <a:ext uri="{FF2B5EF4-FFF2-40B4-BE49-F238E27FC236}">
                  <a16:creationId xmlns:a16="http://schemas.microsoft.com/office/drawing/2014/main" id="{D7AB6C42-D910-4493-50A4-07E537E6F2A7}"/>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14328" y="5792237"/>
              <a:ext cx="32316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 name="TextBox 9">
              <a:extLst>
                <a:ext uri="{FF2B5EF4-FFF2-40B4-BE49-F238E27FC236}">
                  <a16:creationId xmlns:a16="http://schemas.microsoft.com/office/drawing/2014/main" id="{B187A2F5-FB00-ABCD-1D0E-3D73A6EAB7AC}"/>
                </a:ext>
              </a:extLst>
            </p:cNvPr>
            <p:cNvSpPr txBox="1">
              <a:spLocks noChangeArrowheads="1"/>
            </p:cNvSpPr>
            <p:nvPr/>
          </p:nvSpPr>
          <p:spPr bwMode="auto">
            <a:xfrm>
              <a:off x="4331022" y="6101611"/>
              <a:ext cx="105632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900" dirty="0" err="1">
                  <a:latin typeface="Arial" panose="020B0604020202020204" pitchFamily="34" charset="0"/>
                  <a:ea typeface="Amazon Ember" panose="020B0603020204020204" pitchFamily="34" charset="0"/>
                  <a:cs typeface="Arial" panose="020B0604020202020204" pitchFamily="34" charset="0"/>
                </a:rPr>
                <a:t>FSx</a:t>
              </a:r>
              <a:r>
                <a:rPr lang="en-US" altLang="en-US" sz="900" dirty="0">
                  <a:latin typeface="Arial" panose="020B0604020202020204" pitchFamily="34" charset="0"/>
                  <a:ea typeface="Amazon Ember" panose="020B0603020204020204" pitchFamily="34" charset="0"/>
                  <a:cs typeface="Arial" panose="020B0604020202020204" pitchFamily="34" charset="0"/>
                </a:rPr>
                <a:t> for ONTAP</a:t>
              </a:r>
            </a:p>
          </p:txBody>
        </p:sp>
      </p:grpSp>
      <p:grpSp>
        <p:nvGrpSpPr>
          <p:cNvPr id="215" name="Group 214">
            <a:extLst>
              <a:ext uri="{FF2B5EF4-FFF2-40B4-BE49-F238E27FC236}">
                <a16:creationId xmlns:a16="http://schemas.microsoft.com/office/drawing/2014/main" id="{590D3696-196A-F97D-1AF2-DC9D07D9E12B}"/>
              </a:ext>
            </a:extLst>
          </p:cNvPr>
          <p:cNvGrpSpPr/>
          <p:nvPr/>
        </p:nvGrpSpPr>
        <p:grpSpPr>
          <a:xfrm>
            <a:off x="4247858" y="5792879"/>
            <a:ext cx="358072" cy="539867"/>
            <a:chOff x="5393728" y="5792237"/>
            <a:chExt cx="358072" cy="539867"/>
          </a:xfrm>
        </p:grpSpPr>
        <p:pic>
          <p:nvPicPr>
            <p:cNvPr id="213" name="Graphic 8">
              <a:extLst>
                <a:ext uri="{FF2B5EF4-FFF2-40B4-BE49-F238E27FC236}">
                  <a16:creationId xmlns:a16="http://schemas.microsoft.com/office/drawing/2014/main" id="{3B97A85C-7288-DD72-4C59-ECAACEB5AF31}"/>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421246" y="5792237"/>
              <a:ext cx="32316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TextBox 9">
              <a:extLst>
                <a:ext uri="{FF2B5EF4-FFF2-40B4-BE49-F238E27FC236}">
                  <a16:creationId xmlns:a16="http://schemas.microsoft.com/office/drawing/2014/main" id="{F575EBA3-3931-E975-5B7B-133AEE628768}"/>
                </a:ext>
              </a:extLst>
            </p:cNvPr>
            <p:cNvSpPr txBox="1">
              <a:spLocks noChangeArrowheads="1"/>
            </p:cNvSpPr>
            <p:nvPr/>
          </p:nvSpPr>
          <p:spPr bwMode="auto">
            <a:xfrm>
              <a:off x="5393728" y="6085883"/>
              <a:ext cx="3580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S3</a:t>
              </a:r>
            </a:p>
          </p:txBody>
        </p:sp>
      </p:grpSp>
      <p:grpSp>
        <p:nvGrpSpPr>
          <p:cNvPr id="10" name="Group 9">
            <a:extLst>
              <a:ext uri="{FF2B5EF4-FFF2-40B4-BE49-F238E27FC236}">
                <a16:creationId xmlns:a16="http://schemas.microsoft.com/office/drawing/2014/main" id="{58D3A059-5A03-B3CC-9E5B-0EDF25275714}"/>
              </a:ext>
            </a:extLst>
          </p:cNvPr>
          <p:cNvGrpSpPr/>
          <p:nvPr/>
        </p:nvGrpSpPr>
        <p:grpSpPr>
          <a:xfrm>
            <a:off x="1425405" y="2724184"/>
            <a:ext cx="882156" cy="735271"/>
            <a:chOff x="1194360" y="3355950"/>
            <a:chExt cx="882156" cy="735271"/>
          </a:xfrm>
        </p:grpSpPr>
        <p:pic>
          <p:nvPicPr>
            <p:cNvPr id="145" name="Picture 2">
              <a:extLst>
                <a:ext uri="{FF2B5EF4-FFF2-40B4-BE49-F238E27FC236}">
                  <a16:creationId xmlns:a16="http://schemas.microsoft.com/office/drawing/2014/main" id="{4CDA0CC7-6ABE-47E1-BACC-6EA711B22D14}"/>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338053" y="3355950"/>
              <a:ext cx="592383" cy="524684"/>
            </a:xfrm>
            <a:prstGeom prst="rect">
              <a:avLst/>
            </a:prstGeom>
            <a:noFill/>
            <a:extLst>
              <a:ext uri="{909E8E84-426E-40DD-AFC4-6F175D3DCCD1}">
                <a14:hiddenFill xmlns:a14="http://schemas.microsoft.com/office/drawing/2010/main">
                  <a:solidFill>
                    <a:srgbClr val="FFFFFF"/>
                  </a:solidFill>
                </a14:hiddenFill>
              </a:ext>
            </a:extLst>
          </p:spPr>
        </p:pic>
        <p:sp>
          <p:nvSpPr>
            <p:cNvPr id="148" name="TextBox 17">
              <a:extLst>
                <a:ext uri="{FF2B5EF4-FFF2-40B4-BE49-F238E27FC236}">
                  <a16:creationId xmlns:a16="http://schemas.microsoft.com/office/drawing/2014/main" id="{78626E20-4AE7-43AF-8B33-1336AF3F385B}"/>
                </a:ext>
              </a:extLst>
            </p:cNvPr>
            <p:cNvSpPr txBox="1">
              <a:spLocks noChangeArrowheads="1"/>
            </p:cNvSpPr>
            <p:nvPr/>
          </p:nvSpPr>
          <p:spPr bwMode="auto">
            <a:xfrm>
              <a:off x="1194360" y="3845000"/>
              <a:ext cx="8821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SD-WAN</a:t>
              </a:r>
            </a:p>
          </p:txBody>
        </p:sp>
      </p:grpSp>
      <p:grpSp>
        <p:nvGrpSpPr>
          <p:cNvPr id="58" name="Group 57">
            <a:extLst>
              <a:ext uri="{FF2B5EF4-FFF2-40B4-BE49-F238E27FC236}">
                <a16:creationId xmlns:a16="http://schemas.microsoft.com/office/drawing/2014/main" id="{EFD00671-212F-F0EE-4720-DFAF1736CC56}"/>
              </a:ext>
            </a:extLst>
          </p:cNvPr>
          <p:cNvGrpSpPr/>
          <p:nvPr/>
        </p:nvGrpSpPr>
        <p:grpSpPr>
          <a:xfrm>
            <a:off x="5061914" y="1743315"/>
            <a:ext cx="599534" cy="425003"/>
            <a:chOff x="7111039" y="5191410"/>
            <a:chExt cx="599534" cy="425003"/>
          </a:xfrm>
        </p:grpSpPr>
        <p:pic>
          <p:nvPicPr>
            <p:cNvPr id="79" name="Graphic 78">
              <a:extLst>
                <a:ext uri="{FF2B5EF4-FFF2-40B4-BE49-F238E27FC236}">
                  <a16:creationId xmlns:a16="http://schemas.microsoft.com/office/drawing/2014/main" id="{CBB84A94-C8B8-2DF8-C100-A07C90D65471}"/>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7244023" y="5191410"/>
              <a:ext cx="281469" cy="197043"/>
            </a:xfrm>
            <a:prstGeom prst="rect">
              <a:avLst/>
            </a:prstGeom>
          </p:spPr>
        </p:pic>
        <p:sp>
          <p:nvSpPr>
            <p:cNvPr id="81" name="TextBox 17">
              <a:extLst>
                <a:ext uri="{FF2B5EF4-FFF2-40B4-BE49-F238E27FC236}">
                  <a16:creationId xmlns:a16="http://schemas.microsoft.com/office/drawing/2014/main" id="{D8C0D0D4-0AC1-60E6-39F8-3205D9E8AAE3}"/>
                </a:ext>
              </a:extLst>
            </p:cNvPr>
            <p:cNvSpPr txBox="1">
              <a:spLocks noChangeArrowheads="1"/>
            </p:cNvSpPr>
            <p:nvPr/>
          </p:nvSpPr>
          <p:spPr bwMode="auto">
            <a:xfrm>
              <a:off x="7111039" y="5385581"/>
              <a:ext cx="59953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Cloud9</a:t>
              </a:r>
            </a:p>
          </p:txBody>
        </p:sp>
      </p:grpSp>
      <p:sp>
        <p:nvSpPr>
          <p:cNvPr id="119" name="Rectangle 118">
            <a:extLst>
              <a:ext uri="{FF2B5EF4-FFF2-40B4-BE49-F238E27FC236}">
                <a16:creationId xmlns:a16="http://schemas.microsoft.com/office/drawing/2014/main" id="{BFFDA4C4-8721-9344-FEC1-D03B1C51852C}"/>
              </a:ext>
            </a:extLst>
          </p:cNvPr>
          <p:cNvSpPr/>
          <p:nvPr/>
        </p:nvSpPr>
        <p:spPr>
          <a:xfrm>
            <a:off x="3890165" y="937165"/>
            <a:ext cx="8088404" cy="4474066"/>
          </a:xfrm>
          <a:prstGeom prst="rect">
            <a:avLst/>
          </a:prstGeom>
          <a:noFill/>
          <a:ln w="6350">
            <a:solidFill>
              <a:srgbClr val="CD226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33795" tIns="46759"/>
          <a:lstStyle/>
          <a:p>
            <a:pPr algn="ctr">
              <a:defRPr/>
            </a:pPr>
            <a:endParaRPr lang="en-US" sz="614" baseline="-25000" dirty="0">
              <a:solidFill>
                <a:srgbClr val="CD2264"/>
              </a:solidFill>
              <a:latin typeface="Arial" panose="020B0604020202020204" pitchFamily="34" charset="0"/>
              <a:cs typeface="Arial" panose="020B0604020202020204" pitchFamily="34" charset="0"/>
            </a:endParaRPr>
          </a:p>
        </p:txBody>
      </p:sp>
      <p:cxnSp>
        <p:nvCxnSpPr>
          <p:cNvPr id="220" name="Connector: Elbow 219">
            <a:extLst>
              <a:ext uri="{FF2B5EF4-FFF2-40B4-BE49-F238E27FC236}">
                <a16:creationId xmlns:a16="http://schemas.microsoft.com/office/drawing/2014/main" id="{BF54B469-FD08-430D-ACFC-E55F2FA1EB1D}"/>
              </a:ext>
            </a:extLst>
          </p:cNvPr>
          <p:cNvCxnSpPr>
            <a:cxnSpLocks/>
            <a:stCxn id="138" idx="0"/>
            <a:endCxn id="12" idx="2"/>
          </p:cNvCxnSpPr>
          <p:nvPr/>
        </p:nvCxnSpPr>
        <p:spPr>
          <a:xfrm rot="16200000" flipV="1">
            <a:off x="68365" y="2779560"/>
            <a:ext cx="1153393" cy="208475"/>
          </a:xfrm>
          <a:prstGeom prst="bent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31" name="Rectangle 130">
            <a:extLst>
              <a:ext uri="{FF2B5EF4-FFF2-40B4-BE49-F238E27FC236}">
                <a16:creationId xmlns:a16="http://schemas.microsoft.com/office/drawing/2014/main" id="{5EDD732D-498A-43EC-4FB5-E3081AA49499}"/>
              </a:ext>
            </a:extLst>
          </p:cNvPr>
          <p:cNvSpPr/>
          <p:nvPr/>
        </p:nvSpPr>
        <p:spPr>
          <a:xfrm>
            <a:off x="2419074" y="1352617"/>
            <a:ext cx="1312675" cy="2019308"/>
          </a:xfrm>
          <a:prstGeom prst="rect">
            <a:avLst/>
          </a:prstGeom>
          <a:noFill/>
          <a:ln w="6350">
            <a:solidFill>
              <a:srgbClr val="CD226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33795" tIns="46759"/>
          <a:lstStyle/>
          <a:p>
            <a:pPr algn="ctr">
              <a:defRPr/>
            </a:pPr>
            <a:endParaRPr lang="en-US" sz="614" baseline="-25000" dirty="0">
              <a:solidFill>
                <a:srgbClr val="CD2264"/>
              </a:solidFill>
              <a:latin typeface="Arial" panose="020B0604020202020204" pitchFamily="34" charset="0"/>
              <a:cs typeface="Arial" panose="020B0604020202020204" pitchFamily="34" charset="0"/>
            </a:endParaRPr>
          </a:p>
        </p:txBody>
      </p:sp>
      <p:sp>
        <p:nvSpPr>
          <p:cNvPr id="144" name="TextBox 9">
            <a:extLst>
              <a:ext uri="{FF2B5EF4-FFF2-40B4-BE49-F238E27FC236}">
                <a16:creationId xmlns:a16="http://schemas.microsoft.com/office/drawing/2014/main" id="{E4F8A838-8234-222C-B659-974166411054}"/>
              </a:ext>
            </a:extLst>
          </p:cNvPr>
          <p:cNvSpPr txBox="1">
            <a:spLocks noChangeArrowheads="1"/>
          </p:cNvSpPr>
          <p:nvPr/>
        </p:nvSpPr>
        <p:spPr bwMode="auto">
          <a:xfrm>
            <a:off x="2607165" y="1356714"/>
            <a:ext cx="11444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 Transit Account</a:t>
            </a:r>
          </a:p>
        </p:txBody>
      </p:sp>
      <p:pic>
        <p:nvPicPr>
          <p:cNvPr id="146" name="Graphic 7">
            <a:extLst>
              <a:ext uri="{FF2B5EF4-FFF2-40B4-BE49-F238E27FC236}">
                <a16:creationId xmlns:a16="http://schemas.microsoft.com/office/drawing/2014/main" id="{79A2268C-DA6A-AFFA-89A1-D10F3EE7B1B8}"/>
              </a:ext>
            </a:extLst>
          </p:cNvPr>
          <p:cNvPicPr>
            <a:picLocks noChangeAspect="1" noChangeArrowheads="1"/>
          </p:cNvPicPr>
          <p:nvPr/>
        </p:nvPicPr>
        <p:blipFill>
          <a:blip r:embed="rId36">
            <a:extLst>
              <a:ext uri="{96DAC541-7B7A-43D3-8B79-37D633B846F1}">
                <asvg:svgBlip xmlns:asvg="http://schemas.microsoft.com/office/drawing/2016/SVG/main" r:embed="rId37"/>
              </a:ext>
            </a:extLst>
          </a:blip>
          <a:srcRect/>
          <a:stretch/>
        </p:blipFill>
        <p:spPr bwMode="auto">
          <a:xfrm>
            <a:off x="2432586" y="1347293"/>
            <a:ext cx="278891" cy="28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 name="Graphic 19">
            <a:extLst>
              <a:ext uri="{FF2B5EF4-FFF2-40B4-BE49-F238E27FC236}">
                <a16:creationId xmlns:a16="http://schemas.microsoft.com/office/drawing/2014/main" id="{E49456F8-C840-18B7-DBAD-19321460C317}"/>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942572" y="1836938"/>
            <a:ext cx="284623" cy="284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0" name="Group 149">
            <a:extLst>
              <a:ext uri="{FF2B5EF4-FFF2-40B4-BE49-F238E27FC236}">
                <a16:creationId xmlns:a16="http://schemas.microsoft.com/office/drawing/2014/main" id="{FF4CB7AF-B4A1-527F-C69C-6FC7E417A25B}"/>
              </a:ext>
            </a:extLst>
          </p:cNvPr>
          <p:cNvGrpSpPr/>
          <p:nvPr/>
        </p:nvGrpSpPr>
        <p:grpSpPr>
          <a:xfrm>
            <a:off x="2486759" y="2207981"/>
            <a:ext cx="1188720" cy="1086324"/>
            <a:chOff x="2053436" y="965046"/>
            <a:chExt cx="2419897" cy="724388"/>
          </a:xfrm>
        </p:grpSpPr>
        <p:sp>
          <p:nvSpPr>
            <p:cNvPr id="183" name="Rectangle 182">
              <a:extLst>
                <a:ext uri="{FF2B5EF4-FFF2-40B4-BE49-F238E27FC236}">
                  <a16:creationId xmlns:a16="http://schemas.microsoft.com/office/drawing/2014/main" id="{ACB786E9-2EF2-FCEC-7834-C8C69CA0B88B}"/>
                </a:ext>
              </a:extLst>
            </p:cNvPr>
            <p:cNvSpPr/>
            <p:nvPr/>
          </p:nvSpPr>
          <p:spPr>
            <a:xfrm>
              <a:off x="2053436" y="965046"/>
              <a:ext cx="2419897" cy="724388"/>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ln w="0"/>
                <a:solidFill>
                  <a:srgbClr val="1E8900"/>
                </a:solidFill>
                <a:latin typeface="Arial" panose="020B0604020202020204" pitchFamily="34" charset="0"/>
                <a:cs typeface="Arial" panose="020B0604020202020204" pitchFamily="34" charset="0"/>
              </a:endParaRPr>
            </a:p>
          </p:txBody>
        </p:sp>
        <p:pic>
          <p:nvPicPr>
            <p:cNvPr id="195" name="Graphic 194">
              <a:extLst>
                <a:ext uri="{FF2B5EF4-FFF2-40B4-BE49-F238E27FC236}">
                  <a16:creationId xmlns:a16="http://schemas.microsoft.com/office/drawing/2014/main" id="{55E61E02-1A0B-70A8-B91F-A8B69CCC062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083050" y="965046"/>
              <a:ext cx="361216" cy="145004"/>
            </a:xfrm>
            <a:prstGeom prst="rect">
              <a:avLst/>
            </a:prstGeom>
          </p:spPr>
        </p:pic>
      </p:grpSp>
      <p:grpSp>
        <p:nvGrpSpPr>
          <p:cNvPr id="154" name="Group 153">
            <a:extLst>
              <a:ext uri="{FF2B5EF4-FFF2-40B4-BE49-F238E27FC236}">
                <a16:creationId xmlns:a16="http://schemas.microsoft.com/office/drawing/2014/main" id="{06F455B6-F510-E68C-635B-431B3EFEB1C4}"/>
              </a:ext>
            </a:extLst>
          </p:cNvPr>
          <p:cNvGrpSpPr/>
          <p:nvPr/>
        </p:nvGrpSpPr>
        <p:grpSpPr>
          <a:xfrm>
            <a:off x="2514999" y="2438580"/>
            <a:ext cx="1136488" cy="803970"/>
            <a:chOff x="8961888" y="3507090"/>
            <a:chExt cx="1136488" cy="803970"/>
          </a:xfrm>
        </p:grpSpPr>
        <p:grpSp>
          <p:nvGrpSpPr>
            <p:cNvPr id="169" name="Group 168">
              <a:extLst>
                <a:ext uri="{FF2B5EF4-FFF2-40B4-BE49-F238E27FC236}">
                  <a16:creationId xmlns:a16="http://schemas.microsoft.com/office/drawing/2014/main" id="{8CCA4926-5198-7E8E-0F96-D7D4F98CF3B1}"/>
                </a:ext>
              </a:extLst>
            </p:cNvPr>
            <p:cNvGrpSpPr/>
            <p:nvPr/>
          </p:nvGrpSpPr>
          <p:grpSpPr>
            <a:xfrm>
              <a:off x="8993525" y="3539137"/>
              <a:ext cx="1073921" cy="704146"/>
              <a:chOff x="6512194" y="3008962"/>
              <a:chExt cx="1007509" cy="704146"/>
            </a:xfrm>
          </p:grpSpPr>
          <p:sp>
            <p:nvSpPr>
              <p:cNvPr id="174" name="Rectangle 173">
                <a:extLst>
                  <a:ext uri="{FF2B5EF4-FFF2-40B4-BE49-F238E27FC236}">
                    <a16:creationId xmlns:a16="http://schemas.microsoft.com/office/drawing/2014/main" id="{EF7081AD-D1DD-E758-4118-182269F63C25}"/>
                  </a:ext>
                </a:extLst>
              </p:cNvPr>
              <p:cNvSpPr/>
              <p:nvPr/>
            </p:nvSpPr>
            <p:spPr>
              <a:xfrm>
                <a:off x="6521692" y="3008962"/>
                <a:ext cx="998011" cy="70414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800" dirty="0">
                    <a:solidFill>
                      <a:srgbClr val="5B9CD5"/>
                    </a:solidFill>
                    <a:cs typeface="Arial" panose="020B0604020202020204" pitchFamily="34" charset="0"/>
                  </a:rPr>
                  <a:t>Corp Subnet</a:t>
                </a:r>
              </a:p>
            </p:txBody>
          </p:sp>
          <p:pic>
            <p:nvPicPr>
              <p:cNvPr id="175" name="Graphic 35">
                <a:extLst>
                  <a:ext uri="{FF2B5EF4-FFF2-40B4-BE49-F238E27FC236}">
                    <a16:creationId xmlns:a16="http://schemas.microsoft.com/office/drawing/2014/main" id="{938DD9F5-31D8-A064-0C4B-952EE9847061}"/>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512194" y="3018042"/>
                <a:ext cx="207646" cy="21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0" name="Rectangle 169">
              <a:extLst>
                <a:ext uri="{FF2B5EF4-FFF2-40B4-BE49-F238E27FC236}">
                  <a16:creationId xmlns:a16="http://schemas.microsoft.com/office/drawing/2014/main" id="{7B872795-0844-256E-63F8-19D99895C033}"/>
                </a:ext>
              </a:extLst>
            </p:cNvPr>
            <p:cNvSpPr/>
            <p:nvPr/>
          </p:nvSpPr>
          <p:spPr bwMode="auto">
            <a:xfrm>
              <a:off x="8961888" y="3507090"/>
              <a:ext cx="534603" cy="803970"/>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000" dirty="0">
                <a:solidFill>
                  <a:srgbClr val="5B9CD5"/>
                </a:solidFill>
                <a:latin typeface="Arial" panose="020B0604020202020204" pitchFamily="34" charset="0"/>
                <a:cs typeface="Arial" panose="020B0604020202020204" pitchFamily="34" charset="0"/>
              </a:endParaRPr>
            </a:p>
          </p:txBody>
        </p:sp>
        <p:sp>
          <p:nvSpPr>
            <p:cNvPr id="171" name="Rectangle 170">
              <a:extLst>
                <a:ext uri="{FF2B5EF4-FFF2-40B4-BE49-F238E27FC236}">
                  <a16:creationId xmlns:a16="http://schemas.microsoft.com/office/drawing/2014/main" id="{53AB292B-FF15-D5CA-F220-BAE000DB9FBF}"/>
                </a:ext>
              </a:extLst>
            </p:cNvPr>
            <p:cNvSpPr/>
            <p:nvPr/>
          </p:nvSpPr>
          <p:spPr bwMode="auto">
            <a:xfrm>
              <a:off x="9526530" y="3507090"/>
              <a:ext cx="571846" cy="803970"/>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000" dirty="0">
                <a:solidFill>
                  <a:srgbClr val="5B9CD5"/>
                </a:solidFill>
                <a:latin typeface="Arial" panose="020B0604020202020204" pitchFamily="34" charset="0"/>
                <a:cs typeface="Arial" panose="020B0604020202020204" pitchFamily="34" charset="0"/>
              </a:endParaRPr>
            </a:p>
          </p:txBody>
        </p:sp>
      </p:grpSp>
      <p:pic>
        <p:nvPicPr>
          <p:cNvPr id="167" name="Picture 166">
            <a:extLst>
              <a:ext uri="{FF2B5EF4-FFF2-40B4-BE49-F238E27FC236}">
                <a16:creationId xmlns:a16="http://schemas.microsoft.com/office/drawing/2014/main" id="{E1F0259B-408E-B866-3DA8-E900DD1E472C}"/>
              </a:ext>
            </a:extLst>
          </p:cNvPr>
          <p:cNvPicPr>
            <a:picLocks noChangeAspect="1"/>
          </p:cNvPicPr>
          <p:nvPr/>
        </p:nvPicPr>
        <p:blipFill>
          <a:blip r:embed="rId39"/>
          <a:stretch>
            <a:fillRect/>
          </a:stretch>
        </p:blipFill>
        <p:spPr>
          <a:xfrm>
            <a:off x="3253366" y="2808180"/>
            <a:ext cx="266700" cy="219075"/>
          </a:xfrm>
          <a:prstGeom prst="rect">
            <a:avLst/>
          </a:prstGeom>
        </p:spPr>
      </p:pic>
      <p:pic>
        <p:nvPicPr>
          <p:cNvPr id="168" name="Picture 167">
            <a:extLst>
              <a:ext uri="{FF2B5EF4-FFF2-40B4-BE49-F238E27FC236}">
                <a16:creationId xmlns:a16="http://schemas.microsoft.com/office/drawing/2014/main" id="{0B807518-BB14-D2D0-2777-9DBA070B843B}"/>
              </a:ext>
            </a:extLst>
          </p:cNvPr>
          <p:cNvPicPr>
            <a:picLocks noChangeAspect="1"/>
          </p:cNvPicPr>
          <p:nvPr/>
        </p:nvPicPr>
        <p:blipFill>
          <a:blip r:embed="rId39"/>
          <a:stretch>
            <a:fillRect/>
          </a:stretch>
        </p:blipFill>
        <p:spPr>
          <a:xfrm>
            <a:off x="2647121" y="2801955"/>
            <a:ext cx="266700" cy="219075"/>
          </a:xfrm>
          <a:prstGeom prst="rect">
            <a:avLst/>
          </a:prstGeom>
        </p:spPr>
      </p:pic>
      <p:sp>
        <p:nvSpPr>
          <p:cNvPr id="228" name="TextBox 9">
            <a:extLst>
              <a:ext uri="{FF2B5EF4-FFF2-40B4-BE49-F238E27FC236}">
                <a16:creationId xmlns:a16="http://schemas.microsoft.com/office/drawing/2014/main" id="{E832D4F9-8A43-189C-9370-42F9403304A7}"/>
              </a:ext>
            </a:extLst>
          </p:cNvPr>
          <p:cNvSpPr txBox="1">
            <a:spLocks noChangeArrowheads="1"/>
          </p:cNvSpPr>
          <p:nvPr/>
        </p:nvSpPr>
        <p:spPr bwMode="auto">
          <a:xfrm>
            <a:off x="3005385" y="1761725"/>
            <a:ext cx="9293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Internet Gateway</a:t>
            </a:r>
          </a:p>
        </p:txBody>
      </p:sp>
      <p:sp>
        <p:nvSpPr>
          <p:cNvPr id="237" name="TextBox 9">
            <a:extLst>
              <a:ext uri="{FF2B5EF4-FFF2-40B4-BE49-F238E27FC236}">
                <a16:creationId xmlns:a16="http://schemas.microsoft.com/office/drawing/2014/main" id="{B1AF1733-8462-0F51-CAE4-1C2A6B977BF6}"/>
              </a:ext>
            </a:extLst>
          </p:cNvPr>
          <p:cNvSpPr txBox="1">
            <a:spLocks noChangeArrowheads="1"/>
          </p:cNvSpPr>
          <p:nvPr/>
        </p:nvSpPr>
        <p:spPr bwMode="auto">
          <a:xfrm>
            <a:off x="2730140" y="3022125"/>
            <a:ext cx="8013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Cisco CSR</a:t>
            </a:r>
          </a:p>
        </p:txBody>
      </p:sp>
      <p:pic>
        <p:nvPicPr>
          <p:cNvPr id="238" name="Graphic 7">
            <a:extLst>
              <a:ext uri="{FF2B5EF4-FFF2-40B4-BE49-F238E27FC236}">
                <a16:creationId xmlns:a16="http://schemas.microsoft.com/office/drawing/2014/main" id="{CA80C4C9-C41E-6097-B5BF-AD606D388DA5}"/>
              </a:ext>
            </a:extLst>
          </p:cNvPr>
          <p:cNvPicPr>
            <a:picLocks noChangeAspect="1" noChangeArrowheads="1"/>
          </p:cNvPicPr>
          <p:nvPr/>
        </p:nvPicPr>
        <p:blipFill>
          <a:blip r:embed="rId36">
            <a:extLst>
              <a:ext uri="{96DAC541-7B7A-43D3-8B79-37D633B846F1}">
                <asvg:svgBlip xmlns:asvg="http://schemas.microsoft.com/office/drawing/2016/SVG/main" r:embed="rId37"/>
              </a:ext>
            </a:extLst>
          </a:blip>
          <a:srcRect/>
          <a:stretch/>
        </p:blipFill>
        <p:spPr bwMode="auto">
          <a:xfrm>
            <a:off x="3933897" y="980517"/>
            <a:ext cx="278891" cy="28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TextBox 9">
            <a:extLst>
              <a:ext uri="{FF2B5EF4-FFF2-40B4-BE49-F238E27FC236}">
                <a16:creationId xmlns:a16="http://schemas.microsoft.com/office/drawing/2014/main" id="{AC3FCE81-9911-14F8-0267-BF7C1016415B}"/>
              </a:ext>
            </a:extLst>
          </p:cNvPr>
          <p:cNvSpPr txBox="1">
            <a:spLocks noChangeArrowheads="1"/>
          </p:cNvSpPr>
          <p:nvPr/>
        </p:nvSpPr>
        <p:spPr bwMode="auto">
          <a:xfrm>
            <a:off x="4121559" y="991143"/>
            <a:ext cx="10982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RDD NPR A/C</a:t>
            </a:r>
          </a:p>
        </p:txBody>
      </p:sp>
      <p:sp>
        <p:nvSpPr>
          <p:cNvPr id="11" name="Rectangle 10">
            <a:extLst>
              <a:ext uri="{FF2B5EF4-FFF2-40B4-BE49-F238E27FC236}">
                <a16:creationId xmlns:a16="http://schemas.microsoft.com/office/drawing/2014/main" id="{20F99AD9-E9CF-100E-0785-49AC712CBB6D}"/>
              </a:ext>
            </a:extLst>
          </p:cNvPr>
          <p:cNvSpPr/>
          <p:nvPr/>
        </p:nvSpPr>
        <p:spPr>
          <a:xfrm>
            <a:off x="2614101" y="750243"/>
            <a:ext cx="1426994" cy="307777"/>
          </a:xfrm>
          <a:prstGeom prst="rect">
            <a:avLst/>
          </a:prstGeom>
        </p:spPr>
        <p:txBody>
          <a:bodyPr wrap="none">
            <a:spAutoFit/>
          </a:bodyPr>
          <a:lstStyle/>
          <a:p>
            <a:pPr algn="ctr"/>
            <a:r>
              <a:rPr lang="de-CH" sz="1400" b="1" dirty="0">
                <a:solidFill>
                  <a:schemeClr val="accent2">
                    <a:lumMod val="60000"/>
                    <a:lumOff val="40000"/>
                  </a:schemeClr>
                </a:solidFill>
              </a:rPr>
              <a:t>Ireland Region</a:t>
            </a:r>
          </a:p>
        </p:txBody>
      </p:sp>
      <p:sp>
        <p:nvSpPr>
          <p:cNvPr id="12" name="Rectangle 11">
            <a:extLst>
              <a:ext uri="{FF2B5EF4-FFF2-40B4-BE49-F238E27FC236}">
                <a16:creationId xmlns:a16="http://schemas.microsoft.com/office/drawing/2014/main" id="{960D8B8E-A758-583C-031D-E95CAE94B7AD}"/>
              </a:ext>
            </a:extLst>
          </p:cNvPr>
          <p:cNvSpPr/>
          <p:nvPr/>
        </p:nvSpPr>
        <p:spPr>
          <a:xfrm>
            <a:off x="170417" y="1869810"/>
            <a:ext cx="740811" cy="437291"/>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de-CH" sz="1200" dirty="0">
                <a:solidFill>
                  <a:schemeClr val="tx1"/>
                </a:solidFill>
              </a:rPr>
              <a:t>VPN Solution </a:t>
            </a:r>
          </a:p>
        </p:txBody>
      </p:sp>
      <p:grpSp>
        <p:nvGrpSpPr>
          <p:cNvPr id="52" name="Group 51">
            <a:extLst>
              <a:ext uri="{FF2B5EF4-FFF2-40B4-BE49-F238E27FC236}">
                <a16:creationId xmlns:a16="http://schemas.microsoft.com/office/drawing/2014/main" id="{E6B6D87B-EA78-C10F-A09B-EE2D87A27E3C}"/>
              </a:ext>
            </a:extLst>
          </p:cNvPr>
          <p:cNvGrpSpPr/>
          <p:nvPr/>
        </p:nvGrpSpPr>
        <p:grpSpPr>
          <a:xfrm>
            <a:off x="147654" y="1199342"/>
            <a:ext cx="517476" cy="582106"/>
            <a:chOff x="554890" y="1199555"/>
            <a:chExt cx="517476" cy="582106"/>
          </a:xfrm>
        </p:grpSpPr>
        <p:pic>
          <p:nvPicPr>
            <p:cNvPr id="15" name="Graphic 14">
              <a:extLst>
                <a:ext uri="{FF2B5EF4-FFF2-40B4-BE49-F238E27FC236}">
                  <a16:creationId xmlns:a16="http://schemas.microsoft.com/office/drawing/2014/main" id="{E1A4F1F6-77BA-401D-B8FD-A2111DAA1F7F}"/>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flipH="1">
              <a:off x="637892" y="1199555"/>
              <a:ext cx="380839" cy="370060"/>
            </a:xfrm>
            <a:prstGeom prst="rect">
              <a:avLst/>
            </a:prstGeom>
          </p:spPr>
        </p:pic>
        <p:sp>
          <p:nvSpPr>
            <p:cNvPr id="92" name="TextBox 22">
              <a:extLst>
                <a:ext uri="{FF2B5EF4-FFF2-40B4-BE49-F238E27FC236}">
                  <a16:creationId xmlns:a16="http://schemas.microsoft.com/office/drawing/2014/main" id="{6EF83241-A2C9-FEDD-79A6-D6FAB44619FA}"/>
                </a:ext>
              </a:extLst>
            </p:cNvPr>
            <p:cNvSpPr txBox="1">
              <a:spLocks noChangeArrowheads="1"/>
            </p:cNvSpPr>
            <p:nvPr/>
          </p:nvSpPr>
          <p:spPr bwMode="auto">
            <a:xfrm>
              <a:off x="554890" y="1520051"/>
              <a:ext cx="5174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User</a:t>
              </a:r>
            </a:p>
          </p:txBody>
        </p:sp>
      </p:grpSp>
      <p:cxnSp>
        <p:nvCxnSpPr>
          <p:cNvPr id="125" name="Connector: Elbow 124">
            <a:extLst>
              <a:ext uri="{FF2B5EF4-FFF2-40B4-BE49-F238E27FC236}">
                <a16:creationId xmlns:a16="http://schemas.microsoft.com/office/drawing/2014/main" id="{6A78D7D2-54DC-9619-869A-8E2EC230EA66}"/>
              </a:ext>
            </a:extLst>
          </p:cNvPr>
          <p:cNvCxnSpPr>
            <a:cxnSpLocks/>
            <a:stCxn id="132" idx="3"/>
            <a:endCxn id="255" idx="2"/>
          </p:cNvCxnSpPr>
          <p:nvPr/>
        </p:nvCxnSpPr>
        <p:spPr>
          <a:xfrm flipV="1">
            <a:off x="4280336" y="2403416"/>
            <a:ext cx="2761835" cy="254987"/>
          </a:xfrm>
          <a:prstGeom prst="bentConnector2">
            <a:avLst/>
          </a:prstGeom>
          <a:ln>
            <a:solidFill>
              <a:schemeClr val="accent3"/>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4" name="Connector: Elbow 203">
            <a:extLst>
              <a:ext uri="{FF2B5EF4-FFF2-40B4-BE49-F238E27FC236}">
                <a16:creationId xmlns:a16="http://schemas.microsoft.com/office/drawing/2014/main" id="{878AF12D-5822-923D-9EE3-472F4F69E51B}"/>
              </a:ext>
            </a:extLst>
          </p:cNvPr>
          <p:cNvCxnSpPr>
            <a:cxnSpLocks/>
            <a:stCxn id="167" idx="0"/>
          </p:cNvCxnSpPr>
          <p:nvPr/>
        </p:nvCxnSpPr>
        <p:spPr>
          <a:xfrm rot="5400000" flipH="1" flipV="1">
            <a:off x="3580344" y="2463818"/>
            <a:ext cx="150734" cy="537991"/>
          </a:xfrm>
          <a:prstGeom prst="bentConnector2">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21" name="Connector: Elbow 220">
            <a:extLst>
              <a:ext uri="{FF2B5EF4-FFF2-40B4-BE49-F238E27FC236}">
                <a16:creationId xmlns:a16="http://schemas.microsoft.com/office/drawing/2014/main" id="{FD1C775E-DFE1-6BB1-EE84-00FD3AB58DA6}"/>
              </a:ext>
            </a:extLst>
          </p:cNvPr>
          <p:cNvCxnSpPr>
            <a:cxnSpLocks/>
            <a:stCxn id="168" idx="0"/>
            <a:endCxn id="132" idx="1"/>
          </p:cNvCxnSpPr>
          <p:nvPr/>
        </p:nvCxnSpPr>
        <p:spPr>
          <a:xfrm rot="5400000" flipH="1" flipV="1">
            <a:off x="3280888" y="2157986"/>
            <a:ext cx="143552" cy="1144387"/>
          </a:xfrm>
          <a:prstGeom prst="bentConnector2">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30" name="Connector: Elbow 229">
            <a:extLst>
              <a:ext uri="{FF2B5EF4-FFF2-40B4-BE49-F238E27FC236}">
                <a16:creationId xmlns:a16="http://schemas.microsoft.com/office/drawing/2014/main" id="{75F52F12-95BD-2867-43C4-F08D5CD9C682}"/>
              </a:ext>
            </a:extLst>
          </p:cNvPr>
          <p:cNvCxnSpPr>
            <a:cxnSpLocks/>
            <a:stCxn id="132" idx="0"/>
            <a:endCxn id="47" idx="1"/>
          </p:cNvCxnSpPr>
          <p:nvPr/>
        </p:nvCxnSpPr>
        <p:spPr>
          <a:xfrm rot="5400000" flipH="1" flipV="1">
            <a:off x="3667871" y="1818968"/>
            <a:ext cx="1096422" cy="226971"/>
          </a:xfrm>
          <a:prstGeom prst="bentConnector2">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34" name="Connector: Elbow 233">
            <a:extLst>
              <a:ext uri="{FF2B5EF4-FFF2-40B4-BE49-F238E27FC236}">
                <a16:creationId xmlns:a16="http://schemas.microsoft.com/office/drawing/2014/main" id="{630612BD-548D-8FF5-C0F8-7A02BC38A536}"/>
              </a:ext>
            </a:extLst>
          </p:cNvPr>
          <p:cNvCxnSpPr>
            <a:cxnSpLocks/>
            <a:stCxn id="132" idx="3"/>
            <a:endCxn id="80" idx="2"/>
          </p:cNvCxnSpPr>
          <p:nvPr/>
        </p:nvCxnSpPr>
        <p:spPr>
          <a:xfrm flipV="1">
            <a:off x="4280336" y="2435941"/>
            <a:ext cx="4941709" cy="222462"/>
          </a:xfrm>
          <a:prstGeom prst="bentConnector2">
            <a:avLst/>
          </a:prstGeom>
          <a:ln>
            <a:solidFill>
              <a:schemeClr val="accent3"/>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5" name="Connector: Elbow 244">
            <a:extLst>
              <a:ext uri="{FF2B5EF4-FFF2-40B4-BE49-F238E27FC236}">
                <a16:creationId xmlns:a16="http://schemas.microsoft.com/office/drawing/2014/main" id="{CE9481A7-941B-739B-1003-8F1AC0D25D14}"/>
              </a:ext>
            </a:extLst>
          </p:cNvPr>
          <p:cNvCxnSpPr>
            <a:cxnSpLocks/>
            <a:stCxn id="132" idx="3"/>
            <a:endCxn id="275" idx="2"/>
          </p:cNvCxnSpPr>
          <p:nvPr/>
        </p:nvCxnSpPr>
        <p:spPr>
          <a:xfrm flipV="1">
            <a:off x="4280336" y="2439090"/>
            <a:ext cx="6690146" cy="219313"/>
          </a:xfrm>
          <a:prstGeom prst="bentConnector2">
            <a:avLst/>
          </a:prstGeom>
          <a:ln>
            <a:solidFill>
              <a:schemeClr val="accent3"/>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331ECCFD-34BF-3160-AD72-60237CD981D0}"/>
              </a:ext>
            </a:extLst>
          </p:cNvPr>
          <p:cNvCxnSpPr>
            <a:cxnSpLocks/>
            <a:stCxn id="132" idx="3"/>
            <a:endCxn id="66" idx="0"/>
          </p:cNvCxnSpPr>
          <p:nvPr/>
        </p:nvCxnSpPr>
        <p:spPr>
          <a:xfrm>
            <a:off x="4280336" y="2658403"/>
            <a:ext cx="6697743" cy="210293"/>
          </a:xfrm>
          <a:prstGeom prst="bentConnector2">
            <a:avLst/>
          </a:prstGeom>
          <a:ln>
            <a:solidFill>
              <a:schemeClr val="accent3"/>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1" name="Connector: Elbow 250">
            <a:extLst>
              <a:ext uri="{FF2B5EF4-FFF2-40B4-BE49-F238E27FC236}">
                <a16:creationId xmlns:a16="http://schemas.microsoft.com/office/drawing/2014/main" id="{0A862671-5B34-7DDD-8C4B-DDC4D5EC6C71}"/>
              </a:ext>
            </a:extLst>
          </p:cNvPr>
          <p:cNvCxnSpPr>
            <a:cxnSpLocks/>
            <a:stCxn id="132" idx="3"/>
            <a:endCxn id="51" idx="0"/>
          </p:cNvCxnSpPr>
          <p:nvPr/>
        </p:nvCxnSpPr>
        <p:spPr>
          <a:xfrm>
            <a:off x="4280336" y="2658403"/>
            <a:ext cx="4938163" cy="214379"/>
          </a:xfrm>
          <a:prstGeom prst="bentConnector2">
            <a:avLst/>
          </a:prstGeom>
          <a:ln>
            <a:solidFill>
              <a:schemeClr val="accent3"/>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95" name="Group 394">
            <a:extLst>
              <a:ext uri="{FF2B5EF4-FFF2-40B4-BE49-F238E27FC236}">
                <a16:creationId xmlns:a16="http://schemas.microsoft.com/office/drawing/2014/main" id="{AE83B4AB-BB6F-42B0-93B2-1E6F4A3A5F38}"/>
              </a:ext>
            </a:extLst>
          </p:cNvPr>
          <p:cNvGrpSpPr/>
          <p:nvPr/>
        </p:nvGrpSpPr>
        <p:grpSpPr>
          <a:xfrm>
            <a:off x="5956995" y="1788651"/>
            <a:ext cx="2061216" cy="637934"/>
            <a:chOff x="4834740" y="1732883"/>
            <a:chExt cx="2061216" cy="637934"/>
          </a:xfrm>
        </p:grpSpPr>
        <p:grpSp>
          <p:nvGrpSpPr>
            <p:cNvPr id="108" name="Group 107">
              <a:extLst>
                <a:ext uri="{FF2B5EF4-FFF2-40B4-BE49-F238E27FC236}">
                  <a16:creationId xmlns:a16="http://schemas.microsoft.com/office/drawing/2014/main" id="{6EA0B050-9192-0932-B1C4-5AD1E0A2E8BC}"/>
                </a:ext>
              </a:extLst>
            </p:cNvPr>
            <p:cNvGrpSpPr/>
            <p:nvPr/>
          </p:nvGrpSpPr>
          <p:grpSpPr>
            <a:xfrm>
              <a:off x="4834740" y="1732883"/>
              <a:ext cx="2061216" cy="637934"/>
              <a:chOff x="4318977" y="2306008"/>
              <a:chExt cx="2061216" cy="637934"/>
            </a:xfrm>
          </p:grpSpPr>
          <p:pic>
            <p:nvPicPr>
              <p:cNvPr id="109" name="Graphic 46">
                <a:extLst>
                  <a:ext uri="{FF2B5EF4-FFF2-40B4-BE49-F238E27FC236}">
                    <a16:creationId xmlns:a16="http://schemas.microsoft.com/office/drawing/2014/main" id="{D5DA0CBA-213F-30F5-ACA9-935379E5C420}"/>
                  </a:ext>
                </a:extLst>
              </p:cNvPr>
              <p:cNvPicPr>
                <a:picLocks noChangeAspect="1" noChangeArrowheads="1"/>
              </p:cNvPicPr>
              <p:nvPr/>
            </p:nvPicPr>
            <p:blipFill>
              <a:blip r:embed="rId40">
                <a:extLst>
                  <a:ext uri="{96DAC541-7B7A-43D3-8B79-37D633B846F1}">
                    <asvg:svgBlip xmlns:asvg="http://schemas.microsoft.com/office/drawing/2016/SVG/main" r:embed="rId41"/>
                  </a:ext>
                </a:extLst>
              </a:blip>
              <a:srcRect/>
              <a:stretch/>
            </p:blipFill>
            <p:spPr bwMode="auto">
              <a:xfrm>
                <a:off x="4367790" y="2523833"/>
                <a:ext cx="377851" cy="3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Rectangle 109">
                <a:extLst>
                  <a:ext uri="{FF2B5EF4-FFF2-40B4-BE49-F238E27FC236}">
                    <a16:creationId xmlns:a16="http://schemas.microsoft.com/office/drawing/2014/main" id="{DDC309F0-B5A5-0F14-D620-30EE41630875}"/>
                  </a:ext>
                </a:extLst>
              </p:cNvPr>
              <p:cNvSpPr/>
              <p:nvPr/>
            </p:nvSpPr>
            <p:spPr>
              <a:xfrm>
                <a:off x="4318977" y="2306008"/>
                <a:ext cx="2041085" cy="637934"/>
              </a:xfrm>
              <a:prstGeom prst="rect">
                <a:avLst/>
              </a:prstGeom>
              <a:noFill/>
              <a:ln w="254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22">
                <a:extLst>
                  <a:ext uri="{FF2B5EF4-FFF2-40B4-BE49-F238E27FC236}">
                    <a16:creationId xmlns:a16="http://schemas.microsoft.com/office/drawing/2014/main" id="{56E086F7-6156-C063-B8D6-C6F22AAE217E}"/>
                  </a:ext>
                </a:extLst>
              </p:cNvPr>
              <p:cNvSpPr txBox="1">
                <a:spLocks noChangeArrowheads="1"/>
              </p:cNvSpPr>
              <p:nvPr/>
            </p:nvSpPr>
            <p:spPr bwMode="auto">
              <a:xfrm>
                <a:off x="4323997" y="2318658"/>
                <a:ext cx="2056196" cy="276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solidFill>
                      <a:schemeClr val="accent2"/>
                    </a:solidFill>
                    <a:latin typeface="Arial" panose="020B0604020202020204" pitchFamily="34" charset="0"/>
                    <a:cs typeface="Arial" panose="020B0604020202020204" pitchFamily="34" charset="0"/>
                  </a:rPr>
                  <a:t>Head Node (</a:t>
                </a:r>
                <a:r>
                  <a:rPr lang="en-US" altLang="en-US" sz="1200" dirty="0">
                    <a:solidFill>
                      <a:srgbClr val="232F3E"/>
                    </a:solidFill>
                    <a:latin typeface="Arial" panose="020B0604020202020204" pitchFamily="34" charset="0"/>
                    <a:cs typeface="Arial" panose="020B0604020202020204" pitchFamily="34" charset="0"/>
                  </a:rPr>
                  <a:t>CentOS 7</a:t>
                </a:r>
                <a:r>
                  <a:rPr lang="en-US" altLang="en-US" sz="1200" b="1" dirty="0">
                    <a:solidFill>
                      <a:schemeClr val="accent2"/>
                    </a:solidFill>
                    <a:latin typeface="Arial" panose="020B0604020202020204" pitchFamily="34" charset="0"/>
                    <a:cs typeface="Arial" panose="020B0604020202020204" pitchFamily="34" charset="0"/>
                  </a:rPr>
                  <a:t>)</a:t>
                </a:r>
              </a:p>
            </p:txBody>
          </p:sp>
          <p:sp>
            <p:nvSpPr>
              <p:cNvPr id="114" name="TextBox 22">
                <a:extLst>
                  <a:ext uri="{FF2B5EF4-FFF2-40B4-BE49-F238E27FC236}">
                    <a16:creationId xmlns:a16="http://schemas.microsoft.com/office/drawing/2014/main" id="{CC3F85F1-02E5-EF4B-D75A-5514ADF3B7CA}"/>
                  </a:ext>
                </a:extLst>
              </p:cNvPr>
              <p:cNvSpPr txBox="1">
                <a:spLocks noChangeArrowheads="1"/>
              </p:cNvSpPr>
              <p:nvPr/>
            </p:nvSpPr>
            <p:spPr bwMode="auto">
              <a:xfrm>
                <a:off x="4835876" y="2533402"/>
                <a:ext cx="116124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171450" indent="-171450" eaLnBrk="1" hangingPunct="1">
                  <a:buFont typeface="Arial" panose="020B0604020202020204" pitchFamily="34" charset="0"/>
                  <a:buChar char="•"/>
                </a:pPr>
                <a:r>
                  <a:rPr lang="en-US" altLang="en-US" sz="900" dirty="0">
                    <a:solidFill>
                      <a:srgbClr val="232F3E"/>
                    </a:solidFill>
                    <a:latin typeface="Arial" panose="020B0604020202020204" pitchFamily="34" charset="0"/>
                    <a:cs typeface="Arial" panose="020B0604020202020204" pitchFamily="34" charset="0"/>
                  </a:rPr>
                  <a:t>Scheduler </a:t>
                </a:r>
              </a:p>
            </p:txBody>
          </p:sp>
        </p:grpSp>
        <p:sp>
          <p:nvSpPr>
            <p:cNvPr id="255" name="TextBox 9">
              <a:extLst>
                <a:ext uri="{FF2B5EF4-FFF2-40B4-BE49-F238E27FC236}">
                  <a16:creationId xmlns:a16="http://schemas.microsoft.com/office/drawing/2014/main" id="{E7C8DCED-095D-B9C1-82F3-3C745A191563}"/>
                </a:ext>
              </a:extLst>
            </p:cNvPr>
            <p:cNvSpPr txBox="1">
              <a:spLocks noChangeArrowheads="1"/>
            </p:cNvSpPr>
            <p:nvPr/>
          </p:nvSpPr>
          <p:spPr bwMode="auto">
            <a:xfrm>
              <a:off x="5331508" y="2101427"/>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C6i.2xlarge</a:t>
              </a:r>
            </a:p>
          </p:txBody>
        </p:sp>
      </p:grpSp>
      <p:cxnSp>
        <p:nvCxnSpPr>
          <p:cNvPr id="293" name="Straight Arrow Connector 292">
            <a:extLst>
              <a:ext uri="{FF2B5EF4-FFF2-40B4-BE49-F238E27FC236}">
                <a16:creationId xmlns:a16="http://schemas.microsoft.com/office/drawing/2014/main" id="{1DA599BB-36AB-BC79-D048-72057CAD72D7}"/>
              </a:ext>
            </a:extLst>
          </p:cNvPr>
          <p:cNvCxnSpPr>
            <a:cxnSpLocks/>
            <a:stCxn id="149" idx="2"/>
            <a:endCxn id="174" idx="0"/>
          </p:cNvCxnSpPr>
          <p:nvPr/>
        </p:nvCxnSpPr>
        <p:spPr>
          <a:xfrm>
            <a:off x="3084884" y="2121561"/>
            <a:ext cx="3775" cy="349066"/>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6" name="Connector: Elbow 295">
            <a:extLst>
              <a:ext uri="{FF2B5EF4-FFF2-40B4-BE49-F238E27FC236}">
                <a16:creationId xmlns:a16="http://schemas.microsoft.com/office/drawing/2014/main" id="{AD9E793F-9966-FE82-95EA-B7AEBEFE7428}"/>
              </a:ext>
            </a:extLst>
          </p:cNvPr>
          <p:cNvCxnSpPr>
            <a:cxnSpLocks/>
            <a:stCxn id="132" idx="3"/>
            <a:endCxn id="81" idx="2"/>
          </p:cNvCxnSpPr>
          <p:nvPr/>
        </p:nvCxnSpPr>
        <p:spPr>
          <a:xfrm flipV="1">
            <a:off x="4280336" y="2168318"/>
            <a:ext cx="1081345" cy="490085"/>
          </a:xfrm>
          <a:prstGeom prst="bentConnector2">
            <a:avLst/>
          </a:prstGeom>
          <a:ln>
            <a:solidFill>
              <a:schemeClr val="accent3"/>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9" name="Connector: Elbow 298">
            <a:extLst>
              <a:ext uri="{FF2B5EF4-FFF2-40B4-BE49-F238E27FC236}">
                <a16:creationId xmlns:a16="http://schemas.microsoft.com/office/drawing/2014/main" id="{A13FF6F0-CB81-209E-A975-F7923EEAC31F}"/>
              </a:ext>
            </a:extLst>
          </p:cNvPr>
          <p:cNvCxnSpPr>
            <a:cxnSpLocks/>
            <a:stCxn id="145" idx="0"/>
            <a:endCxn id="149" idx="1"/>
          </p:cNvCxnSpPr>
          <p:nvPr/>
        </p:nvCxnSpPr>
        <p:spPr>
          <a:xfrm rot="5400000" flipH="1" flipV="1">
            <a:off x="2031464" y="1813076"/>
            <a:ext cx="744934" cy="1077282"/>
          </a:xfrm>
          <a:prstGeom prst="bentConnector2">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02" name="Connector: Elbow 301">
            <a:extLst>
              <a:ext uri="{FF2B5EF4-FFF2-40B4-BE49-F238E27FC236}">
                <a16:creationId xmlns:a16="http://schemas.microsoft.com/office/drawing/2014/main" id="{C9A006B7-C35A-81C5-27ED-8A44BF5CAC23}"/>
              </a:ext>
            </a:extLst>
          </p:cNvPr>
          <p:cNvCxnSpPr>
            <a:cxnSpLocks/>
            <a:stCxn id="145" idx="1"/>
            <a:endCxn id="42" idx="2"/>
          </p:cNvCxnSpPr>
          <p:nvPr/>
        </p:nvCxnSpPr>
        <p:spPr>
          <a:xfrm rot="10800000">
            <a:off x="1310436" y="2198626"/>
            <a:ext cx="258662" cy="787900"/>
          </a:xfrm>
          <a:prstGeom prst="bentConnector2">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grpSp>
        <p:nvGrpSpPr>
          <p:cNvPr id="346" name="Group 345">
            <a:extLst>
              <a:ext uri="{FF2B5EF4-FFF2-40B4-BE49-F238E27FC236}">
                <a16:creationId xmlns:a16="http://schemas.microsoft.com/office/drawing/2014/main" id="{90CE43FC-83D0-641D-8181-E1F71ED4A218}"/>
              </a:ext>
            </a:extLst>
          </p:cNvPr>
          <p:cNvGrpSpPr/>
          <p:nvPr/>
        </p:nvGrpSpPr>
        <p:grpSpPr>
          <a:xfrm>
            <a:off x="5299645" y="3177339"/>
            <a:ext cx="2778005" cy="468625"/>
            <a:chOff x="4778646" y="3750657"/>
            <a:chExt cx="2778005" cy="468625"/>
          </a:xfrm>
        </p:grpSpPr>
        <p:sp>
          <p:nvSpPr>
            <p:cNvPr id="147" name="Rectangle 146">
              <a:extLst>
                <a:ext uri="{FF2B5EF4-FFF2-40B4-BE49-F238E27FC236}">
                  <a16:creationId xmlns:a16="http://schemas.microsoft.com/office/drawing/2014/main" id="{96516B22-A3DA-30F3-9F6A-37A1C224D55D}"/>
                </a:ext>
              </a:extLst>
            </p:cNvPr>
            <p:cNvSpPr/>
            <p:nvPr/>
          </p:nvSpPr>
          <p:spPr>
            <a:xfrm>
              <a:off x="4778646" y="3750657"/>
              <a:ext cx="2642880" cy="468625"/>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pic>
          <p:nvPicPr>
            <p:cNvPr id="151" name="Graphic 150">
              <a:extLst>
                <a:ext uri="{FF2B5EF4-FFF2-40B4-BE49-F238E27FC236}">
                  <a16:creationId xmlns:a16="http://schemas.microsoft.com/office/drawing/2014/main" id="{FA6FEADD-EA3F-CE50-B60C-8FA8B50176D2}"/>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7320080" y="3888995"/>
              <a:ext cx="236571" cy="236571"/>
            </a:xfrm>
            <a:prstGeom prst="rect">
              <a:avLst/>
            </a:prstGeom>
          </p:spPr>
        </p:pic>
        <p:grpSp>
          <p:nvGrpSpPr>
            <p:cNvPr id="335" name="Group 334">
              <a:extLst>
                <a:ext uri="{FF2B5EF4-FFF2-40B4-BE49-F238E27FC236}">
                  <a16:creationId xmlns:a16="http://schemas.microsoft.com/office/drawing/2014/main" id="{6ED718E8-4EF7-6237-71B6-5A152E365AD2}"/>
                </a:ext>
              </a:extLst>
            </p:cNvPr>
            <p:cNvGrpSpPr/>
            <p:nvPr/>
          </p:nvGrpSpPr>
          <p:grpSpPr>
            <a:xfrm>
              <a:off x="4898455" y="3827395"/>
              <a:ext cx="2170571" cy="330878"/>
              <a:chOff x="4898455" y="4441014"/>
              <a:chExt cx="2170571" cy="330878"/>
            </a:xfrm>
          </p:grpSpPr>
          <p:pic>
            <p:nvPicPr>
              <p:cNvPr id="152" name="Graphic 62">
                <a:extLst>
                  <a:ext uri="{FF2B5EF4-FFF2-40B4-BE49-F238E27FC236}">
                    <a16:creationId xmlns:a16="http://schemas.microsoft.com/office/drawing/2014/main" id="{0BC631E9-E9B6-3ED7-764B-8A7D75762FF7}"/>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2">
                <a:extLst>
                  <a:ext uri="{FF2B5EF4-FFF2-40B4-BE49-F238E27FC236}">
                    <a16:creationId xmlns:a16="http://schemas.microsoft.com/office/drawing/2014/main" id="{488A923C-8321-9869-5A51-565FB5EE9332}"/>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102" name="Graphic 62">
                <a:extLst>
                  <a:ext uri="{FF2B5EF4-FFF2-40B4-BE49-F238E27FC236}">
                    <a16:creationId xmlns:a16="http://schemas.microsoft.com/office/drawing/2014/main" id="{9F6B2456-ADFC-6C60-7901-680635A3F984}"/>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Graphic 62">
                <a:extLst>
                  <a:ext uri="{FF2B5EF4-FFF2-40B4-BE49-F238E27FC236}">
                    <a16:creationId xmlns:a16="http://schemas.microsoft.com/office/drawing/2014/main" id="{9C650115-3A28-8683-C9B8-2104AAC650C9}"/>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89845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47" name="Group 346">
            <a:extLst>
              <a:ext uri="{FF2B5EF4-FFF2-40B4-BE49-F238E27FC236}">
                <a16:creationId xmlns:a16="http://schemas.microsoft.com/office/drawing/2014/main" id="{7E5B46C1-81B0-A2E7-BD32-005D2AB721D7}"/>
              </a:ext>
            </a:extLst>
          </p:cNvPr>
          <p:cNvGrpSpPr/>
          <p:nvPr/>
        </p:nvGrpSpPr>
        <p:grpSpPr>
          <a:xfrm>
            <a:off x="5282779" y="3714192"/>
            <a:ext cx="2790082" cy="468625"/>
            <a:chOff x="4778647" y="3750657"/>
            <a:chExt cx="2790082" cy="468625"/>
          </a:xfrm>
        </p:grpSpPr>
        <p:sp>
          <p:nvSpPr>
            <p:cNvPr id="348" name="Rectangle 347">
              <a:extLst>
                <a:ext uri="{FF2B5EF4-FFF2-40B4-BE49-F238E27FC236}">
                  <a16:creationId xmlns:a16="http://schemas.microsoft.com/office/drawing/2014/main" id="{A86E8616-D0A3-DC0D-9ED2-720CD423280D}"/>
                </a:ext>
              </a:extLst>
            </p:cNvPr>
            <p:cNvSpPr/>
            <p:nvPr/>
          </p:nvSpPr>
          <p:spPr>
            <a:xfrm>
              <a:off x="4778647" y="3750657"/>
              <a:ext cx="2659746" cy="468625"/>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pic>
          <p:nvPicPr>
            <p:cNvPr id="349" name="Graphic 348">
              <a:extLst>
                <a:ext uri="{FF2B5EF4-FFF2-40B4-BE49-F238E27FC236}">
                  <a16:creationId xmlns:a16="http://schemas.microsoft.com/office/drawing/2014/main" id="{10322862-D2E8-F33E-299F-A11B2CF6A538}"/>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7332158" y="3863237"/>
              <a:ext cx="236571" cy="236571"/>
            </a:xfrm>
            <a:prstGeom prst="rect">
              <a:avLst/>
            </a:prstGeom>
          </p:spPr>
        </p:pic>
        <p:grpSp>
          <p:nvGrpSpPr>
            <p:cNvPr id="350" name="Group 349">
              <a:extLst>
                <a:ext uri="{FF2B5EF4-FFF2-40B4-BE49-F238E27FC236}">
                  <a16:creationId xmlns:a16="http://schemas.microsoft.com/office/drawing/2014/main" id="{23C176AB-9CDC-F938-C81C-62AF44B3F3EF}"/>
                </a:ext>
              </a:extLst>
            </p:cNvPr>
            <p:cNvGrpSpPr/>
            <p:nvPr/>
          </p:nvGrpSpPr>
          <p:grpSpPr>
            <a:xfrm>
              <a:off x="4898455" y="3827395"/>
              <a:ext cx="2170571" cy="330878"/>
              <a:chOff x="4898455" y="4441014"/>
              <a:chExt cx="2170571" cy="330878"/>
            </a:xfrm>
          </p:grpSpPr>
          <p:pic>
            <p:nvPicPr>
              <p:cNvPr id="361" name="Graphic 62">
                <a:extLst>
                  <a:ext uri="{FF2B5EF4-FFF2-40B4-BE49-F238E27FC236}">
                    <a16:creationId xmlns:a16="http://schemas.microsoft.com/office/drawing/2014/main" id="{76733B29-396B-EFCD-4423-4E821964C5E2}"/>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TextBox 22">
                <a:extLst>
                  <a:ext uri="{FF2B5EF4-FFF2-40B4-BE49-F238E27FC236}">
                    <a16:creationId xmlns:a16="http://schemas.microsoft.com/office/drawing/2014/main" id="{43062852-E797-16F6-F5A8-284C6FF2AB0B}"/>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363" name="Graphic 62">
                <a:extLst>
                  <a:ext uri="{FF2B5EF4-FFF2-40B4-BE49-F238E27FC236}">
                    <a16:creationId xmlns:a16="http://schemas.microsoft.com/office/drawing/2014/main" id="{77DB9142-0FC1-E02F-0791-92AE17FDCF2E}"/>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512421"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4" name="Graphic 62">
                <a:extLst>
                  <a:ext uri="{FF2B5EF4-FFF2-40B4-BE49-F238E27FC236}">
                    <a16:creationId xmlns:a16="http://schemas.microsoft.com/office/drawing/2014/main" id="{D040A9B4-B8BD-9134-5C80-59D25DBC2B6E}"/>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89845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65" name="Group 364">
            <a:extLst>
              <a:ext uri="{FF2B5EF4-FFF2-40B4-BE49-F238E27FC236}">
                <a16:creationId xmlns:a16="http://schemas.microsoft.com/office/drawing/2014/main" id="{C60661C6-9A36-9424-B3F8-290D1D800B66}"/>
              </a:ext>
            </a:extLst>
          </p:cNvPr>
          <p:cNvGrpSpPr/>
          <p:nvPr/>
        </p:nvGrpSpPr>
        <p:grpSpPr>
          <a:xfrm>
            <a:off x="5276692" y="4239887"/>
            <a:ext cx="2800957" cy="468625"/>
            <a:chOff x="4778646" y="3750657"/>
            <a:chExt cx="2800957" cy="468625"/>
          </a:xfrm>
        </p:grpSpPr>
        <p:sp>
          <p:nvSpPr>
            <p:cNvPr id="366" name="Rectangle 365">
              <a:extLst>
                <a:ext uri="{FF2B5EF4-FFF2-40B4-BE49-F238E27FC236}">
                  <a16:creationId xmlns:a16="http://schemas.microsoft.com/office/drawing/2014/main" id="{4006608E-75A5-FA55-DC8A-BF0381E4058D}"/>
                </a:ext>
              </a:extLst>
            </p:cNvPr>
            <p:cNvSpPr/>
            <p:nvPr/>
          </p:nvSpPr>
          <p:spPr>
            <a:xfrm>
              <a:off x="4778646" y="3750657"/>
              <a:ext cx="2665833" cy="468625"/>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pic>
          <p:nvPicPr>
            <p:cNvPr id="367" name="Graphic 366">
              <a:extLst>
                <a:ext uri="{FF2B5EF4-FFF2-40B4-BE49-F238E27FC236}">
                  <a16:creationId xmlns:a16="http://schemas.microsoft.com/office/drawing/2014/main" id="{0E023EE8-4F4B-5F06-1CE1-3492004665A4}"/>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7343032" y="3865246"/>
              <a:ext cx="236571" cy="236571"/>
            </a:xfrm>
            <a:prstGeom prst="rect">
              <a:avLst/>
            </a:prstGeom>
          </p:spPr>
        </p:pic>
        <p:grpSp>
          <p:nvGrpSpPr>
            <p:cNvPr id="368" name="Group 367">
              <a:extLst>
                <a:ext uri="{FF2B5EF4-FFF2-40B4-BE49-F238E27FC236}">
                  <a16:creationId xmlns:a16="http://schemas.microsoft.com/office/drawing/2014/main" id="{14F707A4-04EF-2AC0-FC3A-E5A25FF4EA8E}"/>
                </a:ext>
              </a:extLst>
            </p:cNvPr>
            <p:cNvGrpSpPr/>
            <p:nvPr/>
          </p:nvGrpSpPr>
          <p:grpSpPr>
            <a:xfrm>
              <a:off x="4898455" y="3827395"/>
              <a:ext cx="2170571" cy="330878"/>
              <a:chOff x="4898455" y="4441014"/>
              <a:chExt cx="2170571" cy="330878"/>
            </a:xfrm>
          </p:grpSpPr>
          <p:pic>
            <p:nvPicPr>
              <p:cNvPr id="379" name="Graphic 62">
                <a:extLst>
                  <a:ext uri="{FF2B5EF4-FFF2-40B4-BE49-F238E27FC236}">
                    <a16:creationId xmlns:a16="http://schemas.microsoft.com/office/drawing/2014/main" id="{A1D92217-B9AB-7982-1639-3720A072FB7D}"/>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 name="TextBox 22">
                <a:extLst>
                  <a:ext uri="{FF2B5EF4-FFF2-40B4-BE49-F238E27FC236}">
                    <a16:creationId xmlns:a16="http://schemas.microsoft.com/office/drawing/2014/main" id="{1E985A20-A3AA-264A-5AEE-8EF867F4E717}"/>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381" name="Graphic 62">
                <a:extLst>
                  <a:ext uri="{FF2B5EF4-FFF2-40B4-BE49-F238E27FC236}">
                    <a16:creationId xmlns:a16="http://schemas.microsoft.com/office/drawing/2014/main" id="{E422768D-3507-04C7-CD55-97406F7A8444}"/>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512421"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2" name="Graphic 62">
                <a:extLst>
                  <a:ext uri="{FF2B5EF4-FFF2-40B4-BE49-F238E27FC236}">
                    <a16:creationId xmlns:a16="http://schemas.microsoft.com/office/drawing/2014/main" id="{CD5401B9-E085-D208-E0C0-385C5DADCE3C}"/>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89845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83" name="TextBox 9">
            <a:extLst>
              <a:ext uri="{FF2B5EF4-FFF2-40B4-BE49-F238E27FC236}">
                <a16:creationId xmlns:a16="http://schemas.microsoft.com/office/drawing/2014/main" id="{22CFE5FA-8D30-0831-2430-3B3F6846C051}"/>
              </a:ext>
            </a:extLst>
          </p:cNvPr>
          <p:cNvSpPr txBox="1">
            <a:spLocks noChangeArrowheads="1"/>
          </p:cNvSpPr>
          <p:nvPr/>
        </p:nvSpPr>
        <p:spPr bwMode="auto">
          <a:xfrm rot="16200000">
            <a:off x="4350142" y="3817130"/>
            <a:ext cx="1536539" cy="2462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Job Queues</a:t>
            </a:r>
          </a:p>
        </p:txBody>
      </p:sp>
      <p:sp>
        <p:nvSpPr>
          <p:cNvPr id="3" name="TextBox 17">
            <a:extLst>
              <a:ext uri="{FF2B5EF4-FFF2-40B4-BE49-F238E27FC236}">
                <a16:creationId xmlns:a16="http://schemas.microsoft.com/office/drawing/2014/main" id="{0DCEB3D1-05C5-0401-63CB-95ADDB9D5237}"/>
              </a:ext>
            </a:extLst>
          </p:cNvPr>
          <p:cNvSpPr txBox="1">
            <a:spLocks noChangeArrowheads="1"/>
          </p:cNvSpPr>
          <p:nvPr/>
        </p:nvSpPr>
        <p:spPr bwMode="auto">
          <a:xfrm>
            <a:off x="878551" y="2128823"/>
            <a:ext cx="8058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Customer Gateway</a:t>
            </a:r>
          </a:p>
        </p:txBody>
      </p:sp>
      <p:grpSp>
        <p:nvGrpSpPr>
          <p:cNvPr id="62" name="Group 61">
            <a:extLst>
              <a:ext uri="{FF2B5EF4-FFF2-40B4-BE49-F238E27FC236}">
                <a16:creationId xmlns:a16="http://schemas.microsoft.com/office/drawing/2014/main" id="{72F12284-52B1-AAF1-CE20-00C4CC40A642}"/>
              </a:ext>
            </a:extLst>
          </p:cNvPr>
          <p:cNvGrpSpPr/>
          <p:nvPr/>
        </p:nvGrpSpPr>
        <p:grpSpPr>
          <a:xfrm>
            <a:off x="671296" y="1237364"/>
            <a:ext cx="1207267" cy="506139"/>
            <a:chOff x="574206" y="1201407"/>
            <a:chExt cx="1207267" cy="506139"/>
          </a:xfrm>
        </p:grpSpPr>
        <p:grpSp>
          <p:nvGrpSpPr>
            <p:cNvPr id="59" name="Group 58">
              <a:extLst>
                <a:ext uri="{FF2B5EF4-FFF2-40B4-BE49-F238E27FC236}">
                  <a16:creationId xmlns:a16="http://schemas.microsoft.com/office/drawing/2014/main" id="{0EBD565C-3629-FDD6-AF2C-96C1864492C2}"/>
                </a:ext>
              </a:extLst>
            </p:cNvPr>
            <p:cNvGrpSpPr/>
            <p:nvPr/>
          </p:nvGrpSpPr>
          <p:grpSpPr>
            <a:xfrm>
              <a:off x="789771" y="1201407"/>
              <a:ext cx="803371" cy="294350"/>
              <a:chOff x="789771" y="1201407"/>
              <a:chExt cx="803371" cy="294350"/>
            </a:xfrm>
          </p:grpSpPr>
          <p:pic>
            <p:nvPicPr>
              <p:cNvPr id="54" name="Graphic 21">
                <a:extLst>
                  <a:ext uri="{FF2B5EF4-FFF2-40B4-BE49-F238E27FC236}">
                    <a16:creationId xmlns:a16="http://schemas.microsoft.com/office/drawing/2014/main" id="{B4006299-9106-7CC9-9F26-A0D7229F7092}"/>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039854" y="1203986"/>
                <a:ext cx="291771" cy="29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Graphic 21">
                <a:extLst>
                  <a:ext uri="{FF2B5EF4-FFF2-40B4-BE49-F238E27FC236}">
                    <a16:creationId xmlns:a16="http://schemas.microsoft.com/office/drawing/2014/main" id="{CE8750FE-832A-914D-616E-6AF817A832B6}"/>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301371" y="1201407"/>
                <a:ext cx="291771" cy="29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Graphic 21">
                <a:extLst>
                  <a:ext uri="{FF2B5EF4-FFF2-40B4-BE49-F238E27FC236}">
                    <a16:creationId xmlns:a16="http://schemas.microsoft.com/office/drawing/2014/main" id="{A69CB363-1E06-76C7-BA6E-D59DF702A73D}"/>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89771" y="1203985"/>
                <a:ext cx="291771" cy="29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0" name="TextBox 17">
              <a:extLst>
                <a:ext uri="{FF2B5EF4-FFF2-40B4-BE49-F238E27FC236}">
                  <a16:creationId xmlns:a16="http://schemas.microsoft.com/office/drawing/2014/main" id="{B06FADE9-5FC6-A189-5F62-D46B9B8E2BE7}"/>
                </a:ext>
              </a:extLst>
            </p:cNvPr>
            <p:cNvSpPr txBox="1">
              <a:spLocks noChangeArrowheads="1"/>
            </p:cNvSpPr>
            <p:nvPr/>
          </p:nvSpPr>
          <p:spPr bwMode="auto">
            <a:xfrm>
              <a:off x="574206" y="1476714"/>
              <a:ext cx="12072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On-prem Servers</a:t>
              </a:r>
            </a:p>
          </p:txBody>
        </p:sp>
      </p:grpSp>
      <p:sp>
        <p:nvSpPr>
          <p:cNvPr id="6" name="Rectangle 5">
            <a:extLst>
              <a:ext uri="{FF2B5EF4-FFF2-40B4-BE49-F238E27FC236}">
                <a16:creationId xmlns:a16="http://schemas.microsoft.com/office/drawing/2014/main" id="{CC7206E4-7926-53C9-C4F4-6C3BF98304EC}"/>
              </a:ext>
            </a:extLst>
          </p:cNvPr>
          <p:cNvSpPr/>
          <p:nvPr/>
        </p:nvSpPr>
        <p:spPr>
          <a:xfrm>
            <a:off x="2317898" y="5411231"/>
            <a:ext cx="1493333" cy="92577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accent4">
                    <a:lumMod val="60000"/>
                    <a:lumOff val="40000"/>
                  </a:schemeClr>
                </a:solidFill>
              </a:rPr>
              <a:t>sg-hpc-poc-cloud9</a:t>
            </a:r>
          </a:p>
          <a:p>
            <a:r>
              <a:rPr lang="en-US" sz="1000" dirty="0">
                <a:solidFill>
                  <a:schemeClr val="accent4">
                    <a:lumMod val="60000"/>
                    <a:lumOff val="40000"/>
                  </a:schemeClr>
                </a:solidFill>
              </a:rPr>
              <a:t>sg-</a:t>
            </a:r>
            <a:r>
              <a:rPr lang="en-US" sz="1000" dirty="0" err="1">
                <a:solidFill>
                  <a:schemeClr val="accent4">
                    <a:lumMod val="60000"/>
                    <a:lumOff val="40000"/>
                  </a:schemeClr>
                </a:solidFill>
              </a:rPr>
              <a:t>hpc</a:t>
            </a:r>
            <a:r>
              <a:rPr lang="en-US" sz="1000" dirty="0">
                <a:solidFill>
                  <a:schemeClr val="accent4">
                    <a:lumMod val="60000"/>
                    <a:lumOff val="40000"/>
                  </a:schemeClr>
                </a:solidFill>
              </a:rPr>
              <a:t>-</a:t>
            </a:r>
            <a:r>
              <a:rPr lang="en-US" sz="1000" dirty="0" err="1">
                <a:solidFill>
                  <a:schemeClr val="accent4">
                    <a:lumMod val="60000"/>
                    <a:lumOff val="40000"/>
                  </a:schemeClr>
                </a:solidFill>
              </a:rPr>
              <a:t>poc</a:t>
            </a:r>
            <a:r>
              <a:rPr lang="en-US" sz="1000" dirty="0">
                <a:solidFill>
                  <a:schemeClr val="accent4">
                    <a:lumMod val="60000"/>
                    <a:lumOff val="40000"/>
                  </a:schemeClr>
                </a:solidFill>
              </a:rPr>
              <a:t>-workstation</a:t>
            </a:r>
          </a:p>
          <a:p>
            <a:r>
              <a:rPr lang="en-US" sz="1000" dirty="0">
                <a:solidFill>
                  <a:schemeClr val="accent4">
                    <a:lumMod val="60000"/>
                    <a:lumOff val="40000"/>
                  </a:schemeClr>
                </a:solidFill>
              </a:rPr>
              <a:t>sg-</a:t>
            </a:r>
            <a:r>
              <a:rPr lang="en-US" sz="1000" dirty="0" err="1">
                <a:solidFill>
                  <a:schemeClr val="accent4">
                    <a:lumMod val="60000"/>
                    <a:lumOff val="40000"/>
                  </a:schemeClr>
                </a:solidFill>
              </a:rPr>
              <a:t>hpc</a:t>
            </a:r>
            <a:r>
              <a:rPr lang="en-US" sz="1000" dirty="0">
                <a:solidFill>
                  <a:schemeClr val="accent4">
                    <a:lumMod val="60000"/>
                    <a:lumOff val="40000"/>
                  </a:schemeClr>
                </a:solidFill>
              </a:rPr>
              <a:t>-</a:t>
            </a:r>
            <a:r>
              <a:rPr lang="en-US" sz="1000" dirty="0" err="1">
                <a:solidFill>
                  <a:schemeClr val="accent4">
                    <a:lumMod val="60000"/>
                    <a:lumOff val="40000"/>
                  </a:schemeClr>
                </a:solidFill>
              </a:rPr>
              <a:t>poc</a:t>
            </a:r>
            <a:r>
              <a:rPr lang="en-US" sz="1000" dirty="0">
                <a:solidFill>
                  <a:schemeClr val="accent4">
                    <a:lumMod val="60000"/>
                    <a:lumOff val="40000"/>
                  </a:schemeClr>
                </a:solidFill>
              </a:rPr>
              <a:t>-head-node</a:t>
            </a:r>
          </a:p>
          <a:p>
            <a:r>
              <a:rPr lang="en-US" sz="1000" dirty="0">
                <a:solidFill>
                  <a:schemeClr val="accent4">
                    <a:lumMod val="60000"/>
                    <a:lumOff val="40000"/>
                  </a:schemeClr>
                </a:solidFill>
              </a:rPr>
              <a:t>sg-</a:t>
            </a:r>
            <a:r>
              <a:rPr lang="en-US" sz="1000" dirty="0" err="1">
                <a:solidFill>
                  <a:schemeClr val="accent4">
                    <a:lumMod val="60000"/>
                    <a:lumOff val="40000"/>
                  </a:schemeClr>
                </a:solidFill>
              </a:rPr>
              <a:t>hpc</a:t>
            </a:r>
            <a:r>
              <a:rPr lang="en-US" sz="1000" dirty="0">
                <a:solidFill>
                  <a:schemeClr val="accent4">
                    <a:lumMod val="60000"/>
                    <a:lumOff val="40000"/>
                  </a:schemeClr>
                </a:solidFill>
              </a:rPr>
              <a:t>-</a:t>
            </a:r>
            <a:r>
              <a:rPr lang="en-US" sz="1000" dirty="0" err="1">
                <a:solidFill>
                  <a:schemeClr val="accent4">
                    <a:lumMod val="60000"/>
                    <a:lumOff val="40000"/>
                  </a:schemeClr>
                </a:solidFill>
              </a:rPr>
              <a:t>poc</a:t>
            </a:r>
            <a:r>
              <a:rPr lang="en-US" sz="1000" dirty="0">
                <a:solidFill>
                  <a:schemeClr val="accent4">
                    <a:lumMod val="60000"/>
                    <a:lumOff val="40000"/>
                  </a:schemeClr>
                </a:solidFill>
              </a:rPr>
              <a:t>-compute</a:t>
            </a:r>
          </a:p>
        </p:txBody>
      </p:sp>
      <p:sp>
        <p:nvSpPr>
          <p:cNvPr id="16" name="TextBox 9">
            <a:extLst>
              <a:ext uri="{FF2B5EF4-FFF2-40B4-BE49-F238E27FC236}">
                <a16:creationId xmlns:a16="http://schemas.microsoft.com/office/drawing/2014/main" id="{60FF7221-8860-5BB2-9B87-EC4B1F224207}"/>
              </a:ext>
            </a:extLst>
          </p:cNvPr>
          <p:cNvSpPr txBox="1">
            <a:spLocks noChangeArrowheads="1"/>
          </p:cNvSpPr>
          <p:nvPr/>
        </p:nvSpPr>
        <p:spPr bwMode="auto">
          <a:xfrm>
            <a:off x="2590025" y="5369917"/>
            <a:ext cx="104657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de-CH" sz="1000" dirty="0">
                <a:solidFill>
                  <a:srgbClr val="FF0000"/>
                </a:solidFill>
              </a:rPr>
              <a:t>Security Groups</a:t>
            </a:r>
          </a:p>
        </p:txBody>
      </p:sp>
      <p:grpSp>
        <p:nvGrpSpPr>
          <p:cNvPr id="74" name="Group 73">
            <a:extLst>
              <a:ext uri="{FF2B5EF4-FFF2-40B4-BE49-F238E27FC236}">
                <a16:creationId xmlns:a16="http://schemas.microsoft.com/office/drawing/2014/main" id="{3F72AD2C-1A0A-3D5E-5ADA-A6ACB31B0313}"/>
              </a:ext>
            </a:extLst>
          </p:cNvPr>
          <p:cNvGrpSpPr/>
          <p:nvPr/>
        </p:nvGrpSpPr>
        <p:grpSpPr>
          <a:xfrm>
            <a:off x="8503829" y="4265335"/>
            <a:ext cx="1056328" cy="678706"/>
            <a:chOff x="4331022" y="5792237"/>
            <a:chExt cx="1056328" cy="678706"/>
          </a:xfrm>
        </p:grpSpPr>
        <p:pic>
          <p:nvPicPr>
            <p:cNvPr id="75" name="Graphic 8">
              <a:extLst>
                <a:ext uri="{FF2B5EF4-FFF2-40B4-BE49-F238E27FC236}">
                  <a16:creationId xmlns:a16="http://schemas.microsoft.com/office/drawing/2014/main" id="{781A3A46-58D0-FD6C-B751-87118EA829B0}"/>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14328" y="5792237"/>
              <a:ext cx="32316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Box 9">
              <a:extLst>
                <a:ext uri="{FF2B5EF4-FFF2-40B4-BE49-F238E27FC236}">
                  <a16:creationId xmlns:a16="http://schemas.microsoft.com/office/drawing/2014/main" id="{D39D3254-4864-77D3-6DAE-8752868085ED}"/>
                </a:ext>
              </a:extLst>
            </p:cNvPr>
            <p:cNvSpPr txBox="1">
              <a:spLocks noChangeArrowheads="1"/>
            </p:cNvSpPr>
            <p:nvPr/>
          </p:nvSpPr>
          <p:spPr bwMode="auto">
            <a:xfrm>
              <a:off x="4331022" y="6101611"/>
              <a:ext cx="10563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FSx NetApp for ONTAP</a:t>
              </a:r>
            </a:p>
          </p:txBody>
        </p:sp>
      </p:grpSp>
      <p:sp>
        <p:nvSpPr>
          <p:cNvPr id="88" name="Rectangle 87">
            <a:extLst>
              <a:ext uri="{FF2B5EF4-FFF2-40B4-BE49-F238E27FC236}">
                <a16:creationId xmlns:a16="http://schemas.microsoft.com/office/drawing/2014/main" id="{85A0FD81-A780-7941-AA51-72165BB3A83E}"/>
              </a:ext>
            </a:extLst>
          </p:cNvPr>
          <p:cNvSpPr/>
          <p:nvPr/>
        </p:nvSpPr>
        <p:spPr>
          <a:xfrm>
            <a:off x="5275439" y="2936876"/>
            <a:ext cx="2856116" cy="1828706"/>
          </a:xfrm>
          <a:prstGeom prst="rect">
            <a:avLst/>
          </a:prstGeom>
          <a:noFill/>
          <a:ln w="127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accent4">
                  <a:lumMod val="60000"/>
                  <a:lumOff val="40000"/>
                </a:schemeClr>
              </a:solidFill>
            </a:endParaRPr>
          </a:p>
        </p:txBody>
      </p:sp>
      <p:sp>
        <p:nvSpPr>
          <p:cNvPr id="89" name="TextBox 17">
            <a:extLst>
              <a:ext uri="{FF2B5EF4-FFF2-40B4-BE49-F238E27FC236}">
                <a16:creationId xmlns:a16="http://schemas.microsoft.com/office/drawing/2014/main" id="{49134C28-3BAF-F038-5647-59B29C5CD73D}"/>
              </a:ext>
            </a:extLst>
          </p:cNvPr>
          <p:cNvSpPr txBox="1">
            <a:spLocks noChangeArrowheads="1"/>
          </p:cNvSpPr>
          <p:nvPr/>
        </p:nvSpPr>
        <p:spPr bwMode="auto">
          <a:xfrm>
            <a:off x="5976151" y="2886408"/>
            <a:ext cx="153692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900">
                <a:latin typeface="Arial" panose="020B0604020202020204" pitchFamily="34" charset="0"/>
                <a:ea typeface="Amazon Ember" panose="020B0603020204020204" pitchFamily="34" charset="0"/>
                <a:cs typeface="Arial" panose="020B060402020202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eaLnBrk="0" fontAlgn="base" hangingPunct="0">
              <a:spcBef>
                <a:spcPct val="0"/>
              </a:spcBef>
              <a:spcAft>
                <a:spcPct val="0"/>
              </a:spcAft>
              <a:defRPr>
                <a:latin typeface="Calibri" panose="020F0502020204030204" pitchFamily="34" charset="0"/>
              </a:defRPr>
            </a:lvl6pPr>
            <a:lvl7pPr marL="2971800" indent="-228600" eaLnBrk="0" fontAlgn="base" hangingPunct="0">
              <a:spcBef>
                <a:spcPct val="0"/>
              </a:spcBef>
              <a:spcAft>
                <a:spcPct val="0"/>
              </a:spcAft>
              <a:defRPr>
                <a:latin typeface="Calibri" panose="020F0502020204030204" pitchFamily="34" charset="0"/>
              </a:defRPr>
            </a:lvl7pPr>
            <a:lvl8pPr marL="3429000" indent="-228600" eaLnBrk="0" fontAlgn="base" hangingPunct="0">
              <a:spcBef>
                <a:spcPct val="0"/>
              </a:spcBef>
              <a:spcAft>
                <a:spcPct val="0"/>
              </a:spcAft>
              <a:defRPr>
                <a:latin typeface="Calibri" panose="020F0502020204030204" pitchFamily="34" charset="0"/>
              </a:defRPr>
            </a:lvl8pPr>
            <a:lvl9pPr marL="3886200" indent="-228600" eaLnBrk="0" fontAlgn="base" hangingPunct="0">
              <a:spcBef>
                <a:spcPct val="0"/>
              </a:spcBef>
              <a:spcAft>
                <a:spcPct val="0"/>
              </a:spcAft>
              <a:defRPr>
                <a:latin typeface="Calibri" panose="020F0502020204030204" pitchFamily="34" charset="0"/>
              </a:defRPr>
            </a:lvl9pPr>
          </a:lstStyle>
          <a:p>
            <a:r>
              <a:rPr lang="en-US" dirty="0">
                <a:solidFill>
                  <a:schemeClr val="accent4">
                    <a:lumMod val="60000"/>
                    <a:lumOff val="40000"/>
                  </a:schemeClr>
                </a:solidFill>
              </a:rPr>
              <a:t>sg-</a:t>
            </a:r>
            <a:r>
              <a:rPr lang="en-US" dirty="0" err="1">
                <a:solidFill>
                  <a:schemeClr val="accent4">
                    <a:lumMod val="60000"/>
                    <a:lumOff val="40000"/>
                  </a:schemeClr>
                </a:solidFill>
              </a:rPr>
              <a:t>hpc</a:t>
            </a:r>
            <a:r>
              <a:rPr lang="en-US" dirty="0">
                <a:solidFill>
                  <a:schemeClr val="accent4">
                    <a:lumMod val="60000"/>
                    <a:lumOff val="40000"/>
                  </a:schemeClr>
                </a:solidFill>
              </a:rPr>
              <a:t>-</a:t>
            </a:r>
            <a:r>
              <a:rPr lang="en-US" dirty="0" err="1">
                <a:solidFill>
                  <a:schemeClr val="accent4">
                    <a:lumMod val="60000"/>
                    <a:lumOff val="40000"/>
                  </a:schemeClr>
                </a:solidFill>
              </a:rPr>
              <a:t>poc</a:t>
            </a:r>
            <a:r>
              <a:rPr lang="en-US" dirty="0">
                <a:solidFill>
                  <a:schemeClr val="accent4">
                    <a:lumMod val="60000"/>
                    <a:lumOff val="40000"/>
                  </a:schemeClr>
                </a:solidFill>
              </a:rPr>
              <a:t>-compute-node</a:t>
            </a:r>
          </a:p>
        </p:txBody>
      </p:sp>
      <p:sp>
        <p:nvSpPr>
          <p:cNvPr id="95" name="Rectangle 94">
            <a:extLst>
              <a:ext uri="{FF2B5EF4-FFF2-40B4-BE49-F238E27FC236}">
                <a16:creationId xmlns:a16="http://schemas.microsoft.com/office/drawing/2014/main" id="{D969E087-7A10-4E31-474E-02CCAB315B42}"/>
              </a:ext>
            </a:extLst>
          </p:cNvPr>
          <p:cNvSpPr/>
          <p:nvPr/>
        </p:nvSpPr>
        <p:spPr>
          <a:xfrm>
            <a:off x="5907649" y="1529135"/>
            <a:ext cx="2165211" cy="984315"/>
          </a:xfrm>
          <a:prstGeom prst="rect">
            <a:avLst/>
          </a:prstGeom>
          <a:noFill/>
          <a:ln w="127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accent4">
                  <a:lumMod val="60000"/>
                  <a:lumOff val="40000"/>
                </a:schemeClr>
              </a:solidFill>
            </a:endParaRPr>
          </a:p>
        </p:txBody>
      </p:sp>
      <p:sp>
        <p:nvSpPr>
          <p:cNvPr id="96" name="TextBox 17">
            <a:extLst>
              <a:ext uri="{FF2B5EF4-FFF2-40B4-BE49-F238E27FC236}">
                <a16:creationId xmlns:a16="http://schemas.microsoft.com/office/drawing/2014/main" id="{94562989-E638-71CF-E8F1-0CD95F8B175E}"/>
              </a:ext>
            </a:extLst>
          </p:cNvPr>
          <p:cNvSpPr txBox="1">
            <a:spLocks noChangeArrowheads="1"/>
          </p:cNvSpPr>
          <p:nvPr/>
        </p:nvSpPr>
        <p:spPr bwMode="auto">
          <a:xfrm>
            <a:off x="6283069" y="1469356"/>
            <a:ext cx="13931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900">
                <a:latin typeface="Arial" panose="020B0604020202020204" pitchFamily="34" charset="0"/>
                <a:ea typeface="Amazon Ember" panose="020B0603020204020204" pitchFamily="34" charset="0"/>
                <a:cs typeface="Arial" panose="020B060402020202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eaLnBrk="0" fontAlgn="base" hangingPunct="0">
              <a:spcBef>
                <a:spcPct val="0"/>
              </a:spcBef>
              <a:spcAft>
                <a:spcPct val="0"/>
              </a:spcAft>
              <a:defRPr>
                <a:latin typeface="Calibri" panose="020F0502020204030204" pitchFamily="34" charset="0"/>
              </a:defRPr>
            </a:lvl6pPr>
            <a:lvl7pPr marL="2971800" indent="-228600" eaLnBrk="0" fontAlgn="base" hangingPunct="0">
              <a:spcBef>
                <a:spcPct val="0"/>
              </a:spcBef>
              <a:spcAft>
                <a:spcPct val="0"/>
              </a:spcAft>
              <a:defRPr>
                <a:latin typeface="Calibri" panose="020F0502020204030204" pitchFamily="34" charset="0"/>
              </a:defRPr>
            </a:lvl7pPr>
            <a:lvl8pPr marL="3429000" indent="-228600" eaLnBrk="0" fontAlgn="base" hangingPunct="0">
              <a:spcBef>
                <a:spcPct val="0"/>
              </a:spcBef>
              <a:spcAft>
                <a:spcPct val="0"/>
              </a:spcAft>
              <a:defRPr>
                <a:latin typeface="Calibri" panose="020F0502020204030204" pitchFamily="34" charset="0"/>
              </a:defRPr>
            </a:lvl8pPr>
            <a:lvl9pPr marL="3886200" indent="-228600" eaLnBrk="0" fontAlgn="base" hangingPunct="0">
              <a:spcBef>
                <a:spcPct val="0"/>
              </a:spcBef>
              <a:spcAft>
                <a:spcPct val="0"/>
              </a:spcAft>
              <a:defRPr>
                <a:latin typeface="Calibri" panose="020F0502020204030204" pitchFamily="34" charset="0"/>
              </a:defRPr>
            </a:lvl9pPr>
          </a:lstStyle>
          <a:p>
            <a:r>
              <a:rPr lang="en-US" dirty="0">
                <a:solidFill>
                  <a:schemeClr val="accent4">
                    <a:lumMod val="60000"/>
                    <a:lumOff val="40000"/>
                  </a:schemeClr>
                </a:solidFill>
              </a:rPr>
              <a:t>sg-</a:t>
            </a:r>
            <a:r>
              <a:rPr lang="en-US" dirty="0" err="1">
                <a:solidFill>
                  <a:schemeClr val="accent4">
                    <a:lumMod val="60000"/>
                    <a:lumOff val="40000"/>
                  </a:schemeClr>
                </a:solidFill>
              </a:rPr>
              <a:t>hpc</a:t>
            </a:r>
            <a:r>
              <a:rPr lang="en-US" dirty="0">
                <a:solidFill>
                  <a:schemeClr val="accent4">
                    <a:lumMod val="60000"/>
                    <a:lumOff val="40000"/>
                  </a:schemeClr>
                </a:solidFill>
              </a:rPr>
              <a:t>-</a:t>
            </a:r>
            <a:r>
              <a:rPr lang="en-US" dirty="0" err="1">
                <a:solidFill>
                  <a:schemeClr val="accent4">
                    <a:lumMod val="60000"/>
                    <a:lumOff val="40000"/>
                  </a:schemeClr>
                </a:solidFill>
              </a:rPr>
              <a:t>poc</a:t>
            </a:r>
            <a:r>
              <a:rPr lang="en-US" dirty="0">
                <a:solidFill>
                  <a:schemeClr val="accent4">
                    <a:lumMod val="60000"/>
                    <a:lumOff val="40000"/>
                  </a:schemeClr>
                </a:solidFill>
              </a:rPr>
              <a:t>-head-node</a:t>
            </a:r>
          </a:p>
        </p:txBody>
      </p:sp>
      <p:sp>
        <p:nvSpPr>
          <p:cNvPr id="97" name="Rectangle 96">
            <a:extLst>
              <a:ext uri="{FF2B5EF4-FFF2-40B4-BE49-F238E27FC236}">
                <a16:creationId xmlns:a16="http://schemas.microsoft.com/office/drawing/2014/main" id="{027218F3-CF92-8390-2CCA-87C210A5A253}"/>
              </a:ext>
            </a:extLst>
          </p:cNvPr>
          <p:cNvSpPr/>
          <p:nvPr/>
        </p:nvSpPr>
        <p:spPr>
          <a:xfrm>
            <a:off x="4790040" y="1533262"/>
            <a:ext cx="1062961" cy="603009"/>
          </a:xfrm>
          <a:prstGeom prst="rect">
            <a:avLst/>
          </a:prstGeom>
          <a:noFill/>
          <a:ln w="127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accent4">
                  <a:lumMod val="60000"/>
                  <a:lumOff val="40000"/>
                </a:schemeClr>
              </a:solidFill>
            </a:endParaRPr>
          </a:p>
        </p:txBody>
      </p:sp>
      <p:sp>
        <p:nvSpPr>
          <p:cNvPr id="98" name="TextBox 17">
            <a:extLst>
              <a:ext uri="{FF2B5EF4-FFF2-40B4-BE49-F238E27FC236}">
                <a16:creationId xmlns:a16="http://schemas.microsoft.com/office/drawing/2014/main" id="{47D88F3F-C5E9-C618-4AC9-EBFA1A1DE4FD}"/>
              </a:ext>
            </a:extLst>
          </p:cNvPr>
          <p:cNvSpPr txBox="1">
            <a:spLocks noChangeArrowheads="1"/>
          </p:cNvSpPr>
          <p:nvPr/>
        </p:nvSpPr>
        <p:spPr bwMode="auto">
          <a:xfrm>
            <a:off x="4764471" y="1500320"/>
            <a:ext cx="131390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900">
                <a:latin typeface="Arial" panose="020B0604020202020204" pitchFamily="34" charset="0"/>
                <a:ea typeface="Amazon Ember" panose="020B0603020204020204" pitchFamily="34" charset="0"/>
                <a:cs typeface="Arial" panose="020B060402020202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eaLnBrk="0" fontAlgn="base" hangingPunct="0">
              <a:spcBef>
                <a:spcPct val="0"/>
              </a:spcBef>
              <a:spcAft>
                <a:spcPct val="0"/>
              </a:spcAft>
              <a:defRPr>
                <a:latin typeface="Calibri" panose="020F0502020204030204" pitchFamily="34" charset="0"/>
              </a:defRPr>
            </a:lvl6pPr>
            <a:lvl7pPr marL="2971800" indent="-228600" eaLnBrk="0" fontAlgn="base" hangingPunct="0">
              <a:spcBef>
                <a:spcPct val="0"/>
              </a:spcBef>
              <a:spcAft>
                <a:spcPct val="0"/>
              </a:spcAft>
              <a:defRPr>
                <a:latin typeface="Calibri" panose="020F0502020204030204" pitchFamily="34" charset="0"/>
              </a:defRPr>
            </a:lvl7pPr>
            <a:lvl8pPr marL="3429000" indent="-228600" eaLnBrk="0" fontAlgn="base" hangingPunct="0">
              <a:spcBef>
                <a:spcPct val="0"/>
              </a:spcBef>
              <a:spcAft>
                <a:spcPct val="0"/>
              </a:spcAft>
              <a:defRPr>
                <a:latin typeface="Calibri" panose="020F0502020204030204" pitchFamily="34" charset="0"/>
              </a:defRPr>
            </a:lvl8pPr>
            <a:lvl9pPr marL="3886200" indent="-228600" eaLnBrk="0" fontAlgn="base" hangingPunct="0">
              <a:spcBef>
                <a:spcPct val="0"/>
              </a:spcBef>
              <a:spcAft>
                <a:spcPct val="0"/>
              </a:spcAft>
              <a:defRPr>
                <a:latin typeface="Calibri" panose="020F0502020204030204" pitchFamily="34" charset="0"/>
              </a:defRPr>
            </a:lvl9pPr>
          </a:lstStyle>
          <a:p>
            <a:r>
              <a:rPr lang="en-US" dirty="0">
                <a:solidFill>
                  <a:schemeClr val="accent4">
                    <a:lumMod val="60000"/>
                    <a:lumOff val="40000"/>
                  </a:schemeClr>
                </a:solidFill>
              </a:rPr>
              <a:t>sg-hpc-poc-cloud9</a:t>
            </a:r>
          </a:p>
        </p:txBody>
      </p:sp>
      <p:grpSp>
        <p:nvGrpSpPr>
          <p:cNvPr id="29" name="Group 28">
            <a:extLst>
              <a:ext uri="{FF2B5EF4-FFF2-40B4-BE49-F238E27FC236}">
                <a16:creationId xmlns:a16="http://schemas.microsoft.com/office/drawing/2014/main" id="{F9AAEE6D-F1F6-23BC-C606-8B0AF5629AB9}"/>
              </a:ext>
            </a:extLst>
          </p:cNvPr>
          <p:cNvGrpSpPr/>
          <p:nvPr/>
        </p:nvGrpSpPr>
        <p:grpSpPr>
          <a:xfrm>
            <a:off x="10188975" y="1805588"/>
            <a:ext cx="1563014" cy="633502"/>
            <a:chOff x="7470148" y="2481957"/>
            <a:chExt cx="1563014" cy="633502"/>
          </a:xfrm>
        </p:grpSpPr>
        <p:sp>
          <p:nvSpPr>
            <p:cNvPr id="38" name="Rectangle 37">
              <a:extLst>
                <a:ext uri="{FF2B5EF4-FFF2-40B4-BE49-F238E27FC236}">
                  <a16:creationId xmlns:a16="http://schemas.microsoft.com/office/drawing/2014/main" id="{C02C3132-DEB4-9226-DCC4-2760B78FF5DE}"/>
                </a:ext>
              </a:extLst>
            </p:cNvPr>
            <p:cNvSpPr/>
            <p:nvPr/>
          </p:nvSpPr>
          <p:spPr>
            <a:xfrm>
              <a:off x="7470148" y="2481957"/>
              <a:ext cx="1563014" cy="633502"/>
            </a:xfrm>
            <a:prstGeom prst="rect">
              <a:avLst/>
            </a:prstGeom>
            <a:noFill/>
            <a:ln w="127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22">
              <a:extLst>
                <a:ext uri="{FF2B5EF4-FFF2-40B4-BE49-F238E27FC236}">
                  <a16:creationId xmlns:a16="http://schemas.microsoft.com/office/drawing/2014/main" id="{92553713-5E92-8F2B-A94A-B2D2CD91A0CC}"/>
                </a:ext>
              </a:extLst>
            </p:cNvPr>
            <p:cNvSpPr txBox="1">
              <a:spLocks noChangeArrowheads="1"/>
            </p:cNvSpPr>
            <p:nvPr/>
          </p:nvSpPr>
          <p:spPr bwMode="auto">
            <a:xfrm>
              <a:off x="7807339" y="2572270"/>
              <a:ext cx="12258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solidFill>
                    <a:schemeClr val="accent2"/>
                  </a:solidFill>
                  <a:latin typeface="Arial" panose="020B0604020202020204" pitchFamily="34" charset="0"/>
                  <a:cs typeface="Arial" panose="020B0604020202020204" pitchFamily="34" charset="0"/>
                </a:rPr>
                <a:t>Workstation-2 (</a:t>
              </a:r>
              <a:r>
                <a:rPr lang="en-US" altLang="en-US" sz="1200" dirty="0">
                  <a:solidFill>
                    <a:srgbClr val="232F3E"/>
                  </a:solidFill>
                  <a:latin typeface="Arial" panose="020B0604020202020204" pitchFamily="34" charset="0"/>
                  <a:cs typeface="Arial" panose="020B0604020202020204" pitchFamily="34" charset="0"/>
                </a:rPr>
                <a:t>W</a:t>
              </a:r>
              <a:r>
                <a:rPr lang="en-US" altLang="en-US" sz="1200" b="1" dirty="0">
                  <a:solidFill>
                    <a:srgbClr val="232F3E"/>
                  </a:solidFill>
                  <a:latin typeface="Arial" panose="020B0604020202020204" pitchFamily="34" charset="0"/>
                  <a:cs typeface="Arial" panose="020B0604020202020204" pitchFamily="34" charset="0"/>
                </a:rPr>
                <a:t>in</a:t>
              </a:r>
              <a:r>
                <a:rPr lang="en-US" altLang="en-US" sz="1200" dirty="0">
                  <a:solidFill>
                    <a:srgbClr val="232F3E"/>
                  </a:solidFill>
                  <a:latin typeface="Arial" panose="020B0604020202020204" pitchFamily="34" charset="0"/>
                  <a:cs typeface="Arial" panose="020B0604020202020204" pitchFamily="34" charset="0"/>
                </a:rPr>
                <a:t>dows</a:t>
              </a:r>
              <a:r>
                <a:rPr lang="en-US" altLang="en-US" sz="1200" b="1" dirty="0">
                  <a:solidFill>
                    <a:schemeClr val="accent2"/>
                  </a:solidFill>
                  <a:latin typeface="Arial" panose="020B0604020202020204" pitchFamily="34" charset="0"/>
                  <a:cs typeface="Arial" panose="020B0604020202020204" pitchFamily="34" charset="0"/>
                </a:rPr>
                <a:t>)</a:t>
              </a:r>
            </a:p>
          </p:txBody>
        </p:sp>
        <p:pic>
          <p:nvPicPr>
            <p:cNvPr id="40" name="Graphic 108">
              <a:extLst>
                <a:ext uri="{FF2B5EF4-FFF2-40B4-BE49-F238E27FC236}">
                  <a16:creationId xmlns:a16="http://schemas.microsoft.com/office/drawing/2014/main" id="{25CC3863-705B-A73C-DEB7-581AB1361F99}"/>
                </a:ext>
              </a:extLst>
            </p:cNvPr>
            <p:cNvPicPr>
              <a:picLocks noChangeAspect="1" noChangeArrowheads="1"/>
            </p:cNvPicPr>
            <p:nvPr/>
          </p:nvPicPr>
          <p:blipFill>
            <a:blip r:embed="rId46">
              <a:extLst>
                <a:ext uri="{96DAC541-7B7A-43D3-8B79-37D633B846F1}">
                  <asvg:svgBlip xmlns:asvg="http://schemas.microsoft.com/office/drawing/2016/SVG/main" r:embed="rId47"/>
                </a:ext>
              </a:extLst>
            </a:blip>
            <a:srcRect/>
            <a:stretch/>
          </p:blipFill>
          <p:spPr bwMode="auto">
            <a:xfrm>
              <a:off x="7514571" y="2600205"/>
              <a:ext cx="415636" cy="41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 name="Group 40">
            <a:extLst>
              <a:ext uri="{FF2B5EF4-FFF2-40B4-BE49-F238E27FC236}">
                <a16:creationId xmlns:a16="http://schemas.microsoft.com/office/drawing/2014/main" id="{6D771BCF-5298-BF8A-4857-425BCD973334}"/>
              </a:ext>
            </a:extLst>
          </p:cNvPr>
          <p:cNvGrpSpPr/>
          <p:nvPr/>
        </p:nvGrpSpPr>
        <p:grpSpPr>
          <a:xfrm>
            <a:off x="8436992" y="2872782"/>
            <a:ext cx="1563014" cy="633502"/>
            <a:chOff x="7470148" y="2481957"/>
            <a:chExt cx="1563014" cy="633502"/>
          </a:xfrm>
        </p:grpSpPr>
        <p:sp>
          <p:nvSpPr>
            <p:cNvPr id="61" name="Rectangle 60">
              <a:extLst>
                <a:ext uri="{FF2B5EF4-FFF2-40B4-BE49-F238E27FC236}">
                  <a16:creationId xmlns:a16="http://schemas.microsoft.com/office/drawing/2014/main" id="{BC535F5E-F585-DE5A-E166-5B163B372822}"/>
                </a:ext>
              </a:extLst>
            </p:cNvPr>
            <p:cNvSpPr/>
            <p:nvPr/>
          </p:nvSpPr>
          <p:spPr>
            <a:xfrm>
              <a:off x="7470148" y="2481957"/>
              <a:ext cx="1563014" cy="633502"/>
            </a:xfrm>
            <a:prstGeom prst="rect">
              <a:avLst/>
            </a:prstGeom>
            <a:noFill/>
            <a:ln w="127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22">
              <a:extLst>
                <a:ext uri="{FF2B5EF4-FFF2-40B4-BE49-F238E27FC236}">
                  <a16:creationId xmlns:a16="http://schemas.microsoft.com/office/drawing/2014/main" id="{63084604-66D3-675D-C68C-DF8CC598DC4B}"/>
                </a:ext>
              </a:extLst>
            </p:cNvPr>
            <p:cNvSpPr txBox="1">
              <a:spLocks noChangeArrowheads="1"/>
            </p:cNvSpPr>
            <p:nvPr/>
          </p:nvSpPr>
          <p:spPr bwMode="auto">
            <a:xfrm>
              <a:off x="7807339" y="2572270"/>
              <a:ext cx="12258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solidFill>
                    <a:schemeClr val="accent2"/>
                  </a:solidFill>
                  <a:latin typeface="Arial" panose="020B0604020202020204" pitchFamily="34" charset="0"/>
                  <a:cs typeface="Arial" panose="020B0604020202020204" pitchFamily="34" charset="0"/>
                </a:rPr>
                <a:t>Workstation-3 (</a:t>
              </a:r>
              <a:r>
                <a:rPr lang="en-US" altLang="en-US" sz="1200" dirty="0">
                  <a:solidFill>
                    <a:srgbClr val="232F3E"/>
                  </a:solidFill>
                  <a:latin typeface="Arial" panose="020B0604020202020204" pitchFamily="34" charset="0"/>
                  <a:cs typeface="Arial" panose="020B0604020202020204" pitchFamily="34" charset="0"/>
                </a:rPr>
                <a:t>W</a:t>
              </a:r>
              <a:r>
                <a:rPr lang="en-US" altLang="en-US" sz="1200" b="1" dirty="0">
                  <a:solidFill>
                    <a:srgbClr val="232F3E"/>
                  </a:solidFill>
                  <a:latin typeface="Arial" panose="020B0604020202020204" pitchFamily="34" charset="0"/>
                  <a:cs typeface="Arial" panose="020B0604020202020204" pitchFamily="34" charset="0"/>
                </a:rPr>
                <a:t>in</a:t>
              </a:r>
              <a:r>
                <a:rPr lang="en-US" altLang="en-US" sz="1200" dirty="0">
                  <a:solidFill>
                    <a:srgbClr val="232F3E"/>
                  </a:solidFill>
                  <a:latin typeface="Arial" panose="020B0604020202020204" pitchFamily="34" charset="0"/>
                  <a:cs typeface="Arial" panose="020B0604020202020204" pitchFamily="34" charset="0"/>
                </a:rPr>
                <a:t>dows</a:t>
              </a:r>
              <a:r>
                <a:rPr lang="en-US" altLang="en-US" sz="1200" b="1" dirty="0">
                  <a:solidFill>
                    <a:schemeClr val="accent2"/>
                  </a:solidFill>
                  <a:latin typeface="Arial" panose="020B0604020202020204" pitchFamily="34" charset="0"/>
                  <a:cs typeface="Arial" panose="020B0604020202020204" pitchFamily="34" charset="0"/>
                </a:rPr>
                <a:t>)</a:t>
              </a:r>
            </a:p>
          </p:txBody>
        </p:sp>
        <p:pic>
          <p:nvPicPr>
            <p:cNvPr id="70" name="Graphic 108">
              <a:extLst>
                <a:ext uri="{FF2B5EF4-FFF2-40B4-BE49-F238E27FC236}">
                  <a16:creationId xmlns:a16="http://schemas.microsoft.com/office/drawing/2014/main" id="{6D5AD696-26D5-7913-D31A-15EB2CC15A29}"/>
                </a:ext>
              </a:extLst>
            </p:cNvPr>
            <p:cNvPicPr>
              <a:picLocks noChangeAspect="1" noChangeArrowheads="1"/>
            </p:cNvPicPr>
            <p:nvPr/>
          </p:nvPicPr>
          <p:blipFill>
            <a:blip r:embed="rId46">
              <a:extLst>
                <a:ext uri="{96DAC541-7B7A-43D3-8B79-37D633B846F1}">
                  <asvg:svgBlip xmlns:asvg="http://schemas.microsoft.com/office/drawing/2016/SVG/main" r:embed="rId47"/>
                </a:ext>
              </a:extLst>
            </a:blip>
            <a:srcRect/>
            <a:stretch/>
          </p:blipFill>
          <p:spPr bwMode="auto">
            <a:xfrm>
              <a:off x="7514571" y="2600205"/>
              <a:ext cx="415636" cy="41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 name="Group 70">
            <a:extLst>
              <a:ext uri="{FF2B5EF4-FFF2-40B4-BE49-F238E27FC236}">
                <a16:creationId xmlns:a16="http://schemas.microsoft.com/office/drawing/2014/main" id="{ED636AA6-2C90-AC21-20E5-8A43AC15C285}"/>
              </a:ext>
            </a:extLst>
          </p:cNvPr>
          <p:cNvGrpSpPr/>
          <p:nvPr/>
        </p:nvGrpSpPr>
        <p:grpSpPr>
          <a:xfrm>
            <a:off x="10196572" y="2868696"/>
            <a:ext cx="1563014" cy="633502"/>
            <a:chOff x="7470148" y="2481957"/>
            <a:chExt cx="1563014" cy="633502"/>
          </a:xfrm>
        </p:grpSpPr>
        <p:sp>
          <p:nvSpPr>
            <p:cNvPr id="72" name="Rectangle 71">
              <a:extLst>
                <a:ext uri="{FF2B5EF4-FFF2-40B4-BE49-F238E27FC236}">
                  <a16:creationId xmlns:a16="http://schemas.microsoft.com/office/drawing/2014/main" id="{0132DA1F-0582-F5AB-A06C-45CE86CCD3FA}"/>
                </a:ext>
              </a:extLst>
            </p:cNvPr>
            <p:cNvSpPr/>
            <p:nvPr/>
          </p:nvSpPr>
          <p:spPr>
            <a:xfrm>
              <a:off x="7470148" y="2481957"/>
              <a:ext cx="1563014" cy="633502"/>
            </a:xfrm>
            <a:prstGeom prst="rect">
              <a:avLst/>
            </a:prstGeom>
            <a:noFill/>
            <a:ln w="127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22">
              <a:extLst>
                <a:ext uri="{FF2B5EF4-FFF2-40B4-BE49-F238E27FC236}">
                  <a16:creationId xmlns:a16="http://schemas.microsoft.com/office/drawing/2014/main" id="{4D4B864D-315A-3251-745B-8D5B828F6880}"/>
                </a:ext>
              </a:extLst>
            </p:cNvPr>
            <p:cNvSpPr txBox="1">
              <a:spLocks noChangeArrowheads="1"/>
            </p:cNvSpPr>
            <p:nvPr/>
          </p:nvSpPr>
          <p:spPr bwMode="auto">
            <a:xfrm>
              <a:off x="7807339" y="2572270"/>
              <a:ext cx="12258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solidFill>
                    <a:schemeClr val="accent2"/>
                  </a:solidFill>
                  <a:latin typeface="Arial" panose="020B0604020202020204" pitchFamily="34" charset="0"/>
                  <a:cs typeface="Arial" panose="020B0604020202020204" pitchFamily="34" charset="0"/>
                </a:rPr>
                <a:t>Workstation-4 (</a:t>
              </a:r>
              <a:r>
                <a:rPr lang="en-US" altLang="en-US" sz="1200" dirty="0">
                  <a:solidFill>
                    <a:srgbClr val="232F3E"/>
                  </a:solidFill>
                  <a:latin typeface="Arial" panose="020B0604020202020204" pitchFamily="34" charset="0"/>
                  <a:cs typeface="Arial" panose="020B0604020202020204" pitchFamily="34" charset="0"/>
                </a:rPr>
                <a:t>W</a:t>
              </a:r>
              <a:r>
                <a:rPr lang="en-US" altLang="en-US" sz="1200" b="1" dirty="0">
                  <a:solidFill>
                    <a:srgbClr val="232F3E"/>
                  </a:solidFill>
                  <a:latin typeface="Arial" panose="020B0604020202020204" pitchFamily="34" charset="0"/>
                  <a:cs typeface="Arial" panose="020B0604020202020204" pitchFamily="34" charset="0"/>
                </a:rPr>
                <a:t>in</a:t>
              </a:r>
              <a:r>
                <a:rPr lang="en-US" altLang="en-US" sz="1200" dirty="0">
                  <a:solidFill>
                    <a:srgbClr val="232F3E"/>
                  </a:solidFill>
                  <a:latin typeface="Arial" panose="020B0604020202020204" pitchFamily="34" charset="0"/>
                  <a:cs typeface="Arial" panose="020B0604020202020204" pitchFamily="34" charset="0"/>
                </a:rPr>
                <a:t>dows</a:t>
              </a:r>
              <a:r>
                <a:rPr lang="en-US" altLang="en-US" sz="1200" b="1" dirty="0">
                  <a:solidFill>
                    <a:schemeClr val="accent2"/>
                  </a:solidFill>
                  <a:latin typeface="Arial" panose="020B0604020202020204" pitchFamily="34" charset="0"/>
                  <a:cs typeface="Arial" panose="020B0604020202020204" pitchFamily="34" charset="0"/>
                </a:rPr>
                <a:t>)</a:t>
              </a:r>
            </a:p>
          </p:txBody>
        </p:sp>
        <p:pic>
          <p:nvPicPr>
            <p:cNvPr id="77" name="Graphic 108">
              <a:extLst>
                <a:ext uri="{FF2B5EF4-FFF2-40B4-BE49-F238E27FC236}">
                  <a16:creationId xmlns:a16="http://schemas.microsoft.com/office/drawing/2014/main" id="{8E27C706-F476-15DF-AB45-363CDB41F7FA}"/>
                </a:ext>
              </a:extLst>
            </p:cNvPr>
            <p:cNvPicPr>
              <a:picLocks noChangeAspect="1" noChangeArrowheads="1"/>
            </p:cNvPicPr>
            <p:nvPr/>
          </p:nvPicPr>
          <p:blipFill>
            <a:blip r:embed="rId46">
              <a:extLst>
                <a:ext uri="{96DAC541-7B7A-43D3-8B79-37D633B846F1}">
                  <asvg:svgBlip xmlns:asvg="http://schemas.microsoft.com/office/drawing/2016/SVG/main" r:embed="rId47"/>
                </a:ext>
              </a:extLst>
            </a:blip>
            <a:srcRect/>
            <a:stretch/>
          </p:blipFill>
          <p:spPr bwMode="auto">
            <a:xfrm>
              <a:off x="7514571" y="2600205"/>
              <a:ext cx="415636" cy="41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4" name="Group 83">
            <a:extLst>
              <a:ext uri="{FF2B5EF4-FFF2-40B4-BE49-F238E27FC236}">
                <a16:creationId xmlns:a16="http://schemas.microsoft.com/office/drawing/2014/main" id="{E0AD1B53-15EF-BFDB-3D6E-434B6E3E78D9}"/>
              </a:ext>
            </a:extLst>
          </p:cNvPr>
          <p:cNvGrpSpPr/>
          <p:nvPr/>
        </p:nvGrpSpPr>
        <p:grpSpPr>
          <a:xfrm>
            <a:off x="8440538" y="1802439"/>
            <a:ext cx="1563014" cy="633502"/>
            <a:chOff x="7470148" y="2481957"/>
            <a:chExt cx="1563014" cy="633502"/>
          </a:xfrm>
        </p:grpSpPr>
        <p:sp>
          <p:nvSpPr>
            <p:cNvPr id="85" name="Rectangle 84">
              <a:extLst>
                <a:ext uri="{FF2B5EF4-FFF2-40B4-BE49-F238E27FC236}">
                  <a16:creationId xmlns:a16="http://schemas.microsoft.com/office/drawing/2014/main" id="{762F614C-1513-95EA-57A7-BAEBB4BC369F}"/>
                </a:ext>
              </a:extLst>
            </p:cNvPr>
            <p:cNvSpPr/>
            <p:nvPr/>
          </p:nvSpPr>
          <p:spPr>
            <a:xfrm>
              <a:off x="7470148" y="2481957"/>
              <a:ext cx="1563014" cy="633502"/>
            </a:xfrm>
            <a:prstGeom prst="rect">
              <a:avLst/>
            </a:prstGeom>
            <a:noFill/>
            <a:ln w="127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Box 22">
              <a:extLst>
                <a:ext uri="{FF2B5EF4-FFF2-40B4-BE49-F238E27FC236}">
                  <a16:creationId xmlns:a16="http://schemas.microsoft.com/office/drawing/2014/main" id="{8C648979-F6F5-8A05-FA52-3224927AE540}"/>
                </a:ext>
              </a:extLst>
            </p:cNvPr>
            <p:cNvSpPr txBox="1">
              <a:spLocks noChangeArrowheads="1"/>
            </p:cNvSpPr>
            <p:nvPr/>
          </p:nvSpPr>
          <p:spPr bwMode="auto">
            <a:xfrm>
              <a:off x="7807339" y="2572270"/>
              <a:ext cx="12258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solidFill>
                    <a:schemeClr val="accent2"/>
                  </a:solidFill>
                  <a:latin typeface="Arial" panose="020B0604020202020204" pitchFamily="34" charset="0"/>
                  <a:cs typeface="Arial" panose="020B0604020202020204" pitchFamily="34" charset="0"/>
                </a:rPr>
                <a:t>Workstation-1 (</a:t>
              </a:r>
              <a:r>
                <a:rPr lang="en-US" altLang="en-US" sz="1200" dirty="0">
                  <a:solidFill>
                    <a:srgbClr val="232F3E"/>
                  </a:solidFill>
                  <a:latin typeface="Arial" panose="020B0604020202020204" pitchFamily="34" charset="0"/>
                  <a:cs typeface="Arial" panose="020B0604020202020204" pitchFamily="34" charset="0"/>
                </a:rPr>
                <a:t>W</a:t>
              </a:r>
              <a:r>
                <a:rPr lang="en-US" altLang="en-US" sz="1200" b="1" dirty="0">
                  <a:solidFill>
                    <a:srgbClr val="232F3E"/>
                  </a:solidFill>
                  <a:latin typeface="Arial" panose="020B0604020202020204" pitchFamily="34" charset="0"/>
                  <a:cs typeface="Arial" panose="020B0604020202020204" pitchFamily="34" charset="0"/>
                </a:rPr>
                <a:t>in</a:t>
              </a:r>
              <a:r>
                <a:rPr lang="en-US" altLang="en-US" sz="1200" dirty="0">
                  <a:solidFill>
                    <a:srgbClr val="232F3E"/>
                  </a:solidFill>
                  <a:latin typeface="Arial" panose="020B0604020202020204" pitchFamily="34" charset="0"/>
                  <a:cs typeface="Arial" panose="020B0604020202020204" pitchFamily="34" charset="0"/>
                </a:rPr>
                <a:t>dows</a:t>
              </a:r>
              <a:r>
                <a:rPr lang="en-US" altLang="en-US" sz="1200" b="1" dirty="0">
                  <a:solidFill>
                    <a:schemeClr val="accent2"/>
                  </a:solidFill>
                  <a:latin typeface="Arial" panose="020B0604020202020204" pitchFamily="34" charset="0"/>
                  <a:cs typeface="Arial" panose="020B0604020202020204" pitchFamily="34" charset="0"/>
                </a:rPr>
                <a:t>)</a:t>
              </a:r>
            </a:p>
          </p:txBody>
        </p:sp>
        <p:pic>
          <p:nvPicPr>
            <p:cNvPr id="87" name="Graphic 108">
              <a:extLst>
                <a:ext uri="{FF2B5EF4-FFF2-40B4-BE49-F238E27FC236}">
                  <a16:creationId xmlns:a16="http://schemas.microsoft.com/office/drawing/2014/main" id="{5D191068-75DD-B411-05FC-FCB7D67CB9F6}"/>
                </a:ext>
              </a:extLst>
            </p:cNvPr>
            <p:cNvPicPr>
              <a:picLocks noChangeAspect="1" noChangeArrowheads="1"/>
            </p:cNvPicPr>
            <p:nvPr/>
          </p:nvPicPr>
          <p:blipFill>
            <a:blip r:embed="rId46">
              <a:extLst>
                <a:ext uri="{96DAC541-7B7A-43D3-8B79-37D633B846F1}">
                  <asvg:svgBlip xmlns:asvg="http://schemas.microsoft.com/office/drawing/2016/SVG/main" r:embed="rId47"/>
                </a:ext>
              </a:extLst>
            </a:blip>
            <a:srcRect/>
            <a:stretch/>
          </p:blipFill>
          <p:spPr bwMode="auto">
            <a:xfrm>
              <a:off x="7514571" y="2600205"/>
              <a:ext cx="415636" cy="41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3" name="Rectangle 92">
            <a:extLst>
              <a:ext uri="{FF2B5EF4-FFF2-40B4-BE49-F238E27FC236}">
                <a16:creationId xmlns:a16="http://schemas.microsoft.com/office/drawing/2014/main" id="{C9646B96-B547-8FEC-FC65-F24A59445212}"/>
              </a:ext>
            </a:extLst>
          </p:cNvPr>
          <p:cNvSpPr/>
          <p:nvPr/>
        </p:nvSpPr>
        <p:spPr>
          <a:xfrm>
            <a:off x="8375978" y="1529135"/>
            <a:ext cx="3456024" cy="2037216"/>
          </a:xfrm>
          <a:prstGeom prst="rect">
            <a:avLst/>
          </a:prstGeom>
          <a:noFill/>
          <a:ln w="127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accent4">
                  <a:lumMod val="60000"/>
                  <a:lumOff val="40000"/>
                </a:schemeClr>
              </a:solidFill>
            </a:endParaRPr>
          </a:p>
        </p:txBody>
      </p:sp>
      <p:sp>
        <p:nvSpPr>
          <p:cNvPr id="94" name="TextBox 17">
            <a:extLst>
              <a:ext uri="{FF2B5EF4-FFF2-40B4-BE49-F238E27FC236}">
                <a16:creationId xmlns:a16="http://schemas.microsoft.com/office/drawing/2014/main" id="{9488937A-311B-ABAF-6C81-80F33364D279}"/>
              </a:ext>
            </a:extLst>
          </p:cNvPr>
          <p:cNvSpPr txBox="1">
            <a:spLocks noChangeArrowheads="1"/>
          </p:cNvSpPr>
          <p:nvPr/>
        </p:nvSpPr>
        <p:spPr bwMode="auto">
          <a:xfrm>
            <a:off x="9406667" y="1498893"/>
            <a:ext cx="177557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900">
                <a:latin typeface="Arial" panose="020B0604020202020204" pitchFamily="34" charset="0"/>
                <a:ea typeface="Amazon Ember" panose="020B0603020204020204" pitchFamily="34" charset="0"/>
                <a:cs typeface="Arial" panose="020B060402020202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eaLnBrk="0" fontAlgn="base" hangingPunct="0">
              <a:spcBef>
                <a:spcPct val="0"/>
              </a:spcBef>
              <a:spcAft>
                <a:spcPct val="0"/>
              </a:spcAft>
              <a:defRPr>
                <a:latin typeface="Calibri" panose="020F0502020204030204" pitchFamily="34" charset="0"/>
              </a:defRPr>
            </a:lvl6pPr>
            <a:lvl7pPr marL="2971800" indent="-228600" eaLnBrk="0" fontAlgn="base" hangingPunct="0">
              <a:spcBef>
                <a:spcPct val="0"/>
              </a:spcBef>
              <a:spcAft>
                <a:spcPct val="0"/>
              </a:spcAft>
              <a:defRPr>
                <a:latin typeface="Calibri" panose="020F0502020204030204" pitchFamily="34" charset="0"/>
              </a:defRPr>
            </a:lvl7pPr>
            <a:lvl8pPr marL="3429000" indent="-228600" eaLnBrk="0" fontAlgn="base" hangingPunct="0">
              <a:spcBef>
                <a:spcPct val="0"/>
              </a:spcBef>
              <a:spcAft>
                <a:spcPct val="0"/>
              </a:spcAft>
              <a:defRPr>
                <a:latin typeface="Calibri" panose="020F0502020204030204" pitchFamily="34" charset="0"/>
              </a:defRPr>
            </a:lvl8pPr>
            <a:lvl9pPr marL="3886200" indent="-228600" eaLnBrk="0" fontAlgn="base" hangingPunct="0">
              <a:spcBef>
                <a:spcPct val="0"/>
              </a:spcBef>
              <a:spcAft>
                <a:spcPct val="0"/>
              </a:spcAft>
              <a:defRPr>
                <a:latin typeface="Calibri" panose="020F0502020204030204" pitchFamily="34" charset="0"/>
              </a:defRPr>
            </a:lvl9pPr>
          </a:lstStyle>
          <a:p>
            <a:r>
              <a:rPr lang="en-US" dirty="0">
                <a:solidFill>
                  <a:schemeClr val="accent4">
                    <a:lumMod val="60000"/>
                    <a:lumOff val="40000"/>
                  </a:schemeClr>
                </a:solidFill>
              </a:rPr>
              <a:t>sg-</a:t>
            </a:r>
            <a:r>
              <a:rPr lang="en-US" dirty="0" err="1">
                <a:solidFill>
                  <a:schemeClr val="accent4">
                    <a:lumMod val="60000"/>
                    <a:lumOff val="40000"/>
                  </a:schemeClr>
                </a:solidFill>
              </a:rPr>
              <a:t>hpc</a:t>
            </a:r>
            <a:r>
              <a:rPr lang="en-US" dirty="0">
                <a:solidFill>
                  <a:schemeClr val="accent4">
                    <a:lumMod val="60000"/>
                    <a:lumOff val="40000"/>
                  </a:schemeClr>
                </a:solidFill>
              </a:rPr>
              <a:t>-</a:t>
            </a:r>
            <a:r>
              <a:rPr lang="en-US" dirty="0" err="1">
                <a:solidFill>
                  <a:schemeClr val="accent4">
                    <a:lumMod val="60000"/>
                    <a:lumOff val="40000"/>
                  </a:schemeClr>
                </a:solidFill>
              </a:rPr>
              <a:t>poc</a:t>
            </a:r>
            <a:r>
              <a:rPr lang="en-US" dirty="0">
                <a:solidFill>
                  <a:schemeClr val="accent4">
                    <a:lumMod val="60000"/>
                    <a:lumOff val="40000"/>
                  </a:schemeClr>
                </a:solidFill>
              </a:rPr>
              <a:t>-workstation-node</a:t>
            </a:r>
          </a:p>
        </p:txBody>
      </p:sp>
    </p:spTree>
    <p:extLst>
      <p:ext uri="{BB962C8B-B14F-4D97-AF65-F5344CB8AC3E}">
        <p14:creationId xmlns:p14="http://schemas.microsoft.com/office/powerpoint/2010/main" val="19918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8" name="Rectangle 7">
            <a:extLst>
              <a:ext uri="{FF2B5EF4-FFF2-40B4-BE49-F238E27FC236}">
                <a16:creationId xmlns:a16="http://schemas.microsoft.com/office/drawing/2014/main" id="{C2061B3E-75A6-0759-401E-8461960525BD}"/>
              </a:ext>
            </a:extLst>
          </p:cNvPr>
          <p:cNvSpPr/>
          <p:nvPr/>
        </p:nvSpPr>
        <p:spPr>
          <a:xfrm>
            <a:off x="8272275" y="1268579"/>
            <a:ext cx="3531852" cy="3947339"/>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50" dirty="0">
                <a:solidFill>
                  <a:srgbClr val="5B9CD5"/>
                </a:solidFill>
                <a:cs typeface="Arial" panose="020B0604020202020204" pitchFamily="34" charset="0"/>
              </a:rPr>
              <a:t>rdd-prd-hpc-euw1-1b-sn1</a:t>
            </a:r>
          </a:p>
        </p:txBody>
      </p:sp>
      <p:sp>
        <p:nvSpPr>
          <p:cNvPr id="17" name="Rectangle 16">
            <a:extLst>
              <a:ext uri="{FF2B5EF4-FFF2-40B4-BE49-F238E27FC236}">
                <a16:creationId xmlns:a16="http://schemas.microsoft.com/office/drawing/2014/main" id="{F6A77D24-E22A-92A4-257B-0FFC573A3094}"/>
              </a:ext>
            </a:extLst>
          </p:cNvPr>
          <p:cNvSpPr/>
          <p:nvPr/>
        </p:nvSpPr>
        <p:spPr>
          <a:xfrm>
            <a:off x="4741264" y="1299775"/>
            <a:ext cx="3479553" cy="3916144"/>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50" dirty="0">
                <a:solidFill>
                  <a:srgbClr val="5B9CD5"/>
                </a:solidFill>
                <a:cs typeface="Arial" panose="020B0604020202020204" pitchFamily="34" charset="0"/>
              </a:rPr>
              <a:t>rdd-prd-hpc-euw1-1a-sn1</a:t>
            </a:r>
          </a:p>
        </p:txBody>
      </p:sp>
      <p:sp>
        <p:nvSpPr>
          <p:cNvPr id="157" name="Rectangle 156">
            <a:extLst>
              <a:ext uri="{FF2B5EF4-FFF2-40B4-BE49-F238E27FC236}">
                <a16:creationId xmlns:a16="http://schemas.microsoft.com/office/drawing/2014/main" id="{BF4DE8A3-A462-7660-C936-A8F5299A2D7D}"/>
              </a:ext>
            </a:extLst>
          </p:cNvPr>
          <p:cNvSpPr/>
          <p:nvPr/>
        </p:nvSpPr>
        <p:spPr>
          <a:xfrm>
            <a:off x="98635" y="790243"/>
            <a:ext cx="1624343" cy="17574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CH" dirty="0">
              <a:solidFill>
                <a:schemeClr val="bg1"/>
              </a:solidFill>
            </a:endParaRPr>
          </a:p>
        </p:txBody>
      </p:sp>
      <p:sp>
        <p:nvSpPr>
          <p:cNvPr id="4" name="Title 1">
            <a:extLst>
              <a:ext uri="{FF2B5EF4-FFF2-40B4-BE49-F238E27FC236}">
                <a16:creationId xmlns:a16="http://schemas.microsoft.com/office/drawing/2014/main" id="{F15B41A8-8C0D-4175-A9D8-400FAF95AE8B}"/>
              </a:ext>
            </a:extLst>
          </p:cNvPr>
          <p:cNvSpPr txBox="1">
            <a:spLocks/>
          </p:cNvSpPr>
          <p:nvPr/>
        </p:nvSpPr>
        <p:spPr>
          <a:xfrm>
            <a:off x="228599" y="161893"/>
            <a:ext cx="9462991"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To-Be – High Level Architecture Diagram using AWS Parallel Cluster – Two AZ</a:t>
            </a: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pic>
        <p:nvPicPr>
          <p:cNvPr id="9" name="Graphic 8">
            <a:extLst>
              <a:ext uri="{FF2B5EF4-FFF2-40B4-BE49-F238E27FC236}">
                <a16:creationId xmlns:a16="http://schemas.microsoft.com/office/drawing/2014/main" id="{F8CC59FF-5A9C-4DA4-AA84-68E346D132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70597" y="780564"/>
            <a:ext cx="406970" cy="406970"/>
          </a:xfrm>
          <a:prstGeom prst="rect">
            <a:avLst/>
          </a:prstGeom>
        </p:spPr>
      </p:pic>
      <p:sp>
        <p:nvSpPr>
          <p:cNvPr id="18" name="Rectangle 17">
            <a:extLst>
              <a:ext uri="{FF2B5EF4-FFF2-40B4-BE49-F238E27FC236}">
                <a16:creationId xmlns:a16="http://schemas.microsoft.com/office/drawing/2014/main" id="{AE492E0C-E80C-4A2D-9128-5730160DFB98}"/>
              </a:ext>
            </a:extLst>
          </p:cNvPr>
          <p:cNvSpPr/>
          <p:nvPr/>
        </p:nvSpPr>
        <p:spPr>
          <a:xfrm>
            <a:off x="2259981" y="783037"/>
            <a:ext cx="9842066" cy="56676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e-CH"/>
          </a:p>
        </p:txBody>
      </p:sp>
      <p:pic>
        <p:nvPicPr>
          <p:cNvPr id="20" name="Graphic 104">
            <a:extLst>
              <a:ext uri="{FF2B5EF4-FFF2-40B4-BE49-F238E27FC236}">
                <a16:creationId xmlns:a16="http://schemas.microsoft.com/office/drawing/2014/main" id="{8D2BB4CF-CD55-4336-A68B-9C7CA89315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02" y="796685"/>
            <a:ext cx="330201" cy="330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0" name="Group 189">
            <a:extLst>
              <a:ext uri="{FF2B5EF4-FFF2-40B4-BE49-F238E27FC236}">
                <a16:creationId xmlns:a16="http://schemas.microsoft.com/office/drawing/2014/main" id="{CFD28929-13CA-2C89-DDB3-E41A67774487}"/>
              </a:ext>
            </a:extLst>
          </p:cNvPr>
          <p:cNvGrpSpPr/>
          <p:nvPr/>
        </p:nvGrpSpPr>
        <p:grpSpPr>
          <a:xfrm>
            <a:off x="8132366" y="5793967"/>
            <a:ext cx="1180244" cy="541773"/>
            <a:chOff x="6724089" y="5807615"/>
            <a:chExt cx="1180244" cy="541773"/>
          </a:xfrm>
        </p:grpSpPr>
        <p:sp>
          <p:nvSpPr>
            <p:cNvPr id="21" name="TextBox 20">
              <a:extLst>
                <a:ext uri="{FF2B5EF4-FFF2-40B4-BE49-F238E27FC236}">
                  <a16:creationId xmlns:a16="http://schemas.microsoft.com/office/drawing/2014/main" id="{5732886C-1092-425E-9571-FEB403F66B0F}"/>
                </a:ext>
              </a:extLst>
            </p:cNvPr>
            <p:cNvSpPr txBox="1"/>
            <p:nvPr/>
          </p:nvSpPr>
          <p:spPr>
            <a:xfrm>
              <a:off x="6724089" y="6103167"/>
              <a:ext cx="1180244" cy="246221"/>
            </a:xfrm>
            <a:prstGeom prst="rect">
              <a:avLst/>
            </a:prstGeom>
            <a:noFill/>
          </p:spPr>
          <p:txBody>
            <a:bodyPr wrap="square" rtlCol="0">
              <a:spAutoFit/>
            </a:bodyPr>
            <a:lstStyle/>
            <a:p>
              <a:pPr algn="ctr"/>
              <a:r>
                <a:rPr lang="en-US" sz="1000" dirty="0"/>
                <a:t>CloudWatch</a:t>
              </a:r>
            </a:p>
          </p:txBody>
        </p:sp>
        <p:pic>
          <p:nvPicPr>
            <p:cNvPr id="22" name="Graphic 21">
              <a:extLst>
                <a:ext uri="{FF2B5EF4-FFF2-40B4-BE49-F238E27FC236}">
                  <a16:creationId xmlns:a16="http://schemas.microsoft.com/office/drawing/2014/main" id="{CFE6C0A9-9C63-4FE1-AE39-3172EDD7CD1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26206" y="5807615"/>
              <a:ext cx="324000" cy="324000"/>
            </a:xfrm>
            <a:prstGeom prst="rect">
              <a:avLst/>
            </a:prstGeom>
          </p:spPr>
        </p:pic>
      </p:grpSp>
      <p:grpSp>
        <p:nvGrpSpPr>
          <p:cNvPr id="191" name="Group 190">
            <a:extLst>
              <a:ext uri="{FF2B5EF4-FFF2-40B4-BE49-F238E27FC236}">
                <a16:creationId xmlns:a16="http://schemas.microsoft.com/office/drawing/2014/main" id="{29170EA4-3128-3C31-3475-974CD78533FC}"/>
              </a:ext>
            </a:extLst>
          </p:cNvPr>
          <p:cNvGrpSpPr/>
          <p:nvPr/>
        </p:nvGrpSpPr>
        <p:grpSpPr>
          <a:xfrm>
            <a:off x="9042932" y="5782976"/>
            <a:ext cx="978340" cy="535494"/>
            <a:chOff x="7976547" y="5815205"/>
            <a:chExt cx="978340" cy="535494"/>
          </a:xfrm>
        </p:grpSpPr>
        <p:sp>
          <p:nvSpPr>
            <p:cNvPr id="23" name="TextBox 22">
              <a:extLst>
                <a:ext uri="{FF2B5EF4-FFF2-40B4-BE49-F238E27FC236}">
                  <a16:creationId xmlns:a16="http://schemas.microsoft.com/office/drawing/2014/main" id="{8B91E1B0-0CF3-4D1E-B4BB-B8AF93505675}"/>
                </a:ext>
              </a:extLst>
            </p:cNvPr>
            <p:cNvSpPr txBox="1"/>
            <p:nvPr/>
          </p:nvSpPr>
          <p:spPr>
            <a:xfrm>
              <a:off x="7976547" y="6104478"/>
              <a:ext cx="978340" cy="246221"/>
            </a:xfrm>
            <a:prstGeom prst="rect">
              <a:avLst/>
            </a:prstGeom>
            <a:noFill/>
          </p:spPr>
          <p:txBody>
            <a:bodyPr wrap="square" rtlCol="0">
              <a:spAutoFit/>
            </a:bodyPr>
            <a:lstStyle/>
            <a:p>
              <a:pPr algn="ctr"/>
              <a:r>
                <a:rPr lang="en-US" sz="1000" dirty="0"/>
                <a:t>Security Hub </a:t>
              </a:r>
            </a:p>
          </p:txBody>
        </p:sp>
        <p:pic>
          <p:nvPicPr>
            <p:cNvPr id="24" name="Graphic 23">
              <a:extLst>
                <a:ext uri="{FF2B5EF4-FFF2-40B4-BE49-F238E27FC236}">
                  <a16:creationId xmlns:a16="http://schemas.microsoft.com/office/drawing/2014/main" id="{FA6D5638-D59F-43C3-9240-5C27E8EE921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01205" y="5815205"/>
              <a:ext cx="324000" cy="324000"/>
            </a:xfrm>
            <a:prstGeom prst="rect">
              <a:avLst/>
            </a:prstGeom>
          </p:spPr>
        </p:pic>
      </p:grpSp>
      <p:grpSp>
        <p:nvGrpSpPr>
          <p:cNvPr id="193" name="Group 192">
            <a:extLst>
              <a:ext uri="{FF2B5EF4-FFF2-40B4-BE49-F238E27FC236}">
                <a16:creationId xmlns:a16="http://schemas.microsoft.com/office/drawing/2014/main" id="{E8488FEA-5BBD-79C6-AA4F-08D54CF4C2CC}"/>
              </a:ext>
            </a:extLst>
          </p:cNvPr>
          <p:cNvGrpSpPr/>
          <p:nvPr/>
        </p:nvGrpSpPr>
        <p:grpSpPr>
          <a:xfrm>
            <a:off x="10459802" y="5791399"/>
            <a:ext cx="925380" cy="520978"/>
            <a:chOff x="10125756" y="5826275"/>
            <a:chExt cx="925380" cy="520978"/>
          </a:xfrm>
        </p:grpSpPr>
        <p:sp>
          <p:nvSpPr>
            <p:cNvPr id="25" name="TextBox 24">
              <a:extLst>
                <a:ext uri="{FF2B5EF4-FFF2-40B4-BE49-F238E27FC236}">
                  <a16:creationId xmlns:a16="http://schemas.microsoft.com/office/drawing/2014/main" id="{89DF933F-288B-4FD3-8B9B-95022ED17BC5}"/>
                </a:ext>
              </a:extLst>
            </p:cNvPr>
            <p:cNvSpPr txBox="1"/>
            <p:nvPr/>
          </p:nvSpPr>
          <p:spPr>
            <a:xfrm>
              <a:off x="10125756" y="6101032"/>
              <a:ext cx="925380" cy="246221"/>
            </a:xfrm>
            <a:prstGeom prst="rect">
              <a:avLst/>
            </a:prstGeom>
            <a:noFill/>
          </p:spPr>
          <p:txBody>
            <a:bodyPr wrap="square" rtlCol="0">
              <a:spAutoFit/>
            </a:bodyPr>
            <a:lstStyle/>
            <a:p>
              <a:pPr algn="ctr"/>
              <a:r>
                <a:rPr lang="en-US" sz="1000" dirty="0"/>
                <a:t>Inspector</a:t>
              </a:r>
            </a:p>
          </p:txBody>
        </p:sp>
        <p:pic>
          <p:nvPicPr>
            <p:cNvPr id="27" name="Graphic 26">
              <a:extLst>
                <a:ext uri="{FF2B5EF4-FFF2-40B4-BE49-F238E27FC236}">
                  <a16:creationId xmlns:a16="http://schemas.microsoft.com/office/drawing/2014/main" id="{866D71C9-B895-4568-AF8A-B9A25AA028B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420315" y="5826275"/>
              <a:ext cx="324000" cy="324000"/>
            </a:xfrm>
            <a:prstGeom prst="rect">
              <a:avLst/>
            </a:prstGeom>
          </p:spPr>
        </p:pic>
      </p:grpSp>
      <p:grpSp>
        <p:nvGrpSpPr>
          <p:cNvPr id="192" name="Group 191">
            <a:extLst>
              <a:ext uri="{FF2B5EF4-FFF2-40B4-BE49-F238E27FC236}">
                <a16:creationId xmlns:a16="http://schemas.microsoft.com/office/drawing/2014/main" id="{7DDA2300-01F0-D71B-2447-D70E56D7F1DF}"/>
              </a:ext>
            </a:extLst>
          </p:cNvPr>
          <p:cNvGrpSpPr/>
          <p:nvPr/>
        </p:nvGrpSpPr>
        <p:grpSpPr>
          <a:xfrm>
            <a:off x="9747275" y="5791399"/>
            <a:ext cx="1043311" cy="544341"/>
            <a:chOff x="8988295" y="5815706"/>
            <a:chExt cx="1043311" cy="544341"/>
          </a:xfrm>
        </p:grpSpPr>
        <p:pic>
          <p:nvPicPr>
            <p:cNvPr id="26" name="Graphic 25">
              <a:extLst>
                <a:ext uri="{FF2B5EF4-FFF2-40B4-BE49-F238E27FC236}">
                  <a16:creationId xmlns:a16="http://schemas.microsoft.com/office/drawing/2014/main" id="{7C9DF69C-62E4-423C-AAE7-9D7CFC2702B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354799" y="5815706"/>
              <a:ext cx="324000" cy="324000"/>
            </a:xfrm>
            <a:prstGeom prst="rect">
              <a:avLst/>
            </a:prstGeom>
          </p:spPr>
        </p:pic>
        <p:sp>
          <p:nvSpPr>
            <p:cNvPr id="28" name="TextBox 27">
              <a:extLst>
                <a:ext uri="{FF2B5EF4-FFF2-40B4-BE49-F238E27FC236}">
                  <a16:creationId xmlns:a16="http://schemas.microsoft.com/office/drawing/2014/main" id="{1F774227-8A06-4620-9ED1-8963D8329AC8}"/>
                </a:ext>
              </a:extLst>
            </p:cNvPr>
            <p:cNvSpPr txBox="1"/>
            <p:nvPr/>
          </p:nvSpPr>
          <p:spPr>
            <a:xfrm>
              <a:off x="8988295" y="6113826"/>
              <a:ext cx="1043311" cy="246221"/>
            </a:xfrm>
            <a:prstGeom prst="rect">
              <a:avLst/>
            </a:prstGeom>
            <a:noFill/>
          </p:spPr>
          <p:txBody>
            <a:bodyPr wrap="square" rtlCol="0">
              <a:spAutoFit/>
            </a:bodyPr>
            <a:lstStyle/>
            <a:p>
              <a:pPr algn="ctr"/>
              <a:r>
                <a:rPr lang="en-US" sz="1000" dirty="0"/>
                <a:t>CloudTrail</a:t>
              </a:r>
            </a:p>
          </p:txBody>
        </p:sp>
      </p:grpSp>
      <p:grpSp>
        <p:nvGrpSpPr>
          <p:cNvPr id="194" name="Group 193">
            <a:extLst>
              <a:ext uri="{FF2B5EF4-FFF2-40B4-BE49-F238E27FC236}">
                <a16:creationId xmlns:a16="http://schemas.microsoft.com/office/drawing/2014/main" id="{3725AE14-7383-2C5D-432E-4D2331BAA6A9}"/>
              </a:ext>
            </a:extLst>
          </p:cNvPr>
          <p:cNvGrpSpPr/>
          <p:nvPr/>
        </p:nvGrpSpPr>
        <p:grpSpPr>
          <a:xfrm>
            <a:off x="11089306" y="5784187"/>
            <a:ext cx="761616" cy="524847"/>
            <a:chOff x="11074624" y="5834941"/>
            <a:chExt cx="761616" cy="524847"/>
          </a:xfrm>
        </p:grpSpPr>
        <p:sp>
          <p:nvSpPr>
            <p:cNvPr id="30" name="TextBox 29">
              <a:extLst>
                <a:ext uri="{FF2B5EF4-FFF2-40B4-BE49-F238E27FC236}">
                  <a16:creationId xmlns:a16="http://schemas.microsoft.com/office/drawing/2014/main" id="{B3970915-16E5-4A95-8A88-FAADC2B59E8F}"/>
                </a:ext>
              </a:extLst>
            </p:cNvPr>
            <p:cNvSpPr txBox="1"/>
            <p:nvPr/>
          </p:nvSpPr>
          <p:spPr>
            <a:xfrm>
              <a:off x="11074624" y="6113567"/>
              <a:ext cx="761616" cy="246221"/>
            </a:xfrm>
            <a:prstGeom prst="rect">
              <a:avLst/>
            </a:prstGeom>
            <a:noFill/>
          </p:spPr>
          <p:txBody>
            <a:bodyPr wrap="square" rtlCol="0">
              <a:spAutoFit/>
            </a:bodyPr>
            <a:lstStyle>
              <a:defPPr>
                <a:defRPr lang="en-US"/>
              </a:defPPr>
              <a:lvl1pPr algn="ctr">
                <a:defRPr sz="1400">
                  <a:solidFill>
                    <a:schemeClr val="bg1"/>
                  </a:solidFill>
                </a:defRPr>
              </a:lvl1pPr>
            </a:lstStyle>
            <a:p>
              <a:r>
                <a:rPr lang="en-US" sz="1000" dirty="0">
                  <a:solidFill>
                    <a:schemeClr val="tx1"/>
                  </a:solidFill>
                </a:rPr>
                <a:t>KMS</a:t>
              </a:r>
            </a:p>
          </p:txBody>
        </p:sp>
        <p:pic>
          <p:nvPicPr>
            <p:cNvPr id="31" name="Graphic 30">
              <a:extLst>
                <a:ext uri="{FF2B5EF4-FFF2-40B4-BE49-F238E27FC236}">
                  <a16:creationId xmlns:a16="http://schemas.microsoft.com/office/drawing/2014/main" id="{5420D7EF-DCD1-4452-9853-C0B23EFBC81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294671" y="5834941"/>
              <a:ext cx="308986" cy="308986"/>
            </a:xfrm>
            <a:prstGeom prst="rect">
              <a:avLst/>
            </a:prstGeom>
          </p:spPr>
        </p:pic>
      </p:grpSp>
      <p:grpSp>
        <p:nvGrpSpPr>
          <p:cNvPr id="186" name="Group 185">
            <a:extLst>
              <a:ext uri="{FF2B5EF4-FFF2-40B4-BE49-F238E27FC236}">
                <a16:creationId xmlns:a16="http://schemas.microsoft.com/office/drawing/2014/main" id="{9A3569F0-129E-F14A-0A2A-43A610046364}"/>
              </a:ext>
            </a:extLst>
          </p:cNvPr>
          <p:cNvGrpSpPr/>
          <p:nvPr/>
        </p:nvGrpSpPr>
        <p:grpSpPr>
          <a:xfrm>
            <a:off x="5874530" y="5776591"/>
            <a:ext cx="508262" cy="552856"/>
            <a:chOff x="2699197" y="5822212"/>
            <a:chExt cx="508262" cy="552856"/>
          </a:xfrm>
        </p:grpSpPr>
        <p:pic>
          <p:nvPicPr>
            <p:cNvPr id="32" name="Graphic 19">
              <a:extLst>
                <a:ext uri="{FF2B5EF4-FFF2-40B4-BE49-F238E27FC236}">
                  <a16:creationId xmlns:a16="http://schemas.microsoft.com/office/drawing/2014/main" id="{5FF5319C-011B-450E-8E04-0BEC2D129DF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94035" y="5822212"/>
              <a:ext cx="324000" cy="3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a:extLst>
                <a:ext uri="{FF2B5EF4-FFF2-40B4-BE49-F238E27FC236}">
                  <a16:creationId xmlns:a16="http://schemas.microsoft.com/office/drawing/2014/main" id="{0797D994-863D-43B4-B016-187816F8DA93}"/>
                </a:ext>
              </a:extLst>
            </p:cNvPr>
            <p:cNvSpPr txBox="1"/>
            <p:nvPr/>
          </p:nvSpPr>
          <p:spPr>
            <a:xfrm>
              <a:off x="2699197" y="6128847"/>
              <a:ext cx="508262" cy="246221"/>
            </a:xfrm>
            <a:prstGeom prst="rect">
              <a:avLst/>
            </a:prstGeom>
            <a:noFill/>
          </p:spPr>
          <p:txBody>
            <a:bodyPr wrap="square" rtlCol="0">
              <a:spAutoFit/>
            </a:bodyPr>
            <a:lstStyle/>
            <a:p>
              <a:pPr algn="ctr"/>
              <a:r>
                <a:rPr lang="en-US" sz="1000" dirty="0"/>
                <a:t>IAM</a:t>
              </a:r>
            </a:p>
          </p:txBody>
        </p:sp>
      </p:grpSp>
      <p:grpSp>
        <p:nvGrpSpPr>
          <p:cNvPr id="187" name="Group 186">
            <a:extLst>
              <a:ext uri="{FF2B5EF4-FFF2-40B4-BE49-F238E27FC236}">
                <a16:creationId xmlns:a16="http://schemas.microsoft.com/office/drawing/2014/main" id="{42B7C6CC-FFDE-5851-AF10-DADB37DC8995}"/>
              </a:ext>
            </a:extLst>
          </p:cNvPr>
          <p:cNvGrpSpPr/>
          <p:nvPr/>
        </p:nvGrpSpPr>
        <p:grpSpPr>
          <a:xfrm>
            <a:off x="6346287" y="5775641"/>
            <a:ext cx="586278" cy="548603"/>
            <a:chOff x="3249655" y="5845326"/>
            <a:chExt cx="586278" cy="548603"/>
          </a:xfrm>
        </p:grpSpPr>
        <p:pic>
          <p:nvPicPr>
            <p:cNvPr id="34" name="Graphic 6">
              <a:extLst>
                <a:ext uri="{FF2B5EF4-FFF2-40B4-BE49-F238E27FC236}">
                  <a16:creationId xmlns:a16="http://schemas.microsoft.com/office/drawing/2014/main" id="{4CFFC96C-1E01-4BCE-81DE-FF17CA14634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84721" y="5845326"/>
              <a:ext cx="324000" cy="3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34">
              <a:extLst>
                <a:ext uri="{FF2B5EF4-FFF2-40B4-BE49-F238E27FC236}">
                  <a16:creationId xmlns:a16="http://schemas.microsoft.com/office/drawing/2014/main" id="{4197E370-3131-46CF-9EFB-C5833BA66530}"/>
                </a:ext>
              </a:extLst>
            </p:cNvPr>
            <p:cNvSpPr txBox="1"/>
            <p:nvPr/>
          </p:nvSpPr>
          <p:spPr>
            <a:xfrm>
              <a:off x="3249655" y="6147708"/>
              <a:ext cx="586278" cy="246221"/>
            </a:xfrm>
            <a:prstGeom prst="rect">
              <a:avLst/>
            </a:prstGeom>
            <a:noFill/>
          </p:spPr>
          <p:txBody>
            <a:bodyPr wrap="square" rtlCol="0">
              <a:spAutoFit/>
            </a:bodyPr>
            <a:lstStyle/>
            <a:p>
              <a:pPr algn="ctr"/>
              <a:r>
                <a:rPr lang="en-US" sz="1000" dirty="0"/>
                <a:t>SSO</a:t>
              </a:r>
            </a:p>
          </p:txBody>
        </p:sp>
      </p:grpSp>
      <p:grpSp>
        <p:nvGrpSpPr>
          <p:cNvPr id="188" name="Group 187">
            <a:extLst>
              <a:ext uri="{FF2B5EF4-FFF2-40B4-BE49-F238E27FC236}">
                <a16:creationId xmlns:a16="http://schemas.microsoft.com/office/drawing/2014/main" id="{329C3DD8-E890-623C-27A4-2A10242B645C}"/>
              </a:ext>
            </a:extLst>
          </p:cNvPr>
          <p:cNvGrpSpPr/>
          <p:nvPr/>
        </p:nvGrpSpPr>
        <p:grpSpPr>
          <a:xfrm>
            <a:off x="6860789" y="5773659"/>
            <a:ext cx="824300" cy="558621"/>
            <a:chOff x="4078007" y="5827854"/>
            <a:chExt cx="824300" cy="558621"/>
          </a:xfrm>
        </p:grpSpPr>
        <p:pic>
          <p:nvPicPr>
            <p:cNvPr id="36" name="Graphic 7">
              <a:extLst>
                <a:ext uri="{FF2B5EF4-FFF2-40B4-BE49-F238E27FC236}">
                  <a16:creationId xmlns:a16="http://schemas.microsoft.com/office/drawing/2014/main" id="{FBD4EA79-D44A-4110-B4AE-45A6FF334FA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47894" y="5827854"/>
              <a:ext cx="335500" cy="3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9">
              <a:extLst>
                <a:ext uri="{FF2B5EF4-FFF2-40B4-BE49-F238E27FC236}">
                  <a16:creationId xmlns:a16="http://schemas.microsoft.com/office/drawing/2014/main" id="{7993C854-D491-439A-9072-DB797F680899}"/>
                </a:ext>
              </a:extLst>
            </p:cNvPr>
            <p:cNvSpPr txBox="1">
              <a:spLocks noChangeArrowheads="1"/>
            </p:cNvSpPr>
            <p:nvPr/>
          </p:nvSpPr>
          <p:spPr bwMode="auto">
            <a:xfrm>
              <a:off x="4078007" y="6140254"/>
              <a:ext cx="824300" cy="246221"/>
            </a:xfrm>
            <a:prstGeom prst="rect">
              <a:avLst/>
            </a:prstGeom>
            <a:noFill/>
          </p:spPr>
          <p:txBody>
            <a:bodyPr wrap="square" rtlCol="0">
              <a:spAutoFit/>
            </a:bodyPr>
            <a:lstStyle>
              <a:defPPr>
                <a:defRPr lang="en-US"/>
              </a:defPPr>
              <a:lvl1pPr algn="ctr">
                <a:defRPr sz="1400">
                  <a:solidFill>
                    <a:schemeClr val="bg1"/>
                  </a:solidFill>
                </a:defRPr>
              </a:lvl1pPr>
            </a:lstStyle>
            <a:p>
              <a:r>
                <a:rPr lang="en-US" altLang="en-US" sz="1000" dirty="0">
                  <a:solidFill>
                    <a:schemeClr val="tx1"/>
                  </a:solidFill>
                </a:rPr>
                <a:t>Dir Service</a:t>
              </a:r>
            </a:p>
          </p:txBody>
        </p:sp>
      </p:grpSp>
      <p:pic>
        <p:nvPicPr>
          <p:cNvPr id="42" name="Graphic 9">
            <a:extLst>
              <a:ext uri="{FF2B5EF4-FFF2-40B4-BE49-F238E27FC236}">
                <a16:creationId xmlns:a16="http://schemas.microsoft.com/office/drawing/2014/main" id="{DCCBBF39-5D35-4706-A9C8-A1002812F88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06176" y="1790107"/>
            <a:ext cx="408519" cy="408519"/>
          </a:xfrm>
          <a:prstGeom prst="rect">
            <a:avLst/>
          </a:prstGeom>
        </p:spPr>
      </p:pic>
      <p:grpSp>
        <p:nvGrpSpPr>
          <p:cNvPr id="43" name="Group 42">
            <a:extLst>
              <a:ext uri="{FF2B5EF4-FFF2-40B4-BE49-F238E27FC236}">
                <a16:creationId xmlns:a16="http://schemas.microsoft.com/office/drawing/2014/main" id="{0A3A048C-3A8F-4DFE-A1AC-027B9F006A6E}"/>
              </a:ext>
            </a:extLst>
          </p:cNvPr>
          <p:cNvGrpSpPr/>
          <p:nvPr/>
        </p:nvGrpSpPr>
        <p:grpSpPr>
          <a:xfrm>
            <a:off x="4257699" y="1199341"/>
            <a:ext cx="7644855" cy="4057568"/>
            <a:chOff x="3931947" y="2121326"/>
            <a:chExt cx="3172823" cy="3538041"/>
          </a:xfrm>
        </p:grpSpPr>
        <p:grpSp>
          <p:nvGrpSpPr>
            <p:cNvPr id="44" name="Group 43">
              <a:extLst>
                <a:ext uri="{FF2B5EF4-FFF2-40B4-BE49-F238E27FC236}">
                  <a16:creationId xmlns:a16="http://schemas.microsoft.com/office/drawing/2014/main" id="{06DE8DB9-E22C-4663-8F53-7969CACDAE10}"/>
                </a:ext>
              </a:extLst>
            </p:cNvPr>
            <p:cNvGrpSpPr/>
            <p:nvPr/>
          </p:nvGrpSpPr>
          <p:grpSpPr>
            <a:xfrm>
              <a:off x="3959907" y="2121326"/>
              <a:ext cx="3144863" cy="3538041"/>
              <a:chOff x="3249781" y="1379082"/>
              <a:chExt cx="7173034" cy="4448512"/>
            </a:xfrm>
          </p:grpSpPr>
          <p:sp>
            <p:nvSpPr>
              <p:cNvPr id="46" name="Rectangle 45">
                <a:extLst>
                  <a:ext uri="{FF2B5EF4-FFF2-40B4-BE49-F238E27FC236}">
                    <a16:creationId xmlns:a16="http://schemas.microsoft.com/office/drawing/2014/main" id="{45A5F243-597F-49B7-BDC7-355BF9934459}"/>
                  </a:ext>
                </a:extLst>
              </p:cNvPr>
              <p:cNvSpPr/>
              <p:nvPr/>
            </p:nvSpPr>
            <p:spPr>
              <a:xfrm>
                <a:off x="3249781" y="1379082"/>
                <a:ext cx="7173034" cy="4448512"/>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 </a:t>
                </a:r>
              </a:p>
            </p:txBody>
          </p:sp>
          <p:pic>
            <p:nvPicPr>
              <p:cNvPr id="47" name="Graphic 46">
                <a:extLst>
                  <a:ext uri="{FF2B5EF4-FFF2-40B4-BE49-F238E27FC236}">
                    <a16:creationId xmlns:a16="http://schemas.microsoft.com/office/drawing/2014/main" id="{38D384D5-F575-4694-B159-CAF23BF2D9E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254041" y="1386653"/>
                <a:ext cx="310613" cy="390288"/>
              </a:xfrm>
              <a:prstGeom prst="rect">
                <a:avLst/>
              </a:prstGeom>
            </p:spPr>
          </p:pic>
        </p:grpSp>
        <p:sp>
          <p:nvSpPr>
            <p:cNvPr id="45" name="TextBox 44">
              <a:extLst>
                <a:ext uri="{FF2B5EF4-FFF2-40B4-BE49-F238E27FC236}">
                  <a16:creationId xmlns:a16="http://schemas.microsoft.com/office/drawing/2014/main" id="{8DF7D326-3EBB-414A-ACAD-FF2026931B69}"/>
                </a:ext>
              </a:extLst>
            </p:cNvPr>
            <p:cNvSpPr txBox="1"/>
            <p:nvPr/>
          </p:nvSpPr>
          <p:spPr>
            <a:xfrm>
              <a:off x="3931947" y="2420255"/>
              <a:ext cx="213611" cy="241532"/>
            </a:xfrm>
            <a:prstGeom prst="rect">
              <a:avLst/>
            </a:prstGeom>
            <a:noFill/>
          </p:spPr>
          <p:txBody>
            <a:bodyPr wrap="square" rtlCol="0">
              <a:spAutoFit/>
            </a:bodyPr>
            <a:lstStyle/>
            <a:p>
              <a:r>
                <a:rPr lang="en-US" sz="1200" b="1" dirty="0">
                  <a:solidFill>
                    <a:schemeClr val="accent6">
                      <a:lumMod val="75000"/>
                    </a:schemeClr>
                  </a:solidFill>
                </a:rPr>
                <a:t>HPC</a:t>
              </a:r>
            </a:p>
          </p:txBody>
        </p:sp>
      </p:grpSp>
      <p:sp>
        <p:nvSpPr>
          <p:cNvPr id="48" name="Rectangle 47">
            <a:extLst>
              <a:ext uri="{FF2B5EF4-FFF2-40B4-BE49-F238E27FC236}">
                <a16:creationId xmlns:a16="http://schemas.microsoft.com/office/drawing/2014/main" id="{B1C9ED97-2FE8-474D-BEA0-962F9769ECBF}"/>
              </a:ext>
            </a:extLst>
          </p:cNvPr>
          <p:cNvSpPr/>
          <p:nvPr/>
        </p:nvSpPr>
        <p:spPr bwMode="auto">
          <a:xfrm>
            <a:off x="4681331" y="1000138"/>
            <a:ext cx="7169591" cy="433704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000" dirty="0">
                <a:solidFill>
                  <a:srgbClr val="5B9CD5"/>
                </a:solidFill>
                <a:latin typeface="Arial" panose="020B0604020202020204" pitchFamily="34" charset="0"/>
                <a:cs typeface="Arial" panose="020B0604020202020204" pitchFamily="34" charset="0"/>
              </a:rPr>
              <a:t>eu-west-1a</a:t>
            </a:r>
          </a:p>
        </p:txBody>
      </p:sp>
      <p:sp>
        <p:nvSpPr>
          <p:cNvPr id="55" name="TextBox 12">
            <a:extLst>
              <a:ext uri="{FF2B5EF4-FFF2-40B4-BE49-F238E27FC236}">
                <a16:creationId xmlns:a16="http://schemas.microsoft.com/office/drawing/2014/main" id="{E101B2A1-E9CF-4513-81A1-EECD2D4558A4}"/>
              </a:ext>
            </a:extLst>
          </p:cNvPr>
          <p:cNvSpPr txBox="1">
            <a:spLocks noChangeArrowheads="1"/>
          </p:cNvSpPr>
          <p:nvPr/>
        </p:nvSpPr>
        <p:spPr bwMode="auto">
          <a:xfrm>
            <a:off x="433803" y="776924"/>
            <a:ext cx="10455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solidFill>
                  <a:schemeClr val="bg1">
                    <a:lumMod val="50000"/>
                  </a:schemeClr>
                </a:solidFill>
                <a:latin typeface="Arial" panose="020B0604020202020204" pitchFamily="34" charset="0"/>
                <a:ea typeface="Amazon Ember" panose="020B0603020204020204" pitchFamily="34" charset="0"/>
                <a:cs typeface="Arial" panose="020B0604020202020204" pitchFamily="34" charset="0"/>
              </a:rPr>
              <a:t>Dyson Malmesbury</a:t>
            </a:r>
          </a:p>
        </p:txBody>
      </p:sp>
      <p:sp>
        <p:nvSpPr>
          <p:cNvPr id="121" name="Rectangle 120">
            <a:extLst>
              <a:ext uri="{FF2B5EF4-FFF2-40B4-BE49-F238E27FC236}">
                <a16:creationId xmlns:a16="http://schemas.microsoft.com/office/drawing/2014/main" id="{BFAFCCBE-809C-45C5-989D-04280CF40DA8}"/>
              </a:ext>
            </a:extLst>
          </p:cNvPr>
          <p:cNvSpPr/>
          <p:nvPr/>
        </p:nvSpPr>
        <p:spPr>
          <a:xfrm>
            <a:off x="98635" y="4987803"/>
            <a:ext cx="2115055" cy="14629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HPC Instance Type</a:t>
            </a:r>
          </a:p>
          <a:p>
            <a:pPr marL="285750" indent="-285750">
              <a:buFont typeface="Arial" panose="020B0604020202020204" pitchFamily="34" charset="0"/>
              <a:buChar char="•"/>
            </a:pPr>
            <a:r>
              <a:rPr lang="en-US" sz="1000" dirty="0">
                <a:solidFill>
                  <a:schemeClr val="tx1"/>
                </a:solidFill>
              </a:rPr>
              <a:t>Compute: C6i.32xlarge</a:t>
            </a:r>
          </a:p>
          <a:p>
            <a:pPr marL="285750" indent="-285750">
              <a:buFont typeface="Arial" panose="020B0604020202020204" pitchFamily="34" charset="0"/>
              <a:buChar char="•"/>
            </a:pPr>
            <a:r>
              <a:rPr lang="en-US" sz="1000" dirty="0">
                <a:solidFill>
                  <a:schemeClr val="tx1"/>
                </a:solidFill>
              </a:rPr>
              <a:t>Head: C6i.2xlarge</a:t>
            </a:r>
          </a:p>
          <a:p>
            <a:r>
              <a:rPr lang="en-US" sz="1000" b="1" dirty="0">
                <a:solidFill>
                  <a:schemeClr val="tx1"/>
                </a:solidFill>
              </a:rPr>
              <a:t>Workstations</a:t>
            </a:r>
          </a:p>
          <a:p>
            <a:pPr marL="171450" indent="-171450">
              <a:buFont typeface="Arial" panose="020B0604020202020204" pitchFamily="34" charset="0"/>
              <a:buChar char="•"/>
            </a:pPr>
            <a:r>
              <a:rPr lang="en-US" sz="1000" dirty="0">
                <a:solidFill>
                  <a:schemeClr val="tx1"/>
                </a:solidFill>
              </a:rPr>
              <a:t>G4dn.2xlarge</a:t>
            </a:r>
          </a:p>
          <a:p>
            <a:r>
              <a:rPr lang="en-US" sz="1000" b="1" dirty="0">
                <a:solidFill>
                  <a:schemeClr val="tx1"/>
                </a:solidFill>
              </a:rPr>
              <a:t>Storage</a:t>
            </a:r>
          </a:p>
          <a:p>
            <a:pPr marL="171450" indent="-171450">
              <a:buFont typeface="Arial" panose="020B0604020202020204" pitchFamily="34" charset="0"/>
              <a:buChar char="•"/>
            </a:pPr>
            <a:r>
              <a:rPr lang="en-US" sz="1000" dirty="0">
                <a:solidFill>
                  <a:schemeClr val="tx1"/>
                </a:solidFill>
              </a:rPr>
              <a:t>Local 600 BB GP3</a:t>
            </a:r>
          </a:p>
          <a:p>
            <a:pPr marL="171450" indent="-171450">
              <a:buFont typeface="Arial" panose="020B0604020202020204" pitchFamily="34" charset="0"/>
              <a:buChar char="•"/>
            </a:pPr>
            <a:r>
              <a:rPr lang="en-US" sz="1000" dirty="0">
                <a:solidFill>
                  <a:schemeClr val="tx1"/>
                </a:solidFill>
              </a:rPr>
              <a:t>Shared 20 TB FSx for NetApp ONTAP</a:t>
            </a:r>
          </a:p>
        </p:txBody>
      </p:sp>
      <p:pic>
        <p:nvPicPr>
          <p:cNvPr id="132" name="Graphic 7">
            <a:extLst>
              <a:ext uri="{FF2B5EF4-FFF2-40B4-BE49-F238E27FC236}">
                <a16:creationId xmlns:a16="http://schemas.microsoft.com/office/drawing/2014/main" id="{4506ADF5-47D3-44D1-A354-302238B5031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24858" y="2480664"/>
            <a:ext cx="355478" cy="355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 name="Group 49">
            <a:extLst>
              <a:ext uri="{FF2B5EF4-FFF2-40B4-BE49-F238E27FC236}">
                <a16:creationId xmlns:a16="http://schemas.microsoft.com/office/drawing/2014/main" id="{A30EA907-DE3A-FE2A-E60B-D3714900FA9D}"/>
              </a:ext>
            </a:extLst>
          </p:cNvPr>
          <p:cNvGrpSpPr/>
          <p:nvPr/>
        </p:nvGrpSpPr>
        <p:grpSpPr>
          <a:xfrm>
            <a:off x="89953" y="3440528"/>
            <a:ext cx="1308508" cy="922553"/>
            <a:chOff x="89953" y="3596942"/>
            <a:chExt cx="1308508" cy="922553"/>
          </a:xfrm>
        </p:grpSpPr>
        <p:grpSp>
          <p:nvGrpSpPr>
            <p:cNvPr id="133" name="Group 132">
              <a:extLst>
                <a:ext uri="{FF2B5EF4-FFF2-40B4-BE49-F238E27FC236}">
                  <a16:creationId xmlns:a16="http://schemas.microsoft.com/office/drawing/2014/main" id="{895BD4E1-3A70-4419-B5D5-4F95FEB8B1ED}"/>
                </a:ext>
              </a:extLst>
            </p:cNvPr>
            <p:cNvGrpSpPr/>
            <p:nvPr/>
          </p:nvGrpSpPr>
          <p:grpSpPr>
            <a:xfrm>
              <a:off x="112658" y="3596942"/>
              <a:ext cx="1273279" cy="892625"/>
              <a:chOff x="64530" y="1652445"/>
              <a:chExt cx="1273279" cy="892624"/>
            </a:xfrm>
          </p:grpSpPr>
          <p:grpSp>
            <p:nvGrpSpPr>
              <p:cNvPr id="134" name="Group 133">
                <a:extLst>
                  <a:ext uri="{FF2B5EF4-FFF2-40B4-BE49-F238E27FC236}">
                    <a16:creationId xmlns:a16="http://schemas.microsoft.com/office/drawing/2014/main" id="{5D209105-6C14-4BEF-B882-EE5F139FD8C3}"/>
                  </a:ext>
                </a:extLst>
              </p:cNvPr>
              <p:cNvGrpSpPr/>
              <p:nvPr/>
            </p:nvGrpSpPr>
            <p:grpSpPr>
              <a:xfrm>
                <a:off x="64530" y="1652445"/>
                <a:ext cx="1273279" cy="892624"/>
                <a:chOff x="80368" y="671578"/>
                <a:chExt cx="1273279" cy="892624"/>
              </a:xfrm>
            </p:grpSpPr>
            <p:grpSp>
              <p:nvGrpSpPr>
                <p:cNvPr id="136" name="Group 135">
                  <a:extLst>
                    <a:ext uri="{FF2B5EF4-FFF2-40B4-BE49-F238E27FC236}">
                      <a16:creationId xmlns:a16="http://schemas.microsoft.com/office/drawing/2014/main" id="{6B0572E4-D3A1-4BE8-AA81-AA3D72E8F223}"/>
                    </a:ext>
                  </a:extLst>
                </p:cNvPr>
                <p:cNvGrpSpPr/>
                <p:nvPr/>
              </p:nvGrpSpPr>
              <p:grpSpPr>
                <a:xfrm>
                  <a:off x="80368" y="691544"/>
                  <a:ext cx="1273279" cy="872658"/>
                  <a:chOff x="249234" y="5221274"/>
                  <a:chExt cx="1273279" cy="872658"/>
                </a:xfrm>
              </p:grpSpPr>
              <p:sp>
                <p:nvSpPr>
                  <p:cNvPr id="138" name="Rectangle 137">
                    <a:extLst>
                      <a:ext uri="{FF2B5EF4-FFF2-40B4-BE49-F238E27FC236}">
                        <a16:creationId xmlns:a16="http://schemas.microsoft.com/office/drawing/2014/main" id="{3BB8E026-ADF0-406F-82E3-0089544E4AFF}"/>
                      </a:ext>
                    </a:extLst>
                  </p:cNvPr>
                  <p:cNvSpPr/>
                  <p:nvPr/>
                </p:nvSpPr>
                <p:spPr>
                  <a:xfrm>
                    <a:off x="249234" y="5221274"/>
                    <a:ext cx="1273279" cy="872658"/>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de-CH">
                      <a:solidFill>
                        <a:schemeClr val="bg1"/>
                      </a:solidFill>
                    </a:endParaRPr>
                  </a:p>
                </p:txBody>
              </p:sp>
              <p:pic>
                <p:nvPicPr>
                  <p:cNvPr id="139" name="Graphic 138">
                    <a:extLst>
                      <a:ext uri="{FF2B5EF4-FFF2-40B4-BE49-F238E27FC236}">
                        <a16:creationId xmlns:a16="http://schemas.microsoft.com/office/drawing/2014/main" id="{F9D62083-FDE4-4535-BE94-B6DC16818479}"/>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flipH="1">
                    <a:off x="461950" y="5415092"/>
                    <a:ext cx="345819" cy="336032"/>
                  </a:xfrm>
                  <a:prstGeom prst="rect">
                    <a:avLst/>
                  </a:prstGeom>
                </p:spPr>
              </p:pic>
            </p:grpSp>
            <p:sp>
              <p:nvSpPr>
                <p:cNvPr id="137" name="TextBox 12">
                  <a:extLst>
                    <a:ext uri="{FF2B5EF4-FFF2-40B4-BE49-F238E27FC236}">
                      <a16:creationId xmlns:a16="http://schemas.microsoft.com/office/drawing/2014/main" id="{53EF0099-62A0-4348-9E4E-BF53142BFFAB}"/>
                    </a:ext>
                  </a:extLst>
                </p:cNvPr>
                <p:cNvSpPr txBox="1">
                  <a:spLocks noChangeArrowheads="1"/>
                </p:cNvSpPr>
                <p:nvPr/>
              </p:nvSpPr>
              <p:spPr bwMode="auto">
                <a:xfrm>
                  <a:off x="122073" y="671578"/>
                  <a:ext cx="11186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solidFill>
                        <a:schemeClr val="bg1">
                          <a:lumMod val="50000"/>
                        </a:schemeClr>
                      </a:solidFill>
                      <a:latin typeface="Arial" panose="020B0604020202020204" pitchFamily="34" charset="0"/>
                      <a:ea typeface="Amazon Ember" panose="020B0603020204020204" pitchFamily="34" charset="0"/>
                      <a:cs typeface="Arial" panose="020B0604020202020204" pitchFamily="34" charset="0"/>
                    </a:rPr>
                    <a:t>TCS Dev Center</a:t>
                  </a:r>
                </a:p>
              </p:txBody>
            </p:sp>
          </p:grpSp>
          <p:pic>
            <p:nvPicPr>
              <p:cNvPr id="135" name="Graphic 134" descr="Internet with solid fill">
                <a:extLst>
                  <a:ext uri="{FF2B5EF4-FFF2-40B4-BE49-F238E27FC236}">
                    <a16:creationId xmlns:a16="http://schemas.microsoft.com/office/drawing/2014/main" id="{F5D95F97-D28F-4551-8BDD-F8A4954A208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663655" y="1832978"/>
                <a:ext cx="426575" cy="426575"/>
              </a:xfrm>
              <a:prstGeom prst="rect">
                <a:avLst/>
              </a:prstGeom>
            </p:spPr>
          </p:pic>
        </p:grpSp>
        <p:sp>
          <p:nvSpPr>
            <p:cNvPr id="140" name="TextBox 9">
              <a:extLst>
                <a:ext uri="{FF2B5EF4-FFF2-40B4-BE49-F238E27FC236}">
                  <a16:creationId xmlns:a16="http://schemas.microsoft.com/office/drawing/2014/main" id="{5EA2DD32-3DCA-4BC4-8129-6F29FD17F9B8}"/>
                </a:ext>
              </a:extLst>
            </p:cNvPr>
            <p:cNvSpPr txBox="1">
              <a:spLocks noChangeArrowheads="1"/>
            </p:cNvSpPr>
            <p:nvPr/>
          </p:nvSpPr>
          <p:spPr bwMode="auto">
            <a:xfrm>
              <a:off x="89953" y="4119385"/>
              <a:ext cx="13085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Cloud Engineer with Dyson Laptop</a:t>
              </a:r>
            </a:p>
          </p:txBody>
        </p:sp>
      </p:grpSp>
      <p:sp>
        <p:nvSpPr>
          <p:cNvPr id="142" name="TextBox 9">
            <a:extLst>
              <a:ext uri="{FF2B5EF4-FFF2-40B4-BE49-F238E27FC236}">
                <a16:creationId xmlns:a16="http://schemas.microsoft.com/office/drawing/2014/main" id="{EE61D3E3-6365-4DC9-BBAD-4CE33C47F272}"/>
              </a:ext>
            </a:extLst>
          </p:cNvPr>
          <p:cNvSpPr txBox="1">
            <a:spLocks noChangeArrowheads="1"/>
          </p:cNvSpPr>
          <p:nvPr/>
        </p:nvSpPr>
        <p:spPr bwMode="auto">
          <a:xfrm>
            <a:off x="3872516" y="2830339"/>
            <a:ext cx="5038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TGW</a:t>
            </a:r>
          </a:p>
        </p:txBody>
      </p:sp>
      <p:pic>
        <p:nvPicPr>
          <p:cNvPr id="2" name="Graphic 43">
            <a:extLst>
              <a:ext uri="{FF2B5EF4-FFF2-40B4-BE49-F238E27FC236}">
                <a16:creationId xmlns:a16="http://schemas.microsoft.com/office/drawing/2014/main" id="{67A2A2EC-0B95-0544-63DB-E4725D1D2061}"/>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573071" y="2662158"/>
            <a:ext cx="271790" cy="27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9">
            <a:extLst>
              <a:ext uri="{FF2B5EF4-FFF2-40B4-BE49-F238E27FC236}">
                <a16:creationId xmlns:a16="http://schemas.microsoft.com/office/drawing/2014/main" id="{58DA9E35-F1CE-9895-508C-D009D22DDBE7}"/>
              </a:ext>
            </a:extLst>
          </p:cNvPr>
          <p:cNvSpPr txBox="1">
            <a:spLocks noChangeArrowheads="1"/>
          </p:cNvSpPr>
          <p:nvPr/>
        </p:nvSpPr>
        <p:spPr bwMode="auto">
          <a:xfrm>
            <a:off x="241543" y="2933062"/>
            <a:ext cx="84761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Client VPN</a:t>
            </a:r>
          </a:p>
        </p:txBody>
      </p:sp>
      <p:pic>
        <p:nvPicPr>
          <p:cNvPr id="63" name="Graphic 35">
            <a:extLst>
              <a:ext uri="{FF2B5EF4-FFF2-40B4-BE49-F238E27FC236}">
                <a16:creationId xmlns:a16="http://schemas.microsoft.com/office/drawing/2014/main" id="{FE617F0D-E2F2-4C4F-C66D-724C459D91E1}"/>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733303" y="1303003"/>
            <a:ext cx="243780" cy="25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 name="Rectangle 180">
            <a:extLst>
              <a:ext uri="{FF2B5EF4-FFF2-40B4-BE49-F238E27FC236}">
                <a16:creationId xmlns:a16="http://schemas.microsoft.com/office/drawing/2014/main" id="{BBE2282B-980A-A55B-411E-39C1046BE05C}"/>
              </a:ext>
            </a:extLst>
          </p:cNvPr>
          <p:cNvSpPr/>
          <p:nvPr/>
        </p:nvSpPr>
        <p:spPr>
          <a:xfrm>
            <a:off x="5899979" y="5608209"/>
            <a:ext cx="5806554" cy="72884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9">
            <a:extLst>
              <a:ext uri="{FF2B5EF4-FFF2-40B4-BE49-F238E27FC236}">
                <a16:creationId xmlns:a16="http://schemas.microsoft.com/office/drawing/2014/main" id="{9ACC231B-0187-7E5D-E256-7A41A734BFB1}"/>
              </a:ext>
            </a:extLst>
          </p:cNvPr>
          <p:cNvSpPr txBox="1">
            <a:spLocks noChangeArrowheads="1"/>
          </p:cNvSpPr>
          <p:nvPr/>
        </p:nvSpPr>
        <p:spPr bwMode="auto">
          <a:xfrm>
            <a:off x="7963719" y="5568171"/>
            <a:ext cx="19837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de-CH" sz="1000" dirty="0"/>
              <a:t>Identity, Security &amp; Compliance</a:t>
            </a:r>
          </a:p>
        </p:txBody>
      </p:sp>
      <p:grpSp>
        <p:nvGrpSpPr>
          <p:cNvPr id="189" name="Group 188">
            <a:extLst>
              <a:ext uri="{FF2B5EF4-FFF2-40B4-BE49-F238E27FC236}">
                <a16:creationId xmlns:a16="http://schemas.microsoft.com/office/drawing/2014/main" id="{553BCDC5-4763-ED68-F9FE-B8F54F594F0D}"/>
              </a:ext>
            </a:extLst>
          </p:cNvPr>
          <p:cNvGrpSpPr/>
          <p:nvPr/>
        </p:nvGrpSpPr>
        <p:grpSpPr>
          <a:xfrm>
            <a:off x="7513075" y="5784718"/>
            <a:ext cx="918320" cy="545529"/>
            <a:chOff x="5048725" y="5800206"/>
            <a:chExt cx="918320" cy="545529"/>
          </a:xfrm>
        </p:grpSpPr>
        <p:pic>
          <p:nvPicPr>
            <p:cNvPr id="184" name="Graphic 17">
              <a:extLst>
                <a:ext uri="{FF2B5EF4-FFF2-40B4-BE49-F238E27FC236}">
                  <a16:creationId xmlns:a16="http://schemas.microsoft.com/office/drawing/2014/main" id="{52F06581-3F19-F344-922D-951D1603CC48}"/>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353730" y="5800206"/>
              <a:ext cx="32316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 name="TextBox 9">
              <a:extLst>
                <a:ext uri="{FF2B5EF4-FFF2-40B4-BE49-F238E27FC236}">
                  <a16:creationId xmlns:a16="http://schemas.microsoft.com/office/drawing/2014/main" id="{76FC6EAC-C8A0-9FA7-6DE1-E1FA650CF721}"/>
                </a:ext>
              </a:extLst>
            </p:cNvPr>
            <p:cNvSpPr txBox="1">
              <a:spLocks noChangeArrowheads="1"/>
            </p:cNvSpPr>
            <p:nvPr/>
          </p:nvSpPr>
          <p:spPr bwMode="auto">
            <a:xfrm>
              <a:off x="5048725" y="6099514"/>
              <a:ext cx="918320" cy="246221"/>
            </a:xfrm>
            <a:prstGeom prst="rect">
              <a:avLst/>
            </a:prstGeom>
            <a:noFill/>
          </p:spPr>
          <p:txBody>
            <a:bodyPr wrap="square" rtlCol="0">
              <a:spAutoFit/>
            </a:bodyPr>
            <a:lstStyle>
              <a:defPPr>
                <a:defRPr lang="en-US"/>
              </a:defPPr>
              <a:lvl1pPr algn="ctr">
                <a:defRPr sz="1400">
                  <a:solidFill>
                    <a:schemeClr val="bg1"/>
                  </a:solidFill>
                </a:defRPr>
              </a:lvl1pPr>
            </a:lstStyle>
            <a:p>
              <a:r>
                <a:rPr lang="en-US" altLang="en-US" sz="1000" dirty="0">
                  <a:solidFill>
                    <a:schemeClr val="tx1"/>
                  </a:solidFill>
                </a:rPr>
                <a:t>Secrets </a:t>
              </a:r>
              <a:r>
                <a:rPr lang="en-US" altLang="en-US" sz="1000" dirty="0" err="1">
                  <a:solidFill>
                    <a:schemeClr val="tx1"/>
                  </a:solidFill>
                </a:rPr>
                <a:t>Mgr</a:t>
              </a:r>
              <a:endParaRPr lang="en-US" altLang="en-US" sz="1000" dirty="0">
                <a:solidFill>
                  <a:schemeClr val="tx1"/>
                </a:solidFill>
              </a:endParaRPr>
            </a:p>
          </p:txBody>
        </p:sp>
      </p:grpSp>
      <p:sp>
        <p:nvSpPr>
          <p:cNvPr id="206" name="Rectangle 205">
            <a:extLst>
              <a:ext uri="{FF2B5EF4-FFF2-40B4-BE49-F238E27FC236}">
                <a16:creationId xmlns:a16="http://schemas.microsoft.com/office/drawing/2014/main" id="{058744DE-154E-5FBA-E17C-5A232FA17BFC}"/>
              </a:ext>
            </a:extLst>
          </p:cNvPr>
          <p:cNvSpPr/>
          <p:nvPr/>
        </p:nvSpPr>
        <p:spPr>
          <a:xfrm>
            <a:off x="4174574" y="5608209"/>
            <a:ext cx="1306716" cy="735494"/>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TextBox 9">
            <a:extLst>
              <a:ext uri="{FF2B5EF4-FFF2-40B4-BE49-F238E27FC236}">
                <a16:creationId xmlns:a16="http://schemas.microsoft.com/office/drawing/2014/main" id="{85548C83-64BB-663C-EAA5-731ABDCF942D}"/>
              </a:ext>
            </a:extLst>
          </p:cNvPr>
          <p:cNvSpPr txBox="1">
            <a:spLocks noChangeArrowheads="1"/>
          </p:cNvSpPr>
          <p:nvPr/>
        </p:nvSpPr>
        <p:spPr bwMode="auto">
          <a:xfrm>
            <a:off x="4325068" y="5573159"/>
            <a:ext cx="104657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de-CH" sz="1000" dirty="0"/>
              <a:t>Storage Options</a:t>
            </a:r>
          </a:p>
        </p:txBody>
      </p:sp>
      <p:grpSp>
        <p:nvGrpSpPr>
          <p:cNvPr id="216" name="Group 215">
            <a:extLst>
              <a:ext uri="{FF2B5EF4-FFF2-40B4-BE49-F238E27FC236}">
                <a16:creationId xmlns:a16="http://schemas.microsoft.com/office/drawing/2014/main" id="{7FDA58FE-E1C9-8337-EF53-5B028E64363D}"/>
              </a:ext>
            </a:extLst>
          </p:cNvPr>
          <p:cNvGrpSpPr/>
          <p:nvPr/>
        </p:nvGrpSpPr>
        <p:grpSpPr>
          <a:xfrm>
            <a:off x="4471887" y="5792237"/>
            <a:ext cx="1056328" cy="540206"/>
            <a:chOff x="4331022" y="5792237"/>
            <a:chExt cx="1056328" cy="540206"/>
          </a:xfrm>
        </p:grpSpPr>
        <p:pic>
          <p:nvPicPr>
            <p:cNvPr id="211" name="Graphic 8">
              <a:extLst>
                <a:ext uri="{FF2B5EF4-FFF2-40B4-BE49-F238E27FC236}">
                  <a16:creationId xmlns:a16="http://schemas.microsoft.com/office/drawing/2014/main" id="{D7AB6C42-D910-4493-50A4-07E537E6F2A7}"/>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14328" y="5792237"/>
              <a:ext cx="32316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 name="TextBox 9">
              <a:extLst>
                <a:ext uri="{FF2B5EF4-FFF2-40B4-BE49-F238E27FC236}">
                  <a16:creationId xmlns:a16="http://schemas.microsoft.com/office/drawing/2014/main" id="{B187A2F5-FB00-ABCD-1D0E-3D73A6EAB7AC}"/>
                </a:ext>
              </a:extLst>
            </p:cNvPr>
            <p:cNvSpPr txBox="1">
              <a:spLocks noChangeArrowheads="1"/>
            </p:cNvSpPr>
            <p:nvPr/>
          </p:nvSpPr>
          <p:spPr bwMode="auto">
            <a:xfrm>
              <a:off x="4331022" y="6101611"/>
              <a:ext cx="105632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900" dirty="0" err="1">
                  <a:latin typeface="Arial" panose="020B0604020202020204" pitchFamily="34" charset="0"/>
                  <a:ea typeface="Amazon Ember" panose="020B0603020204020204" pitchFamily="34" charset="0"/>
                  <a:cs typeface="Arial" panose="020B0604020202020204" pitchFamily="34" charset="0"/>
                </a:rPr>
                <a:t>FSx</a:t>
              </a:r>
              <a:r>
                <a:rPr lang="en-US" altLang="en-US" sz="900" dirty="0">
                  <a:latin typeface="Arial" panose="020B0604020202020204" pitchFamily="34" charset="0"/>
                  <a:ea typeface="Amazon Ember" panose="020B0603020204020204" pitchFamily="34" charset="0"/>
                  <a:cs typeface="Arial" panose="020B0604020202020204" pitchFamily="34" charset="0"/>
                </a:rPr>
                <a:t> for ONTAP</a:t>
              </a:r>
            </a:p>
          </p:txBody>
        </p:sp>
      </p:grpSp>
      <p:grpSp>
        <p:nvGrpSpPr>
          <p:cNvPr id="215" name="Group 214">
            <a:extLst>
              <a:ext uri="{FF2B5EF4-FFF2-40B4-BE49-F238E27FC236}">
                <a16:creationId xmlns:a16="http://schemas.microsoft.com/office/drawing/2014/main" id="{590D3696-196A-F97D-1AF2-DC9D07D9E12B}"/>
              </a:ext>
            </a:extLst>
          </p:cNvPr>
          <p:cNvGrpSpPr/>
          <p:nvPr/>
        </p:nvGrpSpPr>
        <p:grpSpPr>
          <a:xfrm>
            <a:off x="4247858" y="5792879"/>
            <a:ext cx="358072" cy="539867"/>
            <a:chOff x="5393728" y="5792237"/>
            <a:chExt cx="358072" cy="539867"/>
          </a:xfrm>
        </p:grpSpPr>
        <p:pic>
          <p:nvPicPr>
            <p:cNvPr id="213" name="Graphic 8">
              <a:extLst>
                <a:ext uri="{FF2B5EF4-FFF2-40B4-BE49-F238E27FC236}">
                  <a16:creationId xmlns:a16="http://schemas.microsoft.com/office/drawing/2014/main" id="{3B97A85C-7288-DD72-4C59-ECAACEB5AF31}"/>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421246" y="5792237"/>
              <a:ext cx="32316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TextBox 9">
              <a:extLst>
                <a:ext uri="{FF2B5EF4-FFF2-40B4-BE49-F238E27FC236}">
                  <a16:creationId xmlns:a16="http://schemas.microsoft.com/office/drawing/2014/main" id="{F575EBA3-3931-E975-5B7B-133AEE628768}"/>
                </a:ext>
              </a:extLst>
            </p:cNvPr>
            <p:cNvSpPr txBox="1">
              <a:spLocks noChangeArrowheads="1"/>
            </p:cNvSpPr>
            <p:nvPr/>
          </p:nvSpPr>
          <p:spPr bwMode="auto">
            <a:xfrm>
              <a:off x="5393728" y="6085883"/>
              <a:ext cx="3580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S3</a:t>
              </a:r>
            </a:p>
          </p:txBody>
        </p:sp>
      </p:grpSp>
      <p:grpSp>
        <p:nvGrpSpPr>
          <p:cNvPr id="10" name="Group 9">
            <a:extLst>
              <a:ext uri="{FF2B5EF4-FFF2-40B4-BE49-F238E27FC236}">
                <a16:creationId xmlns:a16="http://schemas.microsoft.com/office/drawing/2014/main" id="{58D3A059-5A03-B3CC-9E5B-0EDF25275714}"/>
              </a:ext>
            </a:extLst>
          </p:cNvPr>
          <p:cNvGrpSpPr/>
          <p:nvPr/>
        </p:nvGrpSpPr>
        <p:grpSpPr>
          <a:xfrm>
            <a:off x="1425405" y="2724184"/>
            <a:ext cx="882156" cy="735271"/>
            <a:chOff x="1194360" y="3355950"/>
            <a:chExt cx="882156" cy="735271"/>
          </a:xfrm>
        </p:grpSpPr>
        <p:pic>
          <p:nvPicPr>
            <p:cNvPr id="145" name="Picture 2">
              <a:extLst>
                <a:ext uri="{FF2B5EF4-FFF2-40B4-BE49-F238E27FC236}">
                  <a16:creationId xmlns:a16="http://schemas.microsoft.com/office/drawing/2014/main" id="{4CDA0CC7-6ABE-47E1-BACC-6EA711B22D14}"/>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338053" y="3355950"/>
              <a:ext cx="592383" cy="524684"/>
            </a:xfrm>
            <a:prstGeom prst="rect">
              <a:avLst/>
            </a:prstGeom>
            <a:noFill/>
            <a:extLst>
              <a:ext uri="{909E8E84-426E-40DD-AFC4-6F175D3DCCD1}">
                <a14:hiddenFill xmlns:a14="http://schemas.microsoft.com/office/drawing/2010/main">
                  <a:solidFill>
                    <a:srgbClr val="FFFFFF"/>
                  </a:solidFill>
                </a14:hiddenFill>
              </a:ext>
            </a:extLst>
          </p:spPr>
        </p:pic>
        <p:sp>
          <p:nvSpPr>
            <p:cNvPr id="148" name="TextBox 17">
              <a:extLst>
                <a:ext uri="{FF2B5EF4-FFF2-40B4-BE49-F238E27FC236}">
                  <a16:creationId xmlns:a16="http://schemas.microsoft.com/office/drawing/2014/main" id="{78626E20-4AE7-43AF-8B33-1336AF3F385B}"/>
                </a:ext>
              </a:extLst>
            </p:cNvPr>
            <p:cNvSpPr txBox="1">
              <a:spLocks noChangeArrowheads="1"/>
            </p:cNvSpPr>
            <p:nvPr/>
          </p:nvSpPr>
          <p:spPr bwMode="auto">
            <a:xfrm>
              <a:off x="1194360" y="3845000"/>
              <a:ext cx="8821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SD-WAN</a:t>
              </a:r>
            </a:p>
          </p:txBody>
        </p:sp>
      </p:grpSp>
      <p:sp>
        <p:nvSpPr>
          <p:cNvPr id="119" name="Rectangle 118">
            <a:extLst>
              <a:ext uri="{FF2B5EF4-FFF2-40B4-BE49-F238E27FC236}">
                <a16:creationId xmlns:a16="http://schemas.microsoft.com/office/drawing/2014/main" id="{BFFDA4C4-8721-9344-FEC1-D03B1C51852C}"/>
              </a:ext>
            </a:extLst>
          </p:cNvPr>
          <p:cNvSpPr/>
          <p:nvPr/>
        </p:nvSpPr>
        <p:spPr>
          <a:xfrm>
            <a:off x="3890165" y="937165"/>
            <a:ext cx="8088404" cy="4474066"/>
          </a:xfrm>
          <a:prstGeom prst="rect">
            <a:avLst/>
          </a:prstGeom>
          <a:noFill/>
          <a:ln w="6350">
            <a:solidFill>
              <a:srgbClr val="CD226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33795" tIns="46759"/>
          <a:lstStyle/>
          <a:p>
            <a:pPr algn="ctr">
              <a:defRPr/>
            </a:pPr>
            <a:endParaRPr lang="en-US" sz="614" baseline="-25000" dirty="0">
              <a:solidFill>
                <a:srgbClr val="CD2264"/>
              </a:solidFill>
              <a:latin typeface="Arial" panose="020B0604020202020204" pitchFamily="34" charset="0"/>
              <a:cs typeface="Arial" panose="020B0604020202020204" pitchFamily="34" charset="0"/>
            </a:endParaRPr>
          </a:p>
        </p:txBody>
      </p:sp>
      <p:cxnSp>
        <p:nvCxnSpPr>
          <p:cNvPr id="220" name="Connector: Elbow 219">
            <a:extLst>
              <a:ext uri="{FF2B5EF4-FFF2-40B4-BE49-F238E27FC236}">
                <a16:creationId xmlns:a16="http://schemas.microsoft.com/office/drawing/2014/main" id="{BF54B469-FD08-430D-ACFC-E55F2FA1EB1D}"/>
              </a:ext>
            </a:extLst>
          </p:cNvPr>
          <p:cNvCxnSpPr>
            <a:cxnSpLocks/>
          </p:cNvCxnSpPr>
          <p:nvPr/>
        </p:nvCxnSpPr>
        <p:spPr>
          <a:xfrm rot="16200000" flipV="1">
            <a:off x="68285" y="2779560"/>
            <a:ext cx="1153393" cy="208475"/>
          </a:xfrm>
          <a:prstGeom prst="bent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31" name="Rectangle 130">
            <a:extLst>
              <a:ext uri="{FF2B5EF4-FFF2-40B4-BE49-F238E27FC236}">
                <a16:creationId xmlns:a16="http://schemas.microsoft.com/office/drawing/2014/main" id="{5EDD732D-498A-43EC-4FB5-E3081AA49499}"/>
              </a:ext>
            </a:extLst>
          </p:cNvPr>
          <p:cNvSpPr/>
          <p:nvPr/>
        </p:nvSpPr>
        <p:spPr>
          <a:xfrm>
            <a:off x="2419074" y="1352617"/>
            <a:ext cx="1312675" cy="2019308"/>
          </a:xfrm>
          <a:prstGeom prst="rect">
            <a:avLst/>
          </a:prstGeom>
          <a:noFill/>
          <a:ln w="6350">
            <a:solidFill>
              <a:srgbClr val="CD226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33795" tIns="46759"/>
          <a:lstStyle/>
          <a:p>
            <a:pPr algn="ctr">
              <a:defRPr/>
            </a:pPr>
            <a:endParaRPr lang="en-US" sz="614" baseline="-25000" dirty="0">
              <a:solidFill>
                <a:srgbClr val="CD2264"/>
              </a:solidFill>
              <a:latin typeface="Arial" panose="020B0604020202020204" pitchFamily="34" charset="0"/>
              <a:cs typeface="Arial" panose="020B0604020202020204" pitchFamily="34" charset="0"/>
            </a:endParaRPr>
          </a:p>
        </p:txBody>
      </p:sp>
      <p:sp>
        <p:nvSpPr>
          <p:cNvPr id="144" name="TextBox 9">
            <a:extLst>
              <a:ext uri="{FF2B5EF4-FFF2-40B4-BE49-F238E27FC236}">
                <a16:creationId xmlns:a16="http://schemas.microsoft.com/office/drawing/2014/main" id="{E4F8A838-8234-222C-B659-974166411054}"/>
              </a:ext>
            </a:extLst>
          </p:cNvPr>
          <p:cNvSpPr txBox="1">
            <a:spLocks noChangeArrowheads="1"/>
          </p:cNvSpPr>
          <p:nvPr/>
        </p:nvSpPr>
        <p:spPr bwMode="auto">
          <a:xfrm>
            <a:off x="2607165" y="1356714"/>
            <a:ext cx="11444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 Transit Account</a:t>
            </a:r>
          </a:p>
        </p:txBody>
      </p:sp>
      <p:pic>
        <p:nvPicPr>
          <p:cNvPr id="146" name="Graphic 7">
            <a:extLst>
              <a:ext uri="{FF2B5EF4-FFF2-40B4-BE49-F238E27FC236}">
                <a16:creationId xmlns:a16="http://schemas.microsoft.com/office/drawing/2014/main" id="{79A2268C-DA6A-AFFA-89A1-D10F3EE7B1B8}"/>
              </a:ext>
            </a:extLst>
          </p:cNvPr>
          <p:cNvPicPr>
            <a:picLocks noChangeAspect="1" noChangeArrowheads="1"/>
          </p:cNvPicPr>
          <p:nvPr/>
        </p:nvPicPr>
        <p:blipFill>
          <a:blip r:embed="rId34">
            <a:extLst>
              <a:ext uri="{96DAC541-7B7A-43D3-8B79-37D633B846F1}">
                <asvg:svgBlip xmlns:asvg="http://schemas.microsoft.com/office/drawing/2016/SVG/main" r:embed="rId35"/>
              </a:ext>
            </a:extLst>
          </a:blip>
          <a:srcRect/>
          <a:stretch/>
        </p:blipFill>
        <p:spPr bwMode="auto">
          <a:xfrm>
            <a:off x="2432586" y="1347293"/>
            <a:ext cx="278891" cy="28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 name="Graphic 19">
            <a:extLst>
              <a:ext uri="{FF2B5EF4-FFF2-40B4-BE49-F238E27FC236}">
                <a16:creationId xmlns:a16="http://schemas.microsoft.com/office/drawing/2014/main" id="{E49456F8-C840-18B7-DBAD-19321460C317}"/>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942572" y="1836938"/>
            <a:ext cx="284623" cy="284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0" name="Group 149">
            <a:extLst>
              <a:ext uri="{FF2B5EF4-FFF2-40B4-BE49-F238E27FC236}">
                <a16:creationId xmlns:a16="http://schemas.microsoft.com/office/drawing/2014/main" id="{FF4CB7AF-B4A1-527F-C69C-6FC7E417A25B}"/>
              </a:ext>
            </a:extLst>
          </p:cNvPr>
          <p:cNvGrpSpPr/>
          <p:nvPr/>
        </p:nvGrpSpPr>
        <p:grpSpPr>
          <a:xfrm>
            <a:off x="2486759" y="2207981"/>
            <a:ext cx="1188720" cy="1086324"/>
            <a:chOff x="2053436" y="965046"/>
            <a:chExt cx="2419897" cy="724388"/>
          </a:xfrm>
        </p:grpSpPr>
        <p:sp>
          <p:nvSpPr>
            <p:cNvPr id="183" name="Rectangle 182">
              <a:extLst>
                <a:ext uri="{FF2B5EF4-FFF2-40B4-BE49-F238E27FC236}">
                  <a16:creationId xmlns:a16="http://schemas.microsoft.com/office/drawing/2014/main" id="{ACB786E9-2EF2-FCEC-7834-C8C69CA0B88B}"/>
                </a:ext>
              </a:extLst>
            </p:cNvPr>
            <p:cNvSpPr/>
            <p:nvPr/>
          </p:nvSpPr>
          <p:spPr>
            <a:xfrm>
              <a:off x="2053436" y="965046"/>
              <a:ext cx="2419897" cy="724388"/>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ln w="0"/>
                <a:solidFill>
                  <a:srgbClr val="1E8900"/>
                </a:solidFill>
                <a:latin typeface="Arial" panose="020B0604020202020204" pitchFamily="34" charset="0"/>
                <a:cs typeface="Arial" panose="020B0604020202020204" pitchFamily="34" charset="0"/>
              </a:endParaRPr>
            </a:p>
          </p:txBody>
        </p:sp>
        <p:pic>
          <p:nvPicPr>
            <p:cNvPr id="195" name="Graphic 194">
              <a:extLst>
                <a:ext uri="{FF2B5EF4-FFF2-40B4-BE49-F238E27FC236}">
                  <a16:creationId xmlns:a16="http://schemas.microsoft.com/office/drawing/2014/main" id="{55E61E02-1A0B-70A8-B91F-A8B69CCC062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083050" y="965046"/>
              <a:ext cx="361216" cy="145004"/>
            </a:xfrm>
            <a:prstGeom prst="rect">
              <a:avLst/>
            </a:prstGeom>
          </p:spPr>
        </p:pic>
      </p:grpSp>
      <p:grpSp>
        <p:nvGrpSpPr>
          <p:cNvPr id="154" name="Group 153">
            <a:extLst>
              <a:ext uri="{FF2B5EF4-FFF2-40B4-BE49-F238E27FC236}">
                <a16:creationId xmlns:a16="http://schemas.microsoft.com/office/drawing/2014/main" id="{06F455B6-F510-E68C-635B-431B3EFEB1C4}"/>
              </a:ext>
            </a:extLst>
          </p:cNvPr>
          <p:cNvGrpSpPr/>
          <p:nvPr/>
        </p:nvGrpSpPr>
        <p:grpSpPr>
          <a:xfrm>
            <a:off x="2514999" y="2438580"/>
            <a:ext cx="1136488" cy="803970"/>
            <a:chOff x="8961888" y="3507090"/>
            <a:chExt cx="1136488" cy="803970"/>
          </a:xfrm>
        </p:grpSpPr>
        <p:grpSp>
          <p:nvGrpSpPr>
            <p:cNvPr id="169" name="Group 168">
              <a:extLst>
                <a:ext uri="{FF2B5EF4-FFF2-40B4-BE49-F238E27FC236}">
                  <a16:creationId xmlns:a16="http://schemas.microsoft.com/office/drawing/2014/main" id="{8CCA4926-5198-7E8E-0F96-D7D4F98CF3B1}"/>
                </a:ext>
              </a:extLst>
            </p:cNvPr>
            <p:cNvGrpSpPr/>
            <p:nvPr/>
          </p:nvGrpSpPr>
          <p:grpSpPr>
            <a:xfrm>
              <a:off x="8993525" y="3539137"/>
              <a:ext cx="1073921" cy="704146"/>
              <a:chOff x="6512194" y="3008962"/>
              <a:chExt cx="1007509" cy="704146"/>
            </a:xfrm>
          </p:grpSpPr>
          <p:sp>
            <p:nvSpPr>
              <p:cNvPr id="174" name="Rectangle 173">
                <a:extLst>
                  <a:ext uri="{FF2B5EF4-FFF2-40B4-BE49-F238E27FC236}">
                    <a16:creationId xmlns:a16="http://schemas.microsoft.com/office/drawing/2014/main" id="{EF7081AD-D1DD-E758-4118-182269F63C25}"/>
                  </a:ext>
                </a:extLst>
              </p:cNvPr>
              <p:cNvSpPr/>
              <p:nvPr/>
            </p:nvSpPr>
            <p:spPr>
              <a:xfrm>
                <a:off x="6521692" y="3008962"/>
                <a:ext cx="998011" cy="70414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800" dirty="0">
                    <a:solidFill>
                      <a:srgbClr val="5B9CD5"/>
                    </a:solidFill>
                    <a:cs typeface="Arial" panose="020B0604020202020204" pitchFamily="34" charset="0"/>
                  </a:rPr>
                  <a:t>Corp Subnet</a:t>
                </a:r>
              </a:p>
            </p:txBody>
          </p:sp>
          <p:pic>
            <p:nvPicPr>
              <p:cNvPr id="175" name="Graphic 35">
                <a:extLst>
                  <a:ext uri="{FF2B5EF4-FFF2-40B4-BE49-F238E27FC236}">
                    <a16:creationId xmlns:a16="http://schemas.microsoft.com/office/drawing/2014/main" id="{938DD9F5-31D8-A064-0C4B-952EE9847061}"/>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512194" y="3018042"/>
                <a:ext cx="207646" cy="21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0" name="Rectangle 169">
              <a:extLst>
                <a:ext uri="{FF2B5EF4-FFF2-40B4-BE49-F238E27FC236}">
                  <a16:creationId xmlns:a16="http://schemas.microsoft.com/office/drawing/2014/main" id="{7B872795-0844-256E-63F8-19D99895C033}"/>
                </a:ext>
              </a:extLst>
            </p:cNvPr>
            <p:cNvSpPr/>
            <p:nvPr/>
          </p:nvSpPr>
          <p:spPr bwMode="auto">
            <a:xfrm>
              <a:off x="8961888" y="3507090"/>
              <a:ext cx="534603" cy="803970"/>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000" dirty="0">
                <a:solidFill>
                  <a:srgbClr val="5B9CD5"/>
                </a:solidFill>
                <a:latin typeface="Arial" panose="020B0604020202020204" pitchFamily="34" charset="0"/>
                <a:cs typeface="Arial" panose="020B0604020202020204" pitchFamily="34" charset="0"/>
              </a:endParaRPr>
            </a:p>
          </p:txBody>
        </p:sp>
        <p:sp>
          <p:nvSpPr>
            <p:cNvPr id="171" name="Rectangle 170">
              <a:extLst>
                <a:ext uri="{FF2B5EF4-FFF2-40B4-BE49-F238E27FC236}">
                  <a16:creationId xmlns:a16="http://schemas.microsoft.com/office/drawing/2014/main" id="{53AB292B-FF15-D5CA-F220-BAE000DB9FBF}"/>
                </a:ext>
              </a:extLst>
            </p:cNvPr>
            <p:cNvSpPr/>
            <p:nvPr/>
          </p:nvSpPr>
          <p:spPr bwMode="auto">
            <a:xfrm>
              <a:off x="9526530" y="3507090"/>
              <a:ext cx="571846" cy="803970"/>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000" dirty="0">
                <a:solidFill>
                  <a:srgbClr val="5B9CD5"/>
                </a:solidFill>
                <a:latin typeface="Arial" panose="020B0604020202020204" pitchFamily="34" charset="0"/>
                <a:cs typeface="Arial" panose="020B0604020202020204" pitchFamily="34" charset="0"/>
              </a:endParaRPr>
            </a:p>
          </p:txBody>
        </p:sp>
      </p:grpSp>
      <p:pic>
        <p:nvPicPr>
          <p:cNvPr id="167" name="Picture 166">
            <a:extLst>
              <a:ext uri="{FF2B5EF4-FFF2-40B4-BE49-F238E27FC236}">
                <a16:creationId xmlns:a16="http://schemas.microsoft.com/office/drawing/2014/main" id="{E1F0259B-408E-B866-3DA8-E900DD1E472C}"/>
              </a:ext>
            </a:extLst>
          </p:cNvPr>
          <p:cNvPicPr>
            <a:picLocks noChangeAspect="1"/>
          </p:cNvPicPr>
          <p:nvPr/>
        </p:nvPicPr>
        <p:blipFill>
          <a:blip r:embed="rId37"/>
          <a:stretch>
            <a:fillRect/>
          </a:stretch>
        </p:blipFill>
        <p:spPr>
          <a:xfrm>
            <a:off x="3253366" y="2808180"/>
            <a:ext cx="266700" cy="219075"/>
          </a:xfrm>
          <a:prstGeom prst="rect">
            <a:avLst/>
          </a:prstGeom>
        </p:spPr>
      </p:pic>
      <p:pic>
        <p:nvPicPr>
          <p:cNvPr id="168" name="Picture 167">
            <a:extLst>
              <a:ext uri="{FF2B5EF4-FFF2-40B4-BE49-F238E27FC236}">
                <a16:creationId xmlns:a16="http://schemas.microsoft.com/office/drawing/2014/main" id="{0B807518-BB14-D2D0-2777-9DBA070B843B}"/>
              </a:ext>
            </a:extLst>
          </p:cNvPr>
          <p:cNvPicPr>
            <a:picLocks noChangeAspect="1"/>
          </p:cNvPicPr>
          <p:nvPr/>
        </p:nvPicPr>
        <p:blipFill>
          <a:blip r:embed="rId37"/>
          <a:stretch>
            <a:fillRect/>
          </a:stretch>
        </p:blipFill>
        <p:spPr>
          <a:xfrm>
            <a:off x="2647121" y="2801955"/>
            <a:ext cx="266700" cy="219075"/>
          </a:xfrm>
          <a:prstGeom prst="rect">
            <a:avLst/>
          </a:prstGeom>
        </p:spPr>
      </p:pic>
      <p:sp>
        <p:nvSpPr>
          <p:cNvPr id="228" name="TextBox 9">
            <a:extLst>
              <a:ext uri="{FF2B5EF4-FFF2-40B4-BE49-F238E27FC236}">
                <a16:creationId xmlns:a16="http://schemas.microsoft.com/office/drawing/2014/main" id="{E832D4F9-8A43-189C-9370-42F9403304A7}"/>
              </a:ext>
            </a:extLst>
          </p:cNvPr>
          <p:cNvSpPr txBox="1">
            <a:spLocks noChangeArrowheads="1"/>
          </p:cNvSpPr>
          <p:nvPr/>
        </p:nvSpPr>
        <p:spPr bwMode="auto">
          <a:xfrm>
            <a:off x="3005385" y="1761725"/>
            <a:ext cx="9293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Internet Gateway</a:t>
            </a:r>
          </a:p>
        </p:txBody>
      </p:sp>
      <p:sp>
        <p:nvSpPr>
          <p:cNvPr id="237" name="TextBox 9">
            <a:extLst>
              <a:ext uri="{FF2B5EF4-FFF2-40B4-BE49-F238E27FC236}">
                <a16:creationId xmlns:a16="http://schemas.microsoft.com/office/drawing/2014/main" id="{B1AF1733-8462-0F51-CAE4-1C2A6B977BF6}"/>
              </a:ext>
            </a:extLst>
          </p:cNvPr>
          <p:cNvSpPr txBox="1">
            <a:spLocks noChangeArrowheads="1"/>
          </p:cNvSpPr>
          <p:nvPr/>
        </p:nvSpPr>
        <p:spPr bwMode="auto">
          <a:xfrm>
            <a:off x="2730140" y="3022125"/>
            <a:ext cx="8013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Cisco CSR</a:t>
            </a:r>
          </a:p>
        </p:txBody>
      </p:sp>
      <p:pic>
        <p:nvPicPr>
          <p:cNvPr id="238" name="Graphic 7">
            <a:extLst>
              <a:ext uri="{FF2B5EF4-FFF2-40B4-BE49-F238E27FC236}">
                <a16:creationId xmlns:a16="http://schemas.microsoft.com/office/drawing/2014/main" id="{CA80C4C9-C41E-6097-B5BF-AD606D388DA5}"/>
              </a:ext>
            </a:extLst>
          </p:cNvPr>
          <p:cNvPicPr>
            <a:picLocks noChangeAspect="1" noChangeArrowheads="1"/>
          </p:cNvPicPr>
          <p:nvPr/>
        </p:nvPicPr>
        <p:blipFill>
          <a:blip r:embed="rId34">
            <a:extLst>
              <a:ext uri="{96DAC541-7B7A-43D3-8B79-37D633B846F1}">
                <asvg:svgBlip xmlns:asvg="http://schemas.microsoft.com/office/drawing/2016/SVG/main" r:embed="rId35"/>
              </a:ext>
            </a:extLst>
          </a:blip>
          <a:srcRect/>
          <a:stretch/>
        </p:blipFill>
        <p:spPr bwMode="auto">
          <a:xfrm>
            <a:off x="3933897" y="980517"/>
            <a:ext cx="278891" cy="28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TextBox 9">
            <a:extLst>
              <a:ext uri="{FF2B5EF4-FFF2-40B4-BE49-F238E27FC236}">
                <a16:creationId xmlns:a16="http://schemas.microsoft.com/office/drawing/2014/main" id="{AC3FCE81-9911-14F8-0267-BF7C1016415B}"/>
              </a:ext>
            </a:extLst>
          </p:cNvPr>
          <p:cNvSpPr txBox="1">
            <a:spLocks noChangeArrowheads="1"/>
          </p:cNvSpPr>
          <p:nvPr/>
        </p:nvSpPr>
        <p:spPr bwMode="auto">
          <a:xfrm>
            <a:off x="4121559" y="991143"/>
            <a:ext cx="10982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RDD PRD A/C</a:t>
            </a:r>
          </a:p>
        </p:txBody>
      </p:sp>
      <p:sp>
        <p:nvSpPr>
          <p:cNvPr id="11" name="Rectangle 10">
            <a:extLst>
              <a:ext uri="{FF2B5EF4-FFF2-40B4-BE49-F238E27FC236}">
                <a16:creationId xmlns:a16="http://schemas.microsoft.com/office/drawing/2014/main" id="{20F99AD9-E9CF-100E-0785-49AC712CBB6D}"/>
              </a:ext>
            </a:extLst>
          </p:cNvPr>
          <p:cNvSpPr/>
          <p:nvPr/>
        </p:nvSpPr>
        <p:spPr>
          <a:xfrm>
            <a:off x="2614101" y="750243"/>
            <a:ext cx="1426994" cy="307777"/>
          </a:xfrm>
          <a:prstGeom prst="rect">
            <a:avLst/>
          </a:prstGeom>
        </p:spPr>
        <p:txBody>
          <a:bodyPr wrap="none">
            <a:spAutoFit/>
          </a:bodyPr>
          <a:lstStyle/>
          <a:p>
            <a:pPr algn="ctr"/>
            <a:r>
              <a:rPr lang="de-CH" sz="1400" b="1" dirty="0">
                <a:solidFill>
                  <a:schemeClr val="accent2">
                    <a:lumMod val="60000"/>
                    <a:lumOff val="40000"/>
                  </a:schemeClr>
                </a:solidFill>
              </a:rPr>
              <a:t>Ireland Region</a:t>
            </a:r>
          </a:p>
        </p:txBody>
      </p:sp>
      <p:sp>
        <p:nvSpPr>
          <p:cNvPr id="12" name="Rectangle 11">
            <a:extLst>
              <a:ext uri="{FF2B5EF4-FFF2-40B4-BE49-F238E27FC236}">
                <a16:creationId xmlns:a16="http://schemas.microsoft.com/office/drawing/2014/main" id="{960D8B8E-A758-583C-031D-E95CAE94B7AD}"/>
              </a:ext>
            </a:extLst>
          </p:cNvPr>
          <p:cNvSpPr/>
          <p:nvPr/>
        </p:nvSpPr>
        <p:spPr>
          <a:xfrm>
            <a:off x="170417" y="1869810"/>
            <a:ext cx="740811" cy="437291"/>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de-CH" sz="1200" dirty="0">
                <a:solidFill>
                  <a:schemeClr val="tx1"/>
                </a:solidFill>
              </a:rPr>
              <a:t>VPN Solution </a:t>
            </a:r>
          </a:p>
        </p:txBody>
      </p:sp>
      <p:grpSp>
        <p:nvGrpSpPr>
          <p:cNvPr id="52" name="Group 51">
            <a:extLst>
              <a:ext uri="{FF2B5EF4-FFF2-40B4-BE49-F238E27FC236}">
                <a16:creationId xmlns:a16="http://schemas.microsoft.com/office/drawing/2014/main" id="{E6B6D87B-EA78-C10F-A09B-EE2D87A27E3C}"/>
              </a:ext>
            </a:extLst>
          </p:cNvPr>
          <p:cNvGrpSpPr/>
          <p:nvPr/>
        </p:nvGrpSpPr>
        <p:grpSpPr>
          <a:xfrm>
            <a:off x="147654" y="1199342"/>
            <a:ext cx="517476" cy="582106"/>
            <a:chOff x="554890" y="1199555"/>
            <a:chExt cx="517476" cy="582106"/>
          </a:xfrm>
        </p:grpSpPr>
        <p:pic>
          <p:nvPicPr>
            <p:cNvPr id="15" name="Graphic 14">
              <a:extLst>
                <a:ext uri="{FF2B5EF4-FFF2-40B4-BE49-F238E27FC236}">
                  <a16:creationId xmlns:a16="http://schemas.microsoft.com/office/drawing/2014/main" id="{E1A4F1F6-77BA-401D-B8FD-A2111DAA1F7F}"/>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flipH="1">
              <a:off x="637892" y="1199555"/>
              <a:ext cx="380839" cy="370060"/>
            </a:xfrm>
            <a:prstGeom prst="rect">
              <a:avLst/>
            </a:prstGeom>
          </p:spPr>
        </p:pic>
        <p:sp>
          <p:nvSpPr>
            <p:cNvPr id="92" name="TextBox 22">
              <a:extLst>
                <a:ext uri="{FF2B5EF4-FFF2-40B4-BE49-F238E27FC236}">
                  <a16:creationId xmlns:a16="http://schemas.microsoft.com/office/drawing/2014/main" id="{6EF83241-A2C9-FEDD-79A6-D6FAB44619FA}"/>
                </a:ext>
              </a:extLst>
            </p:cNvPr>
            <p:cNvSpPr txBox="1">
              <a:spLocks noChangeArrowheads="1"/>
            </p:cNvSpPr>
            <p:nvPr/>
          </p:nvSpPr>
          <p:spPr bwMode="auto">
            <a:xfrm>
              <a:off x="554890" y="1520051"/>
              <a:ext cx="5174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User</a:t>
              </a:r>
            </a:p>
          </p:txBody>
        </p:sp>
      </p:grpSp>
      <p:cxnSp>
        <p:nvCxnSpPr>
          <p:cNvPr id="125" name="Connector: Elbow 124">
            <a:extLst>
              <a:ext uri="{FF2B5EF4-FFF2-40B4-BE49-F238E27FC236}">
                <a16:creationId xmlns:a16="http://schemas.microsoft.com/office/drawing/2014/main" id="{6A78D7D2-54DC-9619-869A-8E2EC230EA66}"/>
              </a:ext>
            </a:extLst>
          </p:cNvPr>
          <p:cNvCxnSpPr>
            <a:cxnSpLocks/>
            <a:stCxn id="132" idx="3"/>
            <a:endCxn id="40" idx="2"/>
          </p:cNvCxnSpPr>
          <p:nvPr/>
        </p:nvCxnSpPr>
        <p:spPr>
          <a:xfrm flipV="1">
            <a:off x="4280336" y="2460149"/>
            <a:ext cx="5847582" cy="198254"/>
          </a:xfrm>
          <a:prstGeom prst="bentConnector2">
            <a:avLst/>
          </a:prstGeom>
          <a:ln>
            <a:solidFill>
              <a:schemeClr val="accent3"/>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4" name="Connector: Elbow 203">
            <a:extLst>
              <a:ext uri="{FF2B5EF4-FFF2-40B4-BE49-F238E27FC236}">
                <a16:creationId xmlns:a16="http://schemas.microsoft.com/office/drawing/2014/main" id="{878AF12D-5822-923D-9EE3-472F4F69E51B}"/>
              </a:ext>
            </a:extLst>
          </p:cNvPr>
          <p:cNvCxnSpPr>
            <a:cxnSpLocks/>
            <a:stCxn id="167" idx="0"/>
          </p:cNvCxnSpPr>
          <p:nvPr/>
        </p:nvCxnSpPr>
        <p:spPr>
          <a:xfrm rot="5400000" flipH="1" flipV="1">
            <a:off x="3580344" y="2463818"/>
            <a:ext cx="150734" cy="537991"/>
          </a:xfrm>
          <a:prstGeom prst="bentConnector2">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21" name="Connector: Elbow 220">
            <a:extLst>
              <a:ext uri="{FF2B5EF4-FFF2-40B4-BE49-F238E27FC236}">
                <a16:creationId xmlns:a16="http://schemas.microsoft.com/office/drawing/2014/main" id="{FD1C775E-DFE1-6BB1-EE84-00FD3AB58DA6}"/>
              </a:ext>
            </a:extLst>
          </p:cNvPr>
          <p:cNvCxnSpPr>
            <a:cxnSpLocks/>
            <a:stCxn id="168" idx="0"/>
            <a:endCxn id="132" idx="1"/>
          </p:cNvCxnSpPr>
          <p:nvPr/>
        </p:nvCxnSpPr>
        <p:spPr>
          <a:xfrm rot="5400000" flipH="1" flipV="1">
            <a:off x="3280888" y="2157986"/>
            <a:ext cx="143552" cy="1144387"/>
          </a:xfrm>
          <a:prstGeom prst="bentConnector2">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30" name="Connector: Elbow 229">
            <a:extLst>
              <a:ext uri="{FF2B5EF4-FFF2-40B4-BE49-F238E27FC236}">
                <a16:creationId xmlns:a16="http://schemas.microsoft.com/office/drawing/2014/main" id="{75F52F12-95BD-2867-43C4-F08D5CD9C682}"/>
              </a:ext>
            </a:extLst>
          </p:cNvPr>
          <p:cNvCxnSpPr>
            <a:cxnSpLocks/>
            <a:stCxn id="132" idx="0"/>
            <a:endCxn id="47" idx="1"/>
          </p:cNvCxnSpPr>
          <p:nvPr/>
        </p:nvCxnSpPr>
        <p:spPr>
          <a:xfrm rot="5400000" flipH="1" flipV="1">
            <a:off x="3667871" y="1818968"/>
            <a:ext cx="1096422" cy="226971"/>
          </a:xfrm>
          <a:prstGeom prst="bentConnector2">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45" name="Connector: Elbow 244">
            <a:extLst>
              <a:ext uri="{FF2B5EF4-FFF2-40B4-BE49-F238E27FC236}">
                <a16:creationId xmlns:a16="http://schemas.microsoft.com/office/drawing/2014/main" id="{CE9481A7-941B-739B-1003-8F1AC0D25D14}"/>
              </a:ext>
            </a:extLst>
          </p:cNvPr>
          <p:cNvCxnSpPr>
            <a:cxnSpLocks/>
            <a:stCxn id="132" idx="3"/>
            <a:endCxn id="112" idx="2"/>
          </p:cNvCxnSpPr>
          <p:nvPr/>
        </p:nvCxnSpPr>
        <p:spPr>
          <a:xfrm flipV="1">
            <a:off x="4280336" y="2440743"/>
            <a:ext cx="2211862" cy="217660"/>
          </a:xfrm>
          <a:prstGeom prst="bentConnector2">
            <a:avLst/>
          </a:prstGeom>
          <a:ln>
            <a:solidFill>
              <a:schemeClr val="accent3"/>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1DA599BB-36AB-BC79-D048-72057CAD72D7}"/>
              </a:ext>
            </a:extLst>
          </p:cNvPr>
          <p:cNvCxnSpPr>
            <a:cxnSpLocks/>
            <a:stCxn id="149" idx="2"/>
            <a:endCxn id="174" idx="0"/>
          </p:cNvCxnSpPr>
          <p:nvPr/>
        </p:nvCxnSpPr>
        <p:spPr>
          <a:xfrm>
            <a:off x="3084884" y="2121561"/>
            <a:ext cx="3775" cy="349066"/>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9" name="Connector: Elbow 298">
            <a:extLst>
              <a:ext uri="{FF2B5EF4-FFF2-40B4-BE49-F238E27FC236}">
                <a16:creationId xmlns:a16="http://schemas.microsoft.com/office/drawing/2014/main" id="{A13FF6F0-CB81-209E-A975-F7923EEAC31F}"/>
              </a:ext>
            </a:extLst>
          </p:cNvPr>
          <p:cNvCxnSpPr>
            <a:cxnSpLocks/>
            <a:stCxn id="145" idx="0"/>
            <a:endCxn id="149" idx="1"/>
          </p:cNvCxnSpPr>
          <p:nvPr/>
        </p:nvCxnSpPr>
        <p:spPr>
          <a:xfrm rot="5400000" flipH="1" flipV="1">
            <a:off x="2031464" y="1813076"/>
            <a:ext cx="744934" cy="1077282"/>
          </a:xfrm>
          <a:prstGeom prst="bentConnector2">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02" name="Connector: Elbow 301">
            <a:extLst>
              <a:ext uri="{FF2B5EF4-FFF2-40B4-BE49-F238E27FC236}">
                <a16:creationId xmlns:a16="http://schemas.microsoft.com/office/drawing/2014/main" id="{C9A006B7-C35A-81C5-27ED-8A44BF5CAC23}"/>
              </a:ext>
            </a:extLst>
          </p:cNvPr>
          <p:cNvCxnSpPr>
            <a:cxnSpLocks/>
            <a:stCxn id="145" idx="1"/>
            <a:endCxn id="42" idx="2"/>
          </p:cNvCxnSpPr>
          <p:nvPr/>
        </p:nvCxnSpPr>
        <p:spPr>
          <a:xfrm rot="10800000">
            <a:off x="1310436" y="2198626"/>
            <a:ext cx="258662" cy="787900"/>
          </a:xfrm>
          <a:prstGeom prst="bentConnector2">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383" name="TextBox 9">
            <a:extLst>
              <a:ext uri="{FF2B5EF4-FFF2-40B4-BE49-F238E27FC236}">
                <a16:creationId xmlns:a16="http://schemas.microsoft.com/office/drawing/2014/main" id="{22CFE5FA-8D30-0831-2430-3B3F6846C051}"/>
              </a:ext>
            </a:extLst>
          </p:cNvPr>
          <p:cNvSpPr txBox="1">
            <a:spLocks noChangeArrowheads="1"/>
          </p:cNvSpPr>
          <p:nvPr/>
        </p:nvSpPr>
        <p:spPr bwMode="auto">
          <a:xfrm rot="16200000">
            <a:off x="4350142" y="4270357"/>
            <a:ext cx="1536539" cy="2462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Job Queues</a:t>
            </a:r>
          </a:p>
        </p:txBody>
      </p:sp>
      <p:sp>
        <p:nvSpPr>
          <p:cNvPr id="3" name="TextBox 17">
            <a:extLst>
              <a:ext uri="{FF2B5EF4-FFF2-40B4-BE49-F238E27FC236}">
                <a16:creationId xmlns:a16="http://schemas.microsoft.com/office/drawing/2014/main" id="{0DCEB3D1-05C5-0401-63CB-95ADDB9D5237}"/>
              </a:ext>
            </a:extLst>
          </p:cNvPr>
          <p:cNvSpPr txBox="1">
            <a:spLocks noChangeArrowheads="1"/>
          </p:cNvSpPr>
          <p:nvPr/>
        </p:nvSpPr>
        <p:spPr bwMode="auto">
          <a:xfrm>
            <a:off x="878551" y="2128823"/>
            <a:ext cx="8058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Customer Gateway</a:t>
            </a:r>
          </a:p>
        </p:txBody>
      </p:sp>
      <p:grpSp>
        <p:nvGrpSpPr>
          <p:cNvPr id="62" name="Group 61">
            <a:extLst>
              <a:ext uri="{FF2B5EF4-FFF2-40B4-BE49-F238E27FC236}">
                <a16:creationId xmlns:a16="http://schemas.microsoft.com/office/drawing/2014/main" id="{72F12284-52B1-AAF1-CE20-00C4CC40A642}"/>
              </a:ext>
            </a:extLst>
          </p:cNvPr>
          <p:cNvGrpSpPr/>
          <p:nvPr/>
        </p:nvGrpSpPr>
        <p:grpSpPr>
          <a:xfrm>
            <a:off x="671296" y="1237364"/>
            <a:ext cx="1207267" cy="506139"/>
            <a:chOff x="574206" y="1201407"/>
            <a:chExt cx="1207267" cy="506139"/>
          </a:xfrm>
        </p:grpSpPr>
        <p:grpSp>
          <p:nvGrpSpPr>
            <p:cNvPr id="59" name="Group 58">
              <a:extLst>
                <a:ext uri="{FF2B5EF4-FFF2-40B4-BE49-F238E27FC236}">
                  <a16:creationId xmlns:a16="http://schemas.microsoft.com/office/drawing/2014/main" id="{0EBD565C-3629-FDD6-AF2C-96C1864492C2}"/>
                </a:ext>
              </a:extLst>
            </p:cNvPr>
            <p:cNvGrpSpPr/>
            <p:nvPr/>
          </p:nvGrpSpPr>
          <p:grpSpPr>
            <a:xfrm>
              <a:off x="789771" y="1201407"/>
              <a:ext cx="803371" cy="294350"/>
              <a:chOff x="789771" y="1201407"/>
              <a:chExt cx="803371" cy="294350"/>
            </a:xfrm>
          </p:grpSpPr>
          <p:pic>
            <p:nvPicPr>
              <p:cNvPr id="54" name="Graphic 21">
                <a:extLst>
                  <a:ext uri="{FF2B5EF4-FFF2-40B4-BE49-F238E27FC236}">
                    <a16:creationId xmlns:a16="http://schemas.microsoft.com/office/drawing/2014/main" id="{B4006299-9106-7CC9-9F26-A0D7229F7092}"/>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039854" y="1203986"/>
                <a:ext cx="291771" cy="29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Graphic 21">
                <a:extLst>
                  <a:ext uri="{FF2B5EF4-FFF2-40B4-BE49-F238E27FC236}">
                    <a16:creationId xmlns:a16="http://schemas.microsoft.com/office/drawing/2014/main" id="{CE8750FE-832A-914D-616E-6AF817A832B6}"/>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301371" y="1201407"/>
                <a:ext cx="291771" cy="29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Graphic 21">
                <a:extLst>
                  <a:ext uri="{FF2B5EF4-FFF2-40B4-BE49-F238E27FC236}">
                    <a16:creationId xmlns:a16="http://schemas.microsoft.com/office/drawing/2014/main" id="{A69CB363-1E06-76C7-BA6E-D59DF702A73D}"/>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89771" y="1203985"/>
                <a:ext cx="291771" cy="29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0" name="TextBox 17">
              <a:extLst>
                <a:ext uri="{FF2B5EF4-FFF2-40B4-BE49-F238E27FC236}">
                  <a16:creationId xmlns:a16="http://schemas.microsoft.com/office/drawing/2014/main" id="{B06FADE9-5FC6-A189-5F62-D46B9B8E2BE7}"/>
                </a:ext>
              </a:extLst>
            </p:cNvPr>
            <p:cNvSpPr txBox="1">
              <a:spLocks noChangeArrowheads="1"/>
            </p:cNvSpPr>
            <p:nvPr/>
          </p:nvSpPr>
          <p:spPr bwMode="auto">
            <a:xfrm>
              <a:off x="574206" y="1476714"/>
              <a:ext cx="12072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On-prem Servers</a:t>
              </a:r>
            </a:p>
          </p:txBody>
        </p:sp>
      </p:grpSp>
      <p:sp>
        <p:nvSpPr>
          <p:cNvPr id="6" name="Rectangle 5">
            <a:extLst>
              <a:ext uri="{FF2B5EF4-FFF2-40B4-BE49-F238E27FC236}">
                <a16:creationId xmlns:a16="http://schemas.microsoft.com/office/drawing/2014/main" id="{CC7206E4-7926-53C9-C4F4-6C3BF98304EC}"/>
              </a:ext>
            </a:extLst>
          </p:cNvPr>
          <p:cNvSpPr/>
          <p:nvPr/>
        </p:nvSpPr>
        <p:spPr>
          <a:xfrm>
            <a:off x="2294874" y="5256910"/>
            <a:ext cx="1573267" cy="108009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accent4">
                  <a:lumMod val="60000"/>
                  <a:lumOff val="40000"/>
                </a:schemeClr>
              </a:solidFill>
            </a:endParaRPr>
          </a:p>
          <a:p>
            <a:r>
              <a:rPr lang="en-US" sz="1000" dirty="0">
                <a:solidFill>
                  <a:schemeClr val="accent4">
                    <a:lumMod val="60000"/>
                    <a:lumOff val="40000"/>
                  </a:schemeClr>
                </a:solidFill>
              </a:rPr>
              <a:t>sg-rdd-prd-hpc-euw1-workstation</a:t>
            </a:r>
          </a:p>
          <a:p>
            <a:r>
              <a:rPr lang="en-US" sz="1000" dirty="0">
                <a:solidFill>
                  <a:schemeClr val="accent4">
                    <a:lumMod val="60000"/>
                    <a:lumOff val="40000"/>
                  </a:schemeClr>
                </a:solidFill>
              </a:rPr>
              <a:t>sg-</a:t>
            </a:r>
            <a:r>
              <a:rPr lang="en-US" sz="1000" dirty="0" err="1">
                <a:solidFill>
                  <a:schemeClr val="accent4">
                    <a:lumMod val="60000"/>
                    <a:lumOff val="40000"/>
                  </a:schemeClr>
                </a:solidFill>
              </a:rPr>
              <a:t>hpc</a:t>
            </a:r>
            <a:r>
              <a:rPr lang="en-US" sz="1000" dirty="0">
                <a:solidFill>
                  <a:schemeClr val="accent4">
                    <a:lumMod val="60000"/>
                    <a:lumOff val="40000"/>
                  </a:schemeClr>
                </a:solidFill>
              </a:rPr>
              <a:t>-head-node</a:t>
            </a:r>
          </a:p>
          <a:p>
            <a:r>
              <a:rPr lang="en-US" sz="1000" dirty="0">
                <a:solidFill>
                  <a:schemeClr val="accent4">
                    <a:lumMod val="60000"/>
                    <a:lumOff val="40000"/>
                  </a:schemeClr>
                </a:solidFill>
              </a:rPr>
              <a:t>sg-</a:t>
            </a:r>
            <a:r>
              <a:rPr lang="en-US" sz="1000" dirty="0" err="1">
                <a:solidFill>
                  <a:schemeClr val="accent4">
                    <a:lumMod val="60000"/>
                    <a:lumOff val="40000"/>
                  </a:schemeClr>
                </a:solidFill>
              </a:rPr>
              <a:t>hpc</a:t>
            </a:r>
            <a:r>
              <a:rPr lang="en-US" sz="1000" dirty="0">
                <a:solidFill>
                  <a:schemeClr val="accent4">
                    <a:lumMod val="60000"/>
                    <a:lumOff val="40000"/>
                  </a:schemeClr>
                </a:solidFill>
              </a:rPr>
              <a:t>-compute</a:t>
            </a:r>
          </a:p>
          <a:p>
            <a:r>
              <a:rPr lang="en-US" sz="1000" dirty="0">
                <a:solidFill>
                  <a:schemeClr val="accent4">
                    <a:lumMod val="60000"/>
                    <a:lumOff val="40000"/>
                  </a:schemeClr>
                </a:solidFill>
              </a:rPr>
              <a:t>sg-rdd-prd-hpc-euw1-fsx</a:t>
            </a:r>
          </a:p>
        </p:txBody>
      </p:sp>
      <p:sp>
        <p:nvSpPr>
          <p:cNvPr id="16" name="TextBox 9">
            <a:extLst>
              <a:ext uri="{FF2B5EF4-FFF2-40B4-BE49-F238E27FC236}">
                <a16:creationId xmlns:a16="http://schemas.microsoft.com/office/drawing/2014/main" id="{60FF7221-8860-5BB2-9B87-EC4B1F224207}"/>
              </a:ext>
            </a:extLst>
          </p:cNvPr>
          <p:cNvSpPr txBox="1">
            <a:spLocks noChangeArrowheads="1"/>
          </p:cNvSpPr>
          <p:nvPr/>
        </p:nvSpPr>
        <p:spPr bwMode="auto">
          <a:xfrm>
            <a:off x="2591326" y="5259078"/>
            <a:ext cx="104657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de-CH" sz="1000" dirty="0">
                <a:solidFill>
                  <a:srgbClr val="FF0000"/>
                </a:solidFill>
              </a:rPr>
              <a:t>Security Groups</a:t>
            </a:r>
          </a:p>
        </p:txBody>
      </p:sp>
      <p:grpSp>
        <p:nvGrpSpPr>
          <p:cNvPr id="74" name="Group 73">
            <a:extLst>
              <a:ext uri="{FF2B5EF4-FFF2-40B4-BE49-F238E27FC236}">
                <a16:creationId xmlns:a16="http://schemas.microsoft.com/office/drawing/2014/main" id="{3F72AD2C-1A0A-3D5E-5ADA-A6ACB31B0313}"/>
              </a:ext>
            </a:extLst>
          </p:cNvPr>
          <p:cNvGrpSpPr/>
          <p:nvPr/>
        </p:nvGrpSpPr>
        <p:grpSpPr>
          <a:xfrm>
            <a:off x="7541694" y="2856247"/>
            <a:ext cx="1451102" cy="508402"/>
            <a:chOff x="4164046" y="5919453"/>
            <a:chExt cx="1451102" cy="508402"/>
          </a:xfrm>
        </p:grpSpPr>
        <p:pic>
          <p:nvPicPr>
            <p:cNvPr id="75" name="Graphic 8">
              <a:extLst>
                <a:ext uri="{FF2B5EF4-FFF2-40B4-BE49-F238E27FC236}">
                  <a16:creationId xmlns:a16="http://schemas.microsoft.com/office/drawing/2014/main" id="{781A3A46-58D0-FD6C-B751-87118EA829B0}"/>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14328" y="5919453"/>
              <a:ext cx="32316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Box 9">
              <a:extLst>
                <a:ext uri="{FF2B5EF4-FFF2-40B4-BE49-F238E27FC236}">
                  <a16:creationId xmlns:a16="http://schemas.microsoft.com/office/drawing/2014/main" id="{D39D3254-4864-77D3-6DAE-8752868085ED}"/>
                </a:ext>
              </a:extLst>
            </p:cNvPr>
            <p:cNvSpPr txBox="1">
              <a:spLocks noChangeArrowheads="1"/>
            </p:cNvSpPr>
            <p:nvPr/>
          </p:nvSpPr>
          <p:spPr bwMode="auto">
            <a:xfrm>
              <a:off x="4164046" y="6197023"/>
              <a:ext cx="145110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FSx NetApp for ONTAP</a:t>
              </a:r>
            </a:p>
          </p:txBody>
        </p:sp>
      </p:grpSp>
      <p:sp>
        <p:nvSpPr>
          <p:cNvPr id="88" name="Rectangle 87">
            <a:extLst>
              <a:ext uri="{FF2B5EF4-FFF2-40B4-BE49-F238E27FC236}">
                <a16:creationId xmlns:a16="http://schemas.microsoft.com/office/drawing/2014/main" id="{85A0FD81-A780-7941-AA51-72165BB3A83E}"/>
              </a:ext>
            </a:extLst>
          </p:cNvPr>
          <p:cNvSpPr/>
          <p:nvPr/>
        </p:nvSpPr>
        <p:spPr>
          <a:xfrm>
            <a:off x="5275439" y="3390103"/>
            <a:ext cx="6431094" cy="1828706"/>
          </a:xfrm>
          <a:prstGeom prst="rect">
            <a:avLst/>
          </a:prstGeom>
          <a:noFill/>
          <a:ln w="127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accent4">
                  <a:lumMod val="60000"/>
                  <a:lumOff val="40000"/>
                </a:schemeClr>
              </a:solidFill>
            </a:endParaRPr>
          </a:p>
        </p:txBody>
      </p:sp>
      <p:sp>
        <p:nvSpPr>
          <p:cNvPr id="89" name="TextBox 17">
            <a:extLst>
              <a:ext uri="{FF2B5EF4-FFF2-40B4-BE49-F238E27FC236}">
                <a16:creationId xmlns:a16="http://schemas.microsoft.com/office/drawing/2014/main" id="{49134C28-3BAF-F038-5647-59B29C5CD73D}"/>
              </a:ext>
            </a:extLst>
          </p:cNvPr>
          <p:cNvSpPr txBox="1">
            <a:spLocks noChangeArrowheads="1"/>
          </p:cNvSpPr>
          <p:nvPr/>
        </p:nvSpPr>
        <p:spPr bwMode="auto">
          <a:xfrm>
            <a:off x="7534607" y="3339635"/>
            <a:ext cx="153692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900">
                <a:latin typeface="Arial" panose="020B0604020202020204" pitchFamily="34" charset="0"/>
                <a:ea typeface="Amazon Ember" panose="020B0603020204020204" pitchFamily="34" charset="0"/>
                <a:cs typeface="Arial" panose="020B060402020202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eaLnBrk="0" fontAlgn="base" hangingPunct="0">
              <a:spcBef>
                <a:spcPct val="0"/>
              </a:spcBef>
              <a:spcAft>
                <a:spcPct val="0"/>
              </a:spcAft>
              <a:defRPr>
                <a:latin typeface="Calibri" panose="020F0502020204030204" pitchFamily="34" charset="0"/>
              </a:defRPr>
            </a:lvl6pPr>
            <a:lvl7pPr marL="2971800" indent="-228600" eaLnBrk="0" fontAlgn="base" hangingPunct="0">
              <a:spcBef>
                <a:spcPct val="0"/>
              </a:spcBef>
              <a:spcAft>
                <a:spcPct val="0"/>
              </a:spcAft>
              <a:defRPr>
                <a:latin typeface="Calibri" panose="020F0502020204030204" pitchFamily="34" charset="0"/>
              </a:defRPr>
            </a:lvl7pPr>
            <a:lvl8pPr marL="3429000" indent="-228600" eaLnBrk="0" fontAlgn="base" hangingPunct="0">
              <a:spcBef>
                <a:spcPct val="0"/>
              </a:spcBef>
              <a:spcAft>
                <a:spcPct val="0"/>
              </a:spcAft>
              <a:defRPr>
                <a:latin typeface="Calibri" panose="020F0502020204030204" pitchFamily="34" charset="0"/>
              </a:defRPr>
            </a:lvl8pPr>
            <a:lvl9pPr marL="3886200" indent="-228600" eaLnBrk="0" fontAlgn="base" hangingPunct="0">
              <a:spcBef>
                <a:spcPct val="0"/>
              </a:spcBef>
              <a:spcAft>
                <a:spcPct val="0"/>
              </a:spcAft>
              <a:defRPr>
                <a:latin typeface="Calibri" panose="020F0502020204030204" pitchFamily="34" charset="0"/>
              </a:defRPr>
            </a:lvl9pPr>
          </a:lstStyle>
          <a:p>
            <a:r>
              <a:rPr lang="en-US" dirty="0">
                <a:solidFill>
                  <a:schemeClr val="accent4">
                    <a:lumMod val="60000"/>
                    <a:lumOff val="40000"/>
                  </a:schemeClr>
                </a:solidFill>
              </a:rPr>
              <a:t>sg-</a:t>
            </a:r>
            <a:r>
              <a:rPr lang="en-US" dirty="0" err="1">
                <a:solidFill>
                  <a:schemeClr val="accent4">
                    <a:lumMod val="60000"/>
                    <a:lumOff val="40000"/>
                  </a:schemeClr>
                </a:solidFill>
              </a:rPr>
              <a:t>hpc</a:t>
            </a:r>
            <a:r>
              <a:rPr lang="en-US" dirty="0">
                <a:solidFill>
                  <a:schemeClr val="accent4">
                    <a:lumMod val="60000"/>
                    <a:lumOff val="40000"/>
                  </a:schemeClr>
                </a:solidFill>
              </a:rPr>
              <a:t>-compute-node</a:t>
            </a:r>
          </a:p>
        </p:txBody>
      </p:sp>
      <p:pic>
        <p:nvPicPr>
          <p:cNvPr id="19" name="Graphic 35">
            <a:extLst>
              <a:ext uri="{FF2B5EF4-FFF2-40B4-BE49-F238E27FC236}">
                <a16:creationId xmlns:a16="http://schemas.microsoft.com/office/drawing/2014/main" id="{775FB75B-73AD-E5F1-0B47-4C40F06B42D4}"/>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288290" y="1289019"/>
            <a:ext cx="243780" cy="25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 name="Rectangle 126">
            <a:extLst>
              <a:ext uri="{FF2B5EF4-FFF2-40B4-BE49-F238E27FC236}">
                <a16:creationId xmlns:a16="http://schemas.microsoft.com/office/drawing/2014/main" id="{95224E33-DC17-B7DE-E92C-8A6192E9EF3E}"/>
              </a:ext>
            </a:extLst>
          </p:cNvPr>
          <p:cNvSpPr/>
          <p:nvPr/>
        </p:nvSpPr>
        <p:spPr>
          <a:xfrm>
            <a:off x="7405140" y="2725893"/>
            <a:ext cx="1732625" cy="603009"/>
          </a:xfrm>
          <a:prstGeom prst="rect">
            <a:avLst/>
          </a:prstGeom>
          <a:noFill/>
          <a:ln w="127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accent4">
                  <a:lumMod val="60000"/>
                  <a:lumOff val="40000"/>
                </a:schemeClr>
              </a:solidFill>
            </a:endParaRPr>
          </a:p>
        </p:txBody>
      </p:sp>
      <p:sp>
        <p:nvSpPr>
          <p:cNvPr id="128" name="TextBox 17">
            <a:extLst>
              <a:ext uri="{FF2B5EF4-FFF2-40B4-BE49-F238E27FC236}">
                <a16:creationId xmlns:a16="http://schemas.microsoft.com/office/drawing/2014/main" id="{74BCA553-EED1-250F-FD59-8DAC40FD85CE}"/>
              </a:ext>
            </a:extLst>
          </p:cNvPr>
          <p:cNvSpPr txBox="1">
            <a:spLocks noChangeArrowheads="1"/>
          </p:cNvSpPr>
          <p:nvPr/>
        </p:nvSpPr>
        <p:spPr bwMode="auto">
          <a:xfrm>
            <a:off x="7560342" y="2662395"/>
            <a:ext cx="153589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900">
                <a:latin typeface="Arial" panose="020B0604020202020204" pitchFamily="34" charset="0"/>
                <a:ea typeface="Amazon Ember" panose="020B0603020204020204" pitchFamily="34" charset="0"/>
                <a:cs typeface="Arial" panose="020B060402020202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eaLnBrk="0" fontAlgn="base" hangingPunct="0">
              <a:spcBef>
                <a:spcPct val="0"/>
              </a:spcBef>
              <a:spcAft>
                <a:spcPct val="0"/>
              </a:spcAft>
              <a:defRPr>
                <a:latin typeface="Calibri" panose="020F0502020204030204" pitchFamily="34" charset="0"/>
              </a:defRPr>
            </a:lvl6pPr>
            <a:lvl7pPr marL="2971800" indent="-228600" eaLnBrk="0" fontAlgn="base" hangingPunct="0">
              <a:spcBef>
                <a:spcPct val="0"/>
              </a:spcBef>
              <a:spcAft>
                <a:spcPct val="0"/>
              </a:spcAft>
              <a:defRPr>
                <a:latin typeface="Calibri" panose="020F0502020204030204" pitchFamily="34" charset="0"/>
              </a:defRPr>
            </a:lvl7pPr>
            <a:lvl8pPr marL="3429000" indent="-228600" eaLnBrk="0" fontAlgn="base" hangingPunct="0">
              <a:spcBef>
                <a:spcPct val="0"/>
              </a:spcBef>
              <a:spcAft>
                <a:spcPct val="0"/>
              </a:spcAft>
              <a:defRPr>
                <a:latin typeface="Calibri" panose="020F0502020204030204" pitchFamily="34" charset="0"/>
              </a:defRPr>
            </a:lvl8pPr>
            <a:lvl9pPr marL="3886200" indent="-228600" eaLnBrk="0" fontAlgn="base" hangingPunct="0">
              <a:spcBef>
                <a:spcPct val="0"/>
              </a:spcBef>
              <a:spcAft>
                <a:spcPct val="0"/>
              </a:spcAft>
              <a:defRPr>
                <a:latin typeface="Calibri" panose="020F0502020204030204" pitchFamily="34" charset="0"/>
              </a:defRPr>
            </a:lvl9pPr>
          </a:lstStyle>
          <a:p>
            <a:r>
              <a:rPr lang="en-US" dirty="0">
                <a:solidFill>
                  <a:schemeClr val="accent4">
                    <a:lumMod val="60000"/>
                    <a:lumOff val="40000"/>
                  </a:schemeClr>
                </a:solidFill>
              </a:rPr>
              <a:t>sg-rdd-prd-hpc-euw1-fsx</a:t>
            </a:r>
          </a:p>
        </p:txBody>
      </p:sp>
      <p:grpSp>
        <p:nvGrpSpPr>
          <p:cNvPr id="233" name="Group 232">
            <a:extLst>
              <a:ext uri="{FF2B5EF4-FFF2-40B4-BE49-F238E27FC236}">
                <a16:creationId xmlns:a16="http://schemas.microsoft.com/office/drawing/2014/main" id="{83597212-D8AE-6076-6D32-0CED9924D187}"/>
              </a:ext>
            </a:extLst>
          </p:cNvPr>
          <p:cNvGrpSpPr/>
          <p:nvPr/>
        </p:nvGrpSpPr>
        <p:grpSpPr>
          <a:xfrm>
            <a:off x="8392880" y="3624076"/>
            <a:ext cx="3266817" cy="460859"/>
            <a:chOff x="8392880" y="3624076"/>
            <a:chExt cx="3266817" cy="460859"/>
          </a:xfrm>
        </p:grpSpPr>
        <p:pic>
          <p:nvPicPr>
            <p:cNvPr id="151" name="Graphic 150">
              <a:extLst>
                <a:ext uri="{FF2B5EF4-FFF2-40B4-BE49-F238E27FC236}">
                  <a16:creationId xmlns:a16="http://schemas.microsoft.com/office/drawing/2014/main" id="{FA6FEADD-EA3F-CE50-B60C-8FA8B50176D2}"/>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11423126" y="3745155"/>
              <a:ext cx="236571" cy="236571"/>
            </a:xfrm>
            <a:prstGeom prst="rect">
              <a:avLst/>
            </a:prstGeom>
          </p:spPr>
        </p:pic>
        <p:grpSp>
          <p:nvGrpSpPr>
            <p:cNvPr id="165" name="Group 164">
              <a:extLst>
                <a:ext uri="{FF2B5EF4-FFF2-40B4-BE49-F238E27FC236}">
                  <a16:creationId xmlns:a16="http://schemas.microsoft.com/office/drawing/2014/main" id="{2F5D37D2-574F-81AC-60F2-FDFC9B764340}"/>
                </a:ext>
              </a:extLst>
            </p:cNvPr>
            <p:cNvGrpSpPr/>
            <p:nvPr/>
          </p:nvGrpSpPr>
          <p:grpSpPr>
            <a:xfrm>
              <a:off x="8392880" y="3624076"/>
              <a:ext cx="3183442" cy="460859"/>
              <a:chOff x="8392880" y="3624076"/>
              <a:chExt cx="3183442" cy="460859"/>
            </a:xfrm>
          </p:grpSpPr>
          <p:grpSp>
            <p:nvGrpSpPr>
              <p:cNvPr id="13" name="Group 12">
                <a:extLst>
                  <a:ext uri="{FF2B5EF4-FFF2-40B4-BE49-F238E27FC236}">
                    <a16:creationId xmlns:a16="http://schemas.microsoft.com/office/drawing/2014/main" id="{66E08674-A33D-9B62-75EB-2E37206AA100}"/>
                  </a:ext>
                </a:extLst>
              </p:cNvPr>
              <p:cNvGrpSpPr/>
              <p:nvPr/>
            </p:nvGrpSpPr>
            <p:grpSpPr>
              <a:xfrm>
                <a:off x="8505007" y="3701363"/>
                <a:ext cx="2170571" cy="330878"/>
                <a:chOff x="4898455" y="4441014"/>
                <a:chExt cx="2170571" cy="330878"/>
              </a:xfrm>
            </p:grpSpPr>
            <p:pic>
              <p:nvPicPr>
                <p:cNvPr id="49" name="Graphic 62">
                  <a:extLst>
                    <a:ext uri="{FF2B5EF4-FFF2-40B4-BE49-F238E27FC236}">
                      <a16:creationId xmlns:a16="http://schemas.microsoft.com/office/drawing/2014/main" id="{BF23D5F3-7112-75B5-6AB1-7A150971B2F7}"/>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22">
                  <a:extLst>
                    <a:ext uri="{FF2B5EF4-FFF2-40B4-BE49-F238E27FC236}">
                      <a16:creationId xmlns:a16="http://schemas.microsoft.com/office/drawing/2014/main" id="{A43B45C8-80FC-C12B-78AE-03D61CC1EBEE}"/>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53" name="Graphic 62">
                  <a:extLst>
                    <a:ext uri="{FF2B5EF4-FFF2-40B4-BE49-F238E27FC236}">
                      <a16:creationId xmlns:a16="http://schemas.microsoft.com/office/drawing/2014/main" id="{59E50968-8F7D-99E9-529D-10A2F99D2F4C}"/>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Graphic 62">
                  <a:extLst>
                    <a:ext uri="{FF2B5EF4-FFF2-40B4-BE49-F238E27FC236}">
                      <a16:creationId xmlns:a16="http://schemas.microsoft.com/office/drawing/2014/main" id="{55FB5E2F-A9AE-DA63-3628-CBBEA8F69DD0}"/>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89845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8" name="Rectangle 157">
                <a:extLst>
                  <a:ext uri="{FF2B5EF4-FFF2-40B4-BE49-F238E27FC236}">
                    <a16:creationId xmlns:a16="http://schemas.microsoft.com/office/drawing/2014/main" id="{BCC11B94-0DAC-392E-FC49-17C68F8F204C}"/>
                  </a:ext>
                </a:extLst>
              </p:cNvPr>
              <p:cNvSpPr/>
              <p:nvPr/>
            </p:nvSpPr>
            <p:spPr>
              <a:xfrm>
                <a:off x="8392880" y="3624076"/>
                <a:ext cx="3183442" cy="460859"/>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grpSp>
      </p:grpSp>
      <p:grpSp>
        <p:nvGrpSpPr>
          <p:cNvPr id="164" name="Group 163">
            <a:extLst>
              <a:ext uri="{FF2B5EF4-FFF2-40B4-BE49-F238E27FC236}">
                <a16:creationId xmlns:a16="http://schemas.microsoft.com/office/drawing/2014/main" id="{EB7F48A6-0D9C-0AE4-41DB-3362181926E9}"/>
              </a:ext>
            </a:extLst>
          </p:cNvPr>
          <p:cNvGrpSpPr/>
          <p:nvPr/>
        </p:nvGrpSpPr>
        <p:grpSpPr>
          <a:xfrm>
            <a:off x="5305231" y="3638229"/>
            <a:ext cx="2896064" cy="453300"/>
            <a:chOff x="5305230" y="3638229"/>
            <a:chExt cx="2954013" cy="453300"/>
          </a:xfrm>
        </p:grpSpPr>
        <p:sp>
          <p:nvSpPr>
            <p:cNvPr id="147" name="Rectangle 146">
              <a:extLst>
                <a:ext uri="{FF2B5EF4-FFF2-40B4-BE49-F238E27FC236}">
                  <a16:creationId xmlns:a16="http://schemas.microsoft.com/office/drawing/2014/main" id="{96516B22-A3DA-30F3-9F6A-37A1C224D55D}"/>
                </a:ext>
              </a:extLst>
            </p:cNvPr>
            <p:cNvSpPr/>
            <p:nvPr/>
          </p:nvSpPr>
          <p:spPr>
            <a:xfrm>
              <a:off x="5305230" y="3638229"/>
              <a:ext cx="2865178" cy="453300"/>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grpSp>
          <p:nvGrpSpPr>
            <p:cNvPr id="335" name="Group 334">
              <a:extLst>
                <a:ext uri="{FF2B5EF4-FFF2-40B4-BE49-F238E27FC236}">
                  <a16:creationId xmlns:a16="http://schemas.microsoft.com/office/drawing/2014/main" id="{6ED718E8-4EF7-6237-71B6-5A152E365AD2}"/>
                </a:ext>
              </a:extLst>
            </p:cNvPr>
            <p:cNvGrpSpPr/>
            <p:nvPr/>
          </p:nvGrpSpPr>
          <p:grpSpPr>
            <a:xfrm>
              <a:off x="5419454" y="3707304"/>
              <a:ext cx="2170571" cy="330878"/>
              <a:chOff x="4898455" y="4441014"/>
              <a:chExt cx="2170571" cy="330878"/>
            </a:xfrm>
          </p:grpSpPr>
          <p:pic>
            <p:nvPicPr>
              <p:cNvPr id="152" name="Graphic 62">
                <a:extLst>
                  <a:ext uri="{FF2B5EF4-FFF2-40B4-BE49-F238E27FC236}">
                    <a16:creationId xmlns:a16="http://schemas.microsoft.com/office/drawing/2014/main" id="{0BC631E9-E9B6-3ED7-764B-8A7D75762FF7}"/>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2">
                <a:extLst>
                  <a:ext uri="{FF2B5EF4-FFF2-40B4-BE49-F238E27FC236}">
                    <a16:creationId xmlns:a16="http://schemas.microsoft.com/office/drawing/2014/main" id="{488A923C-8321-9869-5A51-565FB5EE9332}"/>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102" name="Graphic 62">
                <a:extLst>
                  <a:ext uri="{FF2B5EF4-FFF2-40B4-BE49-F238E27FC236}">
                    <a16:creationId xmlns:a16="http://schemas.microsoft.com/office/drawing/2014/main" id="{9F6B2456-ADFC-6C60-7901-680635A3F984}"/>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Graphic 62">
                <a:extLst>
                  <a:ext uri="{FF2B5EF4-FFF2-40B4-BE49-F238E27FC236}">
                    <a16:creationId xmlns:a16="http://schemas.microsoft.com/office/drawing/2014/main" id="{9C650115-3A28-8683-C9B8-2104AAC650C9}"/>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89845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9" name="Graphic 158">
              <a:extLst>
                <a:ext uri="{FF2B5EF4-FFF2-40B4-BE49-F238E27FC236}">
                  <a16:creationId xmlns:a16="http://schemas.microsoft.com/office/drawing/2014/main" id="{435F8DE3-E702-459C-B115-568C04F1DE3B}"/>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8019117" y="3728584"/>
              <a:ext cx="240126" cy="240128"/>
            </a:xfrm>
            <a:prstGeom prst="rect">
              <a:avLst/>
            </a:prstGeom>
          </p:spPr>
        </p:pic>
      </p:grpSp>
      <p:grpSp>
        <p:nvGrpSpPr>
          <p:cNvPr id="166" name="Group 165">
            <a:extLst>
              <a:ext uri="{FF2B5EF4-FFF2-40B4-BE49-F238E27FC236}">
                <a16:creationId xmlns:a16="http://schemas.microsoft.com/office/drawing/2014/main" id="{57491237-613D-42B2-C652-D2E01C13A5D9}"/>
              </a:ext>
            </a:extLst>
          </p:cNvPr>
          <p:cNvGrpSpPr/>
          <p:nvPr/>
        </p:nvGrpSpPr>
        <p:grpSpPr>
          <a:xfrm>
            <a:off x="5306555" y="4148439"/>
            <a:ext cx="2879169" cy="453300"/>
            <a:chOff x="5305230" y="3638229"/>
            <a:chExt cx="2954013" cy="453300"/>
          </a:xfrm>
        </p:grpSpPr>
        <p:sp>
          <p:nvSpPr>
            <p:cNvPr id="172" name="Rectangle 171">
              <a:extLst>
                <a:ext uri="{FF2B5EF4-FFF2-40B4-BE49-F238E27FC236}">
                  <a16:creationId xmlns:a16="http://schemas.microsoft.com/office/drawing/2014/main" id="{50BA75DB-D5D9-78D0-40F3-D005257A11C4}"/>
                </a:ext>
              </a:extLst>
            </p:cNvPr>
            <p:cNvSpPr/>
            <p:nvPr/>
          </p:nvSpPr>
          <p:spPr>
            <a:xfrm>
              <a:off x="5305230" y="3638229"/>
              <a:ext cx="2865178" cy="453300"/>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grpSp>
          <p:nvGrpSpPr>
            <p:cNvPr id="173" name="Group 172">
              <a:extLst>
                <a:ext uri="{FF2B5EF4-FFF2-40B4-BE49-F238E27FC236}">
                  <a16:creationId xmlns:a16="http://schemas.microsoft.com/office/drawing/2014/main" id="{2EFAA860-A532-3750-B7EA-545B6FECA649}"/>
                </a:ext>
              </a:extLst>
            </p:cNvPr>
            <p:cNvGrpSpPr/>
            <p:nvPr/>
          </p:nvGrpSpPr>
          <p:grpSpPr>
            <a:xfrm>
              <a:off x="5419454" y="3707304"/>
              <a:ext cx="2170571" cy="330878"/>
              <a:chOff x="4898455" y="4441014"/>
              <a:chExt cx="2170571" cy="330878"/>
            </a:xfrm>
          </p:grpSpPr>
          <p:pic>
            <p:nvPicPr>
              <p:cNvPr id="177" name="Graphic 62">
                <a:extLst>
                  <a:ext uri="{FF2B5EF4-FFF2-40B4-BE49-F238E27FC236}">
                    <a16:creationId xmlns:a16="http://schemas.microsoft.com/office/drawing/2014/main" id="{F1D3E3C7-DF55-91DA-A801-CB5CEFEE1518}"/>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 name="TextBox 22">
                <a:extLst>
                  <a:ext uri="{FF2B5EF4-FFF2-40B4-BE49-F238E27FC236}">
                    <a16:creationId xmlns:a16="http://schemas.microsoft.com/office/drawing/2014/main" id="{9D516A2F-6984-0089-9CD4-BF1780516BC3}"/>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179" name="Graphic 62">
                <a:extLst>
                  <a:ext uri="{FF2B5EF4-FFF2-40B4-BE49-F238E27FC236}">
                    <a16:creationId xmlns:a16="http://schemas.microsoft.com/office/drawing/2014/main" id="{734843D6-1568-DED3-FF7F-FE29066EC82E}"/>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 name="Graphic 62">
                <a:extLst>
                  <a:ext uri="{FF2B5EF4-FFF2-40B4-BE49-F238E27FC236}">
                    <a16:creationId xmlns:a16="http://schemas.microsoft.com/office/drawing/2014/main" id="{482D4CA4-D83A-58CB-25D1-670659039385}"/>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89845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6" name="Graphic 175">
              <a:extLst>
                <a:ext uri="{FF2B5EF4-FFF2-40B4-BE49-F238E27FC236}">
                  <a16:creationId xmlns:a16="http://schemas.microsoft.com/office/drawing/2014/main" id="{2DDC336C-4157-3767-6E7E-BD92FF378832}"/>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8019117" y="3728584"/>
              <a:ext cx="240126" cy="240128"/>
            </a:xfrm>
            <a:prstGeom prst="rect">
              <a:avLst/>
            </a:prstGeom>
          </p:spPr>
        </p:pic>
      </p:grpSp>
      <p:grpSp>
        <p:nvGrpSpPr>
          <p:cNvPr id="196" name="Group 195">
            <a:extLst>
              <a:ext uri="{FF2B5EF4-FFF2-40B4-BE49-F238E27FC236}">
                <a16:creationId xmlns:a16="http://schemas.microsoft.com/office/drawing/2014/main" id="{5615BC37-D769-B150-4352-2D61AF32EB10}"/>
              </a:ext>
            </a:extLst>
          </p:cNvPr>
          <p:cNvGrpSpPr/>
          <p:nvPr/>
        </p:nvGrpSpPr>
        <p:grpSpPr>
          <a:xfrm>
            <a:off x="5298603" y="4657320"/>
            <a:ext cx="2887122" cy="453300"/>
            <a:chOff x="5305230" y="3638229"/>
            <a:chExt cx="2954013" cy="453300"/>
          </a:xfrm>
        </p:grpSpPr>
        <p:sp>
          <p:nvSpPr>
            <p:cNvPr id="197" name="Rectangle 196">
              <a:extLst>
                <a:ext uri="{FF2B5EF4-FFF2-40B4-BE49-F238E27FC236}">
                  <a16:creationId xmlns:a16="http://schemas.microsoft.com/office/drawing/2014/main" id="{007C1F9B-9608-D5E2-F148-616691D78D20}"/>
                </a:ext>
              </a:extLst>
            </p:cNvPr>
            <p:cNvSpPr/>
            <p:nvPr/>
          </p:nvSpPr>
          <p:spPr>
            <a:xfrm>
              <a:off x="5305230" y="3638229"/>
              <a:ext cx="2865178" cy="453300"/>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grpSp>
          <p:nvGrpSpPr>
            <p:cNvPr id="198" name="Group 197">
              <a:extLst>
                <a:ext uri="{FF2B5EF4-FFF2-40B4-BE49-F238E27FC236}">
                  <a16:creationId xmlns:a16="http://schemas.microsoft.com/office/drawing/2014/main" id="{A3B529A3-6543-DD26-5EA3-5799858EC653}"/>
                </a:ext>
              </a:extLst>
            </p:cNvPr>
            <p:cNvGrpSpPr/>
            <p:nvPr/>
          </p:nvGrpSpPr>
          <p:grpSpPr>
            <a:xfrm>
              <a:off x="5419454" y="3707304"/>
              <a:ext cx="2170571" cy="330878"/>
              <a:chOff x="4898455" y="4441014"/>
              <a:chExt cx="2170571" cy="330878"/>
            </a:xfrm>
          </p:grpSpPr>
          <p:pic>
            <p:nvPicPr>
              <p:cNvPr id="200" name="Graphic 62">
                <a:extLst>
                  <a:ext uri="{FF2B5EF4-FFF2-40B4-BE49-F238E27FC236}">
                    <a16:creationId xmlns:a16="http://schemas.microsoft.com/office/drawing/2014/main" id="{4277D233-473E-7757-C447-270349A20012}"/>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TextBox 22">
                <a:extLst>
                  <a:ext uri="{FF2B5EF4-FFF2-40B4-BE49-F238E27FC236}">
                    <a16:creationId xmlns:a16="http://schemas.microsoft.com/office/drawing/2014/main" id="{9042C264-4229-03EF-4BE7-A13614B77DB1}"/>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202" name="Graphic 62">
                <a:extLst>
                  <a:ext uri="{FF2B5EF4-FFF2-40B4-BE49-F238E27FC236}">
                    <a16:creationId xmlns:a16="http://schemas.microsoft.com/office/drawing/2014/main" id="{98C6B0DB-B2CA-3C61-D856-880A9A2970EF}"/>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3" name="Graphic 62">
                <a:extLst>
                  <a:ext uri="{FF2B5EF4-FFF2-40B4-BE49-F238E27FC236}">
                    <a16:creationId xmlns:a16="http://schemas.microsoft.com/office/drawing/2014/main" id="{4C2D8F3F-733D-55E0-1557-37584FDC2617}"/>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89845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9" name="Graphic 198">
              <a:extLst>
                <a:ext uri="{FF2B5EF4-FFF2-40B4-BE49-F238E27FC236}">
                  <a16:creationId xmlns:a16="http://schemas.microsoft.com/office/drawing/2014/main" id="{82DAF0E9-1819-6620-F5CD-12AB717C62FD}"/>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8019117" y="3728584"/>
              <a:ext cx="240126" cy="240128"/>
            </a:xfrm>
            <a:prstGeom prst="rect">
              <a:avLst/>
            </a:prstGeom>
          </p:spPr>
        </p:pic>
      </p:grpSp>
      <p:grpSp>
        <p:nvGrpSpPr>
          <p:cNvPr id="205" name="Group 204">
            <a:extLst>
              <a:ext uri="{FF2B5EF4-FFF2-40B4-BE49-F238E27FC236}">
                <a16:creationId xmlns:a16="http://schemas.microsoft.com/office/drawing/2014/main" id="{6EDBB529-58CE-0FA0-5FA5-C417CA99E1AA}"/>
              </a:ext>
            </a:extLst>
          </p:cNvPr>
          <p:cNvGrpSpPr/>
          <p:nvPr/>
        </p:nvGrpSpPr>
        <p:grpSpPr>
          <a:xfrm>
            <a:off x="8394207" y="4134285"/>
            <a:ext cx="3183442" cy="468625"/>
            <a:chOff x="8392880" y="3624076"/>
            <a:chExt cx="3183442" cy="468625"/>
          </a:xfrm>
        </p:grpSpPr>
        <p:grpSp>
          <p:nvGrpSpPr>
            <p:cNvPr id="208" name="Group 207">
              <a:extLst>
                <a:ext uri="{FF2B5EF4-FFF2-40B4-BE49-F238E27FC236}">
                  <a16:creationId xmlns:a16="http://schemas.microsoft.com/office/drawing/2014/main" id="{EAEB6982-411B-FA09-F986-C101A0D9E922}"/>
                </a:ext>
              </a:extLst>
            </p:cNvPr>
            <p:cNvGrpSpPr/>
            <p:nvPr/>
          </p:nvGrpSpPr>
          <p:grpSpPr>
            <a:xfrm>
              <a:off x="8505007" y="3701363"/>
              <a:ext cx="2170571" cy="330878"/>
              <a:chOff x="4898455" y="4441014"/>
              <a:chExt cx="2170571" cy="330878"/>
            </a:xfrm>
          </p:grpSpPr>
          <p:pic>
            <p:nvPicPr>
              <p:cNvPr id="210" name="Graphic 62">
                <a:extLst>
                  <a:ext uri="{FF2B5EF4-FFF2-40B4-BE49-F238E27FC236}">
                    <a16:creationId xmlns:a16="http://schemas.microsoft.com/office/drawing/2014/main" id="{E5EE361D-AB0D-8820-23FD-625FBB737141}"/>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 name="TextBox 22">
                <a:extLst>
                  <a:ext uri="{FF2B5EF4-FFF2-40B4-BE49-F238E27FC236}">
                    <a16:creationId xmlns:a16="http://schemas.microsoft.com/office/drawing/2014/main" id="{99603535-CD7D-9B5A-56E9-3B4BCA2B65F5}"/>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218" name="Graphic 62">
                <a:extLst>
                  <a:ext uri="{FF2B5EF4-FFF2-40B4-BE49-F238E27FC236}">
                    <a16:creationId xmlns:a16="http://schemas.microsoft.com/office/drawing/2014/main" id="{50FCF4B9-241A-0C82-AFDE-9FFFC232FD77}"/>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9" name="Graphic 62">
                <a:extLst>
                  <a:ext uri="{FF2B5EF4-FFF2-40B4-BE49-F238E27FC236}">
                    <a16:creationId xmlns:a16="http://schemas.microsoft.com/office/drawing/2014/main" id="{165982EA-795E-DCC1-0AC2-76A17DC5F85A}"/>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89845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9" name="Rectangle 208">
              <a:extLst>
                <a:ext uri="{FF2B5EF4-FFF2-40B4-BE49-F238E27FC236}">
                  <a16:creationId xmlns:a16="http://schemas.microsoft.com/office/drawing/2014/main" id="{5C1566BC-91C9-62BC-0CA1-3F280CEE80C7}"/>
                </a:ext>
              </a:extLst>
            </p:cNvPr>
            <p:cNvSpPr/>
            <p:nvPr/>
          </p:nvSpPr>
          <p:spPr>
            <a:xfrm>
              <a:off x="8392880" y="3624076"/>
              <a:ext cx="3183442" cy="468625"/>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grpSp>
      <p:grpSp>
        <p:nvGrpSpPr>
          <p:cNvPr id="222" name="Group 221">
            <a:extLst>
              <a:ext uri="{FF2B5EF4-FFF2-40B4-BE49-F238E27FC236}">
                <a16:creationId xmlns:a16="http://schemas.microsoft.com/office/drawing/2014/main" id="{087DF601-AD86-5D87-0EEE-48B60D41E924}"/>
              </a:ext>
            </a:extLst>
          </p:cNvPr>
          <p:cNvGrpSpPr/>
          <p:nvPr/>
        </p:nvGrpSpPr>
        <p:grpSpPr>
          <a:xfrm>
            <a:off x="8400054" y="4667416"/>
            <a:ext cx="3183442" cy="437589"/>
            <a:chOff x="8392880" y="3655112"/>
            <a:chExt cx="3183442" cy="437589"/>
          </a:xfrm>
        </p:grpSpPr>
        <p:grpSp>
          <p:nvGrpSpPr>
            <p:cNvPr id="223" name="Group 222">
              <a:extLst>
                <a:ext uri="{FF2B5EF4-FFF2-40B4-BE49-F238E27FC236}">
                  <a16:creationId xmlns:a16="http://schemas.microsoft.com/office/drawing/2014/main" id="{94F63957-1F6C-52EF-B374-5E15C3F7AF89}"/>
                </a:ext>
              </a:extLst>
            </p:cNvPr>
            <p:cNvGrpSpPr/>
            <p:nvPr/>
          </p:nvGrpSpPr>
          <p:grpSpPr>
            <a:xfrm>
              <a:off x="8505007" y="3701363"/>
              <a:ext cx="2170571" cy="330878"/>
              <a:chOff x="4898455" y="4441014"/>
              <a:chExt cx="2170571" cy="330878"/>
            </a:xfrm>
          </p:grpSpPr>
          <p:pic>
            <p:nvPicPr>
              <p:cNvPr id="225" name="Graphic 62">
                <a:extLst>
                  <a:ext uri="{FF2B5EF4-FFF2-40B4-BE49-F238E27FC236}">
                    <a16:creationId xmlns:a16="http://schemas.microsoft.com/office/drawing/2014/main" id="{49B40E65-681F-A509-EFE6-1DD3AC050576}"/>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 name="TextBox 22">
                <a:extLst>
                  <a:ext uri="{FF2B5EF4-FFF2-40B4-BE49-F238E27FC236}">
                    <a16:creationId xmlns:a16="http://schemas.microsoft.com/office/drawing/2014/main" id="{D66056C0-91A4-C396-3205-04EDE01CBD1A}"/>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227" name="Graphic 62">
                <a:extLst>
                  <a:ext uri="{FF2B5EF4-FFF2-40B4-BE49-F238E27FC236}">
                    <a16:creationId xmlns:a16="http://schemas.microsoft.com/office/drawing/2014/main" id="{F3FC197D-FBDF-E41A-3FFA-3F86923C4A79}"/>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9" name="Graphic 62">
                <a:extLst>
                  <a:ext uri="{FF2B5EF4-FFF2-40B4-BE49-F238E27FC236}">
                    <a16:creationId xmlns:a16="http://schemas.microsoft.com/office/drawing/2014/main" id="{463240EA-C1E5-5BEB-2E3D-843C62A838EB}"/>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89845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4" name="Rectangle 223">
              <a:extLst>
                <a:ext uri="{FF2B5EF4-FFF2-40B4-BE49-F238E27FC236}">
                  <a16:creationId xmlns:a16="http://schemas.microsoft.com/office/drawing/2014/main" id="{D36CEACE-11D0-12AF-5B0A-75BEF12207C1}"/>
                </a:ext>
              </a:extLst>
            </p:cNvPr>
            <p:cNvSpPr/>
            <p:nvPr/>
          </p:nvSpPr>
          <p:spPr>
            <a:xfrm>
              <a:off x="8392880" y="3655112"/>
              <a:ext cx="3183442" cy="437589"/>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grpSp>
      <p:pic>
        <p:nvPicPr>
          <p:cNvPr id="231" name="Graphic 230">
            <a:extLst>
              <a:ext uri="{FF2B5EF4-FFF2-40B4-BE49-F238E27FC236}">
                <a16:creationId xmlns:a16="http://schemas.microsoft.com/office/drawing/2014/main" id="{E7C14AD8-B713-7956-EB49-BC1547D20854}"/>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11438510" y="4755469"/>
            <a:ext cx="236571" cy="236571"/>
          </a:xfrm>
          <a:prstGeom prst="rect">
            <a:avLst/>
          </a:prstGeom>
        </p:spPr>
      </p:pic>
      <p:pic>
        <p:nvPicPr>
          <p:cNvPr id="232" name="Graphic 231">
            <a:extLst>
              <a:ext uri="{FF2B5EF4-FFF2-40B4-BE49-F238E27FC236}">
                <a16:creationId xmlns:a16="http://schemas.microsoft.com/office/drawing/2014/main" id="{391E68F2-232C-10AF-2B0D-80D11D4C7F11}"/>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11432663" y="4247906"/>
            <a:ext cx="236571" cy="236571"/>
          </a:xfrm>
          <a:prstGeom prst="rect">
            <a:avLst/>
          </a:prstGeom>
        </p:spPr>
      </p:pic>
      <p:grpSp>
        <p:nvGrpSpPr>
          <p:cNvPr id="66" name="Group 65">
            <a:extLst>
              <a:ext uri="{FF2B5EF4-FFF2-40B4-BE49-F238E27FC236}">
                <a16:creationId xmlns:a16="http://schemas.microsoft.com/office/drawing/2014/main" id="{B279ABEA-BAAF-510B-357F-88CA29AC1BED}"/>
              </a:ext>
            </a:extLst>
          </p:cNvPr>
          <p:cNvGrpSpPr/>
          <p:nvPr/>
        </p:nvGrpSpPr>
        <p:grpSpPr>
          <a:xfrm>
            <a:off x="9058283" y="1502920"/>
            <a:ext cx="2165211" cy="1042965"/>
            <a:chOff x="5907337" y="1470485"/>
            <a:chExt cx="2165211" cy="1042965"/>
          </a:xfrm>
        </p:grpSpPr>
        <p:sp>
          <p:nvSpPr>
            <p:cNvPr id="95" name="Rectangle 94">
              <a:extLst>
                <a:ext uri="{FF2B5EF4-FFF2-40B4-BE49-F238E27FC236}">
                  <a16:creationId xmlns:a16="http://schemas.microsoft.com/office/drawing/2014/main" id="{D969E087-7A10-4E31-474E-02CCAB315B42}"/>
                </a:ext>
              </a:extLst>
            </p:cNvPr>
            <p:cNvSpPr/>
            <p:nvPr/>
          </p:nvSpPr>
          <p:spPr>
            <a:xfrm>
              <a:off x="5907337" y="1529135"/>
              <a:ext cx="2165211" cy="984315"/>
            </a:xfrm>
            <a:prstGeom prst="rect">
              <a:avLst/>
            </a:prstGeom>
            <a:noFill/>
            <a:ln w="127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accent4">
                    <a:lumMod val="60000"/>
                    <a:lumOff val="40000"/>
                  </a:schemeClr>
                </a:solidFill>
              </a:endParaRPr>
            </a:p>
          </p:txBody>
        </p:sp>
        <p:grpSp>
          <p:nvGrpSpPr>
            <p:cNvPr id="7" name="Group 6">
              <a:extLst>
                <a:ext uri="{FF2B5EF4-FFF2-40B4-BE49-F238E27FC236}">
                  <a16:creationId xmlns:a16="http://schemas.microsoft.com/office/drawing/2014/main" id="{79EB9330-32F4-995C-C2CA-F1CEB1480EB8}"/>
                </a:ext>
              </a:extLst>
            </p:cNvPr>
            <p:cNvGrpSpPr/>
            <p:nvPr/>
          </p:nvGrpSpPr>
          <p:grpSpPr>
            <a:xfrm>
              <a:off x="5956429" y="1789780"/>
              <a:ext cx="2061216" cy="637934"/>
              <a:chOff x="4834740" y="1732883"/>
              <a:chExt cx="2061216" cy="637934"/>
            </a:xfrm>
          </p:grpSpPr>
          <p:grpSp>
            <p:nvGrpSpPr>
              <p:cNvPr id="29" name="Group 28">
                <a:extLst>
                  <a:ext uri="{FF2B5EF4-FFF2-40B4-BE49-F238E27FC236}">
                    <a16:creationId xmlns:a16="http://schemas.microsoft.com/office/drawing/2014/main" id="{7C27D1A4-D47C-9BEB-096F-0F1D02AC06F3}"/>
                  </a:ext>
                </a:extLst>
              </p:cNvPr>
              <p:cNvGrpSpPr/>
              <p:nvPr/>
            </p:nvGrpSpPr>
            <p:grpSpPr>
              <a:xfrm>
                <a:off x="4834740" y="1732883"/>
                <a:ext cx="2061216" cy="637934"/>
                <a:chOff x="4318977" y="2306008"/>
                <a:chExt cx="2061216" cy="637934"/>
              </a:xfrm>
            </p:grpSpPr>
            <p:pic>
              <p:nvPicPr>
                <p:cNvPr id="39" name="Graphic 46">
                  <a:extLst>
                    <a:ext uri="{FF2B5EF4-FFF2-40B4-BE49-F238E27FC236}">
                      <a16:creationId xmlns:a16="http://schemas.microsoft.com/office/drawing/2014/main" id="{E681564C-DFC7-5286-3287-EB57E2FC9070}"/>
                    </a:ext>
                  </a:extLst>
                </p:cNvPr>
                <p:cNvPicPr>
                  <a:picLocks noChangeAspect="1" noChangeArrowheads="1"/>
                </p:cNvPicPr>
                <p:nvPr/>
              </p:nvPicPr>
              <p:blipFill>
                <a:blip r:embed="rId42">
                  <a:extLst>
                    <a:ext uri="{96DAC541-7B7A-43D3-8B79-37D633B846F1}">
                      <asvg:svgBlip xmlns:asvg="http://schemas.microsoft.com/office/drawing/2016/SVG/main" r:embed="rId43"/>
                    </a:ext>
                  </a:extLst>
                </a:blip>
                <a:srcRect/>
                <a:stretch/>
              </p:blipFill>
              <p:spPr bwMode="auto">
                <a:xfrm>
                  <a:off x="4367790" y="2523833"/>
                  <a:ext cx="377851" cy="3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a:extLst>
                    <a:ext uri="{FF2B5EF4-FFF2-40B4-BE49-F238E27FC236}">
                      <a16:creationId xmlns:a16="http://schemas.microsoft.com/office/drawing/2014/main" id="{B0348BC4-06F1-500B-9516-B12D53BB1A5D}"/>
                    </a:ext>
                  </a:extLst>
                </p:cNvPr>
                <p:cNvSpPr/>
                <p:nvPr/>
              </p:nvSpPr>
              <p:spPr>
                <a:xfrm>
                  <a:off x="4318977" y="2306008"/>
                  <a:ext cx="2041085" cy="637934"/>
                </a:xfrm>
                <a:prstGeom prst="rect">
                  <a:avLst/>
                </a:prstGeom>
                <a:noFill/>
                <a:ln w="254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22">
                  <a:extLst>
                    <a:ext uri="{FF2B5EF4-FFF2-40B4-BE49-F238E27FC236}">
                      <a16:creationId xmlns:a16="http://schemas.microsoft.com/office/drawing/2014/main" id="{A4F731CA-A83A-24C3-5E6C-5683178D2004}"/>
                    </a:ext>
                  </a:extLst>
                </p:cNvPr>
                <p:cNvSpPr txBox="1">
                  <a:spLocks noChangeArrowheads="1"/>
                </p:cNvSpPr>
                <p:nvPr/>
              </p:nvSpPr>
              <p:spPr bwMode="auto">
                <a:xfrm>
                  <a:off x="4323997" y="2318658"/>
                  <a:ext cx="2056196" cy="276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solidFill>
                        <a:schemeClr val="accent2"/>
                      </a:solidFill>
                      <a:latin typeface="Arial" panose="020B0604020202020204" pitchFamily="34" charset="0"/>
                      <a:cs typeface="Arial" panose="020B0604020202020204" pitchFamily="34" charset="0"/>
                    </a:rPr>
                    <a:t>Head Node (</a:t>
                  </a:r>
                  <a:r>
                    <a:rPr lang="en-US" altLang="en-US" sz="1200" dirty="0">
                      <a:solidFill>
                        <a:srgbClr val="232F3E"/>
                      </a:solidFill>
                      <a:latin typeface="Arial" panose="020B0604020202020204" pitchFamily="34" charset="0"/>
                      <a:cs typeface="Arial" panose="020B0604020202020204" pitchFamily="34" charset="0"/>
                    </a:rPr>
                    <a:t>CentOS 7</a:t>
                  </a:r>
                  <a:r>
                    <a:rPr lang="en-US" altLang="en-US" sz="1200" b="1" dirty="0">
                      <a:solidFill>
                        <a:schemeClr val="accent2"/>
                      </a:solidFill>
                      <a:latin typeface="Arial" panose="020B0604020202020204" pitchFamily="34" charset="0"/>
                      <a:cs typeface="Arial" panose="020B0604020202020204" pitchFamily="34" charset="0"/>
                    </a:rPr>
                    <a:t>)</a:t>
                  </a:r>
                </a:p>
              </p:txBody>
            </p:sp>
            <p:sp>
              <p:nvSpPr>
                <p:cNvPr id="61" name="TextBox 22">
                  <a:extLst>
                    <a:ext uri="{FF2B5EF4-FFF2-40B4-BE49-F238E27FC236}">
                      <a16:creationId xmlns:a16="http://schemas.microsoft.com/office/drawing/2014/main" id="{D0268D77-E348-9D66-B5FF-F549FF46D30B}"/>
                    </a:ext>
                  </a:extLst>
                </p:cNvPr>
                <p:cNvSpPr txBox="1">
                  <a:spLocks noChangeArrowheads="1"/>
                </p:cNvSpPr>
                <p:nvPr/>
              </p:nvSpPr>
              <p:spPr bwMode="auto">
                <a:xfrm>
                  <a:off x="4835876" y="2533402"/>
                  <a:ext cx="116124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171450" indent="-171450" eaLnBrk="1" hangingPunct="1">
                    <a:buFont typeface="Arial" panose="020B0604020202020204" pitchFamily="34" charset="0"/>
                    <a:buChar char="•"/>
                  </a:pPr>
                  <a:r>
                    <a:rPr lang="en-US" altLang="en-US" sz="900" dirty="0">
                      <a:solidFill>
                        <a:srgbClr val="232F3E"/>
                      </a:solidFill>
                      <a:latin typeface="Arial" panose="020B0604020202020204" pitchFamily="34" charset="0"/>
                      <a:cs typeface="Arial" panose="020B0604020202020204" pitchFamily="34" charset="0"/>
                    </a:rPr>
                    <a:t>Scheduler </a:t>
                  </a:r>
                </a:p>
              </p:txBody>
            </p:sp>
          </p:grpSp>
          <p:sp>
            <p:nvSpPr>
              <p:cNvPr id="38" name="TextBox 9">
                <a:extLst>
                  <a:ext uri="{FF2B5EF4-FFF2-40B4-BE49-F238E27FC236}">
                    <a16:creationId xmlns:a16="http://schemas.microsoft.com/office/drawing/2014/main" id="{4F2DBA01-8ED2-DA21-732E-2B9F7DAE2365}"/>
                  </a:ext>
                </a:extLst>
              </p:cNvPr>
              <p:cNvSpPr txBox="1">
                <a:spLocks noChangeArrowheads="1"/>
              </p:cNvSpPr>
              <p:nvPr/>
            </p:nvSpPr>
            <p:spPr bwMode="auto">
              <a:xfrm>
                <a:off x="5331508" y="2101427"/>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C6i.2xlarge</a:t>
                </a:r>
              </a:p>
            </p:txBody>
          </p:sp>
        </p:grpSp>
        <p:sp>
          <p:nvSpPr>
            <p:cNvPr id="65" name="TextBox 17">
              <a:extLst>
                <a:ext uri="{FF2B5EF4-FFF2-40B4-BE49-F238E27FC236}">
                  <a16:creationId xmlns:a16="http://schemas.microsoft.com/office/drawing/2014/main" id="{76C4EDC3-37C1-B0F1-63A1-DF4B6499C8EC}"/>
                </a:ext>
              </a:extLst>
            </p:cNvPr>
            <p:cNvSpPr txBox="1">
              <a:spLocks noChangeArrowheads="1"/>
            </p:cNvSpPr>
            <p:nvPr/>
          </p:nvSpPr>
          <p:spPr bwMode="auto">
            <a:xfrm>
              <a:off x="6417528" y="1470485"/>
              <a:ext cx="13931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900">
                  <a:latin typeface="Arial" panose="020B0604020202020204" pitchFamily="34" charset="0"/>
                  <a:ea typeface="Amazon Ember" panose="020B0603020204020204" pitchFamily="34" charset="0"/>
                  <a:cs typeface="Arial" panose="020B060402020202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eaLnBrk="0" fontAlgn="base" hangingPunct="0">
                <a:spcBef>
                  <a:spcPct val="0"/>
                </a:spcBef>
                <a:spcAft>
                  <a:spcPct val="0"/>
                </a:spcAft>
                <a:defRPr>
                  <a:latin typeface="Calibri" panose="020F0502020204030204" pitchFamily="34" charset="0"/>
                </a:defRPr>
              </a:lvl6pPr>
              <a:lvl7pPr marL="2971800" indent="-228600" eaLnBrk="0" fontAlgn="base" hangingPunct="0">
                <a:spcBef>
                  <a:spcPct val="0"/>
                </a:spcBef>
                <a:spcAft>
                  <a:spcPct val="0"/>
                </a:spcAft>
                <a:defRPr>
                  <a:latin typeface="Calibri" panose="020F0502020204030204" pitchFamily="34" charset="0"/>
                </a:defRPr>
              </a:lvl7pPr>
              <a:lvl8pPr marL="3429000" indent="-228600" eaLnBrk="0" fontAlgn="base" hangingPunct="0">
                <a:spcBef>
                  <a:spcPct val="0"/>
                </a:spcBef>
                <a:spcAft>
                  <a:spcPct val="0"/>
                </a:spcAft>
                <a:defRPr>
                  <a:latin typeface="Calibri" panose="020F0502020204030204" pitchFamily="34" charset="0"/>
                </a:defRPr>
              </a:lvl8pPr>
              <a:lvl9pPr marL="3886200" indent="-228600" eaLnBrk="0" fontAlgn="base" hangingPunct="0">
                <a:spcBef>
                  <a:spcPct val="0"/>
                </a:spcBef>
                <a:spcAft>
                  <a:spcPct val="0"/>
                </a:spcAft>
                <a:defRPr>
                  <a:latin typeface="Calibri" panose="020F0502020204030204" pitchFamily="34" charset="0"/>
                </a:defRPr>
              </a:lvl9pPr>
            </a:lstStyle>
            <a:p>
              <a:r>
                <a:rPr lang="en-US" dirty="0">
                  <a:solidFill>
                    <a:schemeClr val="accent4">
                      <a:lumMod val="60000"/>
                      <a:lumOff val="40000"/>
                    </a:schemeClr>
                  </a:solidFill>
                </a:rPr>
                <a:t>sg-</a:t>
              </a:r>
              <a:r>
                <a:rPr lang="en-US" dirty="0" err="1">
                  <a:solidFill>
                    <a:schemeClr val="accent4">
                      <a:lumMod val="60000"/>
                      <a:lumOff val="40000"/>
                    </a:schemeClr>
                  </a:solidFill>
                </a:rPr>
                <a:t>hpc</a:t>
              </a:r>
              <a:r>
                <a:rPr lang="en-US" dirty="0">
                  <a:solidFill>
                    <a:schemeClr val="accent4">
                      <a:lumMod val="60000"/>
                      <a:lumOff val="40000"/>
                    </a:schemeClr>
                  </a:solidFill>
                </a:rPr>
                <a:t>-head-node</a:t>
              </a:r>
            </a:p>
          </p:txBody>
        </p:sp>
      </p:grpSp>
      <p:grpSp>
        <p:nvGrpSpPr>
          <p:cNvPr id="73" name="Group 72">
            <a:extLst>
              <a:ext uri="{FF2B5EF4-FFF2-40B4-BE49-F238E27FC236}">
                <a16:creationId xmlns:a16="http://schemas.microsoft.com/office/drawing/2014/main" id="{63356110-BCB9-D29A-68B9-9AA597CEB5F5}"/>
              </a:ext>
            </a:extLst>
          </p:cNvPr>
          <p:cNvGrpSpPr/>
          <p:nvPr/>
        </p:nvGrpSpPr>
        <p:grpSpPr>
          <a:xfrm>
            <a:off x="5233392" y="1516748"/>
            <a:ext cx="2504415" cy="970220"/>
            <a:chOff x="8778098" y="1469355"/>
            <a:chExt cx="2504415" cy="970220"/>
          </a:xfrm>
        </p:grpSpPr>
        <p:grpSp>
          <p:nvGrpSpPr>
            <p:cNvPr id="107" name="Group 106">
              <a:extLst>
                <a:ext uri="{FF2B5EF4-FFF2-40B4-BE49-F238E27FC236}">
                  <a16:creationId xmlns:a16="http://schemas.microsoft.com/office/drawing/2014/main" id="{2650B9BD-FF2E-AD82-472C-CF76247B349A}"/>
                </a:ext>
              </a:extLst>
            </p:cNvPr>
            <p:cNvGrpSpPr/>
            <p:nvPr/>
          </p:nvGrpSpPr>
          <p:grpSpPr>
            <a:xfrm>
              <a:off x="8823398" y="1657264"/>
              <a:ext cx="2459115" cy="736086"/>
              <a:chOff x="7472669" y="2566768"/>
              <a:chExt cx="4108157" cy="466753"/>
            </a:xfrm>
          </p:grpSpPr>
          <p:sp>
            <p:nvSpPr>
              <p:cNvPr id="112" name="Rectangle 111">
                <a:extLst>
                  <a:ext uri="{FF2B5EF4-FFF2-40B4-BE49-F238E27FC236}">
                    <a16:creationId xmlns:a16="http://schemas.microsoft.com/office/drawing/2014/main" id="{14F15114-E056-C150-98AD-2F96594D9470}"/>
                  </a:ext>
                </a:extLst>
              </p:cNvPr>
              <p:cNvSpPr/>
              <p:nvPr/>
            </p:nvSpPr>
            <p:spPr>
              <a:xfrm>
                <a:off x="7472669" y="2633009"/>
                <a:ext cx="4054526" cy="400512"/>
              </a:xfrm>
              <a:prstGeom prst="rect">
                <a:avLst/>
              </a:prstGeom>
              <a:noFill/>
              <a:ln w="127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TextBox 22">
                <a:extLst>
                  <a:ext uri="{FF2B5EF4-FFF2-40B4-BE49-F238E27FC236}">
                    <a16:creationId xmlns:a16="http://schemas.microsoft.com/office/drawing/2014/main" id="{FDD16085-E44F-0B7C-C07E-AF9B7B666FD9}"/>
                  </a:ext>
                </a:extLst>
              </p:cNvPr>
              <p:cNvSpPr txBox="1">
                <a:spLocks noChangeArrowheads="1"/>
              </p:cNvSpPr>
              <p:nvPr/>
            </p:nvSpPr>
            <p:spPr bwMode="auto">
              <a:xfrm>
                <a:off x="7808677" y="2566768"/>
                <a:ext cx="3772149" cy="234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200" b="1" dirty="0">
                    <a:solidFill>
                      <a:schemeClr val="accent2"/>
                    </a:solidFill>
                    <a:latin typeface="Arial" panose="020B0604020202020204" pitchFamily="34" charset="0"/>
                    <a:cs typeface="Arial" panose="020B0604020202020204" pitchFamily="34" charset="0"/>
                  </a:rPr>
                  <a:t>Workstations (Windows)</a:t>
                </a:r>
                <a:r>
                  <a:rPr lang="en-US" altLang="en-US" b="1" dirty="0">
                    <a:solidFill>
                      <a:schemeClr val="accent2"/>
                    </a:solidFill>
                    <a:latin typeface="Arial" panose="020B0604020202020204" pitchFamily="34" charset="0"/>
                    <a:cs typeface="Arial" panose="020B0604020202020204" pitchFamily="34" charset="0"/>
                  </a:rPr>
                  <a:t> </a:t>
                </a:r>
              </a:p>
            </p:txBody>
          </p:sp>
        </p:grpSp>
        <p:pic>
          <p:nvPicPr>
            <p:cNvPr id="115" name="Graphic 108">
              <a:extLst>
                <a:ext uri="{FF2B5EF4-FFF2-40B4-BE49-F238E27FC236}">
                  <a16:creationId xmlns:a16="http://schemas.microsoft.com/office/drawing/2014/main" id="{6C036D2F-CA80-2C3F-F63C-CBD25C7FE00B}"/>
                </a:ext>
              </a:extLst>
            </p:cNvPr>
            <p:cNvPicPr>
              <a:picLocks noChangeAspect="1" noChangeArrowheads="1"/>
            </p:cNvPicPr>
            <p:nvPr/>
          </p:nvPicPr>
          <p:blipFill>
            <a:blip r:embed="rId44">
              <a:extLst>
                <a:ext uri="{96DAC541-7B7A-43D3-8B79-37D633B846F1}">
                  <asvg:svgBlip xmlns:asvg="http://schemas.microsoft.com/office/drawing/2016/SVG/main" r:embed="rId45"/>
                </a:ext>
              </a:extLst>
            </a:blip>
            <a:srcRect/>
            <a:stretch/>
          </p:blipFill>
          <p:spPr bwMode="auto">
            <a:xfrm>
              <a:off x="9160783" y="1968277"/>
              <a:ext cx="415636" cy="41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Graphic 108">
              <a:extLst>
                <a:ext uri="{FF2B5EF4-FFF2-40B4-BE49-F238E27FC236}">
                  <a16:creationId xmlns:a16="http://schemas.microsoft.com/office/drawing/2014/main" id="{42722BBE-567D-B678-DEFC-4E973D72E85B}"/>
                </a:ext>
              </a:extLst>
            </p:cNvPr>
            <p:cNvPicPr>
              <a:picLocks noChangeAspect="1" noChangeArrowheads="1"/>
            </p:cNvPicPr>
            <p:nvPr/>
          </p:nvPicPr>
          <p:blipFill>
            <a:blip r:embed="rId44">
              <a:extLst>
                <a:ext uri="{96DAC541-7B7A-43D3-8B79-37D633B846F1}">
                  <asvg:svgBlip xmlns:asvg="http://schemas.microsoft.com/office/drawing/2016/SVG/main" r:embed="rId45"/>
                </a:ext>
              </a:extLst>
            </a:blip>
            <a:srcRect/>
            <a:stretch/>
          </p:blipFill>
          <p:spPr bwMode="auto">
            <a:xfrm>
              <a:off x="9587836" y="1977707"/>
              <a:ext cx="415636" cy="41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Graphic 108">
              <a:extLst>
                <a:ext uri="{FF2B5EF4-FFF2-40B4-BE49-F238E27FC236}">
                  <a16:creationId xmlns:a16="http://schemas.microsoft.com/office/drawing/2014/main" id="{95AE3A64-566B-6304-A95E-3418747D74ED}"/>
                </a:ext>
              </a:extLst>
            </p:cNvPr>
            <p:cNvPicPr>
              <a:picLocks noChangeAspect="1" noChangeArrowheads="1"/>
            </p:cNvPicPr>
            <p:nvPr/>
          </p:nvPicPr>
          <p:blipFill>
            <a:blip r:embed="rId44">
              <a:extLst>
                <a:ext uri="{96DAC541-7B7A-43D3-8B79-37D633B846F1}">
                  <asvg:svgBlip xmlns:asvg="http://schemas.microsoft.com/office/drawing/2016/SVG/main" r:embed="rId45"/>
                </a:ext>
              </a:extLst>
            </a:blip>
            <a:srcRect/>
            <a:stretch/>
          </p:blipFill>
          <p:spPr bwMode="auto">
            <a:xfrm>
              <a:off x="10034777" y="1976403"/>
              <a:ext cx="415636" cy="41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Graphic 108">
              <a:extLst>
                <a:ext uri="{FF2B5EF4-FFF2-40B4-BE49-F238E27FC236}">
                  <a16:creationId xmlns:a16="http://schemas.microsoft.com/office/drawing/2014/main" id="{010535F5-252C-635F-BA46-65B0FC3A6C7F}"/>
                </a:ext>
              </a:extLst>
            </p:cNvPr>
            <p:cNvPicPr>
              <a:picLocks noChangeAspect="1" noChangeArrowheads="1"/>
            </p:cNvPicPr>
            <p:nvPr/>
          </p:nvPicPr>
          <p:blipFill>
            <a:blip r:embed="rId44">
              <a:extLst>
                <a:ext uri="{96DAC541-7B7A-43D3-8B79-37D633B846F1}">
                  <asvg:svgBlip xmlns:asvg="http://schemas.microsoft.com/office/drawing/2016/SVG/main" r:embed="rId45"/>
                </a:ext>
              </a:extLst>
            </a:blip>
            <a:srcRect/>
            <a:stretch/>
          </p:blipFill>
          <p:spPr bwMode="auto">
            <a:xfrm>
              <a:off x="10465429" y="1968277"/>
              <a:ext cx="415636" cy="41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Rectangle 123">
              <a:extLst>
                <a:ext uri="{FF2B5EF4-FFF2-40B4-BE49-F238E27FC236}">
                  <a16:creationId xmlns:a16="http://schemas.microsoft.com/office/drawing/2014/main" id="{94328990-5805-7BCA-6908-0F7917C6D48D}"/>
                </a:ext>
              </a:extLst>
            </p:cNvPr>
            <p:cNvSpPr/>
            <p:nvPr/>
          </p:nvSpPr>
          <p:spPr>
            <a:xfrm>
              <a:off x="8778664" y="1529537"/>
              <a:ext cx="2502432" cy="909043"/>
            </a:xfrm>
            <a:prstGeom prst="rect">
              <a:avLst/>
            </a:prstGeom>
            <a:noFill/>
            <a:ln w="127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accent4">
                    <a:lumMod val="60000"/>
                    <a:lumOff val="40000"/>
                  </a:schemeClr>
                </a:solidFill>
              </a:endParaRPr>
            </a:p>
          </p:txBody>
        </p:sp>
        <p:sp>
          <p:nvSpPr>
            <p:cNvPr id="126" name="TextBox 17">
              <a:extLst>
                <a:ext uri="{FF2B5EF4-FFF2-40B4-BE49-F238E27FC236}">
                  <a16:creationId xmlns:a16="http://schemas.microsoft.com/office/drawing/2014/main" id="{7F5906EA-3BF9-4B95-E5C2-01987A828141}"/>
                </a:ext>
              </a:extLst>
            </p:cNvPr>
            <p:cNvSpPr txBox="1">
              <a:spLocks noChangeArrowheads="1"/>
            </p:cNvSpPr>
            <p:nvPr/>
          </p:nvSpPr>
          <p:spPr bwMode="auto">
            <a:xfrm>
              <a:off x="8809224" y="1469355"/>
              <a:ext cx="247130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900">
                  <a:latin typeface="Arial" panose="020B0604020202020204" pitchFamily="34" charset="0"/>
                  <a:ea typeface="Amazon Ember" panose="020B0603020204020204" pitchFamily="34" charset="0"/>
                  <a:cs typeface="Arial" panose="020B060402020202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eaLnBrk="0" fontAlgn="base" hangingPunct="0">
                <a:spcBef>
                  <a:spcPct val="0"/>
                </a:spcBef>
                <a:spcAft>
                  <a:spcPct val="0"/>
                </a:spcAft>
                <a:defRPr>
                  <a:latin typeface="Calibri" panose="020F0502020204030204" pitchFamily="34" charset="0"/>
                </a:defRPr>
              </a:lvl6pPr>
              <a:lvl7pPr marL="2971800" indent="-228600" eaLnBrk="0" fontAlgn="base" hangingPunct="0">
                <a:spcBef>
                  <a:spcPct val="0"/>
                </a:spcBef>
                <a:spcAft>
                  <a:spcPct val="0"/>
                </a:spcAft>
                <a:defRPr>
                  <a:latin typeface="Calibri" panose="020F0502020204030204" pitchFamily="34" charset="0"/>
                </a:defRPr>
              </a:lvl7pPr>
              <a:lvl8pPr marL="3429000" indent="-228600" eaLnBrk="0" fontAlgn="base" hangingPunct="0">
                <a:spcBef>
                  <a:spcPct val="0"/>
                </a:spcBef>
                <a:spcAft>
                  <a:spcPct val="0"/>
                </a:spcAft>
                <a:defRPr>
                  <a:latin typeface="Calibri" panose="020F0502020204030204" pitchFamily="34" charset="0"/>
                </a:defRPr>
              </a:lvl8pPr>
              <a:lvl9pPr marL="3886200" indent="-228600" eaLnBrk="0" fontAlgn="base" hangingPunct="0">
                <a:spcBef>
                  <a:spcPct val="0"/>
                </a:spcBef>
                <a:spcAft>
                  <a:spcPct val="0"/>
                </a:spcAft>
                <a:defRPr>
                  <a:latin typeface="Calibri" panose="020F0502020204030204" pitchFamily="34" charset="0"/>
                </a:defRPr>
              </a:lvl9pPr>
            </a:lstStyle>
            <a:p>
              <a:pPr algn="ctr"/>
              <a:r>
                <a:rPr lang="en-US" dirty="0">
                  <a:solidFill>
                    <a:schemeClr val="accent4">
                      <a:lumMod val="60000"/>
                      <a:lumOff val="40000"/>
                    </a:schemeClr>
                  </a:solidFill>
                </a:rPr>
                <a:t>sg-rdd-prd-hpc-euw1-workstation</a:t>
              </a:r>
            </a:p>
          </p:txBody>
        </p:sp>
        <p:pic>
          <p:nvPicPr>
            <p:cNvPr id="129" name="Graphic 108">
              <a:extLst>
                <a:ext uri="{FF2B5EF4-FFF2-40B4-BE49-F238E27FC236}">
                  <a16:creationId xmlns:a16="http://schemas.microsoft.com/office/drawing/2014/main" id="{6ED810D9-E466-1479-55D4-EBF1CD5338DE}"/>
                </a:ext>
              </a:extLst>
            </p:cNvPr>
            <p:cNvPicPr>
              <a:picLocks noChangeAspect="1" noChangeArrowheads="1"/>
            </p:cNvPicPr>
            <p:nvPr/>
          </p:nvPicPr>
          <p:blipFill>
            <a:blip r:embed="rId44">
              <a:extLst>
                <a:ext uri="{96DAC541-7B7A-43D3-8B79-37D633B846F1}">
                  <asvg:svgBlip xmlns:asvg="http://schemas.microsoft.com/office/drawing/2016/SVG/main" r:embed="rId45"/>
                </a:ext>
              </a:extLst>
            </a:blip>
            <a:srcRect/>
            <a:stretch/>
          </p:blipFill>
          <p:spPr bwMode="auto">
            <a:xfrm>
              <a:off x="10465929" y="1968691"/>
              <a:ext cx="415636" cy="41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7" name="Group 66">
              <a:extLst>
                <a:ext uri="{FF2B5EF4-FFF2-40B4-BE49-F238E27FC236}">
                  <a16:creationId xmlns:a16="http://schemas.microsoft.com/office/drawing/2014/main" id="{2C3EF0C5-BD20-45BE-E356-45ED15EBACE7}"/>
                </a:ext>
              </a:extLst>
            </p:cNvPr>
            <p:cNvGrpSpPr/>
            <p:nvPr/>
          </p:nvGrpSpPr>
          <p:grpSpPr>
            <a:xfrm>
              <a:off x="8822832" y="1658259"/>
              <a:ext cx="2459115" cy="736086"/>
              <a:chOff x="7472669" y="2566768"/>
              <a:chExt cx="4108157" cy="466753"/>
            </a:xfrm>
          </p:grpSpPr>
          <p:sp>
            <p:nvSpPr>
              <p:cNvPr id="68" name="Rectangle 67">
                <a:extLst>
                  <a:ext uri="{FF2B5EF4-FFF2-40B4-BE49-F238E27FC236}">
                    <a16:creationId xmlns:a16="http://schemas.microsoft.com/office/drawing/2014/main" id="{1A2C69C8-5DEE-DBF8-CC20-86437C55BE83}"/>
                  </a:ext>
                </a:extLst>
              </p:cNvPr>
              <p:cNvSpPr/>
              <p:nvPr/>
            </p:nvSpPr>
            <p:spPr>
              <a:xfrm>
                <a:off x="7472669" y="2633009"/>
                <a:ext cx="4054526" cy="400512"/>
              </a:xfrm>
              <a:prstGeom prst="rect">
                <a:avLst/>
              </a:prstGeom>
              <a:noFill/>
              <a:ln w="127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22">
                <a:extLst>
                  <a:ext uri="{FF2B5EF4-FFF2-40B4-BE49-F238E27FC236}">
                    <a16:creationId xmlns:a16="http://schemas.microsoft.com/office/drawing/2014/main" id="{4771BD08-CFC7-726D-D06A-CB3E6278576A}"/>
                  </a:ext>
                </a:extLst>
              </p:cNvPr>
              <p:cNvSpPr txBox="1">
                <a:spLocks noChangeArrowheads="1"/>
              </p:cNvSpPr>
              <p:nvPr/>
            </p:nvSpPr>
            <p:spPr bwMode="auto">
              <a:xfrm>
                <a:off x="7808677" y="2566768"/>
                <a:ext cx="3772149" cy="234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200" b="1" dirty="0">
                    <a:solidFill>
                      <a:schemeClr val="accent2"/>
                    </a:solidFill>
                    <a:latin typeface="Arial" panose="020B0604020202020204" pitchFamily="34" charset="0"/>
                    <a:cs typeface="Arial" panose="020B0604020202020204" pitchFamily="34" charset="0"/>
                  </a:rPr>
                  <a:t>Workstations (Windows)</a:t>
                </a:r>
                <a:r>
                  <a:rPr lang="en-US" altLang="en-US" b="1" dirty="0">
                    <a:solidFill>
                      <a:schemeClr val="accent2"/>
                    </a:solidFill>
                    <a:latin typeface="Arial" panose="020B0604020202020204" pitchFamily="34" charset="0"/>
                    <a:cs typeface="Arial" panose="020B0604020202020204" pitchFamily="34" charset="0"/>
                  </a:rPr>
                  <a:t> </a:t>
                </a:r>
              </a:p>
            </p:txBody>
          </p:sp>
        </p:grpSp>
        <p:sp>
          <p:nvSpPr>
            <p:cNvPr id="70" name="Rectangle 69">
              <a:extLst>
                <a:ext uri="{FF2B5EF4-FFF2-40B4-BE49-F238E27FC236}">
                  <a16:creationId xmlns:a16="http://schemas.microsoft.com/office/drawing/2014/main" id="{D5990753-4F33-88B2-4233-4BD0253ED865}"/>
                </a:ext>
              </a:extLst>
            </p:cNvPr>
            <p:cNvSpPr/>
            <p:nvPr/>
          </p:nvSpPr>
          <p:spPr>
            <a:xfrm>
              <a:off x="8778098" y="1530532"/>
              <a:ext cx="2502432" cy="909043"/>
            </a:xfrm>
            <a:prstGeom prst="rect">
              <a:avLst/>
            </a:prstGeom>
            <a:noFill/>
            <a:ln w="127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accent4">
                    <a:lumMod val="60000"/>
                    <a:lumOff val="40000"/>
                  </a:schemeClr>
                </a:solidFill>
              </a:endParaRPr>
            </a:p>
          </p:txBody>
        </p:sp>
      </p:grpSp>
    </p:spTree>
    <p:extLst>
      <p:ext uri="{BB962C8B-B14F-4D97-AF65-F5344CB8AC3E}">
        <p14:creationId xmlns:p14="http://schemas.microsoft.com/office/powerpoint/2010/main" val="171900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8" name="Rectangle 7">
            <a:extLst>
              <a:ext uri="{FF2B5EF4-FFF2-40B4-BE49-F238E27FC236}">
                <a16:creationId xmlns:a16="http://schemas.microsoft.com/office/drawing/2014/main" id="{C2061B3E-75A6-0759-401E-8461960525BD}"/>
              </a:ext>
            </a:extLst>
          </p:cNvPr>
          <p:cNvSpPr/>
          <p:nvPr/>
        </p:nvSpPr>
        <p:spPr>
          <a:xfrm>
            <a:off x="8678591" y="1268553"/>
            <a:ext cx="3127877" cy="395025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50" dirty="0">
                <a:solidFill>
                  <a:srgbClr val="5B9CD5"/>
                </a:solidFill>
                <a:cs typeface="Arial" panose="020B0604020202020204" pitchFamily="34" charset="0"/>
              </a:rPr>
              <a:t>rdd-prd-hpc-euw1-1b-sn1</a:t>
            </a:r>
          </a:p>
        </p:txBody>
      </p:sp>
      <p:sp>
        <p:nvSpPr>
          <p:cNvPr id="17" name="Rectangle 16">
            <a:extLst>
              <a:ext uri="{FF2B5EF4-FFF2-40B4-BE49-F238E27FC236}">
                <a16:creationId xmlns:a16="http://schemas.microsoft.com/office/drawing/2014/main" id="{F6A77D24-E22A-92A4-257B-0FFC573A3094}"/>
              </a:ext>
            </a:extLst>
          </p:cNvPr>
          <p:cNvSpPr/>
          <p:nvPr/>
        </p:nvSpPr>
        <p:spPr>
          <a:xfrm>
            <a:off x="4741194" y="1300862"/>
            <a:ext cx="3690201" cy="388875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50" dirty="0">
                <a:solidFill>
                  <a:srgbClr val="5B9CD5"/>
                </a:solidFill>
                <a:cs typeface="Arial" panose="020B0604020202020204" pitchFamily="34" charset="0"/>
              </a:rPr>
              <a:t>rdd-prd-hpc-euw1-1a-sn1</a:t>
            </a:r>
          </a:p>
        </p:txBody>
      </p:sp>
      <p:sp>
        <p:nvSpPr>
          <p:cNvPr id="157" name="Rectangle 156">
            <a:extLst>
              <a:ext uri="{FF2B5EF4-FFF2-40B4-BE49-F238E27FC236}">
                <a16:creationId xmlns:a16="http://schemas.microsoft.com/office/drawing/2014/main" id="{BF4DE8A3-A462-7660-C936-A8F5299A2D7D}"/>
              </a:ext>
            </a:extLst>
          </p:cNvPr>
          <p:cNvSpPr/>
          <p:nvPr/>
        </p:nvSpPr>
        <p:spPr>
          <a:xfrm>
            <a:off x="98635" y="790243"/>
            <a:ext cx="1624343" cy="17574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CH" dirty="0">
              <a:solidFill>
                <a:schemeClr val="bg1"/>
              </a:solidFill>
            </a:endParaRPr>
          </a:p>
        </p:txBody>
      </p:sp>
      <p:sp>
        <p:nvSpPr>
          <p:cNvPr id="4" name="Title 1">
            <a:extLst>
              <a:ext uri="{FF2B5EF4-FFF2-40B4-BE49-F238E27FC236}">
                <a16:creationId xmlns:a16="http://schemas.microsoft.com/office/drawing/2014/main" id="{F15B41A8-8C0D-4175-A9D8-400FAF95AE8B}"/>
              </a:ext>
            </a:extLst>
          </p:cNvPr>
          <p:cNvSpPr txBox="1">
            <a:spLocks/>
          </p:cNvSpPr>
          <p:nvPr/>
        </p:nvSpPr>
        <p:spPr>
          <a:xfrm>
            <a:off x="228599" y="161893"/>
            <a:ext cx="10209180"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To-Be – High Level Architecture Diagram using AWS Parallel Cluster – Two AZ, Four Subnet</a:t>
            </a: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pic>
        <p:nvPicPr>
          <p:cNvPr id="9" name="Graphic 8">
            <a:extLst>
              <a:ext uri="{FF2B5EF4-FFF2-40B4-BE49-F238E27FC236}">
                <a16:creationId xmlns:a16="http://schemas.microsoft.com/office/drawing/2014/main" id="{F8CC59FF-5A9C-4DA4-AA84-68E346D132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70597" y="780564"/>
            <a:ext cx="406970" cy="406970"/>
          </a:xfrm>
          <a:prstGeom prst="rect">
            <a:avLst/>
          </a:prstGeom>
        </p:spPr>
      </p:pic>
      <p:sp>
        <p:nvSpPr>
          <p:cNvPr id="18" name="Rectangle 17">
            <a:extLst>
              <a:ext uri="{FF2B5EF4-FFF2-40B4-BE49-F238E27FC236}">
                <a16:creationId xmlns:a16="http://schemas.microsoft.com/office/drawing/2014/main" id="{AE492E0C-E80C-4A2D-9128-5730160DFB98}"/>
              </a:ext>
            </a:extLst>
          </p:cNvPr>
          <p:cNvSpPr/>
          <p:nvPr/>
        </p:nvSpPr>
        <p:spPr>
          <a:xfrm>
            <a:off x="2259981" y="783037"/>
            <a:ext cx="9842066" cy="56676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e-CH"/>
          </a:p>
        </p:txBody>
      </p:sp>
      <p:pic>
        <p:nvPicPr>
          <p:cNvPr id="20" name="Graphic 104">
            <a:extLst>
              <a:ext uri="{FF2B5EF4-FFF2-40B4-BE49-F238E27FC236}">
                <a16:creationId xmlns:a16="http://schemas.microsoft.com/office/drawing/2014/main" id="{8D2BB4CF-CD55-4336-A68B-9C7CA89315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02" y="796685"/>
            <a:ext cx="330201" cy="330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0" name="Group 189">
            <a:extLst>
              <a:ext uri="{FF2B5EF4-FFF2-40B4-BE49-F238E27FC236}">
                <a16:creationId xmlns:a16="http://schemas.microsoft.com/office/drawing/2014/main" id="{CFD28929-13CA-2C89-DDB3-E41A67774487}"/>
              </a:ext>
            </a:extLst>
          </p:cNvPr>
          <p:cNvGrpSpPr/>
          <p:nvPr/>
        </p:nvGrpSpPr>
        <p:grpSpPr>
          <a:xfrm>
            <a:off x="8132366" y="5793967"/>
            <a:ext cx="1180244" cy="541773"/>
            <a:chOff x="6724089" y="5807615"/>
            <a:chExt cx="1180244" cy="541773"/>
          </a:xfrm>
        </p:grpSpPr>
        <p:sp>
          <p:nvSpPr>
            <p:cNvPr id="21" name="TextBox 20">
              <a:extLst>
                <a:ext uri="{FF2B5EF4-FFF2-40B4-BE49-F238E27FC236}">
                  <a16:creationId xmlns:a16="http://schemas.microsoft.com/office/drawing/2014/main" id="{5732886C-1092-425E-9571-FEB403F66B0F}"/>
                </a:ext>
              </a:extLst>
            </p:cNvPr>
            <p:cNvSpPr txBox="1"/>
            <p:nvPr/>
          </p:nvSpPr>
          <p:spPr>
            <a:xfrm>
              <a:off x="6724089" y="6103167"/>
              <a:ext cx="1180244" cy="246221"/>
            </a:xfrm>
            <a:prstGeom prst="rect">
              <a:avLst/>
            </a:prstGeom>
            <a:noFill/>
          </p:spPr>
          <p:txBody>
            <a:bodyPr wrap="square" rtlCol="0">
              <a:spAutoFit/>
            </a:bodyPr>
            <a:lstStyle/>
            <a:p>
              <a:pPr algn="ctr"/>
              <a:r>
                <a:rPr lang="en-US" sz="1000" dirty="0"/>
                <a:t>CloudWatch</a:t>
              </a:r>
            </a:p>
          </p:txBody>
        </p:sp>
        <p:pic>
          <p:nvPicPr>
            <p:cNvPr id="22" name="Graphic 21">
              <a:extLst>
                <a:ext uri="{FF2B5EF4-FFF2-40B4-BE49-F238E27FC236}">
                  <a16:creationId xmlns:a16="http://schemas.microsoft.com/office/drawing/2014/main" id="{CFE6C0A9-9C63-4FE1-AE39-3172EDD7CD1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26206" y="5807615"/>
              <a:ext cx="324000" cy="324000"/>
            </a:xfrm>
            <a:prstGeom prst="rect">
              <a:avLst/>
            </a:prstGeom>
          </p:spPr>
        </p:pic>
      </p:grpSp>
      <p:grpSp>
        <p:nvGrpSpPr>
          <p:cNvPr id="191" name="Group 190">
            <a:extLst>
              <a:ext uri="{FF2B5EF4-FFF2-40B4-BE49-F238E27FC236}">
                <a16:creationId xmlns:a16="http://schemas.microsoft.com/office/drawing/2014/main" id="{29170EA4-3128-3C31-3475-974CD78533FC}"/>
              </a:ext>
            </a:extLst>
          </p:cNvPr>
          <p:cNvGrpSpPr/>
          <p:nvPr/>
        </p:nvGrpSpPr>
        <p:grpSpPr>
          <a:xfrm>
            <a:off x="9042932" y="5782976"/>
            <a:ext cx="978340" cy="535494"/>
            <a:chOff x="7976547" y="5815205"/>
            <a:chExt cx="978340" cy="535494"/>
          </a:xfrm>
        </p:grpSpPr>
        <p:sp>
          <p:nvSpPr>
            <p:cNvPr id="23" name="TextBox 22">
              <a:extLst>
                <a:ext uri="{FF2B5EF4-FFF2-40B4-BE49-F238E27FC236}">
                  <a16:creationId xmlns:a16="http://schemas.microsoft.com/office/drawing/2014/main" id="{8B91E1B0-0CF3-4D1E-B4BB-B8AF93505675}"/>
                </a:ext>
              </a:extLst>
            </p:cNvPr>
            <p:cNvSpPr txBox="1"/>
            <p:nvPr/>
          </p:nvSpPr>
          <p:spPr>
            <a:xfrm>
              <a:off x="7976547" y="6104478"/>
              <a:ext cx="978340" cy="246221"/>
            </a:xfrm>
            <a:prstGeom prst="rect">
              <a:avLst/>
            </a:prstGeom>
            <a:noFill/>
          </p:spPr>
          <p:txBody>
            <a:bodyPr wrap="square" rtlCol="0">
              <a:spAutoFit/>
            </a:bodyPr>
            <a:lstStyle/>
            <a:p>
              <a:pPr algn="ctr"/>
              <a:r>
                <a:rPr lang="en-US" sz="1000" dirty="0"/>
                <a:t>Security Hub </a:t>
              </a:r>
            </a:p>
          </p:txBody>
        </p:sp>
        <p:pic>
          <p:nvPicPr>
            <p:cNvPr id="24" name="Graphic 23">
              <a:extLst>
                <a:ext uri="{FF2B5EF4-FFF2-40B4-BE49-F238E27FC236}">
                  <a16:creationId xmlns:a16="http://schemas.microsoft.com/office/drawing/2014/main" id="{FA6D5638-D59F-43C3-9240-5C27E8EE921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01205" y="5815205"/>
              <a:ext cx="324000" cy="324000"/>
            </a:xfrm>
            <a:prstGeom prst="rect">
              <a:avLst/>
            </a:prstGeom>
          </p:spPr>
        </p:pic>
      </p:grpSp>
      <p:grpSp>
        <p:nvGrpSpPr>
          <p:cNvPr id="193" name="Group 192">
            <a:extLst>
              <a:ext uri="{FF2B5EF4-FFF2-40B4-BE49-F238E27FC236}">
                <a16:creationId xmlns:a16="http://schemas.microsoft.com/office/drawing/2014/main" id="{E8488FEA-5BBD-79C6-AA4F-08D54CF4C2CC}"/>
              </a:ext>
            </a:extLst>
          </p:cNvPr>
          <p:cNvGrpSpPr/>
          <p:nvPr/>
        </p:nvGrpSpPr>
        <p:grpSpPr>
          <a:xfrm>
            <a:off x="10459802" y="5791399"/>
            <a:ext cx="925380" cy="520978"/>
            <a:chOff x="10125756" y="5826275"/>
            <a:chExt cx="925380" cy="520978"/>
          </a:xfrm>
        </p:grpSpPr>
        <p:sp>
          <p:nvSpPr>
            <p:cNvPr id="25" name="TextBox 24">
              <a:extLst>
                <a:ext uri="{FF2B5EF4-FFF2-40B4-BE49-F238E27FC236}">
                  <a16:creationId xmlns:a16="http://schemas.microsoft.com/office/drawing/2014/main" id="{89DF933F-288B-4FD3-8B9B-95022ED17BC5}"/>
                </a:ext>
              </a:extLst>
            </p:cNvPr>
            <p:cNvSpPr txBox="1"/>
            <p:nvPr/>
          </p:nvSpPr>
          <p:spPr>
            <a:xfrm>
              <a:off x="10125756" y="6101032"/>
              <a:ext cx="925380" cy="246221"/>
            </a:xfrm>
            <a:prstGeom prst="rect">
              <a:avLst/>
            </a:prstGeom>
            <a:noFill/>
          </p:spPr>
          <p:txBody>
            <a:bodyPr wrap="square" rtlCol="0">
              <a:spAutoFit/>
            </a:bodyPr>
            <a:lstStyle/>
            <a:p>
              <a:pPr algn="ctr"/>
              <a:r>
                <a:rPr lang="en-US" sz="1000" dirty="0"/>
                <a:t>Inspector</a:t>
              </a:r>
            </a:p>
          </p:txBody>
        </p:sp>
        <p:pic>
          <p:nvPicPr>
            <p:cNvPr id="27" name="Graphic 26">
              <a:extLst>
                <a:ext uri="{FF2B5EF4-FFF2-40B4-BE49-F238E27FC236}">
                  <a16:creationId xmlns:a16="http://schemas.microsoft.com/office/drawing/2014/main" id="{866D71C9-B895-4568-AF8A-B9A25AA028B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420315" y="5826275"/>
              <a:ext cx="324000" cy="324000"/>
            </a:xfrm>
            <a:prstGeom prst="rect">
              <a:avLst/>
            </a:prstGeom>
          </p:spPr>
        </p:pic>
      </p:grpSp>
      <p:grpSp>
        <p:nvGrpSpPr>
          <p:cNvPr id="192" name="Group 191">
            <a:extLst>
              <a:ext uri="{FF2B5EF4-FFF2-40B4-BE49-F238E27FC236}">
                <a16:creationId xmlns:a16="http://schemas.microsoft.com/office/drawing/2014/main" id="{7DDA2300-01F0-D71B-2447-D70E56D7F1DF}"/>
              </a:ext>
            </a:extLst>
          </p:cNvPr>
          <p:cNvGrpSpPr/>
          <p:nvPr/>
        </p:nvGrpSpPr>
        <p:grpSpPr>
          <a:xfrm>
            <a:off x="9747275" y="5791399"/>
            <a:ext cx="1043311" cy="544341"/>
            <a:chOff x="8988295" y="5815706"/>
            <a:chExt cx="1043311" cy="544341"/>
          </a:xfrm>
        </p:grpSpPr>
        <p:pic>
          <p:nvPicPr>
            <p:cNvPr id="26" name="Graphic 25">
              <a:extLst>
                <a:ext uri="{FF2B5EF4-FFF2-40B4-BE49-F238E27FC236}">
                  <a16:creationId xmlns:a16="http://schemas.microsoft.com/office/drawing/2014/main" id="{7C9DF69C-62E4-423C-AAE7-9D7CFC2702B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354799" y="5815706"/>
              <a:ext cx="324000" cy="324000"/>
            </a:xfrm>
            <a:prstGeom prst="rect">
              <a:avLst/>
            </a:prstGeom>
          </p:spPr>
        </p:pic>
        <p:sp>
          <p:nvSpPr>
            <p:cNvPr id="28" name="TextBox 27">
              <a:extLst>
                <a:ext uri="{FF2B5EF4-FFF2-40B4-BE49-F238E27FC236}">
                  <a16:creationId xmlns:a16="http://schemas.microsoft.com/office/drawing/2014/main" id="{1F774227-8A06-4620-9ED1-8963D8329AC8}"/>
                </a:ext>
              </a:extLst>
            </p:cNvPr>
            <p:cNvSpPr txBox="1"/>
            <p:nvPr/>
          </p:nvSpPr>
          <p:spPr>
            <a:xfrm>
              <a:off x="8988295" y="6113826"/>
              <a:ext cx="1043311" cy="246221"/>
            </a:xfrm>
            <a:prstGeom prst="rect">
              <a:avLst/>
            </a:prstGeom>
            <a:noFill/>
          </p:spPr>
          <p:txBody>
            <a:bodyPr wrap="square" rtlCol="0">
              <a:spAutoFit/>
            </a:bodyPr>
            <a:lstStyle/>
            <a:p>
              <a:pPr algn="ctr"/>
              <a:r>
                <a:rPr lang="en-US" sz="1000" dirty="0"/>
                <a:t>CloudTrail</a:t>
              </a:r>
            </a:p>
          </p:txBody>
        </p:sp>
      </p:grpSp>
      <p:grpSp>
        <p:nvGrpSpPr>
          <p:cNvPr id="194" name="Group 193">
            <a:extLst>
              <a:ext uri="{FF2B5EF4-FFF2-40B4-BE49-F238E27FC236}">
                <a16:creationId xmlns:a16="http://schemas.microsoft.com/office/drawing/2014/main" id="{3725AE14-7383-2C5D-432E-4D2331BAA6A9}"/>
              </a:ext>
            </a:extLst>
          </p:cNvPr>
          <p:cNvGrpSpPr/>
          <p:nvPr/>
        </p:nvGrpSpPr>
        <p:grpSpPr>
          <a:xfrm>
            <a:off x="11089306" y="5784187"/>
            <a:ext cx="761616" cy="524847"/>
            <a:chOff x="11074624" y="5834941"/>
            <a:chExt cx="761616" cy="524847"/>
          </a:xfrm>
        </p:grpSpPr>
        <p:sp>
          <p:nvSpPr>
            <p:cNvPr id="30" name="TextBox 29">
              <a:extLst>
                <a:ext uri="{FF2B5EF4-FFF2-40B4-BE49-F238E27FC236}">
                  <a16:creationId xmlns:a16="http://schemas.microsoft.com/office/drawing/2014/main" id="{B3970915-16E5-4A95-8A88-FAADC2B59E8F}"/>
                </a:ext>
              </a:extLst>
            </p:cNvPr>
            <p:cNvSpPr txBox="1"/>
            <p:nvPr/>
          </p:nvSpPr>
          <p:spPr>
            <a:xfrm>
              <a:off x="11074624" y="6113567"/>
              <a:ext cx="761616" cy="246221"/>
            </a:xfrm>
            <a:prstGeom prst="rect">
              <a:avLst/>
            </a:prstGeom>
            <a:noFill/>
          </p:spPr>
          <p:txBody>
            <a:bodyPr wrap="square" rtlCol="0">
              <a:spAutoFit/>
            </a:bodyPr>
            <a:lstStyle>
              <a:defPPr>
                <a:defRPr lang="en-US"/>
              </a:defPPr>
              <a:lvl1pPr algn="ctr">
                <a:defRPr sz="1400">
                  <a:solidFill>
                    <a:schemeClr val="bg1"/>
                  </a:solidFill>
                </a:defRPr>
              </a:lvl1pPr>
            </a:lstStyle>
            <a:p>
              <a:r>
                <a:rPr lang="en-US" sz="1000" dirty="0">
                  <a:solidFill>
                    <a:schemeClr val="tx1"/>
                  </a:solidFill>
                </a:rPr>
                <a:t>KMS</a:t>
              </a:r>
            </a:p>
          </p:txBody>
        </p:sp>
        <p:pic>
          <p:nvPicPr>
            <p:cNvPr id="31" name="Graphic 30">
              <a:extLst>
                <a:ext uri="{FF2B5EF4-FFF2-40B4-BE49-F238E27FC236}">
                  <a16:creationId xmlns:a16="http://schemas.microsoft.com/office/drawing/2014/main" id="{5420D7EF-DCD1-4452-9853-C0B23EFBC81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294671" y="5834941"/>
              <a:ext cx="308986" cy="308986"/>
            </a:xfrm>
            <a:prstGeom prst="rect">
              <a:avLst/>
            </a:prstGeom>
          </p:spPr>
        </p:pic>
      </p:grpSp>
      <p:grpSp>
        <p:nvGrpSpPr>
          <p:cNvPr id="186" name="Group 185">
            <a:extLst>
              <a:ext uri="{FF2B5EF4-FFF2-40B4-BE49-F238E27FC236}">
                <a16:creationId xmlns:a16="http://schemas.microsoft.com/office/drawing/2014/main" id="{9A3569F0-129E-F14A-0A2A-43A610046364}"/>
              </a:ext>
            </a:extLst>
          </p:cNvPr>
          <p:cNvGrpSpPr/>
          <p:nvPr/>
        </p:nvGrpSpPr>
        <p:grpSpPr>
          <a:xfrm>
            <a:off x="5874530" y="5776591"/>
            <a:ext cx="508262" cy="552856"/>
            <a:chOff x="2699197" y="5822212"/>
            <a:chExt cx="508262" cy="552856"/>
          </a:xfrm>
        </p:grpSpPr>
        <p:pic>
          <p:nvPicPr>
            <p:cNvPr id="32" name="Graphic 19">
              <a:extLst>
                <a:ext uri="{FF2B5EF4-FFF2-40B4-BE49-F238E27FC236}">
                  <a16:creationId xmlns:a16="http://schemas.microsoft.com/office/drawing/2014/main" id="{5FF5319C-011B-450E-8E04-0BEC2D129DF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94035" y="5822212"/>
              <a:ext cx="324000" cy="3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a:extLst>
                <a:ext uri="{FF2B5EF4-FFF2-40B4-BE49-F238E27FC236}">
                  <a16:creationId xmlns:a16="http://schemas.microsoft.com/office/drawing/2014/main" id="{0797D994-863D-43B4-B016-187816F8DA93}"/>
                </a:ext>
              </a:extLst>
            </p:cNvPr>
            <p:cNvSpPr txBox="1"/>
            <p:nvPr/>
          </p:nvSpPr>
          <p:spPr>
            <a:xfrm>
              <a:off x="2699197" y="6128847"/>
              <a:ext cx="508262" cy="246221"/>
            </a:xfrm>
            <a:prstGeom prst="rect">
              <a:avLst/>
            </a:prstGeom>
            <a:noFill/>
          </p:spPr>
          <p:txBody>
            <a:bodyPr wrap="square" rtlCol="0">
              <a:spAutoFit/>
            </a:bodyPr>
            <a:lstStyle/>
            <a:p>
              <a:pPr algn="ctr"/>
              <a:r>
                <a:rPr lang="en-US" sz="1000" dirty="0"/>
                <a:t>IAM</a:t>
              </a:r>
            </a:p>
          </p:txBody>
        </p:sp>
      </p:grpSp>
      <p:grpSp>
        <p:nvGrpSpPr>
          <p:cNvPr id="187" name="Group 186">
            <a:extLst>
              <a:ext uri="{FF2B5EF4-FFF2-40B4-BE49-F238E27FC236}">
                <a16:creationId xmlns:a16="http://schemas.microsoft.com/office/drawing/2014/main" id="{42B7C6CC-FFDE-5851-AF10-DADB37DC8995}"/>
              </a:ext>
            </a:extLst>
          </p:cNvPr>
          <p:cNvGrpSpPr/>
          <p:nvPr/>
        </p:nvGrpSpPr>
        <p:grpSpPr>
          <a:xfrm>
            <a:off x="6346287" y="5775641"/>
            <a:ext cx="586278" cy="548603"/>
            <a:chOff x="3249655" y="5845326"/>
            <a:chExt cx="586278" cy="548603"/>
          </a:xfrm>
        </p:grpSpPr>
        <p:pic>
          <p:nvPicPr>
            <p:cNvPr id="34" name="Graphic 6">
              <a:extLst>
                <a:ext uri="{FF2B5EF4-FFF2-40B4-BE49-F238E27FC236}">
                  <a16:creationId xmlns:a16="http://schemas.microsoft.com/office/drawing/2014/main" id="{4CFFC96C-1E01-4BCE-81DE-FF17CA14634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84721" y="5845326"/>
              <a:ext cx="324000" cy="3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34">
              <a:extLst>
                <a:ext uri="{FF2B5EF4-FFF2-40B4-BE49-F238E27FC236}">
                  <a16:creationId xmlns:a16="http://schemas.microsoft.com/office/drawing/2014/main" id="{4197E370-3131-46CF-9EFB-C5833BA66530}"/>
                </a:ext>
              </a:extLst>
            </p:cNvPr>
            <p:cNvSpPr txBox="1"/>
            <p:nvPr/>
          </p:nvSpPr>
          <p:spPr>
            <a:xfrm>
              <a:off x="3249655" y="6147708"/>
              <a:ext cx="586278" cy="246221"/>
            </a:xfrm>
            <a:prstGeom prst="rect">
              <a:avLst/>
            </a:prstGeom>
            <a:noFill/>
          </p:spPr>
          <p:txBody>
            <a:bodyPr wrap="square" rtlCol="0">
              <a:spAutoFit/>
            </a:bodyPr>
            <a:lstStyle/>
            <a:p>
              <a:pPr algn="ctr"/>
              <a:r>
                <a:rPr lang="en-US" sz="1000" dirty="0"/>
                <a:t>SSO</a:t>
              </a:r>
            </a:p>
          </p:txBody>
        </p:sp>
      </p:grpSp>
      <p:grpSp>
        <p:nvGrpSpPr>
          <p:cNvPr id="188" name="Group 187">
            <a:extLst>
              <a:ext uri="{FF2B5EF4-FFF2-40B4-BE49-F238E27FC236}">
                <a16:creationId xmlns:a16="http://schemas.microsoft.com/office/drawing/2014/main" id="{329C3DD8-E890-623C-27A4-2A10242B645C}"/>
              </a:ext>
            </a:extLst>
          </p:cNvPr>
          <p:cNvGrpSpPr/>
          <p:nvPr/>
        </p:nvGrpSpPr>
        <p:grpSpPr>
          <a:xfrm>
            <a:off x="6860789" y="5773659"/>
            <a:ext cx="824300" cy="558621"/>
            <a:chOff x="4078007" y="5827854"/>
            <a:chExt cx="824300" cy="558621"/>
          </a:xfrm>
        </p:grpSpPr>
        <p:pic>
          <p:nvPicPr>
            <p:cNvPr id="36" name="Graphic 7">
              <a:extLst>
                <a:ext uri="{FF2B5EF4-FFF2-40B4-BE49-F238E27FC236}">
                  <a16:creationId xmlns:a16="http://schemas.microsoft.com/office/drawing/2014/main" id="{FBD4EA79-D44A-4110-B4AE-45A6FF334FA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47894" y="5827854"/>
              <a:ext cx="335500" cy="3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9">
              <a:extLst>
                <a:ext uri="{FF2B5EF4-FFF2-40B4-BE49-F238E27FC236}">
                  <a16:creationId xmlns:a16="http://schemas.microsoft.com/office/drawing/2014/main" id="{7993C854-D491-439A-9072-DB797F680899}"/>
                </a:ext>
              </a:extLst>
            </p:cNvPr>
            <p:cNvSpPr txBox="1">
              <a:spLocks noChangeArrowheads="1"/>
            </p:cNvSpPr>
            <p:nvPr/>
          </p:nvSpPr>
          <p:spPr bwMode="auto">
            <a:xfrm>
              <a:off x="4078007" y="6140254"/>
              <a:ext cx="824300" cy="246221"/>
            </a:xfrm>
            <a:prstGeom prst="rect">
              <a:avLst/>
            </a:prstGeom>
            <a:noFill/>
          </p:spPr>
          <p:txBody>
            <a:bodyPr wrap="square" rtlCol="0">
              <a:spAutoFit/>
            </a:bodyPr>
            <a:lstStyle>
              <a:defPPr>
                <a:defRPr lang="en-US"/>
              </a:defPPr>
              <a:lvl1pPr algn="ctr">
                <a:defRPr sz="1400">
                  <a:solidFill>
                    <a:schemeClr val="bg1"/>
                  </a:solidFill>
                </a:defRPr>
              </a:lvl1pPr>
            </a:lstStyle>
            <a:p>
              <a:r>
                <a:rPr lang="en-US" altLang="en-US" sz="1000" dirty="0">
                  <a:solidFill>
                    <a:schemeClr val="tx1"/>
                  </a:solidFill>
                </a:rPr>
                <a:t>Dir Service</a:t>
              </a:r>
            </a:p>
          </p:txBody>
        </p:sp>
      </p:grpSp>
      <p:pic>
        <p:nvPicPr>
          <p:cNvPr id="42" name="Graphic 9">
            <a:extLst>
              <a:ext uri="{FF2B5EF4-FFF2-40B4-BE49-F238E27FC236}">
                <a16:creationId xmlns:a16="http://schemas.microsoft.com/office/drawing/2014/main" id="{DCCBBF39-5D35-4706-A9C8-A1002812F88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06176" y="1790107"/>
            <a:ext cx="408519" cy="408519"/>
          </a:xfrm>
          <a:prstGeom prst="rect">
            <a:avLst/>
          </a:prstGeom>
        </p:spPr>
      </p:pic>
      <p:grpSp>
        <p:nvGrpSpPr>
          <p:cNvPr id="43" name="Group 42">
            <a:extLst>
              <a:ext uri="{FF2B5EF4-FFF2-40B4-BE49-F238E27FC236}">
                <a16:creationId xmlns:a16="http://schemas.microsoft.com/office/drawing/2014/main" id="{0A3A048C-3A8F-4DFE-A1AC-027B9F006A6E}"/>
              </a:ext>
            </a:extLst>
          </p:cNvPr>
          <p:cNvGrpSpPr/>
          <p:nvPr/>
        </p:nvGrpSpPr>
        <p:grpSpPr>
          <a:xfrm>
            <a:off x="4257699" y="1199341"/>
            <a:ext cx="7644855" cy="4057568"/>
            <a:chOff x="3931947" y="2121326"/>
            <a:chExt cx="3172823" cy="3538041"/>
          </a:xfrm>
        </p:grpSpPr>
        <p:grpSp>
          <p:nvGrpSpPr>
            <p:cNvPr id="44" name="Group 43">
              <a:extLst>
                <a:ext uri="{FF2B5EF4-FFF2-40B4-BE49-F238E27FC236}">
                  <a16:creationId xmlns:a16="http://schemas.microsoft.com/office/drawing/2014/main" id="{06DE8DB9-E22C-4663-8F53-7969CACDAE10}"/>
                </a:ext>
              </a:extLst>
            </p:cNvPr>
            <p:cNvGrpSpPr/>
            <p:nvPr/>
          </p:nvGrpSpPr>
          <p:grpSpPr>
            <a:xfrm>
              <a:off x="3959907" y="2121326"/>
              <a:ext cx="3144863" cy="3538041"/>
              <a:chOff x="3249781" y="1379082"/>
              <a:chExt cx="7173034" cy="4448512"/>
            </a:xfrm>
          </p:grpSpPr>
          <p:sp>
            <p:nvSpPr>
              <p:cNvPr id="46" name="Rectangle 45">
                <a:extLst>
                  <a:ext uri="{FF2B5EF4-FFF2-40B4-BE49-F238E27FC236}">
                    <a16:creationId xmlns:a16="http://schemas.microsoft.com/office/drawing/2014/main" id="{45A5F243-597F-49B7-BDC7-355BF9934459}"/>
                  </a:ext>
                </a:extLst>
              </p:cNvPr>
              <p:cNvSpPr/>
              <p:nvPr/>
            </p:nvSpPr>
            <p:spPr>
              <a:xfrm>
                <a:off x="3249781" y="1379082"/>
                <a:ext cx="7173034" cy="4448512"/>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 </a:t>
                </a:r>
              </a:p>
            </p:txBody>
          </p:sp>
          <p:pic>
            <p:nvPicPr>
              <p:cNvPr id="47" name="Graphic 46">
                <a:extLst>
                  <a:ext uri="{FF2B5EF4-FFF2-40B4-BE49-F238E27FC236}">
                    <a16:creationId xmlns:a16="http://schemas.microsoft.com/office/drawing/2014/main" id="{38D384D5-F575-4694-B159-CAF23BF2D9E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254041" y="1386653"/>
                <a:ext cx="310613" cy="390288"/>
              </a:xfrm>
              <a:prstGeom prst="rect">
                <a:avLst/>
              </a:prstGeom>
            </p:spPr>
          </p:pic>
        </p:grpSp>
        <p:sp>
          <p:nvSpPr>
            <p:cNvPr id="45" name="TextBox 44">
              <a:extLst>
                <a:ext uri="{FF2B5EF4-FFF2-40B4-BE49-F238E27FC236}">
                  <a16:creationId xmlns:a16="http://schemas.microsoft.com/office/drawing/2014/main" id="{8DF7D326-3EBB-414A-ACAD-FF2026931B69}"/>
                </a:ext>
              </a:extLst>
            </p:cNvPr>
            <p:cNvSpPr txBox="1"/>
            <p:nvPr/>
          </p:nvSpPr>
          <p:spPr>
            <a:xfrm>
              <a:off x="3931947" y="2420255"/>
              <a:ext cx="213611" cy="241532"/>
            </a:xfrm>
            <a:prstGeom prst="rect">
              <a:avLst/>
            </a:prstGeom>
            <a:noFill/>
          </p:spPr>
          <p:txBody>
            <a:bodyPr wrap="square" rtlCol="0">
              <a:spAutoFit/>
            </a:bodyPr>
            <a:lstStyle/>
            <a:p>
              <a:r>
                <a:rPr lang="en-US" sz="1200" b="1" dirty="0">
                  <a:solidFill>
                    <a:schemeClr val="accent6">
                      <a:lumMod val="75000"/>
                    </a:schemeClr>
                  </a:solidFill>
                </a:rPr>
                <a:t>HPC</a:t>
              </a:r>
            </a:p>
          </p:txBody>
        </p:sp>
      </p:grpSp>
      <p:sp>
        <p:nvSpPr>
          <p:cNvPr id="48" name="Rectangle 47">
            <a:extLst>
              <a:ext uri="{FF2B5EF4-FFF2-40B4-BE49-F238E27FC236}">
                <a16:creationId xmlns:a16="http://schemas.microsoft.com/office/drawing/2014/main" id="{B1C9ED97-2FE8-474D-BEA0-962F9769ECBF}"/>
              </a:ext>
            </a:extLst>
          </p:cNvPr>
          <p:cNvSpPr/>
          <p:nvPr/>
        </p:nvSpPr>
        <p:spPr bwMode="auto">
          <a:xfrm>
            <a:off x="4681807" y="958668"/>
            <a:ext cx="3815952" cy="437851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000" dirty="0">
                <a:solidFill>
                  <a:srgbClr val="5B9CD5"/>
                </a:solidFill>
                <a:latin typeface="Arial" panose="020B0604020202020204" pitchFamily="34" charset="0"/>
                <a:cs typeface="Arial" panose="020B0604020202020204" pitchFamily="34" charset="0"/>
              </a:rPr>
              <a:t>eu-west-1a</a:t>
            </a:r>
          </a:p>
        </p:txBody>
      </p:sp>
      <p:sp>
        <p:nvSpPr>
          <p:cNvPr id="55" name="TextBox 12">
            <a:extLst>
              <a:ext uri="{FF2B5EF4-FFF2-40B4-BE49-F238E27FC236}">
                <a16:creationId xmlns:a16="http://schemas.microsoft.com/office/drawing/2014/main" id="{E101B2A1-E9CF-4513-81A1-EECD2D4558A4}"/>
              </a:ext>
            </a:extLst>
          </p:cNvPr>
          <p:cNvSpPr txBox="1">
            <a:spLocks noChangeArrowheads="1"/>
          </p:cNvSpPr>
          <p:nvPr/>
        </p:nvSpPr>
        <p:spPr bwMode="auto">
          <a:xfrm>
            <a:off x="433803" y="776924"/>
            <a:ext cx="10455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solidFill>
                  <a:schemeClr val="bg1">
                    <a:lumMod val="50000"/>
                  </a:schemeClr>
                </a:solidFill>
                <a:latin typeface="Arial" panose="020B0604020202020204" pitchFamily="34" charset="0"/>
                <a:ea typeface="Amazon Ember" panose="020B0603020204020204" pitchFamily="34" charset="0"/>
                <a:cs typeface="Arial" panose="020B0604020202020204" pitchFamily="34" charset="0"/>
              </a:rPr>
              <a:t>Dyson Malmesbury</a:t>
            </a:r>
          </a:p>
        </p:txBody>
      </p:sp>
      <p:sp>
        <p:nvSpPr>
          <p:cNvPr id="121" name="Rectangle 120">
            <a:extLst>
              <a:ext uri="{FF2B5EF4-FFF2-40B4-BE49-F238E27FC236}">
                <a16:creationId xmlns:a16="http://schemas.microsoft.com/office/drawing/2014/main" id="{BFAFCCBE-809C-45C5-989D-04280CF40DA8}"/>
              </a:ext>
            </a:extLst>
          </p:cNvPr>
          <p:cNvSpPr/>
          <p:nvPr/>
        </p:nvSpPr>
        <p:spPr>
          <a:xfrm>
            <a:off x="98635" y="4609375"/>
            <a:ext cx="2115055" cy="18413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One Parallel Cluster Per AZ</a:t>
            </a:r>
          </a:p>
          <a:p>
            <a:endParaRPr lang="en-US" sz="1000" b="1" dirty="0">
              <a:solidFill>
                <a:schemeClr val="tx1"/>
              </a:solidFill>
            </a:endParaRPr>
          </a:p>
          <a:p>
            <a:r>
              <a:rPr lang="en-US" sz="1000" b="1" dirty="0">
                <a:solidFill>
                  <a:schemeClr val="tx1"/>
                </a:solidFill>
              </a:rPr>
              <a:t>HPC Instance Type</a:t>
            </a:r>
          </a:p>
          <a:p>
            <a:pPr marL="285750" indent="-285750">
              <a:buFont typeface="Arial" panose="020B0604020202020204" pitchFamily="34" charset="0"/>
              <a:buChar char="•"/>
            </a:pPr>
            <a:r>
              <a:rPr lang="en-US" sz="1000" dirty="0">
                <a:solidFill>
                  <a:schemeClr val="tx1"/>
                </a:solidFill>
              </a:rPr>
              <a:t>Compute: C6i.32xlarge</a:t>
            </a:r>
          </a:p>
          <a:p>
            <a:pPr marL="285750" indent="-285750">
              <a:buFont typeface="Arial" panose="020B0604020202020204" pitchFamily="34" charset="0"/>
              <a:buChar char="•"/>
            </a:pPr>
            <a:r>
              <a:rPr lang="en-US" sz="1000" dirty="0">
                <a:solidFill>
                  <a:schemeClr val="tx1"/>
                </a:solidFill>
              </a:rPr>
              <a:t>Head: C6i.2xlarge</a:t>
            </a:r>
          </a:p>
          <a:p>
            <a:r>
              <a:rPr lang="en-US" sz="1000" b="1" dirty="0">
                <a:solidFill>
                  <a:schemeClr val="tx1"/>
                </a:solidFill>
              </a:rPr>
              <a:t>Workstations</a:t>
            </a:r>
          </a:p>
          <a:p>
            <a:pPr marL="171450" indent="-171450">
              <a:buFont typeface="Arial" panose="020B0604020202020204" pitchFamily="34" charset="0"/>
              <a:buChar char="•"/>
            </a:pPr>
            <a:r>
              <a:rPr lang="en-US" sz="1000" dirty="0">
                <a:solidFill>
                  <a:schemeClr val="tx1"/>
                </a:solidFill>
              </a:rPr>
              <a:t>G4dn.2xlarge</a:t>
            </a:r>
          </a:p>
          <a:p>
            <a:r>
              <a:rPr lang="en-US" sz="1000" b="1" dirty="0">
                <a:solidFill>
                  <a:schemeClr val="tx1"/>
                </a:solidFill>
              </a:rPr>
              <a:t>Storage</a:t>
            </a:r>
          </a:p>
          <a:p>
            <a:pPr marL="171450" indent="-171450">
              <a:buFont typeface="Arial" panose="020B0604020202020204" pitchFamily="34" charset="0"/>
              <a:buChar char="•"/>
            </a:pPr>
            <a:r>
              <a:rPr lang="en-US" sz="1000" dirty="0">
                <a:solidFill>
                  <a:schemeClr val="tx1"/>
                </a:solidFill>
              </a:rPr>
              <a:t>Local 600 GB GP3</a:t>
            </a:r>
          </a:p>
          <a:p>
            <a:pPr marL="171450" indent="-171450">
              <a:buFont typeface="Arial" panose="020B0604020202020204" pitchFamily="34" charset="0"/>
              <a:buChar char="•"/>
            </a:pPr>
            <a:r>
              <a:rPr lang="en-US" sz="1000" dirty="0">
                <a:solidFill>
                  <a:schemeClr val="tx1"/>
                </a:solidFill>
              </a:rPr>
              <a:t>Shared 50 TB FSx for NetApp ONTAP</a:t>
            </a:r>
          </a:p>
        </p:txBody>
      </p:sp>
      <p:pic>
        <p:nvPicPr>
          <p:cNvPr id="132" name="Graphic 7">
            <a:extLst>
              <a:ext uri="{FF2B5EF4-FFF2-40B4-BE49-F238E27FC236}">
                <a16:creationId xmlns:a16="http://schemas.microsoft.com/office/drawing/2014/main" id="{4506ADF5-47D3-44D1-A354-302238B5031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24858" y="2480664"/>
            <a:ext cx="355478" cy="355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 name="Group 49">
            <a:extLst>
              <a:ext uri="{FF2B5EF4-FFF2-40B4-BE49-F238E27FC236}">
                <a16:creationId xmlns:a16="http://schemas.microsoft.com/office/drawing/2014/main" id="{A30EA907-DE3A-FE2A-E60B-D3714900FA9D}"/>
              </a:ext>
            </a:extLst>
          </p:cNvPr>
          <p:cNvGrpSpPr/>
          <p:nvPr/>
        </p:nvGrpSpPr>
        <p:grpSpPr>
          <a:xfrm>
            <a:off x="89953" y="3440528"/>
            <a:ext cx="1308508" cy="922553"/>
            <a:chOff x="89953" y="3596942"/>
            <a:chExt cx="1308508" cy="922553"/>
          </a:xfrm>
        </p:grpSpPr>
        <p:grpSp>
          <p:nvGrpSpPr>
            <p:cNvPr id="133" name="Group 132">
              <a:extLst>
                <a:ext uri="{FF2B5EF4-FFF2-40B4-BE49-F238E27FC236}">
                  <a16:creationId xmlns:a16="http://schemas.microsoft.com/office/drawing/2014/main" id="{895BD4E1-3A70-4419-B5D5-4F95FEB8B1ED}"/>
                </a:ext>
              </a:extLst>
            </p:cNvPr>
            <p:cNvGrpSpPr/>
            <p:nvPr/>
          </p:nvGrpSpPr>
          <p:grpSpPr>
            <a:xfrm>
              <a:off x="112658" y="3596942"/>
              <a:ext cx="1273279" cy="892625"/>
              <a:chOff x="64530" y="1652445"/>
              <a:chExt cx="1273279" cy="892624"/>
            </a:xfrm>
          </p:grpSpPr>
          <p:grpSp>
            <p:nvGrpSpPr>
              <p:cNvPr id="134" name="Group 133">
                <a:extLst>
                  <a:ext uri="{FF2B5EF4-FFF2-40B4-BE49-F238E27FC236}">
                    <a16:creationId xmlns:a16="http://schemas.microsoft.com/office/drawing/2014/main" id="{5D209105-6C14-4BEF-B882-EE5F139FD8C3}"/>
                  </a:ext>
                </a:extLst>
              </p:cNvPr>
              <p:cNvGrpSpPr/>
              <p:nvPr/>
            </p:nvGrpSpPr>
            <p:grpSpPr>
              <a:xfrm>
                <a:off x="64530" y="1652445"/>
                <a:ext cx="1273279" cy="892624"/>
                <a:chOff x="80368" y="671578"/>
                <a:chExt cx="1273279" cy="892624"/>
              </a:xfrm>
            </p:grpSpPr>
            <p:grpSp>
              <p:nvGrpSpPr>
                <p:cNvPr id="136" name="Group 135">
                  <a:extLst>
                    <a:ext uri="{FF2B5EF4-FFF2-40B4-BE49-F238E27FC236}">
                      <a16:creationId xmlns:a16="http://schemas.microsoft.com/office/drawing/2014/main" id="{6B0572E4-D3A1-4BE8-AA81-AA3D72E8F223}"/>
                    </a:ext>
                  </a:extLst>
                </p:cNvPr>
                <p:cNvGrpSpPr/>
                <p:nvPr/>
              </p:nvGrpSpPr>
              <p:grpSpPr>
                <a:xfrm>
                  <a:off x="80368" y="691544"/>
                  <a:ext cx="1273279" cy="872658"/>
                  <a:chOff x="249234" y="5221274"/>
                  <a:chExt cx="1273279" cy="872658"/>
                </a:xfrm>
              </p:grpSpPr>
              <p:sp>
                <p:nvSpPr>
                  <p:cNvPr id="138" name="Rectangle 137">
                    <a:extLst>
                      <a:ext uri="{FF2B5EF4-FFF2-40B4-BE49-F238E27FC236}">
                        <a16:creationId xmlns:a16="http://schemas.microsoft.com/office/drawing/2014/main" id="{3BB8E026-ADF0-406F-82E3-0089544E4AFF}"/>
                      </a:ext>
                    </a:extLst>
                  </p:cNvPr>
                  <p:cNvSpPr/>
                  <p:nvPr/>
                </p:nvSpPr>
                <p:spPr>
                  <a:xfrm>
                    <a:off x="249234" y="5221274"/>
                    <a:ext cx="1273279" cy="872658"/>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de-CH">
                      <a:solidFill>
                        <a:schemeClr val="bg1"/>
                      </a:solidFill>
                    </a:endParaRPr>
                  </a:p>
                </p:txBody>
              </p:sp>
              <p:pic>
                <p:nvPicPr>
                  <p:cNvPr id="139" name="Graphic 138">
                    <a:extLst>
                      <a:ext uri="{FF2B5EF4-FFF2-40B4-BE49-F238E27FC236}">
                        <a16:creationId xmlns:a16="http://schemas.microsoft.com/office/drawing/2014/main" id="{F9D62083-FDE4-4535-BE94-B6DC16818479}"/>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flipH="1">
                    <a:off x="461950" y="5415092"/>
                    <a:ext cx="345819" cy="336032"/>
                  </a:xfrm>
                  <a:prstGeom prst="rect">
                    <a:avLst/>
                  </a:prstGeom>
                </p:spPr>
              </p:pic>
            </p:grpSp>
            <p:sp>
              <p:nvSpPr>
                <p:cNvPr id="137" name="TextBox 12">
                  <a:extLst>
                    <a:ext uri="{FF2B5EF4-FFF2-40B4-BE49-F238E27FC236}">
                      <a16:creationId xmlns:a16="http://schemas.microsoft.com/office/drawing/2014/main" id="{53EF0099-62A0-4348-9E4E-BF53142BFFAB}"/>
                    </a:ext>
                  </a:extLst>
                </p:cNvPr>
                <p:cNvSpPr txBox="1">
                  <a:spLocks noChangeArrowheads="1"/>
                </p:cNvSpPr>
                <p:nvPr/>
              </p:nvSpPr>
              <p:spPr bwMode="auto">
                <a:xfrm>
                  <a:off x="122073" y="671578"/>
                  <a:ext cx="11186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solidFill>
                        <a:schemeClr val="bg1">
                          <a:lumMod val="50000"/>
                        </a:schemeClr>
                      </a:solidFill>
                      <a:latin typeface="Arial" panose="020B0604020202020204" pitchFamily="34" charset="0"/>
                      <a:ea typeface="Amazon Ember" panose="020B0603020204020204" pitchFamily="34" charset="0"/>
                      <a:cs typeface="Arial" panose="020B0604020202020204" pitchFamily="34" charset="0"/>
                    </a:rPr>
                    <a:t>TCS Dev Center</a:t>
                  </a:r>
                </a:p>
              </p:txBody>
            </p:sp>
          </p:grpSp>
          <p:pic>
            <p:nvPicPr>
              <p:cNvPr id="135" name="Graphic 134" descr="Internet with solid fill">
                <a:extLst>
                  <a:ext uri="{FF2B5EF4-FFF2-40B4-BE49-F238E27FC236}">
                    <a16:creationId xmlns:a16="http://schemas.microsoft.com/office/drawing/2014/main" id="{F5D95F97-D28F-4551-8BDD-F8A4954A208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663655" y="1832978"/>
                <a:ext cx="426575" cy="426575"/>
              </a:xfrm>
              <a:prstGeom prst="rect">
                <a:avLst/>
              </a:prstGeom>
            </p:spPr>
          </p:pic>
        </p:grpSp>
        <p:sp>
          <p:nvSpPr>
            <p:cNvPr id="140" name="TextBox 9">
              <a:extLst>
                <a:ext uri="{FF2B5EF4-FFF2-40B4-BE49-F238E27FC236}">
                  <a16:creationId xmlns:a16="http://schemas.microsoft.com/office/drawing/2014/main" id="{5EA2DD32-3DCA-4BC4-8129-6F29FD17F9B8}"/>
                </a:ext>
              </a:extLst>
            </p:cNvPr>
            <p:cNvSpPr txBox="1">
              <a:spLocks noChangeArrowheads="1"/>
            </p:cNvSpPr>
            <p:nvPr/>
          </p:nvSpPr>
          <p:spPr bwMode="auto">
            <a:xfrm>
              <a:off x="89953" y="4119385"/>
              <a:ext cx="13085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Cloud Engineer with Dyson Laptop</a:t>
              </a:r>
            </a:p>
          </p:txBody>
        </p:sp>
      </p:grpSp>
      <p:sp>
        <p:nvSpPr>
          <p:cNvPr id="142" name="TextBox 9">
            <a:extLst>
              <a:ext uri="{FF2B5EF4-FFF2-40B4-BE49-F238E27FC236}">
                <a16:creationId xmlns:a16="http://schemas.microsoft.com/office/drawing/2014/main" id="{EE61D3E3-6365-4DC9-BBAD-4CE33C47F272}"/>
              </a:ext>
            </a:extLst>
          </p:cNvPr>
          <p:cNvSpPr txBox="1">
            <a:spLocks noChangeArrowheads="1"/>
          </p:cNvSpPr>
          <p:nvPr/>
        </p:nvSpPr>
        <p:spPr bwMode="auto">
          <a:xfrm>
            <a:off x="3872516" y="2830339"/>
            <a:ext cx="5038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TGW</a:t>
            </a:r>
          </a:p>
        </p:txBody>
      </p:sp>
      <p:pic>
        <p:nvPicPr>
          <p:cNvPr id="2" name="Graphic 43">
            <a:extLst>
              <a:ext uri="{FF2B5EF4-FFF2-40B4-BE49-F238E27FC236}">
                <a16:creationId xmlns:a16="http://schemas.microsoft.com/office/drawing/2014/main" id="{67A2A2EC-0B95-0544-63DB-E4725D1D2061}"/>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573071" y="2662158"/>
            <a:ext cx="271790" cy="27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9">
            <a:extLst>
              <a:ext uri="{FF2B5EF4-FFF2-40B4-BE49-F238E27FC236}">
                <a16:creationId xmlns:a16="http://schemas.microsoft.com/office/drawing/2014/main" id="{58DA9E35-F1CE-9895-508C-D009D22DDBE7}"/>
              </a:ext>
            </a:extLst>
          </p:cNvPr>
          <p:cNvSpPr txBox="1">
            <a:spLocks noChangeArrowheads="1"/>
          </p:cNvSpPr>
          <p:nvPr/>
        </p:nvSpPr>
        <p:spPr bwMode="auto">
          <a:xfrm>
            <a:off x="241543" y="2933062"/>
            <a:ext cx="84761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Client VPN</a:t>
            </a:r>
          </a:p>
        </p:txBody>
      </p:sp>
      <p:pic>
        <p:nvPicPr>
          <p:cNvPr id="63" name="Graphic 35">
            <a:extLst>
              <a:ext uri="{FF2B5EF4-FFF2-40B4-BE49-F238E27FC236}">
                <a16:creationId xmlns:a16="http://schemas.microsoft.com/office/drawing/2014/main" id="{FE617F0D-E2F2-4C4F-C66D-724C459D91E1}"/>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733303" y="1303003"/>
            <a:ext cx="243780" cy="25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 name="Rectangle 180">
            <a:extLst>
              <a:ext uri="{FF2B5EF4-FFF2-40B4-BE49-F238E27FC236}">
                <a16:creationId xmlns:a16="http://schemas.microsoft.com/office/drawing/2014/main" id="{BBE2282B-980A-A55B-411E-39C1046BE05C}"/>
              </a:ext>
            </a:extLst>
          </p:cNvPr>
          <p:cNvSpPr/>
          <p:nvPr/>
        </p:nvSpPr>
        <p:spPr>
          <a:xfrm>
            <a:off x="5899979" y="5608209"/>
            <a:ext cx="5806554" cy="72884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9">
            <a:extLst>
              <a:ext uri="{FF2B5EF4-FFF2-40B4-BE49-F238E27FC236}">
                <a16:creationId xmlns:a16="http://schemas.microsoft.com/office/drawing/2014/main" id="{9ACC231B-0187-7E5D-E256-7A41A734BFB1}"/>
              </a:ext>
            </a:extLst>
          </p:cNvPr>
          <p:cNvSpPr txBox="1">
            <a:spLocks noChangeArrowheads="1"/>
          </p:cNvSpPr>
          <p:nvPr/>
        </p:nvSpPr>
        <p:spPr bwMode="auto">
          <a:xfrm>
            <a:off x="7963719" y="5568171"/>
            <a:ext cx="19837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de-CH" sz="1000" dirty="0"/>
              <a:t>Identity, Security &amp; Compliance</a:t>
            </a:r>
          </a:p>
        </p:txBody>
      </p:sp>
      <p:grpSp>
        <p:nvGrpSpPr>
          <p:cNvPr id="189" name="Group 188">
            <a:extLst>
              <a:ext uri="{FF2B5EF4-FFF2-40B4-BE49-F238E27FC236}">
                <a16:creationId xmlns:a16="http://schemas.microsoft.com/office/drawing/2014/main" id="{553BCDC5-4763-ED68-F9FE-B8F54F594F0D}"/>
              </a:ext>
            </a:extLst>
          </p:cNvPr>
          <p:cNvGrpSpPr/>
          <p:nvPr/>
        </p:nvGrpSpPr>
        <p:grpSpPr>
          <a:xfrm>
            <a:off x="7513075" y="5784718"/>
            <a:ext cx="918320" cy="545529"/>
            <a:chOff x="5048725" y="5800206"/>
            <a:chExt cx="918320" cy="545529"/>
          </a:xfrm>
        </p:grpSpPr>
        <p:pic>
          <p:nvPicPr>
            <p:cNvPr id="184" name="Graphic 17">
              <a:extLst>
                <a:ext uri="{FF2B5EF4-FFF2-40B4-BE49-F238E27FC236}">
                  <a16:creationId xmlns:a16="http://schemas.microsoft.com/office/drawing/2014/main" id="{52F06581-3F19-F344-922D-951D1603CC48}"/>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353730" y="5800206"/>
              <a:ext cx="32316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 name="TextBox 9">
              <a:extLst>
                <a:ext uri="{FF2B5EF4-FFF2-40B4-BE49-F238E27FC236}">
                  <a16:creationId xmlns:a16="http://schemas.microsoft.com/office/drawing/2014/main" id="{76FC6EAC-C8A0-9FA7-6DE1-E1FA650CF721}"/>
                </a:ext>
              </a:extLst>
            </p:cNvPr>
            <p:cNvSpPr txBox="1">
              <a:spLocks noChangeArrowheads="1"/>
            </p:cNvSpPr>
            <p:nvPr/>
          </p:nvSpPr>
          <p:spPr bwMode="auto">
            <a:xfrm>
              <a:off x="5048725" y="6099514"/>
              <a:ext cx="918320" cy="246221"/>
            </a:xfrm>
            <a:prstGeom prst="rect">
              <a:avLst/>
            </a:prstGeom>
            <a:noFill/>
          </p:spPr>
          <p:txBody>
            <a:bodyPr wrap="square" rtlCol="0">
              <a:spAutoFit/>
            </a:bodyPr>
            <a:lstStyle>
              <a:defPPr>
                <a:defRPr lang="en-US"/>
              </a:defPPr>
              <a:lvl1pPr algn="ctr">
                <a:defRPr sz="1400">
                  <a:solidFill>
                    <a:schemeClr val="bg1"/>
                  </a:solidFill>
                </a:defRPr>
              </a:lvl1pPr>
            </a:lstStyle>
            <a:p>
              <a:r>
                <a:rPr lang="en-US" altLang="en-US" sz="1000" dirty="0">
                  <a:solidFill>
                    <a:schemeClr val="tx1"/>
                  </a:solidFill>
                </a:rPr>
                <a:t>Secrets </a:t>
              </a:r>
              <a:r>
                <a:rPr lang="en-US" altLang="en-US" sz="1000" dirty="0" err="1">
                  <a:solidFill>
                    <a:schemeClr val="tx1"/>
                  </a:solidFill>
                </a:rPr>
                <a:t>Mgr</a:t>
              </a:r>
              <a:endParaRPr lang="en-US" altLang="en-US" sz="1000" dirty="0">
                <a:solidFill>
                  <a:schemeClr val="tx1"/>
                </a:solidFill>
              </a:endParaRPr>
            </a:p>
          </p:txBody>
        </p:sp>
      </p:grpSp>
      <p:sp>
        <p:nvSpPr>
          <p:cNvPr id="206" name="Rectangle 205">
            <a:extLst>
              <a:ext uri="{FF2B5EF4-FFF2-40B4-BE49-F238E27FC236}">
                <a16:creationId xmlns:a16="http://schemas.microsoft.com/office/drawing/2014/main" id="{058744DE-154E-5FBA-E17C-5A232FA17BFC}"/>
              </a:ext>
            </a:extLst>
          </p:cNvPr>
          <p:cNvSpPr/>
          <p:nvPr/>
        </p:nvSpPr>
        <p:spPr>
          <a:xfrm>
            <a:off x="4174574" y="5608209"/>
            <a:ext cx="1306716" cy="735494"/>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TextBox 9">
            <a:extLst>
              <a:ext uri="{FF2B5EF4-FFF2-40B4-BE49-F238E27FC236}">
                <a16:creationId xmlns:a16="http://schemas.microsoft.com/office/drawing/2014/main" id="{85548C83-64BB-663C-EAA5-731ABDCF942D}"/>
              </a:ext>
            </a:extLst>
          </p:cNvPr>
          <p:cNvSpPr txBox="1">
            <a:spLocks noChangeArrowheads="1"/>
          </p:cNvSpPr>
          <p:nvPr/>
        </p:nvSpPr>
        <p:spPr bwMode="auto">
          <a:xfrm>
            <a:off x="4325068" y="5573159"/>
            <a:ext cx="104657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de-CH" sz="1000" dirty="0"/>
              <a:t>Storage Options</a:t>
            </a:r>
          </a:p>
        </p:txBody>
      </p:sp>
      <p:grpSp>
        <p:nvGrpSpPr>
          <p:cNvPr id="216" name="Group 215">
            <a:extLst>
              <a:ext uri="{FF2B5EF4-FFF2-40B4-BE49-F238E27FC236}">
                <a16:creationId xmlns:a16="http://schemas.microsoft.com/office/drawing/2014/main" id="{7FDA58FE-E1C9-8337-EF53-5B028E64363D}"/>
              </a:ext>
            </a:extLst>
          </p:cNvPr>
          <p:cNvGrpSpPr/>
          <p:nvPr/>
        </p:nvGrpSpPr>
        <p:grpSpPr>
          <a:xfrm>
            <a:off x="4471887" y="5792237"/>
            <a:ext cx="1056328" cy="540206"/>
            <a:chOff x="4331022" y="5792237"/>
            <a:chExt cx="1056328" cy="540206"/>
          </a:xfrm>
        </p:grpSpPr>
        <p:pic>
          <p:nvPicPr>
            <p:cNvPr id="211" name="Graphic 8">
              <a:extLst>
                <a:ext uri="{FF2B5EF4-FFF2-40B4-BE49-F238E27FC236}">
                  <a16:creationId xmlns:a16="http://schemas.microsoft.com/office/drawing/2014/main" id="{D7AB6C42-D910-4493-50A4-07E537E6F2A7}"/>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14328" y="5792237"/>
              <a:ext cx="32316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 name="TextBox 9">
              <a:extLst>
                <a:ext uri="{FF2B5EF4-FFF2-40B4-BE49-F238E27FC236}">
                  <a16:creationId xmlns:a16="http://schemas.microsoft.com/office/drawing/2014/main" id="{B187A2F5-FB00-ABCD-1D0E-3D73A6EAB7AC}"/>
                </a:ext>
              </a:extLst>
            </p:cNvPr>
            <p:cNvSpPr txBox="1">
              <a:spLocks noChangeArrowheads="1"/>
            </p:cNvSpPr>
            <p:nvPr/>
          </p:nvSpPr>
          <p:spPr bwMode="auto">
            <a:xfrm>
              <a:off x="4331022" y="6101611"/>
              <a:ext cx="105632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900" dirty="0" err="1">
                  <a:latin typeface="Arial" panose="020B0604020202020204" pitchFamily="34" charset="0"/>
                  <a:ea typeface="Amazon Ember" panose="020B0603020204020204" pitchFamily="34" charset="0"/>
                  <a:cs typeface="Arial" panose="020B0604020202020204" pitchFamily="34" charset="0"/>
                </a:rPr>
                <a:t>FSx</a:t>
              </a:r>
              <a:r>
                <a:rPr lang="en-US" altLang="en-US" sz="900" dirty="0">
                  <a:latin typeface="Arial" panose="020B0604020202020204" pitchFamily="34" charset="0"/>
                  <a:ea typeface="Amazon Ember" panose="020B0603020204020204" pitchFamily="34" charset="0"/>
                  <a:cs typeface="Arial" panose="020B0604020202020204" pitchFamily="34" charset="0"/>
                </a:rPr>
                <a:t> for ONTAP</a:t>
              </a:r>
            </a:p>
          </p:txBody>
        </p:sp>
      </p:grpSp>
      <p:grpSp>
        <p:nvGrpSpPr>
          <p:cNvPr id="215" name="Group 214">
            <a:extLst>
              <a:ext uri="{FF2B5EF4-FFF2-40B4-BE49-F238E27FC236}">
                <a16:creationId xmlns:a16="http://schemas.microsoft.com/office/drawing/2014/main" id="{590D3696-196A-F97D-1AF2-DC9D07D9E12B}"/>
              </a:ext>
            </a:extLst>
          </p:cNvPr>
          <p:cNvGrpSpPr/>
          <p:nvPr/>
        </p:nvGrpSpPr>
        <p:grpSpPr>
          <a:xfrm>
            <a:off x="4247858" y="5792879"/>
            <a:ext cx="358072" cy="539867"/>
            <a:chOff x="5393728" y="5792237"/>
            <a:chExt cx="358072" cy="539867"/>
          </a:xfrm>
        </p:grpSpPr>
        <p:pic>
          <p:nvPicPr>
            <p:cNvPr id="213" name="Graphic 8">
              <a:extLst>
                <a:ext uri="{FF2B5EF4-FFF2-40B4-BE49-F238E27FC236}">
                  <a16:creationId xmlns:a16="http://schemas.microsoft.com/office/drawing/2014/main" id="{3B97A85C-7288-DD72-4C59-ECAACEB5AF31}"/>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421246" y="5792237"/>
              <a:ext cx="32316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TextBox 9">
              <a:extLst>
                <a:ext uri="{FF2B5EF4-FFF2-40B4-BE49-F238E27FC236}">
                  <a16:creationId xmlns:a16="http://schemas.microsoft.com/office/drawing/2014/main" id="{F575EBA3-3931-E975-5B7B-133AEE628768}"/>
                </a:ext>
              </a:extLst>
            </p:cNvPr>
            <p:cNvSpPr txBox="1">
              <a:spLocks noChangeArrowheads="1"/>
            </p:cNvSpPr>
            <p:nvPr/>
          </p:nvSpPr>
          <p:spPr bwMode="auto">
            <a:xfrm>
              <a:off x="5393728" y="6085883"/>
              <a:ext cx="3580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S3</a:t>
              </a:r>
            </a:p>
          </p:txBody>
        </p:sp>
      </p:grpSp>
      <p:grpSp>
        <p:nvGrpSpPr>
          <p:cNvPr id="10" name="Group 9">
            <a:extLst>
              <a:ext uri="{FF2B5EF4-FFF2-40B4-BE49-F238E27FC236}">
                <a16:creationId xmlns:a16="http://schemas.microsoft.com/office/drawing/2014/main" id="{58D3A059-5A03-B3CC-9E5B-0EDF25275714}"/>
              </a:ext>
            </a:extLst>
          </p:cNvPr>
          <p:cNvGrpSpPr/>
          <p:nvPr/>
        </p:nvGrpSpPr>
        <p:grpSpPr>
          <a:xfrm>
            <a:off x="1425405" y="2724184"/>
            <a:ext cx="882156" cy="735271"/>
            <a:chOff x="1194360" y="3355950"/>
            <a:chExt cx="882156" cy="735271"/>
          </a:xfrm>
        </p:grpSpPr>
        <p:pic>
          <p:nvPicPr>
            <p:cNvPr id="145" name="Picture 2">
              <a:extLst>
                <a:ext uri="{FF2B5EF4-FFF2-40B4-BE49-F238E27FC236}">
                  <a16:creationId xmlns:a16="http://schemas.microsoft.com/office/drawing/2014/main" id="{4CDA0CC7-6ABE-47E1-BACC-6EA711B22D14}"/>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338053" y="3355950"/>
              <a:ext cx="592383" cy="524684"/>
            </a:xfrm>
            <a:prstGeom prst="rect">
              <a:avLst/>
            </a:prstGeom>
            <a:noFill/>
            <a:extLst>
              <a:ext uri="{909E8E84-426E-40DD-AFC4-6F175D3DCCD1}">
                <a14:hiddenFill xmlns:a14="http://schemas.microsoft.com/office/drawing/2010/main">
                  <a:solidFill>
                    <a:srgbClr val="FFFFFF"/>
                  </a:solidFill>
                </a14:hiddenFill>
              </a:ext>
            </a:extLst>
          </p:spPr>
        </p:pic>
        <p:sp>
          <p:nvSpPr>
            <p:cNvPr id="148" name="TextBox 17">
              <a:extLst>
                <a:ext uri="{FF2B5EF4-FFF2-40B4-BE49-F238E27FC236}">
                  <a16:creationId xmlns:a16="http://schemas.microsoft.com/office/drawing/2014/main" id="{78626E20-4AE7-43AF-8B33-1336AF3F385B}"/>
                </a:ext>
              </a:extLst>
            </p:cNvPr>
            <p:cNvSpPr txBox="1">
              <a:spLocks noChangeArrowheads="1"/>
            </p:cNvSpPr>
            <p:nvPr/>
          </p:nvSpPr>
          <p:spPr bwMode="auto">
            <a:xfrm>
              <a:off x="1194360" y="3845000"/>
              <a:ext cx="8821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SD-WAN</a:t>
              </a:r>
            </a:p>
          </p:txBody>
        </p:sp>
      </p:grpSp>
      <p:sp>
        <p:nvSpPr>
          <p:cNvPr id="119" name="Rectangle 118">
            <a:extLst>
              <a:ext uri="{FF2B5EF4-FFF2-40B4-BE49-F238E27FC236}">
                <a16:creationId xmlns:a16="http://schemas.microsoft.com/office/drawing/2014/main" id="{BFFDA4C4-8721-9344-FEC1-D03B1C51852C}"/>
              </a:ext>
            </a:extLst>
          </p:cNvPr>
          <p:cNvSpPr/>
          <p:nvPr/>
        </p:nvSpPr>
        <p:spPr>
          <a:xfrm>
            <a:off x="3890165" y="880079"/>
            <a:ext cx="8088404" cy="4531152"/>
          </a:xfrm>
          <a:prstGeom prst="rect">
            <a:avLst/>
          </a:prstGeom>
          <a:noFill/>
          <a:ln w="6350">
            <a:solidFill>
              <a:srgbClr val="CD226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33795" tIns="46759"/>
          <a:lstStyle/>
          <a:p>
            <a:pPr algn="ctr">
              <a:defRPr/>
            </a:pPr>
            <a:endParaRPr lang="en-US" sz="614" baseline="-25000" dirty="0">
              <a:solidFill>
                <a:srgbClr val="CD2264"/>
              </a:solidFill>
              <a:latin typeface="Arial" panose="020B0604020202020204" pitchFamily="34" charset="0"/>
              <a:cs typeface="Arial" panose="020B0604020202020204" pitchFamily="34" charset="0"/>
            </a:endParaRPr>
          </a:p>
        </p:txBody>
      </p:sp>
      <p:cxnSp>
        <p:nvCxnSpPr>
          <p:cNvPr id="220" name="Connector: Elbow 219">
            <a:extLst>
              <a:ext uri="{FF2B5EF4-FFF2-40B4-BE49-F238E27FC236}">
                <a16:creationId xmlns:a16="http://schemas.microsoft.com/office/drawing/2014/main" id="{BF54B469-FD08-430D-ACFC-E55F2FA1EB1D}"/>
              </a:ext>
            </a:extLst>
          </p:cNvPr>
          <p:cNvCxnSpPr>
            <a:cxnSpLocks/>
          </p:cNvCxnSpPr>
          <p:nvPr/>
        </p:nvCxnSpPr>
        <p:spPr>
          <a:xfrm rot="16200000" flipV="1">
            <a:off x="68285" y="2779560"/>
            <a:ext cx="1153393" cy="208475"/>
          </a:xfrm>
          <a:prstGeom prst="bent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31" name="Rectangle 130">
            <a:extLst>
              <a:ext uri="{FF2B5EF4-FFF2-40B4-BE49-F238E27FC236}">
                <a16:creationId xmlns:a16="http://schemas.microsoft.com/office/drawing/2014/main" id="{5EDD732D-498A-43EC-4FB5-E3081AA49499}"/>
              </a:ext>
            </a:extLst>
          </p:cNvPr>
          <p:cNvSpPr/>
          <p:nvPr/>
        </p:nvSpPr>
        <p:spPr>
          <a:xfrm>
            <a:off x="2419074" y="1352617"/>
            <a:ext cx="1312675" cy="2019308"/>
          </a:xfrm>
          <a:prstGeom prst="rect">
            <a:avLst/>
          </a:prstGeom>
          <a:noFill/>
          <a:ln w="6350">
            <a:solidFill>
              <a:srgbClr val="CD226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33795" tIns="46759"/>
          <a:lstStyle/>
          <a:p>
            <a:pPr algn="ctr">
              <a:defRPr/>
            </a:pPr>
            <a:endParaRPr lang="en-US" sz="614" baseline="-25000" dirty="0">
              <a:solidFill>
                <a:srgbClr val="CD2264"/>
              </a:solidFill>
              <a:latin typeface="Arial" panose="020B0604020202020204" pitchFamily="34" charset="0"/>
              <a:cs typeface="Arial" panose="020B0604020202020204" pitchFamily="34" charset="0"/>
            </a:endParaRPr>
          </a:p>
        </p:txBody>
      </p:sp>
      <p:sp>
        <p:nvSpPr>
          <p:cNvPr id="144" name="TextBox 9">
            <a:extLst>
              <a:ext uri="{FF2B5EF4-FFF2-40B4-BE49-F238E27FC236}">
                <a16:creationId xmlns:a16="http://schemas.microsoft.com/office/drawing/2014/main" id="{E4F8A838-8234-222C-B659-974166411054}"/>
              </a:ext>
            </a:extLst>
          </p:cNvPr>
          <p:cNvSpPr txBox="1">
            <a:spLocks noChangeArrowheads="1"/>
          </p:cNvSpPr>
          <p:nvPr/>
        </p:nvSpPr>
        <p:spPr bwMode="auto">
          <a:xfrm>
            <a:off x="2607165" y="1356714"/>
            <a:ext cx="11444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 Transit Account</a:t>
            </a:r>
          </a:p>
        </p:txBody>
      </p:sp>
      <p:pic>
        <p:nvPicPr>
          <p:cNvPr id="146" name="Graphic 7">
            <a:extLst>
              <a:ext uri="{FF2B5EF4-FFF2-40B4-BE49-F238E27FC236}">
                <a16:creationId xmlns:a16="http://schemas.microsoft.com/office/drawing/2014/main" id="{79A2268C-DA6A-AFFA-89A1-D10F3EE7B1B8}"/>
              </a:ext>
            </a:extLst>
          </p:cNvPr>
          <p:cNvPicPr>
            <a:picLocks noChangeAspect="1" noChangeArrowheads="1"/>
          </p:cNvPicPr>
          <p:nvPr/>
        </p:nvPicPr>
        <p:blipFill>
          <a:blip r:embed="rId34">
            <a:extLst>
              <a:ext uri="{96DAC541-7B7A-43D3-8B79-37D633B846F1}">
                <asvg:svgBlip xmlns:asvg="http://schemas.microsoft.com/office/drawing/2016/SVG/main" r:embed="rId35"/>
              </a:ext>
            </a:extLst>
          </a:blip>
          <a:srcRect/>
          <a:stretch/>
        </p:blipFill>
        <p:spPr bwMode="auto">
          <a:xfrm>
            <a:off x="2432586" y="1347293"/>
            <a:ext cx="278891" cy="28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 name="Graphic 19">
            <a:extLst>
              <a:ext uri="{FF2B5EF4-FFF2-40B4-BE49-F238E27FC236}">
                <a16:creationId xmlns:a16="http://schemas.microsoft.com/office/drawing/2014/main" id="{E49456F8-C840-18B7-DBAD-19321460C317}"/>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942572" y="1836938"/>
            <a:ext cx="284623" cy="284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0" name="Group 149">
            <a:extLst>
              <a:ext uri="{FF2B5EF4-FFF2-40B4-BE49-F238E27FC236}">
                <a16:creationId xmlns:a16="http://schemas.microsoft.com/office/drawing/2014/main" id="{FF4CB7AF-B4A1-527F-C69C-6FC7E417A25B}"/>
              </a:ext>
            </a:extLst>
          </p:cNvPr>
          <p:cNvGrpSpPr/>
          <p:nvPr/>
        </p:nvGrpSpPr>
        <p:grpSpPr>
          <a:xfrm>
            <a:off x="2486759" y="2207981"/>
            <a:ext cx="1188720" cy="1086324"/>
            <a:chOff x="2053436" y="965046"/>
            <a:chExt cx="2419897" cy="724388"/>
          </a:xfrm>
        </p:grpSpPr>
        <p:sp>
          <p:nvSpPr>
            <p:cNvPr id="183" name="Rectangle 182">
              <a:extLst>
                <a:ext uri="{FF2B5EF4-FFF2-40B4-BE49-F238E27FC236}">
                  <a16:creationId xmlns:a16="http://schemas.microsoft.com/office/drawing/2014/main" id="{ACB786E9-2EF2-FCEC-7834-C8C69CA0B88B}"/>
                </a:ext>
              </a:extLst>
            </p:cNvPr>
            <p:cNvSpPr/>
            <p:nvPr/>
          </p:nvSpPr>
          <p:spPr>
            <a:xfrm>
              <a:off x="2053436" y="965046"/>
              <a:ext cx="2419897" cy="724388"/>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ln w="0"/>
                <a:solidFill>
                  <a:srgbClr val="1E8900"/>
                </a:solidFill>
                <a:latin typeface="Arial" panose="020B0604020202020204" pitchFamily="34" charset="0"/>
                <a:cs typeface="Arial" panose="020B0604020202020204" pitchFamily="34" charset="0"/>
              </a:endParaRPr>
            </a:p>
          </p:txBody>
        </p:sp>
        <p:pic>
          <p:nvPicPr>
            <p:cNvPr id="195" name="Graphic 194">
              <a:extLst>
                <a:ext uri="{FF2B5EF4-FFF2-40B4-BE49-F238E27FC236}">
                  <a16:creationId xmlns:a16="http://schemas.microsoft.com/office/drawing/2014/main" id="{55E61E02-1A0B-70A8-B91F-A8B69CCC062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083050" y="965046"/>
              <a:ext cx="361216" cy="145004"/>
            </a:xfrm>
            <a:prstGeom prst="rect">
              <a:avLst/>
            </a:prstGeom>
          </p:spPr>
        </p:pic>
      </p:grpSp>
      <p:grpSp>
        <p:nvGrpSpPr>
          <p:cNvPr id="154" name="Group 153">
            <a:extLst>
              <a:ext uri="{FF2B5EF4-FFF2-40B4-BE49-F238E27FC236}">
                <a16:creationId xmlns:a16="http://schemas.microsoft.com/office/drawing/2014/main" id="{06F455B6-F510-E68C-635B-431B3EFEB1C4}"/>
              </a:ext>
            </a:extLst>
          </p:cNvPr>
          <p:cNvGrpSpPr/>
          <p:nvPr/>
        </p:nvGrpSpPr>
        <p:grpSpPr>
          <a:xfrm>
            <a:off x="2514999" y="2438580"/>
            <a:ext cx="1136488" cy="803970"/>
            <a:chOff x="8961888" y="3507090"/>
            <a:chExt cx="1136488" cy="803970"/>
          </a:xfrm>
        </p:grpSpPr>
        <p:grpSp>
          <p:nvGrpSpPr>
            <p:cNvPr id="169" name="Group 168">
              <a:extLst>
                <a:ext uri="{FF2B5EF4-FFF2-40B4-BE49-F238E27FC236}">
                  <a16:creationId xmlns:a16="http://schemas.microsoft.com/office/drawing/2014/main" id="{8CCA4926-5198-7E8E-0F96-D7D4F98CF3B1}"/>
                </a:ext>
              </a:extLst>
            </p:cNvPr>
            <p:cNvGrpSpPr/>
            <p:nvPr/>
          </p:nvGrpSpPr>
          <p:grpSpPr>
            <a:xfrm>
              <a:off x="8993525" y="3539137"/>
              <a:ext cx="1073921" cy="704146"/>
              <a:chOff x="6512194" y="3008962"/>
              <a:chExt cx="1007509" cy="704146"/>
            </a:xfrm>
          </p:grpSpPr>
          <p:sp>
            <p:nvSpPr>
              <p:cNvPr id="174" name="Rectangle 173">
                <a:extLst>
                  <a:ext uri="{FF2B5EF4-FFF2-40B4-BE49-F238E27FC236}">
                    <a16:creationId xmlns:a16="http://schemas.microsoft.com/office/drawing/2014/main" id="{EF7081AD-D1DD-E758-4118-182269F63C25}"/>
                  </a:ext>
                </a:extLst>
              </p:cNvPr>
              <p:cNvSpPr/>
              <p:nvPr/>
            </p:nvSpPr>
            <p:spPr>
              <a:xfrm>
                <a:off x="6521692" y="3008962"/>
                <a:ext cx="998011" cy="70414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800" dirty="0">
                    <a:solidFill>
                      <a:srgbClr val="5B9CD5"/>
                    </a:solidFill>
                    <a:cs typeface="Arial" panose="020B0604020202020204" pitchFamily="34" charset="0"/>
                  </a:rPr>
                  <a:t>Corp Subnet</a:t>
                </a:r>
              </a:p>
            </p:txBody>
          </p:sp>
          <p:pic>
            <p:nvPicPr>
              <p:cNvPr id="175" name="Graphic 35">
                <a:extLst>
                  <a:ext uri="{FF2B5EF4-FFF2-40B4-BE49-F238E27FC236}">
                    <a16:creationId xmlns:a16="http://schemas.microsoft.com/office/drawing/2014/main" id="{938DD9F5-31D8-A064-0C4B-952EE9847061}"/>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512194" y="3018042"/>
                <a:ext cx="207646" cy="21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0" name="Rectangle 169">
              <a:extLst>
                <a:ext uri="{FF2B5EF4-FFF2-40B4-BE49-F238E27FC236}">
                  <a16:creationId xmlns:a16="http://schemas.microsoft.com/office/drawing/2014/main" id="{7B872795-0844-256E-63F8-19D99895C033}"/>
                </a:ext>
              </a:extLst>
            </p:cNvPr>
            <p:cNvSpPr/>
            <p:nvPr/>
          </p:nvSpPr>
          <p:spPr bwMode="auto">
            <a:xfrm>
              <a:off x="8961888" y="3507090"/>
              <a:ext cx="534603" cy="803970"/>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000" dirty="0">
                <a:solidFill>
                  <a:srgbClr val="5B9CD5"/>
                </a:solidFill>
                <a:latin typeface="Arial" panose="020B0604020202020204" pitchFamily="34" charset="0"/>
                <a:cs typeface="Arial" panose="020B0604020202020204" pitchFamily="34" charset="0"/>
              </a:endParaRPr>
            </a:p>
          </p:txBody>
        </p:sp>
        <p:sp>
          <p:nvSpPr>
            <p:cNvPr id="171" name="Rectangle 170">
              <a:extLst>
                <a:ext uri="{FF2B5EF4-FFF2-40B4-BE49-F238E27FC236}">
                  <a16:creationId xmlns:a16="http://schemas.microsoft.com/office/drawing/2014/main" id="{53AB292B-FF15-D5CA-F220-BAE000DB9FBF}"/>
                </a:ext>
              </a:extLst>
            </p:cNvPr>
            <p:cNvSpPr/>
            <p:nvPr/>
          </p:nvSpPr>
          <p:spPr bwMode="auto">
            <a:xfrm>
              <a:off x="9526530" y="3507090"/>
              <a:ext cx="571846" cy="803970"/>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000" dirty="0">
                <a:solidFill>
                  <a:srgbClr val="5B9CD5"/>
                </a:solidFill>
                <a:latin typeface="Arial" panose="020B0604020202020204" pitchFamily="34" charset="0"/>
                <a:cs typeface="Arial" panose="020B0604020202020204" pitchFamily="34" charset="0"/>
              </a:endParaRPr>
            </a:p>
          </p:txBody>
        </p:sp>
      </p:grpSp>
      <p:pic>
        <p:nvPicPr>
          <p:cNvPr id="167" name="Picture 166">
            <a:extLst>
              <a:ext uri="{FF2B5EF4-FFF2-40B4-BE49-F238E27FC236}">
                <a16:creationId xmlns:a16="http://schemas.microsoft.com/office/drawing/2014/main" id="{E1F0259B-408E-B866-3DA8-E900DD1E472C}"/>
              </a:ext>
            </a:extLst>
          </p:cNvPr>
          <p:cNvPicPr>
            <a:picLocks noChangeAspect="1"/>
          </p:cNvPicPr>
          <p:nvPr/>
        </p:nvPicPr>
        <p:blipFill>
          <a:blip r:embed="rId37"/>
          <a:stretch>
            <a:fillRect/>
          </a:stretch>
        </p:blipFill>
        <p:spPr>
          <a:xfrm>
            <a:off x="3253366" y="2808180"/>
            <a:ext cx="266700" cy="219075"/>
          </a:xfrm>
          <a:prstGeom prst="rect">
            <a:avLst/>
          </a:prstGeom>
        </p:spPr>
      </p:pic>
      <p:pic>
        <p:nvPicPr>
          <p:cNvPr id="168" name="Picture 167">
            <a:extLst>
              <a:ext uri="{FF2B5EF4-FFF2-40B4-BE49-F238E27FC236}">
                <a16:creationId xmlns:a16="http://schemas.microsoft.com/office/drawing/2014/main" id="{0B807518-BB14-D2D0-2777-9DBA070B843B}"/>
              </a:ext>
            </a:extLst>
          </p:cNvPr>
          <p:cNvPicPr>
            <a:picLocks noChangeAspect="1"/>
          </p:cNvPicPr>
          <p:nvPr/>
        </p:nvPicPr>
        <p:blipFill>
          <a:blip r:embed="rId37"/>
          <a:stretch>
            <a:fillRect/>
          </a:stretch>
        </p:blipFill>
        <p:spPr>
          <a:xfrm>
            <a:off x="2647121" y="2801955"/>
            <a:ext cx="266700" cy="219075"/>
          </a:xfrm>
          <a:prstGeom prst="rect">
            <a:avLst/>
          </a:prstGeom>
        </p:spPr>
      </p:pic>
      <p:sp>
        <p:nvSpPr>
          <p:cNvPr id="228" name="TextBox 9">
            <a:extLst>
              <a:ext uri="{FF2B5EF4-FFF2-40B4-BE49-F238E27FC236}">
                <a16:creationId xmlns:a16="http://schemas.microsoft.com/office/drawing/2014/main" id="{E832D4F9-8A43-189C-9370-42F9403304A7}"/>
              </a:ext>
            </a:extLst>
          </p:cNvPr>
          <p:cNvSpPr txBox="1">
            <a:spLocks noChangeArrowheads="1"/>
          </p:cNvSpPr>
          <p:nvPr/>
        </p:nvSpPr>
        <p:spPr bwMode="auto">
          <a:xfrm>
            <a:off x="3005385" y="1761725"/>
            <a:ext cx="9293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Internet Gateway</a:t>
            </a:r>
          </a:p>
        </p:txBody>
      </p:sp>
      <p:sp>
        <p:nvSpPr>
          <p:cNvPr id="237" name="TextBox 9">
            <a:extLst>
              <a:ext uri="{FF2B5EF4-FFF2-40B4-BE49-F238E27FC236}">
                <a16:creationId xmlns:a16="http://schemas.microsoft.com/office/drawing/2014/main" id="{B1AF1733-8462-0F51-CAE4-1C2A6B977BF6}"/>
              </a:ext>
            </a:extLst>
          </p:cNvPr>
          <p:cNvSpPr txBox="1">
            <a:spLocks noChangeArrowheads="1"/>
          </p:cNvSpPr>
          <p:nvPr/>
        </p:nvSpPr>
        <p:spPr bwMode="auto">
          <a:xfrm>
            <a:off x="2730140" y="3022125"/>
            <a:ext cx="8013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Cisco CSR</a:t>
            </a:r>
          </a:p>
        </p:txBody>
      </p:sp>
      <p:pic>
        <p:nvPicPr>
          <p:cNvPr id="238" name="Graphic 7">
            <a:extLst>
              <a:ext uri="{FF2B5EF4-FFF2-40B4-BE49-F238E27FC236}">
                <a16:creationId xmlns:a16="http://schemas.microsoft.com/office/drawing/2014/main" id="{CA80C4C9-C41E-6097-B5BF-AD606D388DA5}"/>
              </a:ext>
            </a:extLst>
          </p:cNvPr>
          <p:cNvPicPr>
            <a:picLocks noChangeAspect="1" noChangeArrowheads="1"/>
          </p:cNvPicPr>
          <p:nvPr/>
        </p:nvPicPr>
        <p:blipFill>
          <a:blip r:embed="rId34">
            <a:extLst>
              <a:ext uri="{96DAC541-7B7A-43D3-8B79-37D633B846F1}">
                <asvg:svgBlip xmlns:asvg="http://schemas.microsoft.com/office/drawing/2016/SVG/main" r:embed="rId35"/>
              </a:ext>
            </a:extLst>
          </a:blip>
          <a:srcRect/>
          <a:stretch/>
        </p:blipFill>
        <p:spPr bwMode="auto">
          <a:xfrm>
            <a:off x="3933897" y="980517"/>
            <a:ext cx="278891" cy="28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TextBox 9">
            <a:extLst>
              <a:ext uri="{FF2B5EF4-FFF2-40B4-BE49-F238E27FC236}">
                <a16:creationId xmlns:a16="http://schemas.microsoft.com/office/drawing/2014/main" id="{AC3FCE81-9911-14F8-0267-BF7C1016415B}"/>
              </a:ext>
            </a:extLst>
          </p:cNvPr>
          <p:cNvSpPr txBox="1">
            <a:spLocks noChangeArrowheads="1"/>
          </p:cNvSpPr>
          <p:nvPr/>
        </p:nvSpPr>
        <p:spPr bwMode="auto">
          <a:xfrm>
            <a:off x="4121559" y="991143"/>
            <a:ext cx="10982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RDD PRD A/C</a:t>
            </a:r>
          </a:p>
        </p:txBody>
      </p:sp>
      <p:sp>
        <p:nvSpPr>
          <p:cNvPr id="11" name="Rectangle 10">
            <a:extLst>
              <a:ext uri="{FF2B5EF4-FFF2-40B4-BE49-F238E27FC236}">
                <a16:creationId xmlns:a16="http://schemas.microsoft.com/office/drawing/2014/main" id="{20F99AD9-E9CF-100E-0785-49AC712CBB6D}"/>
              </a:ext>
            </a:extLst>
          </p:cNvPr>
          <p:cNvSpPr/>
          <p:nvPr/>
        </p:nvSpPr>
        <p:spPr>
          <a:xfrm>
            <a:off x="2614101" y="750243"/>
            <a:ext cx="1426994" cy="307777"/>
          </a:xfrm>
          <a:prstGeom prst="rect">
            <a:avLst/>
          </a:prstGeom>
        </p:spPr>
        <p:txBody>
          <a:bodyPr wrap="none">
            <a:spAutoFit/>
          </a:bodyPr>
          <a:lstStyle/>
          <a:p>
            <a:pPr algn="ctr"/>
            <a:r>
              <a:rPr lang="de-CH" sz="1400" b="1" dirty="0">
                <a:solidFill>
                  <a:schemeClr val="accent2">
                    <a:lumMod val="60000"/>
                    <a:lumOff val="40000"/>
                  </a:schemeClr>
                </a:solidFill>
              </a:rPr>
              <a:t>Ireland Region</a:t>
            </a:r>
          </a:p>
        </p:txBody>
      </p:sp>
      <p:sp>
        <p:nvSpPr>
          <p:cNvPr id="12" name="Rectangle 11">
            <a:extLst>
              <a:ext uri="{FF2B5EF4-FFF2-40B4-BE49-F238E27FC236}">
                <a16:creationId xmlns:a16="http://schemas.microsoft.com/office/drawing/2014/main" id="{960D8B8E-A758-583C-031D-E95CAE94B7AD}"/>
              </a:ext>
            </a:extLst>
          </p:cNvPr>
          <p:cNvSpPr/>
          <p:nvPr/>
        </p:nvSpPr>
        <p:spPr>
          <a:xfrm>
            <a:off x="170417" y="1869810"/>
            <a:ext cx="740811" cy="437291"/>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de-CH" sz="1200" dirty="0">
                <a:solidFill>
                  <a:schemeClr val="tx1"/>
                </a:solidFill>
              </a:rPr>
              <a:t>VPN Solution </a:t>
            </a:r>
          </a:p>
        </p:txBody>
      </p:sp>
      <p:grpSp>
        <p:nvGrpSpPr>
          <p:cNvPr id="52" name="Group 51">
            <a:extLst>
              <a:ext uri="{FF2B5EF4-FFF2-40B4-BE49-F238E27FC236}">
                <a16:creationId xmlns:a16="http://schemas.microsoft.com/office/drawing/2014/main" id="{E6B6D87B-EA78-C10F-A09B-EE2D87A27E3C}"/>
              </a:ext>
            </a:extLst>
          </p:cNvPr>
          <p:cNvGrpSpPr/>
          <p:nvPr/>
        </p:nvGrpSpPr>
        <p:grpSpPr>
          <a:xfrm>
            <a:off x="147654" y="1199342"/>
            <a:ext cx="517476" cy="582106"/>
            <a:chOff x="554890" y="1199555"/>
            <a:chExt cx="517476" cy="582106"/>
          </a:xfrm>
        </p:grpSpPr>
        <p:pic>
          <p:nvPicPr>
            <p:cNvPr id="15" name="Graphic 14">
              <a:extLst>
                <a:ext uri="{FF2B5EF4-FFF2-40B4-BE49-F238E27FC236}">
                  <a16:creationId xmlns:a16="http://schemas.microsoft.com/office/drawing/2014/main" id="{E1A4F1F6-77BA-401D-B8FD-A2111DAA1F7F}"/>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flipH="1">
              <a:off x="637892" y="1199555"/>
              <a:ext cx="380839" cy="370060"/>
            </a:xfrm>
            <a:prstGeom prst="rect">
              <a:avLst/>
            </a:prstGeom>
          </p:spPr>
        </p:pic>
        <p:sp>
          <p:nvSpPr>
            <p:cNvPr id="92" name="TextBox 22">
              <a:extLst>
                <a:ext uri="{FF2B5EF4-FFF2-40B4-BE49-F238E27FC236}">
                  <a16:creationId xmlns:a16="http://schemas.microsoft.com/office/drawing/2014/main" id="{6EF83241-A2C9-FEDD-79A6-D6FAB44619FA}"/>
                </a:ext>
              </a:extLst>
            </p:cNvPr>
            <p:cNvSpPr txBox="1">
              <a:spLocks noChangeArrowheads="1"/>
            </p:cNvSpPr>
            <p:nvPr/>
          </p:nvSpPr>
          <p:spPr bwMode="auto">
            <a:xfrm>
              <a:off x="554890" y="1520051"/>
              <a:ext cx="5174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User</a:t>
              </a:r>
            </a:p>
          </p:txBody>
        </p:sp>
      </p:grpSp>
      <p:cxnSp>
        <p:nvCxnSpPr>
          <p:cNvPr id="125" name="Connector: Elbow 124">
            <a:extLst>
              <a:ext uri="{FF2B5EF4-FFF2-40B4-BE49-F238E27FC236}">
                <a16:creationId xmlns:a16="http://schemas.microsoft.com/office/drawing/2014/main" id="{6A78D7D2-54DC-9619-869A-8E2EC230EA66}"/>
              </a:ext>
            </a:extLst>
          </p:cNvPr>
          <p:cNvCxnSpPr>
            <a:cxnSpLocks/>
          </p:cNvCxnSpPr>
          <p:nvPr/>
        </p:nvCxnSpPr>
        <p:spPr>
          <a:xfrm flipV="1">
            <a:off x="4280779" y="2460778"/>
            <a:ext cx="5541091" cy="198254"/>
          </a:xfrm>
          <a:prstGeom prst="bentConnector2">
            <a:avLst/>
          </a:prstGeom>
          <a:ln>
            <a:solidFill>
              <a:schemeClr val="accent3"/>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4" name="Connector: Elbow 203">
            <a:extLst>
              <a:ext uri="{FF2B5EF4-FFF2-40B4-BE49-F238E27FC236}">
                <a16:creationId xmlns:a16="http://schemas.microsoft.com/office/drawing/2014/main" id="{878AF12D-5822-923D-9EE3-472F4F69E51B}"/>
              </a:ext>
            </a:extLst>
          </p:cNvPr>
          <p:cNvCxnSpPr>
            <a:cxnSpLocks/>
            <a:stCxn id="167" idx="0"/>
          </p:cNvCxnSpPr>
          <p:nvPr/>
        </p:nvCxnSpPr>
        <p:spPr>
          <a:xfrm rot="5400000" flipH="1" flipV="1">
            <a:off x="3580344" y="2463818"/>
            <a:ext cx="150734" cy="537991"/>
          </a:xfrm>
          <a:prstGeom prst="bentConnector2">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21" name="Connector: Elbow 220">
            <a:extLst>
              <a:ext uri="{FF2B5EF4-FFF2-40B4-BE49-F238E27FC236}">
                <a16:creationId xmlns:a16="http://schemas.microsoft.com/office/drawing/2014/main" id="{FD1C775E-DFE1-6BB1-EE84-00FD3AB58DA6}"/>
              </a:ext>
            </a:extLst>
          </p:cNvPr>
          <p:cNvCxnSpPr>
            <a:cxnSpLocks/>
            <a:stCxn id="168" idx="0"/>
            <a:endCxn id="132" idx="1"/>
          </p:cNvCxnSpPr>
          <p:nvPr/>
        </p:nvCxnSpPr>
        <p:spPr>
          <a:xfrm rot="5400000" flipH="1" flipV="1">
            <a:off x="3280888" y="2157986"/>
            <a:ext cx="143552" cy="1144387"/>
          </a:xfrm>
          <a:prstGeom prst="bentConnector2">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30" name="Connector: Elbow 229">
            <a:extLst>
              <a:ext uri="{FF2B5EF4-FFF2-40B4-BE49-F238E27FC236}">
                <a16:creationId xmlns:a16="http://schemas.microsoft.com/office/drawing/2014/main" id="{75F52F12-95BD-2867-43C4-F08D5CD9C682}"/>
              </a:ext>
            </a:extLst>
          </p:cNvPr>
          <p:cNvCxnSpPr>
            <a:cxnSpLocks/>
            <a:stCxn id="132" idx="0"/>
            <a:endCxn id="47" idx="1"/>
          </p:cNvCxnSpPr>
          <p:nvPr/>
        </p:nvCxnSpPr>
        <p:spPr>
          <a:xfrm rot="5400000" flipH="1" flipV="1">
            <a:off x="3667871" y="1818968"/>
            <a:ext cx="1096422" cy="226971"/>
          </a:xfrm>
          <a:prstGeom prst="bentConnector2">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45" name="Connector: Elbow 244">
            <a:extLst>
              <a:ext uri="{FF2B5EF4-FFF2-40B4-BE49-F238E27FC236}">
                <a16:creationId xmlns:a16="http://schemas.microsoft.com/office/drawing/2014/main" id="{CE9481A7-941B-739B-1003-8F1AC0D25D14}"/>
              </a:ext>
            </a:extLst>
          </p:cNvPr>
          <p:cNvCxnSpPr>
            <a:cxnSpLocks/>
            <a:stCxn id="132" idx="3"/>
          </p:cNvCxnSpPr>
          <p:nvPr/>
        </p:nvCxnSpPr>
        <p:spPr>
          <a:xfrm flipV="1">
            <a:off x="4280336" y="2440743"/>
            <a:ext cx="1706513" cy="217660"/>
          </a:xfrm>
          <a:prstGeom prst="bentConnector2">
            <a:avLst/>
          </a:prstGeom>
          <a:ln>
            <a:solidFill>
              <a:schemeClr val="accent3"/>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1DA599BB-36AB-BC79-D048-72057CAD72D7}"/>
              </a:ext>
            </a:extLst>
          </p:cNvPr>
          <p:cNvCxnSpPr>
            <a:cxnSpLocks/>
            <a:stCxn id="149" idx="2"/>
            <a:endCxn id="174" idx="0"/>
          </p:cNvCxnSpPr>
          <p:nvPr/>
        </p:nvCxnSpPr>
        <p:spPr>
          <a:xfrm>
            <a:off x="3084884" y="2121561"/>
            <a:ext cx="3775" cy="349066"/>
          </a:xfrm>
          <a:prstGeom prst="straightConnector1">
            <a:avLst/>
          </a:prstGeom>
          <a:ln>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9" name="Connector: Elbow 298">
            <a:extLst>
              <a:ext uri="{FF2B5EF4-FFF2-40B4-BE49-F238E27FC236}">
                <a16:creationId xmlns:a16="http://schemas.microsoft.com/office/drawing/2014/main" id="{A13FF6F0-CB81-209E-A975-F7923EEAC31F}"/>
              </a:ext>
            </a:extLst>
          </p:cNvPr>
          <p:cNvCxnSpPr>
            <a:cxnSpLocks/>
            <a:stCxn id="145" idx="0"/>
            <a:endCxn id="149" idx="1"/>
          </p:cNvCxnSpPr>
          <p:nvPr/>
        </p:nvCxnSpPr>
        <p:spPr>
          <a:xfrm rot="5400000" flipH="1" flipV="1">
            <a:off x="2031464" y="1813076"/>
            <a:ext cx="744934" cy="1077282"/>
          </a:xfrm>
          <a:prstGeom prst="bentConnector2">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02" name="Connector: Elbow 301">
            <a:extLst>
              <a:ext uri="{FF2B5EF4-FFF2-40B4-BE49-F238E27FC236}">
                <a16:creationId xmlns:a16="http://schemas.microsoft.com/office/drawing/2014/main" id="{C9A006B7-C35A-81C5-27ED-8A44BF5CAC23}"/>
              </a:ext>
            </a:extLst>
          </p:cNvPr>
          <p:cNvCxnSpPr>
            <a:cxnSpLocks/>
            <a:stCxn id="145" idx="1"/>
            <a:endCxn id="42" idx="2"/>
          </p:cNvCxnSpPr>
          <p:nvPr/>
        </p:nvCxnSpPr>
        <p:spPr>
          <a:xfrm rot="10800000">
            <a:off x="1310436" y="2198626"/>
            <a:ext cx="258662" cy="787900"/>
          </a:xfrm>
          <a:prstGeom prst="bentConnector2">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383" name="TextBox 9">
            <a:extLst>
              <a:ext uri="{FF2B5EF4-FFF2-40B4-BE49-F238E27FC236}">
                <a16:creationId xmlns:a16="http://schemas.microsoft.com/office/drawing/2014/main" id="{22CFE5FA-8D30-0831-2430-3B3F6846C051}"/>
              </a:ext>
            </a:extLst>
          </p:cNvPr>
          <p:cNvSpPr txBox="1">
            <a:spLocks noChangeArrowheads="1"/>
          </p:cNvSpPr>
          <p:nvPr/>
        </p:nvSpPr>
        <p:spPr bwMode="auto">
          <a:xfrm>
            <a:off x="6000816" y="3083673"/>
            <a:ext cx="875207" cy="2462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Job Queues</a:t>
            </a:r>
          </a:p>
        </p:txBody>
      </p:sp>
      <p:sp>
        <p:nvSpPr>
          <p:cNvPr id="3" name="TextBox 17">
            <a:extLst>
              <a:ext uri="{FF2B5EF4-FFF2-40B4-BE49-F238E27FC236}">
                <a16:creationId xmlns:a16="http://schemas.microsoft.com/office/drawing/2014/main" id="{0DCEB3D1-05C5-0401-63CB-95ADDB9D5237}"/>
              </a:ext>
            </a:extLst>
          </p:cNvPr>
          <p:cNvSpPr txBox="1">
            <a:spLocks noChangeArrowheads="1"/>
          </p:cNvSpPr>
          <p:nvPr/>
        </p:nvSpPr>
        <p:spPr bwMode="auto">
          <a:xfrm>
            <a:off x="878551" y="2128823"/>
            <a:ext cx="8058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Customer Gateway</a:t>
            </a:r>
          </a:p>
        </p:txBody>
      </p:sp>
      <p:grpSp>
        <p:nvGrpSpPr>
          <p:cNvPr id="62" name="Group 61">
            <a:extLst>
              <a:ext uri="{FF2B5EF4-FFF2-40B4-BE49-F238E27FC236}">
                <a16:creationId xmlns:a16="http://schemas.microsoft.com/office/drawing/2014/main" id="{72F12284-52B1-AAF1-CE20-00C4CC40A642}"/>
              </a:ext>
            </a:extLst>
          </p:cNvPr>
          <p:cNvGrpSpPr/>
          <p:nvPr/>
        </p:nvGrpSpPr>
        <p:grpSpPr>
          <a:xfrm>
            <a:off x="671296" y="1237364"/>
            <a:ext cx="1207267" cy="506139"/>
            <a:chOff x="574206" y="1201407"/>
            <a:chExt cx="1207267" cy="506139"/>
          </a:xfrm>
        </p:grpSpPr>
        <p:grpSp>
          <p:nvGrpSpPr>
            <p:cNvPr id="59" name="Group 58">
              <a:extLst>
                <a:ext uri="{FF2B5EF4-FFF2-40B4-BE49-F238E27FC236}">
                  <a16:creationId xmlns:a16="http://schemas.microsoft.com/office/drawing/2014/main" id="{0EBD565C-3629-FDD6-AF2C-96C1864492C2}"/>
                </a:ext>
              </a:extLst>
            </p:cNvPr>
            <p:cNvGrpSpPr/>
            <p:nvPr/>
          </p:nvGrpSpPr>
          <p:grpSpPr>
            <a:xfrm>
              <a:off x="789771" y="1201407"/>
              <a:ext cx="803371" cy="294350"/>
              <a:chOff x="789771" y="1201407"/>
              <a:chExt cx="803371" cy="294350"/>
            </a:xfrm>
          </p:grpSpPr>
          <p:pic>
            <p:nvPicPr>
              <p:cNvPr id="54" name="Graphic 21">
                <a:extLst>
                  <a:ext uri="{FF2B5EF4-FFF2-40B4-BE49-F238E27FC236}">
                    <a16:creationId xmlns:a16="http://schemas.microsoft.com/office/drawing/2014/main" id="{B4006299-9106-7CC9-9F26-A0D7229F7092}"/>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039854" y="1203986"/>
                <a:ext cx="291771" cy="29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Graphic 21">
                <a:extLst>
                  <a:ext uri="{FF2B5EF4-FFF2-40B4-BE49-F238E27FC236}">
                    <a16:creationId xmlns:a16="http://schemas.microsoft.com/office/drawing/2014/main" id="{CE8750FE-832A-914D-616E-6AF817A832B6}"/>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301371" y="1201407"/>
                <a:ext cx="291771" cy="29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Graphic 21">
                <a:extLst>
                  <a:ext uri="{FF2B5EF4-FFF2-40B4-BE49-F238E27FC236}">
                    <a16:creationId xmlns:a16="http://schemas.microsoft.com/office/drawing/2014/main" id="{A69CB363-1E06-76C7-BA6E-D59DF702A73D}"/>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89771" y="1203985"/>
                <a:ext cx="291771" cy="29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0" name="TextBox 17">
              <a:extLst>
                <a:ext uri="{FF2B5EF4-FFF2-40B4-BE49-F238E27FC236}">
                  <a16:creationId xmlns:a16="http://schemas.microsoft.com/office/drawing/2014/main" id="{B06FADE9-5FC6-A189-5F62-D46B9B8E2BE7}"/>
                </a:ext>
              </a:extLst>
            </p:cNvPr>
            <p:cNvSpPr txBox="1">
              <a:spLocks noChangeArrowheads="1"/>
            </p:cNvSpPr>
            <p:nvPr/>
          </p:nvSpPr>
          <p:spPr bwMode="auto">
            <a:xfrm>
              <a:off x="574206" y="1476714"/>
              <a:ext cx="12072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On-prem Servers</a:t>
              </a:r>
            </a:p>
          </p:txBody>
        </p:sp>
      </p:grpSp>
      <p:sp>
        <p:nvSpPr>
          <p:cNvPr id="6" name="Rectangle 5">
            <a:extLst>
              <a:ext uri="{FF2B5EF4-FFF2-40B4-BE49-F238E27FC236}">
                <a16:creationId xmlns:a16="http://schemas.microsoft.com/office/drawing/2014/main" id="{CC7206E4-7926-53C9-C4F4-6C3BF98304EC}"/>
              </a:ext>
            </a:extLst>
          </p:cNvPr>
          <p:cNvSpPr/>
          <p:nvPr/>
        </p:nvSpPr>
        <p:spPr>
          <a:xfrm>
            <a:off x="2294874" y="5256910"/>
            <a:ext cx="1573267" cy="108009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accent4">
                  <a:lumMod val="60000"/>
                  <a:lumOff val="40000"/>
                </a:schemeClr>
              </a:solidFill>
            </a:endParaRPr>
          </a:p>
          <a:p>
            <a:r>
              <a:rPr lang="en-US" sz="1000" dirty="0">
                <a:solidFill>
                  <a:schemeClr val="accent4">
                    <a:lumMod val="60000"/>
                    <a:lumOff val="40000"/>
                  </a:schemeClr>
                </a:solidFill>
              </a:rPr>
              <a:t>sg-</a:t>
            </a:r>
            <a:r>
              <a:rPr lang="en-US" sz="1000" dirty="0" err="1">
                <a:solidFill>
                  <a:schemeClr val="accent4">
                    <a:lumMod val="60000"/>
                    <a:lumOff val="40000"/>
                  </a:schemeClr>
                </a:solidFill>
              </a:rPr>
              <a:t>hpc</a:t>
            </a:r>
            <a:r>
              <a:rPr lang="en-US" sz="1000" dirty="0">
                <a:solidFill>
                  <a:schemeClr val="accent4">
                    <a:lumMod val="60000"/>
                    <a:lumOff val="40000"/>
                  </a:schemeClr>
                </a:solidFill>
              </a:rPr>
              <a:t>-workstation</a:t>
            </a:r>
          </a:p>
          <a:p>
            <a:r>
              <a:rPr lang="en-US" sz="1000" dirty="0">
                <a:solidFill>
                  <a:schemeClr val="accent4">
                    <a:lumMod val="60000"/>
                    <a:lumOff val="40000"/>
                  </a:schemeClr>
                </a:solidFill>
              </a:rPr>
              <a:t>sg-</a:t>
            </a:r>
            <a:r>
              <a:rPr lang="en-US" sz="1000" dirty="0" err="1">
                <a:solidFill>
                  <a:schemeClr val="accent4">
                    <a:lumMod val="60000"/>
                    <a:lumOff val="40000"/>
                  </a:schemeClr>
                </a:solidFill>
              </a:rPr>
              <a:t>hpc</a:t>
            </a:r>
            <a:r>
              <a:rPr lang="en-US" sz="1000" dirty="0">
                <a:solidFill>
                  <a:schemeClr val="accent4">
                    <a:lumMod val="60000"/>
                    <a:lumOff val="40000"/>
                  </a:schemeClr>
                </a:solidFill>
              </a:rPr>
              <a:t>-head-node</a:t>
            </a:r>
          </a:p>
          <a:p>
            <a:r>
              <a:rPr lang="en-US" sz="1000" dirty="0">
                <a:solidFill>
                  <a:schemeClr val="accent4">
                    <a:lumMod val="60000"/>
                    <a:lumOff val="40000"/>
                  </a:schemeClr>
                </a:solidFill>
              </a:rPr>
              <a:t>sg-</a:t>
            </a:r>
            <a:r>
              <a:rPr lang="en-US" sz="1000" dirty="0" err="1">
                <a:solidFill>
                  <a:schemeClr val="accent4">
                    <a:lumMod val="60000"/>
                    <a:lumOff val="40000"/>
                  </a:schemeClr>
                </a:solidFill>
              </a:rPr>
              <a:t>hpc</a:t>
            </a:r>
            <a:r>
              <a:rPr lang="en-US" sz="1000" dirty="0">
                <a:solidFill>
                  <a:schemeClr val="accent4">
                    <a:lumMod val="60000"/>
                    <a:lumOff val="40000"/>
                  </a:schemeClr>
                </a:solidFill>
              </a:rPr>
              <a:t>-compute</a:t>
            </a:r>
          </a:p>
          <a:p>
            <a:r>
              <a:rPr lang="en-US" sz="1000" dirty="0">
                <a:solidFill>
                  <a:schemeClr val="accent4">
                    <a:lumMod val="60000"/>
                    <a:lumOff val="40000"/>
                  </a:schemeClr>
                </a:solidFill>
              </a:rPr>
              <a:t>sg-</a:t>
            </a:r>
            <a:r>
              <a:rPr lang="en-US" sz="1000" dirty="0" err="1">
                <a:solidFill>
                  <a:schemeClr val="accent4">
                    <a:lumMod val="60000"/>
                    <a:lumOff val="40000"/>
                  </a:schemeClr>
                </a:solidFill>
              </a:rPr>
              <a:t>hpc</a:t>
            </a:r>
            <a:r>
              <a:rPr lang="en-US" sz="1000" dirty="0">
                <a:solidFill>
                  <a:schemeClr val="accent4">
                    <a:lumMod val="60000"/>
                    <a:lumOff val="40000"/>
                  </a:schemeClr>
                </a:solidFill>
              </a:rPr>
              <a:t>-</a:t>
            </a:r>
            <a:r>
              <a:rPr lang="en-US" sz="1000" dirty="0" err="1">
                <a:solidFill>
                  <a:schemeClr val="accent4">
                    <a:lumMod val="60000"/>
                    <a:lumOff val="40000"/>
                  </a:schemeClr>
                </a:solidFill>
              </a:rPr>
              <a:t>fsx</a:t>
            </a:r>
            <a:endParaRPr lang="en-US" sz="1000" dirty="0">
              <a:solidFill>
                <a:schemeClr val="accent4">
                  <a:lumMod val="60000"/>
                  <a:lumOff val="40000"/>
                </a:schemeClr>
              </a:solidFill>
            </a:endParaRPr>
          </a:p>
        </p:txBody>
      </p:sp>
      <p:sp>
        <p:nvSpPr>
          <p:cNvPr id="16" name="TextBox 9">
            <a:extLst>
              <a:ext uri="{FF2B5EF4-FFF2-40B4-BE49-F238E27FC236}">
                <a16:creationId xmlns:a16="http://schemas.microsoft.com/office/drawing/2014/main" id="{60FF7221-8860-5BB2-9B87-EC4B1F224207}"/>
              </a:ext>
            </a:extLst>
          </p:cNvPr>
          <p:cNvSpPr txBox="1">
            <a:spLocks noChangeArrowheads="1"/>
          </p:cNvSpPr>
          <p:nvPr/>
        </p:nvSpPr>
        <p:spPr bwMode="auto">
          <a:xfrm>
            <a:off x="2591326" y="5259078"/>
            <a:ext cx="104657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de-CH" sz="1000" dirty="0">
                <a:solidFill>
                  <a:srgbClr val="FF0000"/>
                </a:solidFill>
              </a:rPr>
              <a:t>Security Groups</a:t>
            </a:r>
          </a:p>
        </p:txBody>
      </p:sp>
      <p:sp>
        <p:nvSpPr>
          <p:cNvPr id="88" name="Rectangle 87">
            <a:extLst>
              <a:ext uri="{FF2B5EF4-FFF2-40B4-BE49-F238E27FC236}">
                <a16:creationId xmlns:a16="http://schemas.microsoft.com/office/drawing/2014/main" id="{85A0FD81-A780-7941-AA51-72165BB3A83E}"/>
              </a:ext>
            </a:extLst>
          </p:cNvPr>
          <p:cNvSpPr/>
          <p:nvPr/>
        </p:nvSpPr>
        <p:spPr>
          <a:xfrm>
            <a:off x="4756321" y="3390103"/>
            <a:ext cx="3629850" cy="1828706"/>
          </a:xfrm>
          <a:prstGeom prst="rect">
            <a:avLst/>
          </a:prstGeom>
          <a:noFill/>
          <a:ln w="127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accent4">
                  <a:lumMod val="60000"/>
                  <a:lumOff val="40000"/>
                </a:schemeClr>
              </a:solidFill>
            </a:endParaRPr>
          </a:p>
        </p:txBody>
      </p:sp>
      <p:sp>
        <p:nvSpPr>
          <p:cNvPr id="89" name="TextBox 17">
            <a:extLst>
              <a:ext uri="{FF2B5EF4-FFF2-40B4-BE49-F238E27FC236}">
                <a16:creationId xmlns:a16="http://schemas.microsoft.com/office/drawing/2014/main" id="{49134C28-3BAF-F038-5647-59B29C5CD73D}"/>
              </a:ext>
            </a:extLst>
          </p:cNvPr>
          <p:cNvSpPr txBox="1">
            <a:spLocks noChangeArrowheads="1"/>
          </p:cNvSpPr>
          <p:nvPr/>
        </p:nvSpPr>
        <p:spPr bwMode="auto">
          <a:xfrm>
            <a:off x="6047715" y="3339635"/>
            <a:ext cx="153692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900">
                <a:latin typeface="Arial" panose="020B0604020202020204" pitchFamily="34" charset="0"/>
                <a:ea typeface="Amazon Ember" panose="020B0603020204020204" pitchFamily="34" charset="0"/>
                <a:cs typeface="Arial" panose="020B060402020202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eaLnBrk="0" fontAlgn="base" hangingPunct="0">
              <a:spcBef>
                <a:spcPct val="0"/>
              </a:spcBef>
              <a:spcAft>
                <a:spcPct val="0"/>
              </a:spcAft>
              <a:defRPr>
                <a:latin typeface="Calibri" panose="020F0502020204030204" pitchFamily="34" charset="0"/>
              </a:defRPr>
            </a:lvl6pPr>
            <a:lvl7pPr marL="2971800" indent="-228600" eaLnBrk="0" fontAlgn="base" hangingPunct="0">
              <a:spcBef>
                <a:spcPct val="0"/>
              </a:spcBef>
              <a:spcAft>
                <a:spcPct val="0"/>
              </a:spcAft>
              <a:defRPr>
                <a:latin typeface="Calibri" panose="020F0502020204030204" pitchFamily="34" charset="0"/>
              </a:defRPr>
            </a:lvl7pPr>
            <a:lvl8pPr marL="3429000" indent="-228600" eaLnBrk="0" fontAlgn="base" hangingPunct="0">
              <a:spcBef>
                <a:spcPct val="0"/>
              </a:spcBef>
              <a:spcAft>
                <a:spcPct val="0"/>
              </a:spcAft>
              <a:defRPr>
                <a:latin typeface="Calibri" panose="020F0502020204030204" pitchFamily="34" charset="0"/>
              </a:defRPr>
            </a:lvl8pPr>
            <a:lvl9pPr marL="3886200" indent="-228600" eaLnBrk="0" fontAlgn="base" hangingPunct="0">
              <a:spcBef>
                <a:spcPct val="0"/>
              </a:spcBef>
              <a:spcAft>
                <a:spcPct val="0"/>
              </a:spcAft>
              <a:defRPr>
                <a:latin typeface="Calibri" panose="020F0502020204030204" pitchFamily="34" charset="0"/>
              </a:defRPr>
            </a:lvl9pPr>
          </a:lstStyle>
          <a:p>
            <a:r>
              <a:rPr lang="en-US" dirty="0">
                <a:solidFill>
                  <a:schemeClr val="accent4">
                    <a:lumMod val="60000"/>
                    <a:lumOff val="40000"/>
                  </a:schemeClr>
                </a:solidFill>
              </a:rPr>
              <a:t>sg-</a:t>
            </a:r>
            <a:r>
              <a:rPr lang="en-US" dirty="0" err="1">
                <a:solidFill>
                  <a:schemeClr val="accent4">
                    <a:lumMod val="60000"/>
                    <a:lumOff val="40000"/>
                  </a:schemeClr>
                </a:solidFill>
              </a:rPr>
              <a:t>hpc</a:t>
            </a:r>
            <a:r>
              <a:rPr lang="en-US" dirty="0">
                <a:solidFill>
                  <a:schemeClr val="accent4">
                    <a:lumMod val="60000"/>
                    <a:lumOff val="40000"/>
                  </a:schemeClr>
                </a:solidFill>
              </a:rPr>
              <a:t>-compute-node</a:t>
            </a:r>
          </a:p>
        </p:txBody>
      </p:sp>
      <p:pic>
        <p:nvPicPr>
          <p:cNvPr id="19" name="Graphic 35">
            <a:extLst>
              <a:ext uri="{FF2B5EF4-FFF2-40B4-BE49-F238E27FC236}">
                <a16:creationId xmlns:a16="http://schemas.microsoft.com/office/drawing/2014/main" id="{775FB75B-73AD-E5F1-0B47-4C40F06B42D4}"/>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667964" y="1268554"/>
            <a:ext cx="243780" cy="25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 name="Rectangle 126">
            <a:extLst>
              <a:ext uri="{FF2B5EF4-FFF2-40B4-BE49-F238E27FC236}">
                <a16:creationId xmlns:a16="http://schemas.microsoft.com/office/drawing/2014/main" id="{95224E33-DC17-B7DE-E92C-8A6192E9EF3E}"/>
              </a:ext>
            </a:extLst>
          </p:cNvPr>
          <p:cNvSpPr/>
          <p:nvPr/>
        </p:nvSpPr>
        <p:spPr>
          <a:xfrm>
            <a:off x="7715236" y="2725893"/>
            <a:ext cx="1732625" cy="603009"/>
          </a:xfrm>
          <a:prstGeom prst="rect">
            <a:avLst/>
          </a:prstGeom>
          <a:noFill/>
          <a:ln w="127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accent4">
                  <a:lumMod val="60000"/>
                  <a:lumOff val="40000"/>
                </a:schemeClr>
              </a:solidFill>
            </a:endParaRPr>
          </a:p>
        </p:txBody>
      </p:sp>
      <p:sp>
        <p:nvSpPr>
          <p:cNvPr id="128" name="TextBox 17">
            <a:extLst>
              <a:ext uri="{FF2B5EF4-FFF2-40B4-BE49-F238E27FC236}">
                <a16:creationId xmlns:a16="http://schemas.microsoft.com/office/drawing/2014/main" id="{74BCA553-EED1-250F-FD59-8DAC40FD85CE}"/>
              </a:ext>
            </a:extLst>
          </p:cNvPr>
          <p:cNvSpPr txBox="1">
            <a:spLocks noChangeArrowheads="1"/>
          </p:cNvSpPr>
          <p:nvPr/>
        </p:nvSpPr>
        <p:spPr bwMode="auto">
          <a:xfrm>
            <a:off x="7854536" y="2662395"/>
            <a:ext cx="153589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900">
                <a:latin typeface="Arial" panose="020B0604020202020204" pitchFamily="34" charset="0"/>
                <a:ea typeface="Amazon Ember" panose="020B0603020204020204" pitchFamily="34" charset="0"/>
                <a:cs typeface="Arial" panose="020B060402020202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eaLnBrk="0" fontAlgn="base" hangingPunct="0">
              <a:spcBef>
                <a:spcPct val="0"/>
              </a:spcBef>
              <a:spcAft>
                <a:spcPct val="0"/>
              </a:spcAft>
              <a:defRPr>
                <a:latin typeface="Calibri" panose="020F0502020204030204" pitchFamily="34" charset="0"/>
              </a:defRPr>
            </a:lvl6pPr>
            <a:lvl7pPr marL="2971800" indent="-228600" eaLnBrk="0" fontAlgn="base" hangingPunct="0">
              <a:spcBef>
                <a:spcPct val="0"/>
              </a:spcBef>
              <a:spcAft>
                <a:spcPct val="0"/>
              </a:spcAft>
              <a:defRPr>
                <a:latin typeface="Calibri" panose="020F0502020204030204" pitchFamily="34" charset="0"/>
              </a:defRPr>
            </a:lvl7pPr>
            <a:lvl8pPr marL="3429000" indent="-228600" eaLnBrk="0" fontAlgn="base" hangingPunct="0">
              <a:spcBef>
                <a:spcPct val="0"/>
              </a:spcBef>
              <a:spcAft>
                <a:spcPct val="0"/>
              </a:spcAft>
              <a:defRPr>
                <a:latin typeface="Calibri" panose="020F0502020204030204" pitchFamily="34" charset="0"/>
              </a:defRPr>
            </a:lvl8pPr>
            <a:lvl9pPr marL="3886200" indent="-228600" eaLnBrk="0" fontAlgn="base" hangingPunct="0">
              <a:spcBef>
                <a:spcPct val="0"/>
              </a:spcBef>
              <a:spcAft>
                <a:spcPct val="0"/>
              </a:spcAft>
              <a:defRPr>
                <a:latin typeface="Calibri" panose="020F0502020204030204" pitchFamily="34" charset="0"/>
              </a:defRPr>
            </a:lvl9pPr>
          </a:lstStyle>
          <a:p>
            <a:r>
              <a:rPr lang="en-US" dirty="0">
                <a:solidFill>
                  <a:schemeClr val="accent4">
                    <a:lumMod val="60000"/>
                    <a:lumOff val="40000"/>
                  </a:schemeClr>
                </a:solidFill>
              </a:rPr>
              <a:t>sg-rdd-prd-hpc-euw1-fsx</a:t>
            </a:r>
          </a:p>
        </p:txBody>
      </p:sp>
      <p:grpSp>
        <p:nvGrpSpPr>
          <p:cNvPr id="233" name="Group 232">
            <a:extLst>
              <a:ext uri="{FF2B5EF4-FFF2-40B4-BE49-F238E27FC236}">
                <a16:creationId xmlns:a16="http://schemas.microsoft.com/office/drawing/2014/main" id="{83597212-D8AE-6076-6D32-0CED9924D187}"/>
              </a:ext>
            </a:extLst>
          </p:cNvPr>
          <p:cNvGrpSpPr/>
          <p:nvPr/>
        </p:nvGrpSpPr>
        <p:grpSpPr>
          <a:xfrm>
            <a:off x="8775887" y="3624076"/>
            <a:ext cx="2952167" cy="460859"/>
            <a:chOff x="8720230" y="3624076"/>
            <a:chExt cx="2952167" cy="460859"/>
          </a:xfrm>
        </p:grpSpPr>
        <p:pic>
          <p:nvPicPr>
            <p:cNvPr id="151" name="Graphic 150">
              <a:extLst>
                <a:ext uri="{FF2B5EF4-FFF2-40B4-BE49-F238E27FC236}">
                  <a16:creationId xmlns:a16="http://schemas.microsoft.com/office/drawing/2014/main" id="{FA6FEADD-EA3F-CE50-B60C-8FA8B50176D2}"/>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11435826" y="3745155"/>
              <a:ext cx="236571" cy="236571"/>
            </a:xfrm>
            <a:prstGeom prst="rect">
              <a:avLst/>
            </a:prstGeom>
            <a:effectLst>
              <a:softEdge rad="38100"/>
            </a:effectLst>
          </p:spPr>
        </p:pic>
        <p:grpSp>
          <p:nvGrpSpPr>
            <p:cNvPr id="165" name="Group 164">
              <a:extLst>
                <a:ext uri="{FF2B5EF4-FFF2-40B4-BE49-F238E27FC236}">
                  <a16:creationId xmlns:a16="http://schemas.microsoft.com/office/drawing/2014/main" id="{2F5D37D2-574F-81AC-60F2-FDFC9B764340}"/>
                </a:ext>
              </a:extLst>
            </p:cNvPr>
            <p:cNvGrpSpPr/>
            <p:nvPr/>
          </p:nvGrpSpPr>
          <p:grpSpPr>
            <a:xfrm>
              <a:off x="8720230" y="3624076"/>
              <a:ext cx="2856091" cy="460859"/>
              <a:chOff x="8720230" y="3624076"/>
              <a:chExt cx="2856091" cy="460859"/>
            </a:xfrm>
          </p:grpSpPr>
          <p:grpSp>
            <p:nvGrpSpPr>
              <p:cNvPr id="13" name="Group 12">
                <a:extLst>
                  <a:ext uri="{FF2B5EF4-FFF2-40B4-BE49-F238E27FC236}">
                    <a16:creationId xmlns:a16="http://schemas.microsoft.com/office/drawing/2014/main" id="{66E08674-A33D-9B62-75EB-2E37206AA100}"/>
                  </a:ext>
                </a:extLst>
              </p:cNvPr>
              <p:cNvGrpSpPr/>
              <p:nvPr/>
            </p:nvGrpSpPr>
            <p:grpSpPr>
              <a:xfrm>
                <a:off x="8819744" y="3701363"/>
                <a:ext cx="2389241" cy="330878"/>
                <a:chOff x="5213192" y="4441014"/>
                <a:chExt cx="2389241" cy="330878"/>
              </a:xfrm>
            </p:grpSpPr>
            <p:pic>
              <p:nvPicPr>
                <p:cNvPr id="49" name="Graphic 62">
                  <a:extLst>
                    <a:ext uri="{FF2B5EF4-FFF2-40B4-BE49-F238E27FC236}">
                      <a16:creationId xmlns:a16="http://schemas.microsoft.com/office/drawing/2014/main" id="{BF23D5F3-7112-75B5-6AB1-7A150971B2F7}"/>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512430" y="4446867"/>
                  <a:ext cx="312274" cy="312274"/>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22">
                  <a:extLst>
                    <a:ext uri="{FF2B5EF4-FFF2-40B4-BE49-F238E27FC236}">
                      <a16:creationId xmlns:a16="http://schemas.microsoft.com/office/drawing/2014/main" id="{A43B45C8-80FC-C12B-78AE-03D61CC1EBEE}"/>
                    </a:ext>
                  </a:extLst>
                </p:cNvPr>
                <p:cNvSpPr txBox="1">
                  <a:spLocks noChangeArrowheads="1"/>
                </p:cNvSpPr>
                <p:nvPr/>
              </p:nvSpPr>
              <p:spPr bwMode="auto">
                <a:xfrm>
                  <a:off x="6304273" y="4483770"/>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chemeClr val="bg1">
                          <a:lumMod val="75000"/>
                        </a:schemeClr>
                      </a:solidFill>
                      <a:latin typeface="Arial" panose="020B0604020202020204" pitchFamily="34" charset="0"/>
                      <a:cs typeface="Arial" panose="020B0604020202020204" pitchFamily="34" charset="0"/>
                    </a:rPr>
                    <a:t>Compute Nodes</a:t>
                  </a:r>
                </a:p>
              </p:txBody>
            </p:sp>
            <p:pic>
              <p:nvPicPr>
                <p:cNvPr id="53" name="Graphic 62">
                  <a:extLst>
                    <a:ext uri="{FF2B5EF4-FFF2-40B4-BE49-F238E27FC236}">
                      <a16:creationId xmlns:a16="http://schemas.microsoft.com/office/drawing/2014/main" id="{59E50968-8F7D-99E9-529D-10A2F99D2F4C}"/>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851222" y="4459618"/>
                  <a:ext cx="312274" cy="312274"/>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Graphic 62">
                  <a:extLst>
                    <a:ext uri="{FF2B5EF4-FFF2-40B4-BE49-F238E27FC236}">
                      <a16:creationId xmlns:a16="http://schemas.microsoft.com/office/drawing/2014/main" id="{55FB5E2F-A9AE-DA63-3628-CBBEA8F69DD0}"/>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213192" y="4441014"/>
                  <a:ext cx="312274" cy="312274"/>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8" name="Rectangle 157">
                <a:extLst>
                  <a:ext uri="{FF2B5EF4-FFF2-40B4-BE49-F238E27FC236}">
                    <a16:creationId xmlns:a16="http://schemas.microsoft.com/office/drawing/2014/main" id="{BCC11B94-0DAC-392E-FC49-17C68F8F204C}"/>
                  </a:ext>
                </a:extLst>
              </p:cNvPr>
              <p:cNvSpPr/>
              <p:nvPr/>
            </p:nvSpPr>
            <p:spPr>
              <a:xfrm>
                <a:off x="8720230" y="3624076"/>
                <a:ext cx="2856091" cy="460859"/>
              </a:xfrm>
              <a:prstGeom prst="rect">
                <a:avLst/>
              </a:prstGeom>
              <a:noFill/>
              <a:ln w="12700">
                <a:solidFill>
                  <a:schemeClr val="accent5">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grpSp>
      </p:grpSp>
      <p:grpSp>
        <p:nvGrpSpPr>
          <p:cNvPr id="164" name="Group 163">
            <a:extLst>
              <a:ext uri="{FF2B5EF4-FFF2-40B4-BE49-F238E27FC236}">
                <a16:creationId xmlns:a16="http://schemas.microsoft.com/office/drawing/2014/main" id="{EB7F48A6-0D9C-0AE4-41DB-3362181926E9}"/>
              </a:ext>
            </a:extLst>
          </p:cNvPr>
          <p:cNvGrpSpPr/>
          <p:nvPr/>
        </p:nvGrpSpPr>
        <p:grpSpPr>
          <a:xfrm>
            <a:off x="5153905" y="3638229"/>
            <a:ext cx="2961637" cy="453300"/>
            <a:chOff x="5376217" y="3638229"/>
            <a:chExt cx="3020896" cy="453300"/>
          </a:xfrm>
        </p:grpSpPr>
        <p:sp>
          <p:nvSpPr>
            <p:cNvPr id="147" name="Rectangle 146">
              <a:extLst>
                <a:ext uri="{FF2B5EF4-FFF2-40B4-BE49-F238E27FC236}">
                  <a16:creationId xmlns:a16="http://schemas.microsoft.com/office/drawing/2014/main" id="{96516B22-A3DA-30F3-9F6A-37A1C224D55D}"/>
                </a:ext>
              </a:extLst>
            </p:cNvPr>
            <p:cNvSpPr/>
            <p:nvPr/>
          </p:nvSpPr>
          <p:spPr>
            <a:xfrm>
              <a:off x="5376217" y="3638229"/>
              <a:ext cx="2920509" cy="453300"/>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grpSp>
          <p:nvGrpSpPr>
            <p:cNvPr id="335" name="Group 334">
              <a:extLst>
                <a:ext uri="{FF2B5EF4-FFF2-40B4-BE49-F238E27FC236}">
                  <a16:creationId xmlns:a16="http://schemas.microsoft.com/office/drawing/2014/main" id="{6ED718E8-4EF7-6237-71B6-5A152E365AD2}"/>
                </a:ext>
              </a:extLst>
            </p:cNvPr>
            <p:cNvGrpSpPr/>
            <p:nvPr/>
          </p:nvGrpSpPr>
          <p:grpSpPr>
            <a:xfrm>
              <a:off x="5468034" y="3707304"/>
              <a:ext cx="2189999" cy="330878"/>
              <a:chOff x="4947035" y="4441014"/>
              <a:chExt cx="2189999" cy="330878"/>
            </a:xfrm>
          </p:grpSpPr>
          <p:pic>
            <p:nvPicPr>
              <p:cNvPr id="152" name="Graphic 62">
                <a:extLst>
                  <a:ext uri="{FF2B5EF4-FFF2-40B4-BE49-F238E27FC236}">
                    <a16:creationId xmlns:a16="http://schemas.microsoft.com/office/drawing/2014/main" id="{0BC631E9-E9B6-3ED7-764B-8A7D75762FF7}"/>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24627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2">
                <a:extLst>
                  <a:ext uri="{FF2B5EF4-FFF2-40B4-BE49-F238E27FC236}">
                    <a16:creationId xmlns:a16="http://schemas.microsoft.com/office/drawing/2014/main" id="{488A923C-8321-9869-5A51-565FB5EE9332}"/>
                  </a:ext>
                </a:extLst>
              </p:cNvPr>
              <p:cNvSpPr txBox="1">
                <a:spLocks noChangeArrowheads="1"/>
              </p:cNvSpPr>
              <p:nvPr/>
            </p:nvSpPr>
            <p:spPr bwMode="auto">
              <a:xfrm>
                <a:off x="5838874"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102" name="Graphic 62">
                <a:extLst>
                  <a:ext uri="{FF2B5EF4-FFF2-40B4-BE49-F238E27FC236}">
                    <a16:creationId xmlns:a16="http://schemas.microsoft.com/office/drawing/2014/main" id="{9F6B2456-ADFC-6C60-7901-680635A3F984}"/>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58506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Graphic 62">
                <a:extLst>
                  <a:ext uri="{FF2B5EF4-FFF2-40B4-BE49-F238E27FC236}">
                    <a16:creationId xmlns:a16="http://schemas.microsoft.com/office/drawing/2014/main" id="{9C650115-3A28-8683-C9B8-2104AAC650C9}"/>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94703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9" name="Graphic 158">
              <a:extLst>
                <a:ext uri="{FF2B5EF4-FFF2-40B4-BE49-F238E27FC236}">
                  <a16:creationId xmlns:a16="http://schemas.microsoft.com/office/drawing/2014/main" id="{435F8DE3-E702-459C-B115-568C04F1DE3B}"/>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8156988" y="3728584"/>
              <a:ext cx="240125" cy="240128"/>
            </a:xfrm>
            <a:prstGeom prst="rect">
              <a:avLst/>
            </a:prstGeom>
          </p:spPr>
        </p:pic>
      </p:grpSp>
      <p:grpSp>
        <p:nvGrpSpPr>
          <p:cNvPr id="166" name="Group 165">
            <a:extLst>
              <a:ext uri="{FF2B5EF4-FFF2-40B4-BE49-F238E27FC236}">
                <a16:creationId xmlns:a16="http://schemas.microsoft.com/office/drawing/2014/main" id="{57491237-613D-42B2-C652-D2E01C13A5D9}"/>
              </a:ext>
            </a:extLst>
          </p:cNvPr>
          <p:cNvGrpSpPr/>
          <p:nvPr/>
        </p:nvGrpSpPr>
        <p:grpSpPr>
          <a:xfrm>
            <a:off x="5153907" y="4148439"/>
            <a:ext cx="2974671" cy="453300"/>
            <a:chOff x="5305230" y="3638229"/>
            <a:chExt cx="3112061" cy="453300"/>
          </a:xfrm>
        </p:grpSpPr>
        <p:sp>
          <p:nvSpPr>
            <p:cNvPr id="172" name="Rectangle 171">
              <a:extLst>
                <a:ext uri="{FF2B5EF4-FFF2-40B4-BE49-F238E27FC236}">
                  <a16:creationId xmlns:a16="http://schemas.microsoft.com/office/drawing/2014/main" id="{50BA75DB-D5D9-78D0-40F3-D005257A11C4}"/>
                </a:ext>
              </a:extLst>
            </p:cNvPr>
            <p:cNvSpPr/>
            <p:nvPr/>
          </p:nvSpPr>
          <p:spPr>
            <a:xfrm>
              <a:off x="5305230" y="3638229"/>
              <a:ext cx="2995463" cy="453300"/>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grpSp>
          <p:nvGrpSpPr>
            <p:cNvPr id="173" name="Group 172">
              <a:extLst>
                <a:ext uri="{FF2B5EF4-FFF2-40B4-BE49-F238E27FC236}">
                  <a16:creationId xmlns:a16="http://schemas.microsoft.com/office/drawing/2014/main" id="{2EFAA860-A532-3750-B7EA-545B6FECA649}"/>
                </a:ext>
              </a:extLst>
            </p:cNvPr>
            <p:cNvGrpSpPr/>
            <p:nvPr/>
          </p:nvGrpSpPr>
          <p:grpSpPr>
            <a:xfrm>
              <a:off x="5419454" y="3707304"/>
              <a:ext cx="2200466" cy="330878"/>
              <a:chOff x="4898455" y="4441014"/>
              <a:chExt cx="2200466" cy="330878"/>
            </a:xfrm>
          </p:grpSpPr>
          <p:pic>
            <p:nvPicPr>
              <p:cNvPr id="177" name="Graphic 62">
                <a:extLst>
                  <a:ext uri="{FF2B5EF4-FFF2-40B4-BE49-F238E27FC236}">
                    <a16:creationId xmlns:a16="http://schemas.microsoft.com/office/drawing/2014/main" id="{F1D3E3C7-DF55-91DA-A801-CB5CEFEE1518}"/>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 name="TextBox 22">
                <a:extLst>
                  <a:ext uri="{FF2B5EF4-FFF2-40B4-BE49-F238E27FC236}">
                    <a16:creationId xmlns:a16="http://schemas.microsoft.com/office/drawing/2014/main" id="{9D516A2F-6984-0089-9CD4-BF1780516BC3}"/>
                  </a:ext>
                </a:extLst>
              </p:cNvPr>
              <p:cNvSpPr txBox="1">
                <a:spLocks noChangeArrowheads="1"/>
              </p:cNvSpPr>
              <p:nvPr/>
            </p:nvSpPr>
            <p:spPr bwMode="auto">
              <a:xfrm>
                <a:off x="5800761"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179" name="Graphic 62">
                <a:extLst>
                  <a:ext uri="{FF2B5EF4-FFF2-40B4-BE49-F238E27FC236}">
                    <a16:creationId xmlns:a16="http://schemas.microsoft.com/office/drawing/2014/main" id="{734843D6-1568-DED3-FF7F-FE29066EC82E}"/>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 name="Graphic 62">
                <a:extLst>
                  <a:ext uri="{FF2B5EF4-FFF2-40B4-BE49-F238E27FC236}">
                    <a16:creationId xmlns:a16="http://schemas.microsoft.com/office/drawing/2014/main" id="{482D4CA4-D83A-58CB-25D1-670659039385}"/>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89845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6" name="Graphic 175">
              <a:extLst>
                <a:ext uri="{FF2B5EF4-FFF2-40B4-BE49-F238E27FC236}">
                  <a16:creationId xmlns:a16="http://schemas.microsoft.com/office/drawing/2014/main" id="{2DDC336C-4157-3767-6E7E-BD92FF378832}"/>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8177165" y="3728584"/>
              <a:ext cx="240126" cy="240128"/>
            </a:xfrm>
            <a:prstGeom prst="rect">
              <a:avLst/>
            </a:prstGeom>
          </p:spPr>
        </p:pic>
      </p:grpSp>
      <p:grpSp>
        <p:nvGrpSpPr>
          <p:cNvPr id="196" name="Group 195">
            <a:extLst>
              <a:ext uri="{FF2B5EF4-FFF2-40B4-BE49-F238E27FC236}">
                <a16:creationId xmlns:a16="http://schemas.microsoft.com/office/drawing/2014/main" id="{5615BC37-D769-B150-4352-2D61AF32EB10}"/>
              </a:ext>
            </a:extLst>
          </p:cNvPr>
          <p:cNvGrpSpPr/>
          <p:nvPr/>
        </p:nvGrpSpPr>
        <p:grpSpPr>
          <a:xfrm>
            <a:off x="5153903" y="4657320"/>
            <a:ext cx="2974673" cy="453300"/>
            <a:chOff x="5305229" y="3638229"/>
            <a:chExt cx="3112063" cy="453300"/>
          </a:xfrm>
        </p:grpSpPr>
        <p:sp>
          <p:nvSpPr>
            <p:cNvPr id="197" name="Rectangle 196">
              <a:extLst>
                <a:ext uri="{FF2B5EF4-FFF2-40B4-BE49-F238E27FC236}">
                  <a16:creationId xmlns:a16="http://schemas.microsoft.com/office/drawing/2014/main" id="{007C1F9B-9608-D5E2-F148-616691D78D20}"/>
                </a:ext>
              </a:extLst>
            </p:cNvPr>
            <p:cNvSpPr/>
            <p:nvPr/>
          </p:nvSpPr>
          <p:spPr>
            <a:xfrm>
              <a:off x="5305229" y="3638229"/>
              <a:ext cx="2995461" cy="453300"/>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grpSp>
          <p:nvGrpSpPr>
            <p:cNvPr id="198" name="Group 197">
              <a:extLst>
                <a:ext uri="{FF2B5EF4-FFF2-40B4-BE49-F238E27FC236}">
                  <a16:creationId xmlns:a16="http://schemas.microsoft.com/office/drawing/2014/main" id="{A3B529A3-6543-DD26-5EA3-5799858EC653}"/>
                </a:ext>
              </a:extLst>
            </p:cNvPr>
            <p:cNvGrpSpPr/>
            <p:nvPr/>
          </p:nvGrpSpPr>
          <p:grpSpPr>
            <a:xfrm>
              <a:off x="5419454" y="3707304"/>
              <a:ext cx="2210429" cy="330878"/>
              <a:chOff x="4898455" y="4441014"/>
              <a:chExt cx="2210429" cy="330878"/>
            </a:xfrm>
          </p:grpSpPr>
          <p:pic>
            <p:nvPicPr>
              <p:cNvPr id="200" name="Graphic 62">
                <a:extLst>
                  <a:ext uri="{FF2B5EF4-FFF2-40B4-BE49-F238E27FC236}">
                    <a16:creationId xmlns:a16="http://schemas.microsoft.com/office/drawing/2014/main" id="{4277D233-473E-7757-C447-270349A20012}"/>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TextBox 22">
                <a:extLst>
                  <a:ext uri="{FF2B5EF4-FFF2-40B4-BE49-F238E27FC236}">
                    <a16:creationId xmlns:a16="http://schemas.microsoft.com/office/drawing/2014/main" id="{9042C264-4229-03EF-4BE7-A13614B77DB1}"/>
                  </a:ext>
                </a:extLst>
              </p:cNvPr>
              <p:cNvSpPr txBox="1">
                <a:spLocks noChangeArrowheads="1"/>
              </p:cNvSpPr>
              <p:nvPr/>
            </p:nvSpPr>
            <p:spPr bwMode="auto">
              <a:xfrm>
                <a:off x="5810725" y="4484277"/>
                <a:ext cx="129815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202" name="Graphic 62">
                <a:extLst>
                  <a:ext uri="{FF2B5EF4-FFF2-40B4-BE49-F238E27FC236}">
                    <a16:creationId xmlns:a16="http://schemas.microsoft.com/office/drawing/2014/main" id="{98C6B0DB-B2CA-3C61-D856-880A9A2970EF}"/>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3" name="Graphic 62">
                <a:extLst>
                  <a:ext uri="{FF2B5EF4-FFF2-40B4-BE49-F238E27FC236}">
                    <a16:creationId xmlns:a16="http://schemas.microsoft.com/office/drawing/2014/main" id="{4C2D8F3F-733D-55E0-1557-37584FDC2617}"/>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89845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9" name="Graphic 198">
              <a:extLst>
                <a:ext uri="{FF2B5EF4-FFF2-40B4-BE49-F238E27FC236}">
                  <a16:creationId xmlns:a16="http://schemas.microsoft.com/office/drawing/2014/main" id="{82DAF0E9-1819-6620-F5CD-12AB717C62FD}"/>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8177166" y="3728584"/>
              <a:ext cx="240126" cy="240128"/>
            </a:xfrm>
            <a:prstGeom prst="rect">
              <a:avLst/>
            </a:prstGeom>
          </p:spPr>
        </p:pic>
      </p:grpSp>
      <p:grpSp>
        <p:nvGrpSpPr>
          <p:cNvPr id="66" name="Group 65">
            <a:extLst>
              <a:ext uri="{FF2B5EF4-FFF2-40B4-BE49-F238E27FC236}">
                <a16:creationId xmlns:a16="http://schemas.microsoft.com/office/drawing/2014/main" id="{B279ABEA-BAAF-510B-357F-88CA29AC1BED}"/>
              </a:ext>
            </a:extLst>
          </p:cNvPr>
          <p:cNvGrpSpPr/>
          <p:nvPr/>
        </p:nvGrpSpPr>
        <p:grpSpPr>
          <a:xfrm>
            <a:off x="8993902" y="1502428"/>
            <a:ext cx="1697394" cy="1037360"/>
            <a:chOff x="5842957" y="1470485"/>
            <a:chExt cx="1697394" cy="1037360"/>
          </a:xfrm>
        </p:grpSpPr>
        <p:sp>
          <p:nvSpPr>
            <p:cNvPr id="95" name="Rectangle 94">
              <a:extLst>
                <a:ext uri="{FF2B5EF4-FFF2-40B4-BE49-F238E27FC236}">
                  <a16:creationId xmlns:a16="http://schemas.microsoft.com/office/drawing/2014/main" id="{D969E087-7A10-4E31-474E-02CCAB315B42}"/>
                </a:ext>
              </a:extLst>
            </p:cNvPr>
            <p:cNvSpPr/>
            <p:nvPr/>
          </p:nvSpPr>
          <p:spPr>
            <a:xfrm>
              <a:off x="5923463" y="1530339"/>
              <a:ext cx="1538184" cy="977506"/>
            </a:xfrm>
            <a:prstGeom prst="rect">
              <a:avLst/>
            </a:prstGeom>
            <a:noFill/>
            <a:ln w="12700">
              <a:solidFill>
                <a:schemeClr val="accent4">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accent4">
                    <a:lumMod val="20000"/>
                    <a:lumOff val="80000"/>
                  </a:schemeClr>
                </a:solidFill>
              </a:endParaRPr>
            </a:p>
          </p:txBody>
        </p:sp>
        <p:grpSp>
          <p:nvGrpSpPr>
            <p:cNvPr id="7" name="Group 6">
              <a:extLst>
                <a:ext uri="{FF2B5EF4-FFF2-40B4-BE49-F238E27FC236}">
                  <a16:creationId xmlns:a16="http://schemas.microsoft.com/office/drawing/2014/main" id="{79EB9330-32F4-995C-C2CA-F1CEB1480EB8}"/>
                </a:ext>
              </a:extLst>
            </p:cNvPr>
            <p:cNvGrpSpPr/>
            <p:nvPr/>
          </p:nvGrpSpPr>
          <p:grpSpPr>
            <a:xfrm>
              <a:off x="5842957" y="1769507"/>
              <a:ext cx="1697394" cy="658207"/>
              <a:chOff x="4721268" y="1712610"/>
              <a:chExt cx="1697394" cy="658207"/>
            </a:xfrm>
          </p:grpSpPr>
          <p:grpSp>
            <p:nvGrpSpPr>
              <p:cNvPr id="29" name="Group 28">
                <a:extLst>
                  <a:ext uri="{FF2B5EF4-FFF2-40B4-BE49-F238E27FC236}">
                    <a16:creationId xmlns:a16="http://schemas.microsoft.com/office/drawing/2014/main" id="{7C27D1A4-D47C-9BEB-096F-0F1D02AC06F3}"/>
                  </a:ext>
                </a:extLst>
              </p:cNvPr>
              <p:cNvGrpSpPr/>
              <p:nvPr/>
            </p:nvGrpSpPr>
            <p:grpSpPr>
              <a:xfrm>
                <a:off x="4721268" y="1712610"/>
                <a:ext cx="1697394" cy="658207"/>
                <a:chOff x="4205505" y="2285735"/>
                <a:chExt cx="1697394" cy="658207"/>
              </a:xfrm>
            </p:grpSpPr>
            <p:pic>
              <p:nvPicPr>
                <p:cNvPr id="39" name="Graphic 46">
                  <a:extLst>
                    <a:ext uri="{FF2B5EF4-FFF2-40B4-BE49-F238E27FC236}">
                      <a16:creationId xmlns:a16="http://schemas.microsoft.com/office/drawing/2014/main" id="{E681564C-DFC7-5286-3287-EB57E2FC9070}"/>
                    </a:ext>
                  </a:extLst>
                </p:cNvPr>
                <p:cNvPicPr>
                  <a:picLocks noChangeAspect="1" noChangeArrowheads="1"/>
                </p:cNvPicPr>
                <p:nvPr/>
              </p:nvPicPr>
              <p:blipFill>
                <a:blip r:embed="rId42">
                  <a:extLst>
                    <a:ext uri="{96DAC541-7B7A-43D3-8B79-37D633B846F1}">
                      <asvg:svgBlip xmlns:asvg="http://schemas.microsoft.com/office/drawing/2016/SVG/main" r:embed="rId43"/>
                    </a:ext>
                  </a:extLst>
                </a:blip>
                <a:srcRect/>
                <a:stretch/>
              </p:blipFill>
              <p:spPr bwMode="auto">
                <a:xfrm>
                  <a:off x="4343937" y="2563588"/>
                  <a:ext cx="377851" cy="37785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
              <p:nvSpPr>
                <p:cNvPr id="40" name="Rectangle 39">
                  <a:extLst>
                    <a:ext uri="{FF2B5EF4-FFF2-40B4-BE49-F238E27FC236}">
                      <a16:creationId xmlns:a16="http://schemas.microsoft.com/office/drawing/2014/main" id="{B0348BC4-06F1-500B-9516-B12D53BB1A5D}"/>
                    </a:ext>
                  </a:extLst>
                </p:cNvPr>
                <p:cNvSpPr/>
                <p:nvPr/>
              </p:nvSpPr>
              <p:spPr>
                <a:xfrm>
                  <a:off x="4318977" y="2306008"/>
                  <a:ext cx="1428103" cy="637934"/>
                </a:xfrm>
                <a:prstGeom prst="rect">
                  <a:avLst/>
                </a:prstGeom>
                <a:noFill/>
                <a:ln w="1270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22">
                  <a:extLst>
                    <a:ext uri="{FF2B5EF4-FFF2-40B4-BE49-F238E27FC236}">
                      <a16:creationId xmlns:a16="http://schemas.microsoft.com/office/drawing/2014/main" id="{A4F731CA-A83A-24C3-5E6C-5683178D2004}"/>
                    </a:ext>
                  </a:extLst>
                </p:cNvPr>
                <p:cNvSpPr txBox="1">
                  <a:spLocks noChangeArrowheads="1"/>
                </p:cNvSpPr>
                <p:nvPr/>
              </p:nvSpPr>
              <p:spPr bwMode="auto">
                <a:xfrm>
                  <a:off x="4205505" y="2285735"/>
                  <a:ext cx="1697394" cy="276999"/>
                </a:xfrm>
                <a:prstGeom prst="rect">
                  <a:avLst/>
                </a:prstGeom>
                <a:noFill/>
                <a:ln>
                  <a:noFill/>
                </a:ln>
                <a:effectLst>
                  <a:softEdge rad="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accent2">
                          <a:lumMod val="75000"/>
                        </a:schemeClr>
                      </a:solidFill>
                      <a:latin typeface="Arial" panose="020B0604020202020204" pitchFamily="34" charset="0"/>
                      <a:cs typeface="Arial" panose="020B0604020202020204" pitchFamily="34" charset="0"/>
                    </a:rPr>
                    <a:t>Head Node-2(RHEL)</a:t>
                  </a:r>
                </a:p>
              </p:txBody>
            </p:sp>
            <p:sp>
              <p:nvSpPr>
                <p:cNvPr id="61" name="TextBox 22">
                  <a:extLst>
                    <a:ext uri="{FF2B5EF4-FFF2-40B4-BE49-F238E27FC236}">
                      <a16:creationId xmlns:a16="http://schemas.microsoft.com/office/drawing/2014/main" id="{D0268D77-E348-9D66-B5FF-F549FF46D30B}"/>
                    </a:ext>
                  </a:extLst>
                </p:cNvPr>
                <p:cNvSpPr txBox="1">
                  <a:spLocks noChangeArrowheads="1"/>
                </p:cNvSpPr>
                <p:nvPr/>
              </p:nvSpPr>
              <p:spPr bwMode="auto">
                <a:xfrm>
                  <a:off x="4571887" y="2532447"/>
                  <a:ext cx="116124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171450" indent="-171450" eaLnBrk="1" hangingPunct="1">
                    <a:buFont typeface="Arial" panose="020B0604020202020204" pitchFamily="34" charset="0"/>
                    <a:buChar char="•"/>
                  </a:pPr>
                  <a:r>
                    <a:rPr lang="en-US" altLang="en-US" sz="900" dirty="0">
                      <a:solidFill>
                        <a:schemeClr val="bg1">
                          <a:lumMod val="75000"/>
                        </a:schemeClr>
                      </a:solidFill>
                      <a:latin typeface="Arial" panose="020B0604020202020204" pitchFamily="34" charset="0"/>
                      <a:cs typeface="Arial" panose="020B0604020202020204" pitchFamily="34" charset="0"/>
                    </a:rPr>
                    <a:t>Scheduler </a:t>
                  </a:r>
                </a:p>
              </p:txBody>
            </p:sp>
          </p:grpSp>
          <p:sp>
            <p:nvSpPr>
              <p:cNvPr id="38" name="TextBox 9">
                <a:extLst>
                  <a:ext uri="{FF2B5EF4-FFF2-40B4-BE49-F238E27FC236}">
                    <a16:creationId xmlns:a16="http://schemas.microsoft.com/office/drawing/2014/main" id="{4F2DBA01-8ED2-DA21-732E-2B9F7DAE2365}"/>
                  </a:ext>
                </a:extLst>
              </p:cNvPr>
              <p:cNvSpPr txBox="1">
                <a:spLocks noChangeArrowheads="1"/>
              </p:cNvSpPr>
              <p:nvPr/>
            </p:nvSpPr>
            <p:spPr bwMode="auto">
              <a:xfrm>
                <a:off x="5086457" y="2108923"/>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solidFill>
                      <a:schemeClr val="bg1">
                        <a:lumMod val="75000"/>
                      </a:schemeClr>
                    </a:solidFill>
                    <a:latin typeface="Arial" panose="020B0604020202020204" pitchFamily="34" charset="0"/>
                    <a:ea typeface="Amazon Ember" panose="020B0603020204020204" pitchFamily="34" charset="0"/>
                    <a:cs typeface="Arial" panose="020B0604020202020204" pitchFamily="34" charset="0"/>
                  </a:rPr>
                  <a:t>C6i.2xlarge</a:t>
                </a:r>
              </a:p>
            </p:txBody>
          </p:sp>
        </p:grpSp>
        <p:sp>
          <p:nvSpPr>
            <p:cNvPr id="65" name="TextBox 17">
              <a:extLst>
                <a:ext uri="{FF2B5EF4-FFF2-40B4-BE49-F238E27FC236}">
                  <a16:creationId xmlns:a16="http://schemas.microsoft.com/office/drawing/2014/main" id="{76C4EDC3-37C1-B0F1-63A1-DF4B6499C8EC}"/>
                </a:ext>
              </a:extLst>
            </p:cNvPr>
            <p:cNvSpPr txBox="1">
              <a:spLocks noChangeArrowheads="1"/>
            </p:cNvSpPr>
            <p:nvPr/>
          </p:nvSpPr>
          <p:spPr bwMode="auto">
            <a:xfrm>
              <a:off x="6147187" y="1470485"/>
              <a:ext cx="13931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900">
                  <a:latin typeface="Arial" panose="020B0604020202020204" pitchFamily="34" charset="0"/>
                  <a:ea typeface="Amazon Ember" panose="020B0603020204020204" pitchFamily="34" charset="0"/>
                  <a:cs typeface="Arial" panose="020B060402020202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eaLnBrk="0" fontAlgn="base" hangingPunct="0">
                <a:spcBef>
                  <a:spcPct val="0"/>
                </a:spcBef>
                <a:spcAft>
                  <a:spcPct val="0"/>
                </a:spcAft>
                <a:defRPr>
                  <a:latin typeface="Calibri" panose="020F0502020204030204" pitchFamily="34" charset="0"/>
                </a:defRPr>
              </a:lvl6pPr>
              <a:lvl7pPr marL="2971800" indent="-228600" eaLnBrk="0" fontAlgn="base" hangingPunct="0">
                <a:spcBef>
                  <a:spcPct val="0"/>
                </a:spcBef>
                <a:spcAft>
                  <a:spcPct val="0"/>
                </a:spcAft>
                <a:defRPr>
                  <a:latin typeface="Calibri" panose="020F0502020204030204" pitchFamily="34" charset="0"/>
                </a:defRPr>
              </a:lvl7pPr>
              <a:lvl8pPr marL="3429000" indent="-228600" eaLnBrk="0" fontAlgn="base" hangingPunct="0">
                <a:spcBef>
                  <a:spcPct val="0"/>
                </a:spcBef>
                <a:spcAft>
                  <a:spcPct val="0"/>
                </a:spcAft>
                <a:defRPr>
                  <a:latin typeface="Calibri" panose="020F0502020204030204" pitchFamily="34" charset="0"/>
                </a:defRPr>
              </a:lvl8pPr>
              <a:lvl9pPr marL="3886200" indent="-228600" eaLnBrk="0" fontAlgn="base" hangingPunct="0">
                <a:spcBef>
                  <a:spcPct val="0"/>
                </a:spcBef>
                <a:spcAft>
                  <a:spcPct val="0"/>
                </a:spcAft>
                <a:defRPr>
                  <a:latin typeface="Calibri" panose="020F0502020204030204" pitchFamily="34" charset="0"/>
                </a:defRPr>
              </a:lvl9pPr>
            </a:lstStyle>
            <a:p>
              <a:r>
                <a:rPr lang="en-US" dirty="0">
                  <a:solidFill>
                    <a:schemeClr val="accent4">
                      <a:lumMod val="40000"/>
                      <a:lumOff val="60000"/>
                    </a:schemeClr>
                  </a:solidFill>
                </a:rPr>
                <a:t>sg-</a:t>
              </a:r>
              <a:r>
                <a:rPr lang="en-US" dirty="0" err="1">
                  <a:solidFill>
                    <a:schemeClr val="accent4">
                      <a:lumMod val="40000"/>
                      <a:lumOff val="60000"/>
                    </a:schemeClr>
                  </a:solidFill>
                </a:rPr>
                <a:t>hpc</a:t>
              </a:r>
              <a:r>
                <a:rPr lang="en-US" dirty="0">
                  <a:solidFill>
                    <a:schemeClr val="accent4">
                      <a:lumMod val="40000"/>
                      <a:lumOff val="60000"/>
                    </a:schemeClr>
                  </a:solidFill>
                </a:rPr>
                <a:t>-head-node</a:t>
              </a:r>
            </a:p>
          </p:txBody>
        </p:sp>
      </p:grpSp>
      <p:grpSp>
        <p:nvGrpSpPr>
          <p:cNvPr id="73" name="Group 72">
            <a:extLst>
              <a:ext uri="{FF2B5EF4-FFF2-40B4-BE49-F238E27FC236}">
                <a16:creationId xmlns:a16="http://schemas.microsoft.com/office/drawing/2014/main" id="{63356110-BCB9-D29A-68B9-9AA597CEB5F5}"/>
              </a:ext>
            </a:extLst>
          </p:cNvPr>
          <p:cNvGrpSpPr/>
          <p:nvPr/>
        </p:nvGrpSpPr>
        <p:grpSpPr>
          <a:xfrm>
            <a:off x="4445545" y="1516748"/>
            <a:ext cx="2536894" cy="970220"/>
            <a:chOff x="8467323" y="1469355"/>
            <a:chExt cx="2536894" cy="970220"/>
          </a:xfrm>
        </p:grpSpPr>
        <p:sp>
          <p:nvSpPr>
            <p:cNvPr id="113" name="TextBox 22">
              <a:extLst>
                <a:ext uri="{FF2B5EF4-FFF2-40B4-BE49-F238E27FC236}">
                  <a16:creationId xmlns:a16="http://schemas.microsoft.com/office/drawing/2014/main" id="{FDD16085-E44F-0B7C-C07E-AF9B7B666FD9}"/>
                </a:ext>
              </a:extLst>
            </p:cNvPr>
            <p:cNvSpPr txBox="1">
              <a:spLocks noChangeArrowheads="1"/>
            </p:cNvSpPr>
            <p:nvPr/>
          </p:nvSpPr>
          <p:spPr bwMode="auto">
            <a:xfrm>
              <a:off x="8746234" y="1657264"/>
              <a:ext cx="22579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200" b="1" dirty="0">
                  <a:solidFill>
                    <a:schemeClr val="accent2"/>
                  </a:solidFill>
                  <a:latin typeface="Arial" panose="020B0604020202020204" pitchFamily="34" charset="0"/>
                  <a:cs typeface="Arial" panose="020B0604020202020204" pitchFamily="34" charset="0"/>
                </a:rPr>
                <a:t>Workstations (Windows)</a:t>
              </a:r>
              <a:r>
                <a:rPr lang="en-US" altLang="en-US" b="1" dirty="0">
                  <a:solidFill>
                    <a:schemeClr val="accent2"/>
                  </a:solidFill>
                  <a:latin typeface="Arial" panose="020B0604020202020204" pitchFamily="34" charset="0"/>
                  <a:cs typeface="Arial" panose="020B0604020202020204" pitchFamily="34" charset="0"/>
                </a:rPr>
                <a:t> </a:t>
              </a:r>
            </a:p>
          </p:txBody>
        </p:sp>
        <p:pic>
          <p:nvPicPr>
            <p:cNvPr id="115" name="Graphic 108">
              <a:extLst>
                <a:ext uri="{FF2B5EF4-FFF2-40B4-BE49-F238E27FC236}">
                  <a16:creationId xmlns:a16="http://schemas.microsoft.com/office/drawing/2014/main" id="{6C036D2F-CA80-2C3F-F63C-CBD25C7FE00B}"/>
                </a:ext>
              </a:extLst>
            </p:cNvPr>
            <p:cNvPicPr>
              <a:picLocks noChangeAspect="1" noChangeArrowheads="1"/>
            </p:cNvPicPr>
            <p:nvPr/>
          </p:nvPicPr>
          <p:blipFill>
            <a:blip r:embed="rId44">
              <a:extLst>
                <a:ext uri="{96DAC541-7B7A-43D3-8B79-37D633B846F1}">
                  <asvg:svgBlip xmlns:asvg="http://schemas.microsoft.com/office/drawing/2016/SVG/main" r:embed="rId45"/>
                </a:ext>
              </a:extLst>
            </a:blip>
            <a:srcRect/>
            <a:stretch/>
          </p:blipFill>
          <p:spPr bwMode="auto">
            <a:xfrm>
              <a:off x="9068357" y="1987170"/>
              <a:ext cx="377851" cy="3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Graphic 108">
              <a:extLst>
                <a:ext uri="{FF2B5EF4-FFF2-40B4-BE49-F238E27FC236}">
                  <a16:creationId xmlns:a16="http://schemas.microsoft.com/office/drawing/2014/main" id="{42722BBE-567D-B678-DEFC-4E973D72E85B}"/>
                </a:ext>
              </a:extLst>
            </p:cNvPr>
            <p:cNvPicPr>
              <a:picLocks noChangeAspect="1" noChangeArrowheads="1"/>
            </p:cNvPicPr>
            <p:nvPr/>
          </p:nvPicPr>
          <p:blipFill>
            <a:blip r:embed="rId44">
              <a:extLst>
                <a:ext uri="{96DAC541-7B7A-43D3-8B79-37D633B846F1}">
                  <asvg:svgBlip xmlns:asvg="http://schemas.microsoft.com/office/drawing/2016/SVG/main" r:embed="rId45"/>
                </a:ext>
              </a:extLst>
            </a:blip>
            <a:srcRect/>
            <a:stretch/>
          </p:blipFill>
          <p:spPr bwMode="auto">
            <a:xfrm>
              <a:off x="9495410" y="1996600"/>
              <a:ext cx="377851" cy="3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Graphic 108">
              <a:extLst>
                <a:ext uri="{FF2B5EF4-FFF2-40B4-BE49-F238E27FC236}">
                  <a16:creationId xmlns:a16="http://schemas.microsoft.com/office/drawing/2014/main" id="{95AE3A64-566B-6304-A95E-3418747D74ED}"/>
                </a:ext>
              </a:extLst>
            </p:cNvPr>
            <p:cNvPicPr>
              <a:picLocks noChangeAspect="1" noChangeArrowheads="1"/>
            </p:cNvPicPr>
            <p:nvPr/>
          </p:nvPicPr>
          <p:blipFill>
            <a:blip r:embed="rId44">
              <a:extLst>
                <a:ext uri="{96DAC541-7B7A-43D3-8B79-37D633B846F1}">
                  <asvg:svgBlip xmlns:asvg="http://schemas.microsoft.com/office/drawing/2016/SVG/main" r:embed="rId45"/>
                </a:ext>
              </a:extLst>
            </a:blip>
            <a:srcRect/>
            <a:stretch/>
          </p:blipFill>
          <p:spPr bwMode="auto">
            <a:xfrm>
              <a:off x="9942351" y="1995296"/>
              <a:ext cx="377851" cy="3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TextBox 17">
              <a:extLst>
                <a:ext uri="{FF2B5EF4-FFF2-40B4-BE49-F238E27FC236}">
                  <a16:creationId xmlns:a16="http://schemas.microsoft.com/office/drawing/2014/main" id="{7F5906EA-3BF9-4B95-E5C2-01987A828141}"/>
                </a:ext>
              </a:extLst>
            </p:cNvPr>
            <p:cNvSpPr txBox="1">
              <a:spLocks noChangeArrowheads="1"/>
            </p:cNvSpPr>
            <p:nvPr/>
          </p:nvSpPr>
          <p:spPr bwMode="auto">
            <a:xfrm>
              <a:off x="8467323" y="1469355"/>
              <a:ext cx="247130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900">
                  <a:latin typeface="Arial" panose="020B0604020202020204" pitchFamily="34" charset="0"/>
                  <a:ea typeface="Amazon Ember" panose="020B0603020204020204" pitchFamily="34" charset="0"/>
                  <a:cs typeface="Arial" panose="020B060402020202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eaLnBrk="0" fontAlgn="base" hangingPunct="0">
                <a:spcBef>
                  <a:spcPct val="0"/>
                </a:spcBef>
                <a:spcAft>
                  <a:spcPct val="0"/>
                </a:spcAft>
                <a:defRPr>
                  <a:latin typeface="Calibri" panose="020F0502020204030204" pitchFamily="34" charset="0"/>
                </a:defRPr>
              </a:lvl6pPr>
              <a:lvl7pPr marL="2971800" indent="-228600" eaLnBrk="0" fontAlgn="base" hangingPunct="0">
                <a:spcBef>
                  <a:spcPct val="0"/>
                </a:spcBef>
                <a:spcAft>
                  <a:spcPct val="0"/>
                </a:spcAft>
                <a:defRPr>
                  <a:latin typeface="Calibri" panose="020F0502020204030204" pitchFamily="34" charset="0"/>
                </a:defRPr>
              </a:lvl7pPr>
              <a:lvl8pPr marL="3429000" indent="-228600" eaLnBrk="0" fontAlgn="base" hangingPunct="0">
                <a:spcBef>
                  <a:spcPct val="0"/>
                </a:spcBef>
                <a:spcAft>
                  <a:spcPct val="0"/>
                </a:spcAft>
                <a:defRPr>
                  <a:latin typeface="Calibri" panose="020F0502020204030204" pitchFamily="34" charset="0"/>
                </a:defRPr>
              </a:lvl8pPr>
              <a:lvl9pPr marL="3886200" indent="-228600" eaLnBrk="0" fontAlgn="base" hangingPunct="0">
                <a:spcBef>
                  <a:spcPct val="0"/>
                </a:spcBef>
                <a:spcAft>
                  <a:spcPct val="0"/>
                </a:spcAft>
                <a:defRPr>
                  <a:latin typeface="Calibri" panose="020F0502020204030204" pitchFamily="34" charset="0"/>
                </a:defRPr>
              </a:lvl9pPr>
            </a:lstStyle>
            <a:p>
              <a:pPr algn="ctr"/>
              <a:r>
                <a:rPr lang="en-US" dirty="0">
                  <a:solidFill>
                    <a:schemeClr val="accent4">
                      <a:lumMod val="60000"/>
                      <a:lumOff val="40000"/>
                    </a:schemeClr>
                  </a:solidFill>
                </a:rPr>
                <a:t>sg-rdd-prd-hpc-euw1-workstation</a:t>
              </a:r>
            </a:p>
          </p:txBody>
        </p:sp>
        <p:sp>
          <p:nvSpPr>
            <p:cNvPr id="68" name="Rectangle 67">
              <a:extLst>
                <a:ext uri="{FF2B5EF4-FFF2-40B4-BE49-F238E27FC236}">
                  <a16:creationId xmlns:a16="http://schemas.microsoft.com/office/drawing/2014/main" id="{1A2C69C8-5DEE-DBF8-CC20-86437C55BE83}"/>
                </a:ext>
              </a:extLst>
            </p:cNvPr>
            <p:cNvSpPr/>
            <p:nvPr/>
          </p:nvSpPr>
          <p:spPr>
            <a:xfrm>
              <a:off x="8822832" y="1762720"/>
              <a:ext cx="1846879" cy="631621"/>
            </a:xfrm>
            <a:prstGeom prst="rect">
              <a:avLst/>
            </a:prstGeom>
            <a:noFill/>
            <a:ln w="127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D5990753-4F33-88B2-4233-4BD0253ED865}"/>
                </a:ext>
              </a:extLst>
            </p:cNvPr>
            <p:cNvSpPr/>
            <p:nvPr/>
          </p:nvSpPr>
          <p:spPr>
            <a:xfrm>
              <a:off x="8778098" y="1530532"/>
              <a:ext cx="1958347" cy="909043"/>
            </a:xfrm>
            <a:prstGeom prst="rect">
              <a:avLst/>
            </a:prstGeom>
            <a:noFill/>
            <a:ln w="127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accent4">
                    <a:lumMod val="60000"/>
                    <a:lumOff val="40000"/>
                  </a:schemeClr>
                </a:solidFill>
              </a:endParaRPr>
            </a:p>
          </p:txBody>
        </p:sp>
      </p:grpSp>
      <p:sp>
        <p:nvSpPr>
          <p:cNvPr id="78" name="Rectangle 77">
            <a:extLst>
              <a:ext uri="{FF2B5EF4-FFF2-40B4-BE49-F238E27FC236}">
                <a16:creationId xmlns:a16="http://schemas.microsoft.com/office/drawing/2014/main" id="{AAF4F5B2-F65F-DE1F-09C9-E5290DFCFC01}"/>
              </a:ext>
            </a:extLst>
          </p:cNvPr>
          <p:cNvSpPr/>
          <p:nvPr/>
        </p:nvSpPr>
        <p:spPr bwMode="auto">
          <a:xfrm>
            <a:off x="8593942" y="958668"/>
            <a:ext cx="3256979" cy="437851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000" dirty="0">
                <a:solidFill>
                  <a:srgbClr val="5B9CD5"/>
                </a:solidFill>
                <a:latin typeface="Arial" panose="020B0604020202020204" pitchFamily="34" charset="0"/>
                <a:cs typeface="Arial" panose="020B0604020202020204" pitchFamily="34" charset="0"/>
              </a:rPr>
              <a:t>eu-west-1b</a:t>
            </a:r>
          </a:p>
        </p:txBody>
      </p:sp>
      <p:grpSp>
        <p:nvGrpSpPr>
          <p:cNvPr id="74" name="Group 73">
            <a:extLst>
              <a:ext uri="{FF2B5EF4-FFF2-40B4-BE49-F238E27FC236}">
                <a16:creationId xmlns:a16="http://schemas.microsoft.com/office/drawing/2014/main" id="{3F72AD2C-1A0A-3D5E-5ADA-A6ACB31B0313}"/>
              </a:ext>
            </a:extLst>
          </p:cNvPr>
          <p:cNvGrpSpPr/>
          <p:nvPr/>
        </p:nvGrpSpPr>
        <p:grpSpPr>
          <a:xfrm>
            <a:off x="7835888" y="2856247"/>
            <a:ext cx="1451102" cy="508402"/>
            <a:chOff x="4164046" y="5919453"/>
            <a:chExt cx="1451102" cy="508402"/>
          </a:xfrm>
        </p:grpSpPr>
        <p:pic>
          <p:nvPicPr>
            <p:cNvPr id="75" name="Graphic 8">
              <a:extLst>
                <a:ext uri="{FF2B5EF4-FFF2-40B4-BE49-F238E27FC236}">
                  <a16:creationId xmlns:a16="http://schemas.microsoft.com/office/drawing/2014/main" id="{781A3A46-58D0-FD6C-B751-87118EA829B0}"/>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14328" y="5919453"/>
              <a:ext cx="32316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Box 9">
              <a:extLst>
                <a:ext uri="{FF2B5EF4-FFF2-40B4-BE49-F238E27FC236}">
                  <a16:creationId xmlns:a16="http://schemas.microsoft.com/office/drawing/2014/main" id="{D39D3254-4864-77D3-6DAE-8752868085ED}"/>
                </a:ext>
              </a:extLst>
            </p:cNvPr>
            <p:cNvSpPr txBox="1">
              <a:spLocks noChangeArrowheads="1"/>
            </p:cNvSpPr>
            <p:nvPr/>
          </p:nvSpPr>
          <p:spPr bwMode="auto">
            <a:xfrm>
              <a:off x="4164046" y="6197023"/>
              <a:ext cx="145110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FSx NetApp for ONTAP</a:t>
              </a:r>
            </a:p>
          </p:txBody>
        </p:sp>
      </p:grpSp>
      <p:grpSp>
        <p:nvGrpSpPr>
          <p:cNvPr id="81" name="Group 80">
            <a:extLst>
              <a:ext uri="{FF2B5EF4-FFF2-40B4-BE49-F238E27FC236}">
                <a16:creationId xmlns:a16="http://schemas.microsoft.com/office/drawing/2014/main" id="{00D51212-0E55-4957-139F-A0E739D5034F}"/>
              </a:ext>
            </a:extLst>
          </p:cNvPr>
          <p:cNvGrpSpPr/>
          <p:nvPr/>
        </p:nvGrpSpPr>
        <p:grpSpPr>
          <a:xfrm>
            <a:off x="6722558" y="1503925"/>
            <a:ext cx="1768223" cy="1004307"/>
            <a:chOff x="5802964" y="1510346"/>
            <a:chExt cx="1768223" cy="1004307"/>
          </a:xfrm>
        </p:grpSpPr>
        <p:sp>
          <p:nvSpPr>
            <p:cNvPr id="82" name="Rectangle 81">
              <a:extLst>
                <a:ext uri="{FF2B5EF4-FFF2-40B4-BE49-F238E27FC236}">
                  <a16:creationId xmlns:a16="http://schemas.microsoft.com/office/drawing/2014/main" id="{6267D73E-3A60-3924-C2C5-D54662463061}"/>
                </a:ext>
              </a:extLst>
            </p:cNvPr>
            <p:cNvSpPr/>
            <p:nvPr/>
          </p:nvSpPr>
          <p:spPr>
            <a:xfrm>
              <a:off x="5907337" y="1568657"/>
              <a:ext cx="1554310" cy="945996"/>
            </a:xfrm>
            <a:prstGeom prst="rect">
              <a:avLst/>
            </a:prstGeom>
            <a:noFill/>
            <a:ln w="127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accent4">
                    <a:lumMod val="60000"/>
                    <a:lumOff val="40000"/>
                  </a:schemeClr>
                </a:solidFill>
              </a:endParaRPr>
            </a:p>
          </p:txBody>
        </p:sp>
        <p:grpSp>
          <p:nvGrpSpPr>
            <p:cNvPr id="83" name="Group 82">
              <a:extLst>
                <a:ext uri="{FF2B5EF4-FFF2-40B4-BE49-F238E27FC236}">
                  <a16:creationId xmlns:a16="http://schemas.microsoft.com/office/drawing/2014/main" id="{8EEFC4F7-6F87-12E7-9E49-4FA41EC981D9}"/>
                </a:ext>
              </a:extLst>
            </p:cNvPr>
            <p:cNvGrpSpPr/>
            <p:nvPr/>
          </p:nvGrpSpPr>
          <p:grpSpPr>
            <a:xfrm>
              <a:off x="5802964" y="1770626"/>
              <a:ext cx="1768223" cy="657088"/>
              <a:chOff x="4681275" y="1713729"/>
              <a:chExt cx="1768223" cy="657088"/>
            </a:xfrm>
          </p:grpSpPr>
          <p:grpSp>
            <p:nvGrpSpPr>
              <p:cNvPr id="85" name="Group 84">
                <a:extLst>
                  <a:ext uri="{FF2B5EF4-FFF2-40B4-BE49-F238E27FC236}">
                    <a16:creationId xmlns:a16="http://schemas.microsoft.com/office/drawing/2014/main" id="{8C778242-368F-A461-A72B-485EE61B16A5}"/>
                  </a:ext>
                </a:extLst>
              </p:cNvPr>
              <p:cNvGrpSpPr/>
              <p:nvPr/>
            </p:nvGrpSpPr>
            <p:grpSpPr>
              <a:xfrm>
                <a:off x="4681275" y="1713729"/>
                <a:ext cx="1768223" cy="657088"/>
                <a:chOff x="4165512" y="2286854"/>
                <a:chExt cx="1768223" cy="657088"/>
              </a:xfrm>
            </p:grpSpPr>
            <p:pic>
              <p:nvPicPr>
                <p:cNvPr id="87" name="Graphic 46">
                  <a:extLst>
                    <a:ext uri="{FF2B5EF4-FFF2-40B4-BE49-F238E27FC236}">
                      <a16:creationId xmlns:a16="http://schemas.microsoft.com/office/drawing/2014/main" id="{6EAD788B-89DC-AF56-4474-D4FCC4B5B125}"/>
                    </a:ext>
                  </a:extLst>
                </p:cNvPr>
                <p:cNvPicPr>
                  <a:picLocks noChangeAspect="1" noChangeArrowheads="1"/>
                </p:cNvPicPr>
                <p:nvPr/>
              </p:nvPicPr>
              <p:blipFill>
                <a:blip r:embed="rId46">
                  <a:extLst>
                    <a:ext uri="{96DAC541-7B7A-43D3-8B79-37D633B846F1}">
                      <asvg:svgBlip xmlns:asvg="http://schemas.microsoft.com/office/drawing/2016/SVG/main" r:embed="rId47"/>
                    </a:ext>
                  </a:extLst>
                </a:blip>
                <a:srcRect/>
                <a:stretch/>
              </p:blipFill>
              <p:spPr bwMode="auto">
                <a:xfrm>
                  <a:off x="4343937" y="2563588"/>
                  <a:ext cx="377851" cy="3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Rectangle 89">
                  <a:extLst>
                    <a:ext uri="{FF2B5EF4-FFF2-40B4-BE49-F238E27FC236}">
                      <a16:creationId xmlns:a16="http://schemas.microsoft.com/office/drawing/2014/main" id="{3834928C-7DD2-BB8B-D6A9-FC4E54056EA4}"/>
                    </a:ext>
                  </a:extLst>
                </p:cNvPr>
                <p:cNvSpPr/>
                <p:nvPr/>
              </p:nvSpPr>
              <p:spPr>
                <a:xfrm>
                  <a:off x="4318977" y="2306008"/>
                  <a:ext cx="1428103" cy="637934"/>
                </a:xfrm>
                <a:prstGeom prst="rect">
                  <a:avLst/>
                </a:prstGeom>
                <a:noFill/>
                <a:ln w="254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22">
                  <a:extLst>
                    <a:ext uri="{FF2B5EF4-FFF2-40B4-BE49-F238E27FC236}">
                      <a16:creationId xmlns:a16="http://schemas.microsoft.com/office/drawing/2014/main" id="{4C7B168C-C2D1-BE3E-73D3-71AC50AFA5A6}"/>
                    </a:ext>
                  </a:extLst>
                </p:cNvPr>
                <p:cNvSpPr txBox="1">
                  <a:spLocks noChangeArrowheads="1"/>
                </p:cNvSpPr>
                <p:nvPr/>
              </p:nvSpPr>
              <p:spPr bwMode="auto">
                <a:xfrm>
                  <a:off x="4165512" y="2286854"/>
                  <a:ext cx="1768223" cy="27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solidFill>
                        <a:schemeClr val="accent2"/>
                      </a:solidFill>
                      <a:latin typeface="Arial" panose="020B0604020202020204" pitchFamily="34" charset="0"/>
                      <a:cs typeface="Arial" panose="020B0604020202020204" pitchFamily="34" charset="0"/>
                    </a:rPr>
                    <a:t>Head Node-1(</a:t>
                  </a:r>
                  <a:r>
                    <a:rPr lang="en-US" altLang="en-US" sz="1200" b="1" dirty="0">
                      <a:solidFill>
                        <a:srgbClr val="0070C0"/>
                      </a:solidFill>
                      <a:latin typeface="Arial" panose="020B0604020202020204" pitchFamily="34" charset="0"/>
                      <a:cs typeface="Arial" panose="020B0604020202020204" pitchFamily="34" charset="0"/>
                    </a:rPr>
                    <a:t>RHEL</a:t>
                  </a:r>
                  <a:r>
                    <a:rPr lang="en-US" altLang="en-US" sz="1200" b="1" dirty="0">
                      <a:solidFill>
                        <a:schemeClr val="accent2"/>
                      </a:solidFill>
                      <a:latin typeface="Arial" panose="020B0604020202020204" pitchFamily="34" charset="0"/>
                      <a:cs typeface="Arial" panose="020B0604020202020204" pitchFamily="34" charset="0"/>
                    </a:rPr>
                    <a:t>)</a:t>
                  </a:r>
                </a:p>
              </p:txBody>
            </p:sp>
            <p:sp>
              <p:nvSpPr>
                <p:cNvPr id="93" name="TextBox 22">
                  <a:extLst>
                    <a:ext uri="{FF2B5EF4-FFF2-40B4-BE49-F238E27FC236}">
                      <a16:creationId xmlns:a16="http://schemas.microsoft.com/office/drawing/2014/main" id="{D62280B6-87AF-3EFE-97D4-C494D6FBE17F}"/>
                    </a:ext>
                  </a:extLst>
                </p:cNvPr>
                <p:cNvSpPr txBox="1">
                  <a:spLocks noChangeArrowheads="1"/>
                </p:cNvSpPr>
                <p:nvPr/>
              </p:nvSpPr>
              <p:spPr bwMode="auto">
                <a:xfrm>
                  <a:off x="4573483" y="2533402"/>
                  <a:ext cx="116124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171450" indent="-171450" eaLnBrk="1" hangingPunct="1">
                    <a:buFont typeface="Arial" panose="020B0604020202020204" pitchFamily="34" charset="0"/>
                    <a:buChar char="•"/>
                  </a:pPr>
                  <a:r>
                    <a:rPr lang="en-US" altLang="en-US" sz="900" dirty="0">
                      <a:solidFill>
                        <a:srgbClr val="232F3E"/>
                      </a:solidFill>
                      <a:latin typeface="Arial" panose="020B0604020202020204" pitchFamily="34" charset="0"/>
                      <a:cs typeface="Arial" panose="020B0604020202020204" pitchFamily="34" charset="0"/>
                    </a:rPr>
                    <a:t>Scheduler </a:t>
                  </a:r>
                </a:p>
              </p:txBody>
            </p:sp>
          </p:grpSp>
          <p:sp>
            <p:nvSpPr>
              <p:cNvPr id="86" name="TextBox 9">
                <a:extLst>
                  <a:ext uri="{FF2B5EF4-FFF2-40B4-BE49-F238E27FC236}">
                    <a16:creationId xmlns:a16="http://schemas.microsoft.com/office/drawing/2014/main" id="{5678BC84-E50E-E20D-08C8-B7AA24BBD83A}"/>
                  </a:ext>
                </a:extLst>
              </p:cNvPr>
              <p:cNvSpPr txBox="1">
                <a:spLocks noChangeArrowheads="1"/>
              </p:cNvSpPr>
              <p:nvPr/>
            </p:nvSpPr>
            <p:spPr bwMode="auto">
              <a:xfrm>
                <a:off x="5085336" y="2108089"/>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C6i.2xlarge</a:t>
                </a:r>
              </a:p>
            </p:txBody>
          </p:sp>
        </p:grpSp>
        <p:sp>
          <p:nvSpPr>
            <p:cNvPr id="84" name="TextBox 17">
              <a:extLst>
                <a:ext uri="{FF2B5EF4-FFF2-40B4-BE49-F238E27FC236}">
                  <a16:creationId xmlns:a16="http://schemas.microsoft.com/office/drawing/2014/main" id="{42DA83A3-89DF-7CE0-3763-69CBC18311F0}"/>
                </a:ext>
              </a:extLst>
            </p:cNvPr>
            <p:cNvSpPr txBox="1">
              <a:spLocks noChangeArrowheads="1"/>
            </p:cNvSpPr>
            <p:nvPr/>
          </p:nvSpPr>
          <p:spPr bwMode="auto">
            <a:xfrm>
              <a:off x="6147187" y="1510346"/>
              <a:ext cx="139316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900">
                  <a:latin typeface="Arial" panose="020B0604020202020204" pitchFamily="34" charset="0"/>
                  <a:ea typeface="Amazon Ember" panose="020B0603020204020204" pitchFamily="34" charset="0"/>
                  <a:cs typeface="Arial" panose="020B060402020202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eaLnBrk="0" fontAlgn="base" hangingPunct="0">
                <a:spcBef>
                  <a:spcPct val="0"/>
                </a:spcBef>
                <a:spcAft>
                  <a:spcPct val="0"/>
                </a:spcAft>
                <a:defRPr>
                  <a:latin typeface="Calibri" panose="020F0502020204030204" pitchFamily="34" charset="0"/>
                </a:defRPr>
              </a:lvl6pPr>
              <a:lvl7pPr marL="2971800" indent="-228600" eaLnBrk="0" fontAlgn="base" hangingPunct="0">
                <a:spcBef>
                  <a:spcPct val="0"/>
                </a:spcBef>
                <a:spcAft>
                  <a:spcPct val="0"/>
                </a:spcAft>
                <a:defRPr>
                  <a:latin typeface="Calibri" panose="020F0502020204030204" pitchFamily="34" charset="0"/>
                </a:defRPr>
              </a:lvl7pPr>
              <a:lvl8pPr marL="3429000" indent="-228600" eaLnBrk="0" fontAlgn="base" hangingPunct="0">
                <a:spcBef>
                  <a:spcPct val="0"/>
                </a:spcBef>
                <a:spcAft>
                  <a:spcPct val="0"/>
                </a:spcAft>
                <a:defRPr>
                  <a:latin typeface="Calibri" panose="020F0502020204030204" pitchFamily="34" charset="0"/>
                </a:defRPr>
              </a:lvl8pPr>
              <a:lvl9pPr marL="3886200" indent="-228600" eaLnBrk="0" fontAlgn="base" hangingPunct="0">
                <a:spcBef>
                  <a:spcPct val="0"/>
                </a:spcBef>
                <a:spcAft>
                  <a:spcPct val="0"/>
                </a:spcAft>
                <a:defRPr>
                  <a:latin typeface="Calibri" panose="020F0502020204030204" pitchFamily="34" charset="0"/>
                </a:defRPr>
              </a:lvl9pPr>
            </a:lstStyle>
            <a:p>
              <a:r>
                <a:rPr lang="en-US" dirty="0">
                  <a:solidFill>
                    <a:schemeClr val="accent4">
                      <a:lumMod val="60000"/>
                      <a:lumOff val="40000"/>
                    </a:schemeClr>
                  </a:solidFill>
                </a:rPr>
                <a:t>sg-</a:t>
              </a:r>
              <a:r>
                <a:rPr lang="en-US" dirty="0" err="1">
                  <a:solidFill>
                    <a:schemeClr val="accent4">
                      <a:lumMod val="60000"/>
                      <a:lumOff val="40000"/>
                    </a:schemeClr>
                  </a:solidFill>
                </a:rPr>
                <a:t>hpc</a:t>
              </a:r>
              <a:r>
                <a:rPr lang="en-US" dirty="0">
                  <a:solidFill>
                    <a:schemeClr val="accent4">
                      <a:lumMod val="60000"/>
                      <a:lumOff val="40000"/>
                    </a:schemeClr>
                  </a:solidFill>
                </a:rPr>
                <a:t>-head-node</a:t>
              </a:r>
            </a:p>
          </p:txBody>
        </p:sp>
      </p:grpSp>
      <p:sp>
        <p:nvSpPr>
          <p:cNvPr id="100" name="TextBox 17">
            <a:extLst>
              <a:ext uri="{FF2B5EF4-FFF2-40B4-BE49-F238E27FC236}">
                <a16:creationId xmlns:a16="http://schemas.microsoft.com/office/drawing/2014/main" id="{059A5932-47B4-9300-06CD-341C1EC70528}"/>
              </a:ext>
            </a:extLst>
          </p:cNvPr>
          <p:cNvSpPr txBox="1">
            <a:spLocks noChangeArrowheads="1"/>
          </p:cNvSpPr>
          <p:nvPr/>
        </p:nvSpPr>
        <p:spPr bwMode="auto">
          <a:xfrm>
            <a:off x="9595100" y="3349986"/>
            <a:ext cx="153692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900">
                <a:latin typeface="Arial" panose="020B0604020202020204" pitchFamily="34" charset="0"/>
                <a:ea typeface="Amazon Ember" panose="020B0603020204020204" pitchFamily="34" charset="0"/>
                <a:cs typeface="Arial" panose="020B060402020202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eaLnBrk="0" fontAlgn="base" hangingPunct="0">
              <a:spcBef>
                <a:spcPct val="0"/>
              </a:spcBef>
              <a:spcAft>
                <a:spcPct val="0"/>
              </a:spcAft>
              <a:defRPr>
                <a:latin typeface="Calibri" panose="020F0502020204030204" pitchFamily="34" charset="0"/>
              </a:defRPr>
            </a:lvl6pPr>
            <a:lvl7pPr marL="2971800" indent="-228600" eaLnBrk="0" fontAlgn="base" hangingPunct="0">
              <a:spcBef>
                <a:spcPct val="0"/>
              </a:spcBef>
              <a:spcAft>
                <a:spcPct val="0"/>
              </a:spcAft>
              <a:defRPr>
                <a:latin typeface="Calibri" panose="020F0502020204030204" pitchFamily="34" charset="0"/>
              </a:defRPr>
            </a:lvl7pPr>
            <a:lvl8pPr marL="3429000" indent="-228600" eaLnBrk="0" fontAlgn="base" hangingPunct="0">
              <a:spcBef>
                <a:spcPct val="0"/>
              </a:spcBef>
              <a:spcAft>
                <a:spcPct val="0"/>
              </a:spcAft>
              <a:defRPr>
                <a:latin typeface="Calibri" panose="020F0502020204030204" pitchFamily="34" charset="0"/>
              </a:defRPr>
            </a:lvl8pPr>
            <a:lvl9pPr marL="3886200" indent="-228600" eaLnBrk="0" fontAlgn="base" hangingPunct="0">
              <a:spcBef>
                <a:spcPct val="0"/>
              </a:spcBef>
              <a:spcAft>
                <a:spcPct val="0"/>
              </a:spcAft>
              <a:defRPr>
                <a:latin typeface="Calibri" panose="020F0502020204030204" pitchFamily="34" charset="0"/>
              </a:defRPr>
            </a:lvl9pPr>
          </a:lstStyle>
          <a:p>
            <a:r>
              <a:rPr lang="en-US" dirty="0">
                <a:solidFill>
                  <a:schemeClr val="accent4">
                    <a:lumMod val="40000"/>
                    <a:lumOff val="60000"/>
                  </a:schemeClr>
                </a:solidFill>
              </a:rPr>
              <a:t>sg-</a:t>
            </a:r>
            <a:r>
              <a:rPr lang="en-US" dirty="0" err="1">
                <a:solidFill>
                  <a:schemeClr val="accent4">
                    <a:lumMod val="40000"/>
                    <a:lumOff val="60000"/>
                  </a:schemeClr>
                </a:solidFill>
              </a:rPr>
              <a:t>hpc</a:t>
            </a:r>
            <a:r>
              <a:rPr lang="en-US" dirty="0">
                <a:solidFill>
                  <a:schemeClr val="accent4">
                    <a:lumMod val="40000"/>
                    <a:lumOff val="60000"/>
                  </a:schemeClr>
                </a:solidFill>
              </a:rPr>
              <a:t>-compute-node</a:t>
            </a:r>
          </a:p>
        </p:txBody>
      </p:sp>
      <p:cxnSp>
        <p:nvCxnSpPr>
          <p:cNvPr id="97" name="Connector: Elbow 96">
            <a:extLst>
              <a:ext uri="{FF2B5EF4-FFF2-40B4-BE49-F238E27FC236}">
                <a16:creationId xmlns:a16="http://schemas.microsoft.com/office/drawing/2014/main" id="{3D713F03-30E4-0121-9A56-E0199CC903FF}"/>
              </a:ext>
            </a:extLst>
          </p:cNvPr>
          <p:cNvCxnSpPr>
            <a:cxnSpLocks/>
            <a:stCxn id="132" idx="3"/>
            <a:endCxn id="90" idx="2"/>
          </p:cNvCxnSpPr>
          <p:nvPr/>
        </p:nvCxnSpPr>
        <p:spPr>
          <a:xfrm flipV="1">
            <a:off x="4280336" y="2421293"/>
            <a:ext cx="3309739" cy="237110"/>
          </a:xfrm>
          <a:prstGeom prst="bentConnector2">
            <a:avLst/>
          </a:prstGeom>
          <a:ln>
            <a:solidFill>
              <a:schemeClr val="accent3"/>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C2A0E188-0581-5220-24AD-0C3D00C0D26D}"/>
              </a:ext>
            </a:extLst>
          </p:cNvPr>
          <p:cNvSpPr/>
          <p:nvPr/>
        </p:nvSpPr>
        <p:spPr>
          <a:xfrm>
            <a:off x="8705537" y="3375820"/>
            <a:ext cx="3043182" cy="1802620"/>
          </a:xfrm>
          <a:prstGeom prst="rect">
            <a:avLst/>
          </a:prstGeom>
          <a:noFill/>
          <a:ln w="12700">
            <a:solidFill>
              <a:schemeClr val="accent4">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accent4">
                  <a:lumMod val="40000"/>
                  <a:lumOff val="60000"/>
                </a:schemeClr>
              </a:solidFill>
            </a:endParaRPr>
          </a:p>
        </p:txBody>
      </p:sp>
      <p:cxnSp>
        <p:nvCxnSpPr>
          <p:cNvPr id="104" name="Connector: Elbow 103">
            <a:extLst>
              <a:ext uri="{FF2B5EF4-FFF2-40B4-BE49-F238E27FC236}">
                <a16:creationId xmlns:a16="http://schemas.microsoft.com/office/drawing/2014/main" id="{C64AF171-9EE6-A10F-4F92-FE08F7DD5AB5}"/>
              </a:ext>
            </a:extLst>
          </p:cNvPr>
          <p:cNvCxnSpPr>
            <a:cxnSpLocks/>
          </p:cNvCxnSpPr>
          <p:nvPr/>
        </p:nvCxnSpPr>
        <p:spPr>
          <a:xfrm rot="5400000" flipH="1" flipV="1">
            <a:off x="6683058" y="2176656"/>
            <a:ext cx="662380" cy="1151655"/>
          </a:xfrm>
          <a:prstGeom prst="bentConnector3">
            <a:avLst>
              <a:gd name="adj1" fmla="val 50000"/>
            </a:avLst>
          </a:prstGeom>
          <a:ln>
            <a:solidFill>
              <a:schemeClr val="accent3"/>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TextBox 9">
            <a:extLst>
              <a:ext uri="{FF2B5EF4-FFF2-40B4-BE49-F238E27FC236}">
                <a16:creationId xmlns:a16="http://schemas.microsoft.com/office/drawing/2014/main" id="{B56C1245-245C-B4CD-1D61-64F4B9B270C1}"/>
              </a:ext>
            </a:extLst>
          </p:cNvPr>
          <p:cNvSpPr txBox="1">
            <a:spLocks noChangeArrowheads="1"/>
          </p:cNvSpPr>
          <p:nvPr/>
        </p:nvSpPr>
        <p:spPr bwMode="auto">
          <a:xfrm>
            <a:off x="9952557" y="3079017"/>
            <a:ext cx="875207" cy="246221"/>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solidFill>
                  <a:schemeClr val="bg1">
                    <a:lumMod val="75000"/>
                  </a:schemeClr>
                </a:solidFill>
                <a:latin typeface="Arial" panose="020B0604020202020204" pitchFamily="34" charset="0"/>
                <a:ea typeface="Amazon Ember" panose="020B0603020204020204" pitchFamily="34" charset="0"/>
                <a:cs typeface="Arial" panose="020B0604020202020204" pitchFamily="34" charset="0"/>
              </a:rPr>
              <a:t>Job Queues</a:t>
            </a:r>
          </a:p>
        </p:txBody>
      </p:sp>
      <p:cxnSp>
        <p:nvCxnSpPr>
          <p:cNvPr id="110" name="Connector: Elbow 109">
            <a:extLst>
              <a:ext uri="{FF2B5EF4-FFF2-40B4-BE49-F238E27FC236}">
                <a16:creationId xmlns:a16="http://schemas.microsoft.com/office/drawing/2014/main" id="{BDBE5B71-F66A-917B-1B80-B75A9A5B745E}"/>
              </a:ext>
            </a:extLst>
          </p:cNvPr>
          <p:cNvCxnSpPr>
            <a:cxnSpLocks/>
            <a:endCxn id="61" idx="3"/>
          </p:cNvCxnSpPr>
          <p:nvPr/>
        </p:nvCxnSpPr>
        <p:spPr>
          <a:xfrm rot="5400000" flipH="1" flipV="1">
            <a:off x="9999145" y="2554594"/>
            <a:ext cx="913404" cy="131372"/>
          </a:xfrm>
          <a:prstGeom prst="bentConnector4">
            <a:avLst>
              <a:gd name="adj1" fmla="val 32365"/>
              <a:gd name="adj2" fmla="val 274010"/>
            </a:avLst>
          </a:prstGeom>
          <a:ln>
            <a:solidFill>
              <a:schemeClr val="tx2">
                <a:lumMod val="9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D6C7571D-1964-E5FD-9CC6-E484B6F20F5C}"/>
              </a:ext>
            </a:extLst>
          </p:cNvPr>
          <p:cNvGrpSpPr/>
          <p:nvPr/>
        </p:nvGrpSpPr>
        <p:grpSpPr>
          <a:xfrm>
            <a:off x="8782237" y="4125726"/>
            <a:ext cx="2952167" cy="460859"/>
            <a:chOff x="8720230" y="3624076"/>
            <a:chExt cx="2952167" cy="460859"/>
          </a:xfrm>
        </p:grpSpPr>
        <p:pic>
          <p:nvPicPr>
            <p:cNvPr id="123" name="Graphic 122">
              <a:extLst>
                <a:ext uri="{FF2B5EF4-FFF2-40B4-BE49-F238E27FC236}">
                  <a16:creationId xmlns:a16="http://schemas.microsoft.com/office/drawing/2014/main" id="{1465A988-2464-C148-C00F-B2ED4D2AF7CB}"/>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11435826" y="3745155"/>
              <a:ext cx="236571" cy="236571"/>
            </a:xfrm>
            <a:prstGeom prst="rect">
              <a:avLst/>
            </a:prstGeom>
            <a:effectLst>
              <a:softEdge rad="38100"/>
            </a:effectLst>
          </p:spPr>
        </p:pic>
        <p:grpSp>
          <p:nvGrpSpPr>
            <p:cNvPr id="124" name="Group 123">
              <a:extLst>
                <a:ext uri="{FF2B5EF4-FFF2-40B4-BE49-F238E27FC236}">
                  <a16:creationId xmlns:a16="http://schemas.microsoft.com/office/drawing/2014/main" id="{D82ACE5E-99ED-42C3-4927-A52E470AC4B3}"/>
                </a:ext>
              </a:extLst>
            </p:cNvPr>
            <p:cNvGrpSpPr/>
            <p:nvPr/>
          </p:nvGrpSpPr>
          <p:grpSpPr>
            <a:xfrm>
              <a:off x="8720230" y="3624076"/>
              <a:ext cx="2856091" cy="460859"/>
              <a:chOff x="8720230" y="3624076"/>
              <a:chExt cx="2856091" cy="460859"/>
            </a:xfrm>
          </p:grpSpPr>
          <p:grpSp>
            <p:nvGrpSpPr>
              <p:cNvPr id="129" name="Group 128">
                <a:extLst>
                  <a:ext uri="{FF2B5EF4-FFF2-40B4-BE49-F238E27FC236}">
                    <a16:creationId xmlns:a16="http://schemas.microsoft.com/office/drawing/2014/main" id="{4B3BAC43-80A0-EFE9-6C74-34B3F38FA06D}"/>
                  </a:ext>
                </a:extLst>
              </p:cNvPr>
              <p:cNvGrpSpPr/>
              <p:nvPr/>
            </p:nvGrpSpPr>
            <p:grpSpPr>
              <a:xfrm>
                <a:off x="8819744" y="3701363"/>
                <a:ext cx="2389241" cy="330878"/>
                <a:chOff x="5213192" y="4441014"/>
                <a:chExt cx="2389241" cy="330878"/>
              </a:xfrm>
            </p:grpSpPr>
            <p:pic>
              <p:nvPicPr>
                <p:cNvPr id="141" name="Graphic 62">
                  <a:extLst>
                    <a:ext uri="{FF2B5EF4-FFF2-40B4-BE49-F238E27FC236}">
                      <a16:creationId xmlns:a16="http://schemas.microsoft.com/office/drawing/2014/main" id="{56102154-561F-D7FD-BFA0-2C4AB03CB537}"/>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512430" y="4446867"/>
                  <a:ext cx="312274" cy="312274"/>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 name="TextBox 22">
                  <a:extLst>
                    <a:ext uri="{FF2B5EF4-FFF2-40B4-BE49-F238E27FC236}">
                      <a16:creationId xmlns:a16="http://schemas.microsoft.com/office/drawing/2014/main" id="{9F301958-367F-A2D4-3BE9-B06E30817510}"/>
                    </a:ext>
                  </a:extLst>
                </p:cNvPr>
                <p:cNvSpPr txBox="1">
                  <a:spLocks noChangeArrowheads="1"/>
                </p:cNvSpPr>
                <p:nvPr/>
              </p:nvSpPr>
              <p:spPr bwMode="auto">
                <a:xfrm>
                  <a:off x="6304273" y="4483770"/>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chemeClr val="bg1">
                          <a:lumMod val="75000"/>
                        </a:schemeClr>
                      </a:solidFill>
                      <a:latin typeface="Arial" panose="020B0604020202020204" pitchFamily="34" charset="0"/>
                      <a:cs typeface="Arial" panose="020B0604020202020204" pitchFamily="34" charset="0"/>
                    </a:rPr>
                    <a:t>Compute Nodes</a:t>
                  </a:r>
                </a:p>
              </p:txBody>
            </p:sp>
            <p:pic>
              <p:nvPicPr>
                <p:cNvPr id="153" name="Graphic 62">
                  <a:extLst>
                    <a:ext uri="{FF2B5EF4-FFF2-40B4-BE49-F238E27FC236}">
                      <a16:creationId xmlns:a16="http://schemas.microsoft.com/office/drawing/2014/main" id="{58CA3785-3735-D472-354D-DB75ECBD06B8}"/>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851222" y="4459618"/>
                  <a:ext cx="312274" cy="312274"/>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 name="Graphic 62">
                  <a:extLst>
                    <a:ext uri="{FF2B5EF4-FFF2-40B4-BE49-F238E27FC236}">
                      <a16:creationId xmlns:a16="http://schemas.microsoft.com/office/drawing/2014/main" id="{69FF6CC5-F57F-92DA-8CD9-3C2E5B67C609}"/>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213192" y="4441014"/>
                  <a:ext cx="312274" cy="312274"/>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0" name="Rectangle 129">
                <a:extLst>
                  <a:ext uri="{FF2B5EF4-FFF2-40B4-BE49-F238E27FC236}">
                    <a16:creationId xmlns:a16="http://schemas.microsoft.com/office/drawing/2014/main" id="{57B3D4BB-4E2A-FB22-4CC1-21759EB26F59}"/>
                  </a:ext>
                </a:extLst>
              </p:cNvPr>
              <p:cNvSpPr/>
              <p:nvPr/>
            </p:nvSpPr>
            <p:spPr>
              <a:xfrm>
                <a:off x="8720230" y="3624076"/>
                <a:ext cx="2856091" cy="460859"/>
              </a:xfrm>
              <a:prstGeom prst="rect">
                <a:avLst/>
              </a:prstGeom>
              <a:noFill/>
              <a:ln w="12700">
                <a:solidFill>
                  <a:schemeClr val="accent5">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grpSp>
      </p:grpSp>
      <p:grpSp>
        <p:nvGrpSpPr>
          <p:cNvPr id="156" name="Group 155">
            <a:extLst>
              <a:ext uri="{FF2B5EF4-FFF2-40B4-BE49-F238E27FC236}">
                <a16:creationId xmlns:a16="http://schemas.microsoft.com/office/drawing/2014/main" id="{0C458438-4E69-7429-60ED-AAC91F848936}"/>
              </a:ext>
            </a:extLst>
          </p:cNvPr>
          <p:cNvGrpSpPr/>
          <p:nvPr/>
        </p:nvGrpSpPr>
        <p:grpSpPr>
          <a:xfrm>
            <a:off x="8782237" y="4633726"/>
            <a:ext cx="2952167" cy="460859"/>
            <a:chOff x="8720230" y="3624076"/>
            <a:chExt cx="2952167" cy="460859"/>
          </a:xfrm>
        </p:grpSpPr>
        <p:pic>
          <p:nvPicPr>
            <p:cNvPr id="160" name="Graphic 159">
              <a:extLst>
                <a:ext uri="{FF2B5EF4-FFF2-40B4-BE49-F238E27FC236}">
                  <a16:creationId xmlns:a16="http://schemas.microsoft.com/office/drawing/2014/main" id="{C8DF4904-B4D0-6CD8-E98A-74A2B67919DF}"/>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11435826" y="3745155"/>
              <a:ext cx="236571" cy="236571"/>
            </a:xfrm>
            <a:prstGeom prst="rect">
              <a:avLst/>
            </a:prstGeom>
            <a:effectLst>
              <a:softEdge rad="38100"/>
            </a:effectLst>
          </p:spPr>
        </p:pic>
        <p:grpSp>
          <p:nvGrpSpPr>
            <p:cNvPr id="161" name="Group 160">
              <a:extLst>
                <a:ext uri="{FF2B5EF4-FFF2-40B4-BE49-F238E27FC236}">
                  <a16:creationId xmlns:a16="http://schemas.microsoft.com/office/drawing/2014/main" id="{B15C9426-FBD9-0AA6-6ED5-DA95571F5B60}"/>
                </a:ext>
              </a:extLst>
            </p:cNvPr>
            <p:cNvGrpSpPr/>
            <p:nvPr/>
          </p:nvGrpSpPr>
          <p:grpSpPr>
            <a:xfrm>
              <a:off x="8720230" y="3624076"/>
              <a:ext cx="2856091" cy="460859"/>
              <a:chOff x="8720230" y="3624076"/>
              <a:chExt cx="2856091" cy="460859"/>
            </a:xfrm>
          </p:grpSpPr>
          <p:grpSp>
            <p:nvGrpSpPr>
              <p:cNvPr id="162" name="Group 161">
                <a:extLst>
                  <a:ext uri="{FF2B5EF4-FFF2-40B4-BE49-F238E27FC236}">
                    <a16:creationId xmlns:a16="http://schemas.microsoft.com/office/drawing/2014/main" id="{74FFA2F3-EEC0-7B51-BC0B-D347A41E32B3}"/>
                  </a:ext>
                </a:extLst>
              </p:cNvPr>
              <p:cNvGrpSpPr/>
              <p:nvPr/>
            </p:nvGrpSpPr>
            <p:grpSpPr>
              <a:xfrm>
                <a:off x="8819744" y="3701363"/>
                <a:ext cx="2389241" cy="330878"/>
                <a:chOff x="5213192" y="4441014"/>
                <a:chExt cx="2389241" cy="330878"/>
              </a:xfrm>
            </p:grpSpPr>
            <p:pic>
              <p:nvPicPr>
                <p:cNvPr id="234" name="Graphic 62">
                  <a:extLst>
                    <a:ext uri="{FF2B5EF4-FFF2-40B4-BE49-F238E27FC236}">
                      <a16:creationId xmlns:a16="http://schemas.microsoft.com/office/drawing/2014/main" id="{2533F474-72D2-5DF0-DCE6-27920C095886}"/>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512430" y="4446867"/>
                  <a:ext cx="312274" cy="312274"/>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TextBox 22">
                  <a:extLst>
                    <a:ext uri="{FF2B5EF4-FFF2-40B4-BE49-F238E27FC236}">
                      <a16:creationId xmlns:a16="http://schemas.microsoft.com/office/drawing/2014/main" id="{35161D46-9E82-954D-9C0A-C40A0504669E}"/>
                    </a:ext>
                  </a:extLst>
                </p:cNvPr>
                <p:cNvSpPr txBox="1">
                  <a:spLocks noChangeArrowheads="1"/>
                </p:cNvSpPr>
                <p:nvPr/>
              </p:nvSpPr>
              <p:spPr bwMode="auto">
                <a:xfrm>
                  <a:off x="6304273" y="4483770"/>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chemeClr val="bg1">
                          <a:lumMod val="75000"/>
                        </a:schemeClr>
                      </a:solidFill>
                      <a:latin typeface="Arial" panose="020B0604020202020204" pitchFamily="34" charset="0"/>
                      <a:cs typeface="Arial" panose="020B0604020202020204" pitchFamily="34" charset="0"/>
                    </a:rPr>
                    <a:t>Compute Nodes</a:t>
                  </a:r>
                </a:p>
              </p:txBody>
            </p:sp>
            <p:pic>
              <p:nvPicPr>
                <p:cNvPr id="236" name="Graphic 62">
                  <a:extLst>
                    <a:ext uri="{FF2B5EF4-FFF2-40B4-BE49-F238E27FC236}">
                      <a16:creationId xmlns:a16="http://schemas.microsoft.com/office/drawing/2014/main" id="{2C0D81A9-689E-4B82-0B14-0B2480C2D9ED}"/>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851222" y="4459618"/>
                  <a:ext cx="312274" cy="312274"/>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9" name="Graphic 62">
                  <a:extLst>
                    <a:ext uri="{FF2B5EF4-FFF2-40B4-BE49-F238E27FC236}">
                      <a16:creationId xmlns:a16="http://schemas.microsoft.com/office/drawing/2014/main" id="{D465E3C3-D451-1B6A-218E-38ABD6A1539E}"/>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213192" y="4441014"/>
                  <a:ext cx="312274" cy="312274"/>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 name="Rectangle 162">
                <a:extLst>
                  <a:ext uri="{FF2B5EF4-FFF2-40B4-BE49-F238E27FC236}">
                    <a16:creationId xmlns:a16="http://schemas.microsoft.com/office/drawing/2014/main" id="{7A83256B-CE38-8673-3F93-65973A59F958}"/>
                  </a:ext>
                </a:extLst>
              </p:cNvPr>
              <p:cNvSpPr/>
              <p:nvPr/>
            </p:nvSpPr>
            <p:spPr>
              <a:xfrm>
                <a:off x="8720230" y="3624076"/>
                <a:ext cx="2856091" cy="460859"/>
              </a:xfrm>
              <a:prstGeom prst="rect">
                <a:avLst/>
              </a:prstGeom>
              <a:noFill/>
              <a:ln w="12700">
                <a:solidFill>
                  <a:schemeClr val="accent5">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1689488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2" name="TextBox 1">
            <a:extLst>
              <a:ext uri="{FF2B5EF4-FFF2-40B4-BE49-F238E27FC236}">
                <a16:creationId xmlns:a16="http://schemas.microsoft.com/office/drawing/2014/main" id="{61D55CF9-8A19-340A-C12B-E03D8BBB90B2}"/>
              </a:ext>
            </a:extLst>
          </p:cNvPr>
          <p:cNvSpPr txBox="1"/>
          <p:nvPr/>
        </p:nvSpPr>
        <p:spPr>
          <a:xfrm>
            <a:off x="1485900" y="1285875"/>
            <a:ext cx="9444038" cy="3385542"/>
          </a:xfrm>
          <a:prstGeom prst="rect">
            <a:avLst/>
          </a:prstGeom>
          <a:noFill/>
        </p:spPr>
        <p:txBody>
          <a:bodyPr wrap="square" rtlCol="0">
            <a:spAutoFit/>
          </a:bodyPr>
          <a:lstStyle/>
          <a:p>
            <a:pPr marL="342900" marR="0" lvl="0" indent="-342900">
              <a:spcBef>
                <a:spcPts val="0"/>
              </a:spcBef>
              <a:spcAft>
                <a:spcPts val="0"/>
              </a:spcAft>
              <a:buFont typeface="Symbol" panose="05050102010706020507" pitchFamily="18" charset="2"/>
              <a:buChar char=""/>
            </a:pPr>
            <a:r>
              <a:rPr lang="en-GB"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Networking &amp; On-prem to AWS Connectivity</a:t>
            </a:r>
          </a:p>
          <a:p>
            <a:pPr marL="342900" marR="0" lvl="0" indent="-342900">
              <a:spcBef>
                <a:spcPts val="0"/>
              </a:spcBef>
              <a:spcAft>
                <a:spcPts val="0"/>
              </a:spcAft>
              <a:buFont typeface="Symbol" panose="05050102010706020507" pitchFamily="18" charset="2"/>
              <a:buChar char=""/>
            </a:pPr>
            <a:r>
              <a:rPr lang="en-GB" sz="2800" dirty="0">
                <a:solidFill>
                  <a:srgbClr val="000000"/>
                </a:solidFill>
                <a:latin typeface="Calibri" panose="020F0502020204030204" pitchFamily="34" charset="0"/>
                <a:ea typeface="Calibri" panose="020F0502020204030204" pitchFamily="34" charset="0"/>
                <a:cs typeface="Calibri" panose="020F0502020204030204" pitchFamily="34" charset="0"/>
              </a:rPr>
              <a:t>HPC &amp; Sizing Details</a:t>
            </a:r>
          </a:p>
          <a:p>
            <a:pPr marL="342900" marR="0" lvl="0" indent="-342900">
              <a:spcBef>
                <a:spcPts val="0"/>
              </a:spcBef>
              <a:spcAft>
                <a:spcPts val="0"/>
              </a:spcAft>
              <a:buFont typeface="Symbol" panose="05050102010706020507" pitchFamily="18" charset="2"/>
              <a:buChar char=""/>
            </a:pPr>
            <a:r>
              <a:rPr lang="en-GB"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 Cases, Workstations and Sizing Details</a:t>
            </a:r>
            <a:endParaRPr lang="en-GB" sz="2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GB"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Authentication</a:t>
            </a:r>
            <a:endParaRPr lang="en-GB" sz="2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GB"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Success Criteria</a:t>
            </a:r>
            <a:br>
              <a:rPr lang="en-GB"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GB" sz="28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Design/Architecture to meet the requirement</a:t>
            </a:r>
            <a:endParaRPr lang="en-US" sz="2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itle 1">
            <a:extLst>
              <a:ext uri="{FF2B5EF4-FFF2-40B4-BE49-F238E27FC236}">
                <a16:creationId xmlns:a16="http://schemas.microsoft.com/office/drawing/2014/main" id="{FB2684A5-CE16-0EA4-AC27-CADE2A9FB171}"/>
              </a:ext>
            </a:extLst>
          </p:cNvPr>
          <p:cNvSpPr txBox="1">
            <a:spLocks/>
          </p:cNvSpPr>
          <p:nvPr/>
        </p:nvSpPr>
        <p:spPr>
          <a:xfrm>
            <a:off x="228600" y="173765"/>
            <a:ext cx="9779924"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  AS-IS Model</a:t>
            </a: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spTree>
    <p:extLst>
      <p:ext uri="{BB962C8B-B14F-4D97-AF65-F5344CB8AC3E}">
        <p14:creationId xmlns:p14="http://schemas.microsoft.com/office/powerpoint/2010/main" val="2552835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75B487E-7EF2-AC4C-DEB1-B48DA1CFF0D0}"/>
              </a:ext>
            </a:extLst>
          </p:cNvPr>
          <p:cNvSpPr txBox="1">
            <a:spLocks/>
          </p:cNvSpPr>
          <p:nvPr/>
        </p:nvSpPr>
        <p:spPr>
          <a:xfrm>
            <a:off x="228599" y="160513"/>
            <a:ext cx="8171022"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Change from PoC to Prod</a:t>
            </a: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graphicFrame>
        <p:nvGraphicFramePr>
          <p:cNvPr id="2" name="Table 2">
            <a:extLst>
              <a:ext uri="{FF2B5EF4-FFF2-40B4-BE49-F238E27FC236}">
                <a16:creationId xmlns:a16="http://schemas.microsoft.com/office/drawing/2014/main" id="{C5F7D69A-5BF6-4685-C7C0-9536D90840B2}"/>
              </a:ext>
            </a:extLst>
          </p:cNvPr>
          <p:cNvGraphicFramePr>
            <a:graphicFrameLocks noGrp="1"/>
          </p:cNvGraphicFramePr>
          <p:nvPr>
            <p:extLst>
              <p:ext uri="{D42A27DB-BD31-4B8C-83A1-F6EECF244321}">
                <p14:modId xmlns:p14="http://schemas.microsoft.com/office/powerpoint/2010/main" val="2322853041"/>
              </p:ext>
            </p:extLst>
          </p:nvPr>
        </p:nvGraphicFramePr>
        <p:xfrm>
          <a:off x="384048" y="719666"/>
          <a:ext cx="11292840" cy="4918839"/>
        </p:xfrm>
        <a:graphic>
          <a:graphicData uri="http://schemas.openxmlformats.org/drawingml/2006/table">
            <a:tbl>
              <a:tblPr firstRow="1" bandRow="1">
                <a:tableStyleId>{5C22544A-7EE6-4342-B048-85BDC9FD1C3A}</a:tableStyleId>
              </a:tblPr>
              <a:tblGrid>
                <a:gridCol w="2478024">
                  <a:extLst>
                    <a:ext uri="{9D8B030D-6E8A-4147-A177-3AD203B41FA5}">
                      <a16:colId xmlns:a16="http://schemas.microsoft.com/office/drawing/2014/main" val="624930189"/>
                    </a:ext>
                  </a:extLst>
                </a:gridCol>
                <a:gridCol w="4270248">
                  <a:extLst>
                    <a:ext uri="{9D8B030D-6E8A-4147-A177-3AD203B41FA5}">
                      <a16:colId xmlns:a16="http://schemas.microsoft.com/office/drawing/2014/main" val="2958132544"/>
                    </a:ext>
                  </a:extLst>
                </a:gridCol>
                <a:gridCol w="4544568">
                  <a:extLst>
                    <a:ext uri="{9D8B030D-6E8A-4147-A177-3AD203B41FA5}">
                      <a16:colId xmlns:a16="http://schemas.microsoft.com/office/drawing/2014/main" val="3610699346"/>
                    </a:ext>
                  </a:extLst>
                </a:gridCol>
              </a:tblGrid>
              <a:tr h="489543">
                <a:tc gridSpan="3">
                  <a:txBody>
                    <a:bodyPr/>
                    <a:lstStyle/>
                    <a:p>
                      <a:pPr algn="ctr"/>
                      <a:r>
                        <a:rPr lang="en-GB" dirty="0"/>
                        <a:t>System Change</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723923029"/>
                  </a:ext>
                </a:extLst>
              </a:tr>
              <a:tr h="489543">
                <a:tc>
                  <a:txBody>
                    <a:bodyPr/>
                    <a:lstStyle/>
                    <a:p>
                      <a:r>
                        <a:rPr lang="en-GB" b="1" dirty="0"/>
                        <a:t>Area</a:t>
                      </a:r>
                    </a:p>
                  </a:txBody>
                  <a:tcPr/>
                </a:tc>
                <a:tc>
                  <a:txBody>
                    <a:bodyPr/>
                    <a:lstStyle/>
                    <a:p>
                      <a:r>
                        <a:rPr lang="en-GB" b="1" dirty="0"/>
                        <a:t>PoC</a:t>
                      </a:r>
                    </a:p>
                  </a:txBody>
                  <a:tcPr/>
                </a:tc>
                <a:tc>
                  <a:txBody>
                    <a:bodyPr/>
                    <a:lstStyle/>
                    <a:p>
                      <a:r>
                        <a:rPr lang="en-GB" b="1" dirty="0"/>
                        <a:t>Prod</a:t>
                      </a:r>
                    </a:p>
                  </a:txBody>
                  <a:tcPr/>
                </a:tc>
                <a:extLst>
                  <a:ext uri="{0D108BD9-81ED-4DB2-BD59-A6C34878D82A}">
                    <a16:rowId xmlns:a16="http://schemas.microsoft.com/office/drawing/2014/main" val="1384646020"/>
                  </a:ext>
                </a:extLst>
              </a:tr>
              <a:tr h="48954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Base Infrastructure</a:t>
                      </a:r>
                    </a:p>
                  </a:txBody>
                  <a:tcPr/>
                </a:tc>
                <a:tc>
                  <a:txBody>
                    <a:bodyPr/>
                    <a:lstStyle/>
                    <a:p>
                      <a:r>
                        <a:rPr lang="en-GB" dirty="0"/>
                        <a:t>New VPC, One AZ, One Subnet</a:t>
                      </a:r>
                    </a:p>
                  </a:txBody>
                  <a:tcPr/>
                </a:tc>
                <a:tc>
                  <a:txBody>
                    <a:bodyPr/>
                    <a:lstStyle/>
                    <a:p>
                      <a:r>
                        <a:rPr lang="en-GB" dirty="0"/>
                        <a:t>New VPC, Two AZ, Two Subnet</a:t>
                      </a:r>
                    </a:p>
                  </a:txBody>
                  <a:tcPr/>
                </a:tc>
                <a:extLst>
                  <a:ext uri="{0D108BD9-81ED-4DB2-BD59-A6C34878D82A}">
                    <a16:rowId xmlns:a16="http://schemas.microsoft.com/office/drawing/2014/main" val="1596140789"/>
                  </a:ext>
                </a:extLst>
              </a:tr>
              <a:tr h="489543">
                <a:tc>
                  <a:txBody>
                    <a:bodyPr/>
                    <a:lstStyle/>
                    <a:p>
                      <a:r>
                        <a:rPr lang="en-GB" dirty="0"/>
                        <a:t>Parallel Cluster</a:t>
                      </a:r>
                    </a:p>
                  </a:txBody>
                  <a:tcPr/>
                </a:tc>
                <a:tc>
                  <a:txBody>
                    <a:bodyPr/>
                    <a:lstStyle/>
                    <a:p>
                      <a:r>
                        <a:rPr lang="en-GB" dirty="0"/>
                        <a:t>CentOS based</a:t>
                      </a:r>
                    </a:p>
                  </a:txBody>
                  <a:tcPr/>
                </a:tc>
                <a:tc>
                  <a:txBody>
                    <a:bodyPr/>
                    <a:lstStyle/>
                    <a:p>
                      <a:r>
                        <a:rPr lang="en-GB" dirty="0"/>
                        <a:t>RHEL based</a:t>
                      </a:r>
                    </a:p>
                  </a:txBody>
                  <a:tcPr/>
                </a:tc>
                <a:extLst>
                  <a:ext uri="{0D108BD9-81ED-4DB2-BD59-A6C34878D82A}">
                    <a16:rowId xmlns:a16="http://schemas.microsoft.com/office/drawing/2014/main" val="1130258467"/>
                  </a:ext>
                </a:extLst>
              </a:tr>
              <a:tr h="489543">
                <a:tc>
                  <a:txBody>
                    <a:bodyPr/>
                    <a:lstStyle/>
                    <a:p>
                      <a:r>
                        <a:rPr lang="en-GB" dirty="0"/>
                        <a:t>Shared Storage</a:t>
                      </a:r>
                    </a:p>
                  </a:txBody>
                  <a:tcPr/>
                </a:tc>
                <a:tc>
                  <a:txBody>
                    <a:bodyPr/>
                    <a:lstStyle/>
                    <a:p>
                      <a:r>
                        <a:rPr lang="en-GB" dirty="0" err="1"/>
                        <a:t>FSx</a:t>
                      </a:r>
                      <a:r>
                        <a:rPr lang="en-GB" dirty="0"/>
                        <a:t> with single AZ, 20 TB, 256 </a:t>
                      </a:r>
                      <a:r>
                        <a:rPr lang="en-GB" dirty="0" err="1"/>
                        <a:t>MBps</a:t>
                      </a:r>
                      <a:endParaRPr lang="en-GB" dirty="0"/>
                    </a:p>
                  </a:txBody>
                  <a:tcPr/>
                </a:tc>
                <a:tc>
                  <a:txBody>
                    <a:bodyPr/>
                    <a:lstStyle/>
                    <a:p>
                      <a:r>
                        <a:rPr lang="en-GB" dirty="0" err="1"/>
                        <a:t>FSx</a:t>
                      </a:r>
                      <a:r>
                        <a:rPr lang="en-GB" dirty="0"/>
                        <a:t> with multi AZ, 50 TB, 512 </a:t>
                      </a:r>
                      <a:r>
                        <a:rPr lang="en-GB"/>
                        <a:t>MBps</a:t>
                      </a:r>
                      <a:endParaRPr lang="en-GB" dirty="0"/>
                    </a:p>
                  </a:txBody>
                  <a:tcPr/>
                </a:tc>
                <a:extLst>
                  <a:ext uri="{0D108BD9-81ED-4DB2-BD59-A6C34878D82A}">
                    <a16:rowId xmlns:a16="http://schemas.microsoft.com/office/drawing/2014/main" val="3061027118"/>
                  </a:ext>
                </a:extLst>
              </a:tr>
              <a:tr h="177814">
                <a:tc>
                  <a:txBody>
                    <a:bodyPr/>
                    <a:lstStyle/>
                    <a:p>
                      <a:r>
                        <a:rPr lang="en-GB" dirty="0"/>
                        <a:t>Security Groups</a:t>
                      </a:r>
                    </a:p>
                  </a:txBody>
                  <a:tcPr/>
                </a:tc>
                <a:tc>
                  <a:txBody>
                    <a:bodyPr/>
                    <a:lstStyle/>
                    <a:p>
                      <a:r>
                        <a:rPr lang="en-GB" dirty="0"/>
                        <a:t>Everything Open from 10.0.0.0/8</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Specific IP, Port to open from London and Singapore IP breakout</a:t>
                      </a:r>
                    </a:p>
                  </a:txBody>
                  <a:tcPr/>
                </a:tc>
                <a:extLst>
                  <a:ext uri="{0D108BD9-81ED-4DB2-BD59-A6C34878D82A}">
                    <a16:rowId xmlns:a16="http://schemas.microsoft.com/office/drawing/2014/main" val="2347565632"/>
                  </a:ext>
                </a:extLst>
              </a:tr>
              <a:tr h="187992">
                <a:tc>
                  <a:txBody>
                    <a:bodyPr/>
                    <a:lstStyle/>
                    <a:p>
                      <a:r>
                        <a:rPr lang="en-GB" dirty="0"/>
                        <a:t>Workstation Security</a:t>
                      </a:r>
                    </a:p>
                  </a:txBody>
                  <a:tcPr/>
                </a:tc>
                <a:tc>
                  <a:txBody>
                    <a:bodyPr/>
                    <a:lstStyle/>
                    <a:p>
                      <a:r>
                        <a:rPr lang="en-GB" dirty="0"/>
                        <a:t>All allowed from 10.0.0.0/8</a:t>
                      </a:r>
                    </a:p>
                  </a:txBody>
                  <a:tcPr/>
                </a:tc>
                <a:tc>
                  <a:txBody>
                    <a:bodyPr/>
                    <a:lstStyle/>
                    <a:p>
                      <a:r>
                        <a:rPr lang="en-GB" dirty="0"/>
                        <a:t>RDP, SSH, DCV allowed from Singapore</a:t>
                      </a:r>
                    </a:p>
                    <a:p>
                      <a:r>
                        <a:rPr lang="en-GB" dirty="0"/>
                        <a:t>RDP, SSH, DCV allowed from London</a:t>
                      </a:r>
                    </a:p>
                  </a:txBody>
                  <a:tcPr/>
                </a:tc>
                <a:extLst>
                  <a:ext uri="{0D108BD9-81ED-4DB2-BD59-A6C34878D82A}">
                    <a16:rowId xmlns:a16="http://schemas.microsoft.com/office/drawing/2014/main" val="3375412112"/>
                  </a:ext>
                </a:extLst>
              </a:tr>
              <a:tr h="187992">
                <a:tc>
                  <a:txBody>
                    <a:bodyPr/>
                    <a:lstStyle/>
                    <a:p>
                      <a:r>
                        <a:rPr lang="en-GB" dirty="0" err="1"/>
                        <a:t>FSx</a:t>
                      </a:r>
                      <a:r>
                        <a:rPr lang="en-GB" dirty="0"/>
                        <a:t> Security</a:t>
                      </a:r>
                    </a:p>
                  </a:txBody>
                  <a:tcPr/>
                </a:tc>
                <a:tc>
                  <a:txBody>
                    <a:bodyPr/>
                    <a:lstStyle/>
                    <a:p>
                      <a:r>
                        <a:rPr lang="en-GB" dirty="0"/>
                        <a:t>All allowed from 10.0.0.0/8</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Only members from AD group</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From London and Singapore</a:t>
                      </a:r>
                    </a:p>
                  </a:txBody>
                  <a:tcPr/>
                </a:tc>
                <a:extLst>
                  <a:ext uri="{0D108BD9-81ED-4DB2-BD59-A6C34878D82A}">
                    <a16:rowId xmlns:a16="http://schemas.microsoft.com/office/drawing/2014/main" val="1674515561"/>
                  </a:ext>
                </a:extLst>
              </a:tr>
              <a:tr h="489543">
                <a:tc>
                  <a:txBody>
                    <a:bodyPr/>
                    <a:lstStyle/>
                    <a:p>
                      <a:r>
                        <a:rPr lang="en-GB" dirty="0"/>
                        <a:t>Deployment</a:t>
                      </a:r>
                    </a:p>
                  </a:txBody>
                  <a:tcPr/>
                </a:tc>
                <a:tc>
                  <a:txBody>
                    <a:bodyPr/>
                    <a:lstStyle/>
                    <a:p>
                      <a:r>
                        <a:rPr lang="en-GB" dirty="0"/>
                        <a:t>Console + Cloud9</a:t>
                      </a:r>
                    </a:p>
                  </a:txBody>
                  <a:tcPr/>
                </a:tc>
                <a:tc>
                  <a:txBody>
                    <a:bodyPr/>
                    <a:lstStyle/>
                    <a:p>
                      <a:r>
                        <a:rPr lang="en-GB" dirty="0"/>
                        <a:t>TF Script</a:t>
                      </a:r>
                    </a:p>
                  </a:txBody>
                  <a:tcPr/>
                </a:tc>
                <a:extLst>
                  <a:ext uri="{0D108BD9-81ED-4DB2-BD59-A6C34878D82A}">
                    <a16:rowId xmlns:a16="http://schemas.microsoft.com/office/drawing/2014/main" val="2744209377"/>
                  </a:ext>
                </a:extLst>
              </a:tr>
            </a:tbl>
          </a:graphicData>
        </a:graphic>
      </p:graphicFrame>
    </p:spTree>
    <p:extLst>
      <p:ext uri="{BB962C8B-B14F-4D97-AF65-F5344CB8AC3E}">
        <p14:creationId xmlns:p14="http://schemas.microsoft.com/office/powerpoint/2010/main" val="1934605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69" name="Rectangle 68">
            <a:extLst>
              <a:ext uri="{FF2B5EF4-FFF2-40B4-BE49-F238E27FC236}">
                <a16:creationId xmlns:a16="http://schemas.microsoft.com/office/drawing/2014/main" id="{B3CC4AE7-AC2E-EAB8-BD73-F1BBC03DF665}"/>
              </a:ext>
            </a:extLst>
          </p:cNvPr>
          <p:cNvSpPr/>
          <p:nvPr/>
        </p:nvSpPr>
        <p:spPr>
          <a:xfrm>
            <a:off x="7118195" y="1394316"/>
            <a:ext cx="2190051" cy="382216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50" dirty="0">
                <a:solidFill>
                  <a:srgbClr val="5B9CD5"/>
                </a:solidFill>
                <a:cs typeface="Arial" panose="020B0604020202020204" pitchFamily="34" charset="0"/>
              </a:rPr>
              <a:t>Private subnet2</a:t>
            </a:r>
          </a:p>
        </p:txBody>
      </p:sp>
      <p:sp>
        <p:nvSpPr>
          <p:cNvPr id="17" name="Rectangle 16">
            <a:extLst>
              <a:ext uri="{FF2B5EF4-FFF2-40B4-BE49-F238E27FC236}">
                <a16:creationId xmlns:a16="http://schemas.microsoft.com/office/drawing/2014/main" id="{F6A77D24-E22A-92A4-257B-0FFC573A3094}"/>
              </a:ext>
            </a:extLst>
          </p:cNvPr>
          <p:cNvSpPr/>
          <p:nvPr/>
        </p:nvSpPr>
        <p:spPr>
          <a:xfrm>
            <a:off x="4633614" y="1405746"/>
            <a:ext cx="2252224" cy="3810735"/>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50" dirty="0">
                <a:solidFill>
                  <a:srgbClr val="5B9CD5"/>
                </a:solidFill>
                <a:cs typeface="Arial" panose="020B0604020202020204" pitchFamily="34" charset="0"/>
              </a:rPr>
              <a:t>Private subnet1</a:t>
            </a:r>
          </a:p>
        </p:txBody>
      </p:sp>
      <p:sp>
        <p:nvSpPr>
          <p:cNvPr id="4" name="Title 1">
            <a:extLst>
              <a:ext uri="{FF2B5EF4-FFF2-40B4-BE49-F238E27FC236}">
                <a16:creationId xmlns:a16="http://schemas.microsoft.com/office/drawing/2014/main" id="{F15B41A8-8C0D-4175-A9D8-400FAF95AE8B}"/>
              </a:ext>
            </a:extLst>
          </p:cNvPr>
          <p:cNvSpPr txBox="1">
            <a:spLocks/>
          </p:cNvSpPr>
          <p:nvPr/>
        </p:nvSpPr>
        <p:spPr>
          <a:xfrm>
            <a:off x="228598" y="160513"/>
            <a:ext cx="9079647"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To-Be – Inter-Connectivity within the AWS Parallel Cluster – Multi AZ</a:t>
            </a: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pic>
        <p:nvPicPr>
          <p:cNvPr id="9" name="Graphic 8">
            <a:extLst>
              <a:ext uri="{FF2B5EF4-FFF2-40B4-BE49-F238E27FC236}">
                <a16:creationId xmlns:a16="http://schemas.microsoft.com/office/drawing/2014/main" id="{F8CC59FF-5A9C-4DA4-AA84-68E346D132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946" y="761454"/>
            <a:ext cx="406970" cy="406970"/>
          </a:xfrm>
          <a:prstGeom prst="rect">
            <a:avLst/>
          </a:prstGeom>
        </p:spPr>
      </p:pic>
      <p:sp>
        <p:nvSpPr>
          <p:cNvPr id="18" name="Rectangle 17">
            <a:extLst>
              <a:ext uri="{FF2B5EF4-FFF2-40B4-BE49-F238E27FC236}">
                <a16:creationId xmlns:a16="http://schemas.microsoft.com/office/drawing/2014/main" id="{AE492E0C-E80C-4A2D-9128-5730160DFB98}"/>
              </a:ext>
            </a:extLst>
          </p:cNvPr>
          <p:cNvSpPr/>
          <p:nvPr/>
        </p:nvSpPr>
        <p:spPr>
          <a:xfrm>
            <a:off x="1101045" y="783037"/>
            <a:ext cx="11001001" cy="56676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e-CH"/>
          </a:p>
        </p:txBody>
      </p:sp>
      <p:grpSp>
        <p:nvGrpSpPr>
          <p:cNvPr id="190" name="Group 189">
            <a:extLst>
              <a:ext uri="{FF2B5EF4-FFF2-40B4-BE49-F238E27FC236}">
                <a16:creationId xmlns:a16="http://schemas.microsoft.com/office/drawing/2014/main" id="{CFD28929-13CA-2C89-DDB3-E41A67774487}"/>
              </a:ext>
            </a:extLst>
          </p:cNvPr>
          <p:cNvGrpSpPr/>
          <p:nvPr/>
        </p:nvGrpSpPr>
        <p:grpSpPr>
          <a:xfrm>
            <a:off x="7509517" y="5793967"/>
            <a:ext cx="1180244" cy="541773"/>
            <a:chOff x="6724089" y="5807615"/>
            <a:chExt cx="1180244" cy="541773"/>
          </a:xfrm>
        </p:grpSpPr>
        <p:sp>
          <p:nvSpPr>
            <p:cNvPr id="21" name="TextBox 20">
              <a:extLst>
                <a:ext uri="{FF2B5EF4-FFF2-40B4-BE49-F238E27FC236}">
                  <a16:creationId xmlns:a16="http://schemas.microsoft.com/office/drawing/2014/main" id="{5732886C-1092-425E-9571-FEB403F66B0F}"/>
                </a:ext>
              </a:extLst>
            </p:cNvPr>
            <p:cNvSpPr txBox="1"/>
            <p:nvPr/>
          </p:nvSpPr>
          <p:spPr>
            <a:xfrm>
              <a:off x="6724089" y="6103167"/>
              <a:ext cx="1180244" cy="246221"/>
            </a:xfrm>
            <a:prstGeom prst="rect">
              <a:avLst/>
            </a:prstGeom>
            <a:noFill/>
          </p:spPr>
          <p:txBody>
            <a:bodyPr wrap="square" rtlCol="0">
              <a:spAutoFit/>
            </a:bodyPr>
            <a:lstStyle/>
            <a:p>
              <a:pPr algn="ctr"/>
              <a:r>
                <a:rPr lang="en-US" sz="1000" dirty="0"/>
                <a:t>CloudWatch</a:t>
              </a:r>
            </a:p>
          </p:txBody>
        </p:sp>
        <p:pic>
          <p:nvPicPr>
            <p:cNvPr id="22" name="Graphic 21">
              <a:extLst>
                <a:ext uri="{FF2B5EF4-FFF2-40B4-BE49-F238E27FC236}">
                  <a16:creationId xmlns:a16="http://schemas.microsoft.com/office/drawing/2014/main" id="{CFE6C0A9-9C63-4FE1-AE39-3172EDD7CD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26206" y="5807615"/>
              <a:ext cx="324000" cy="324000"/>
            </a:xfrm>
            <a:prstGeom prst="rect">
              <a:avLst/>
            </a:prstGeom>
          </p:spPr>
        </p:pic>
      </p:grpSp>
      <p:grpSp>
        <p:nvGrpSpPr>
          <p:cNvPr id="191" name="Group 190">
            <a:extLst>
              <a:ext uri="{FF2B5EF4-FFF2-40B4-BE49-F238E27FC236}">
                <a16:creationId xmlns:a16="http://schemas.microsoft.com/office/drawing/2014/main" id="{29170EA4-3128-3C31-3475-974CD78533FC}"/>
              </a:ext>
            </a:extLst>
          </p:cNvPr>
          <p:cNvGrpSpPr/>
          <p:nvPr/>
        </p:nvGrpSpPr>
        <p:grpSpPr>
          <a:xfrm>
            <a:off x="8420083" y="5782976"/>
            <a:ext cx="978340" cy="535494"/>
            <a:chOff x="7976547" y="5815205"/>
            <a:chExt cx="978340" cy="535494"/>
          </a:xfrm>
        </p:grpSpPr>
        <p:sp>
          <p:nvSpPr>
            <p:cNvPr id="23" name="TextBox 22">
              <a:extLst>
                <a:ext uri="{FF2B5EF4-FFF2-40B4-BE49-F238E27FC236}">
                  <a16:creationId xmlns:a16="http://schemas.microsoft.com/office/drawing/2014/main" id="{8B91E1B0-0CF3-4D1E-B4BB-B8AF93505675}"/>
                </a:ext>
              </a:extLst>
            </p:cNvPr>
            <p:cNvSpPr txBox="1"/>
            <p:nvPr/>
          </p:nvSpPr>
          <p:spPr>
            <a:xfrm>
              <a:off x="7976547" y="6104478"/>
              <a:ext cx="978340" cy="246221"/>
            </a:xfrm>
            <a:prstGeom prst="rect">
              <a:avLst/>
            </a:prstGeom>
            <a:noFill/>
          </p:spPr>
          <p:txBody>
            <a:bodyPr wrap="square" rtlCol="0">
              <a:spAutoFit/>
            </a:bodyPr>
            <a:lstStyle/>
            <a:p>
              <a:pPr algn="ctr"/>
              <a:r>
                <a:rPr lang="en-US" sz="1000" dirty="0"/>
                <a:t>Security Hub </a:t>
              </a:r>
            </a:p>
          </p:txBody>
        </p:sp>
        <p:pic>
          <p:nvPicPr>
            <p:cNvPr id="24" name="Graphic 23">
              <a:extLst>
                <a:ext uri="{FF2B5EF4-FFF2-40B4-BE49-F238E27FC236}">
                  <a16:creationId xmlns:a16="http://schemas.microsoft.com/office/drawing/2014/main" id="{FA6D5638-D59F-43C3-9240-5C27E8EE921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01205" y="5815205"/>
              <a:ext cx="324000" cy="324000"/>
            </a:xfrm>
            <a:prstGeom prst="rect">
              <a:avLst/>
            </a:prstGeom>
          </p:spPr>
        </p:pic>
      </p:grpSp>
      <p:grpSp>
        <p:nvGrpSpPr>
          <p:cNvPr id="193" name="Group 192">
            <a:extLst>
              <a:ext uri="{FF2B5EF4-FFF2-40B4-BE49-F238E27FC236}">
                <a16:creationId xmlns:a16="http://schemas.microsoft.com/office/drawing/2014/main" id="{E8488FEA-5BBD-79C6-AA4F-08D54CF4C2CC}"/>
              </a:ext>
            </a:extLst>
          </p:cNvPr>
          <p:cNvGrpSpPr/>
          <p:nvPr/>
        </p:nvGrpSpPr>
        <p:grpSpPr>
          <a:xfrm>
            <a:off x="9836953" y="5791399"/>
            <a:ext cx="925380" cy="520978"/>
            <a:chOff x="10125756" y="5826275"/>
            <a:chExt cx="925380" cy="520978"/>
          </a:xfrm>
        </p:grpSpPr>
        <p:sp>
          <p:nvSpPr>
            <p:cNvPr id="25" name="TextBox 24">
              <a:extLst>
                <a:ext uri="{FF2B5EF4-FFF2-40B4-BE49-F238E27FC236}">
                  <a16:creationId xmlns:a16="http://schemas.microsoft.com/office/drawing/2014/main" id="{89DF933F-288B-4FD3-8B9B-95022ED17BC5}"/>
                </a:ext>
              </a:extLst>
            </p:cNvPr>
            <p:cNvSpPr txBox="1"/>
            <p:nvPr/>
          </p:nvSpPr>
          <p:spPr>
            <a:xfrm>
              <a:off x="10125756" y="6101032"/>
              <a:ext cx="925380" cy="246221"/>
            </a:xfrm>
            <a:prstGeom prst="rect">
              <a:avLst/>
            </a:prstGeom>
            <a:noFill/>
          </p:spPr>
          <p:txBody>
            <a:bodyPr wrap="square" rtlCol="0">
              <a:spAutoFit/>
            </a:bodyPr>
            <a:lstStyle/>
            <a:p>
              <a:pPr algn="ctr"/>
              <a:r>
                <a:rPr lang="en-US" sz="1000" dirty="0"/>
                <a:t>Inspector</a:t>
              </a:r>
            </a:p>
          </p:txBody>
        </p:sp>
        <p:pic>
          <p:nvPicPr>
            <p:cNvPr id="27" name="Graphic 26">
              <a:extLst>
                <a:ext uri="{FF2B5EF4-FFF2-40B4-BE49-F238E27FC236}">
                  <a16:creationId xmlns:a16="http://schemas.microsoft.com/office/drawing/2014/main" id="{866D71C9-B895-4568-AF8A-B9A25AA028B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20315" y="5826275"/>
              <a:ext cx="324000" cy="324000"/>
            </a:xfrm>
            <a:prstGeom prst="rect">
              <a:avLst/>
            </a:prstGeom>
          </p:spPr>
        </p:pic>
      </p:grpSp>
      <p:grpSp>
        <p:nvGrpSpPr>
          <p:cNvPr id="192" name="Group 191">
            <a:extLst>
              <a:ext uri="{FF2B5EF4-FFF2-40B4-BE49-F238E27FC236}">
                <a16:creationId xmlns:a16="http://schemas.microsoft.com/office/drawing/2014/main" id="{7DDA2300-01F0-D71B-2447-D70E56D7F1DF}"/>
              </a:ext>
            </a:extLst>
          </p:cNvPr>
          <p:cNvGrpSpPr/>
          <p:nvPr/>
        </p:nvGrpSpPr>
        <p:grpSpPr>
          <a:xfrm>
            <a:off x="9124426" y="5791399"/>
            <a:ext cx="1043311" cy="544341"/>
            <a:chOff x="8988295" y="5815706"/>
            <a:chExt cx="1043311" cy="544341"/>
          </a:xfrm>
        </p:grpSpPr>
        <p:pic>
          <p:nvPicPr>
            <p:cNvPr id="26" name="Graphic 25">
              <a:extLst>
                <a:ext uri="{FF2B5EF4-FFF2-40B4-BE49-F238E27FC236}">
                  <a16:creationId xmlns:a16="http://schemas.microsoft.com/office/drawing/2014/main" id="{7C9DF69C-62E4-423C-AAE7-9D7CFC2702B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54799" y="5815706"/>
              <a:ext cx="324000" cy="324000"/>
            </a:xfrm>
            <a:prstGeom prst="rect">
              <a:avLst/>
            </a:prstGeom>
          </p:spPr>
        </p:pic>
        <p:sp>
          <p:nvSpPr>
            <p:cNvPr id="28" name="TextBox 27">
              <a:extLst>
                <a:ext uri="{FF2B5EF4-FFF2-40B4-BE49-F238E27FC236}">
                  <a16:creationId xmlns:a16="http://schemas.microsoft.com/office/drawing/2014/main" id="{1F774227-8A06-4620-9ED1-8963D8329AC8}"/>
                </a:ext>
              </a:extLst>
            </p:cNvPr>
            <p:cNvSpPr txBox="1"/>
            <p:nvPr/>
          </p:nvSpPr>
          <p:spPr>
            <a:xfrm>
              <a:off x="8988295" y="6113826"/>
              <a:ext cx="1043311" cy="246221"/>
            </a:xfrm>
            <a:prstGeom prst="rect">
              <a:avLst/>
            </a:prstGeom>
            <a:noFill/>
          </p:spPr>
          <p:txBody>
            <a:bodyPr wrap="square" rtlCol="0">
              <a:spAutoFit/>
            </a:bodyPr>
            <a:lstStyle/>
            <a:p>
              <a:pPr algn="ctr"/>
              <a:r>
                <a:rPr lang="en-US" sz="1000" dirty="0"/>
                <a:t>CloudTrail</a:t>
              </a:r>
            </a:p>
          </p:txBody>
        </p:sp>
      </p:grpSp>
      <p:grpSp>
        <p:nvGrpSpPr>
          <p:cNvPr id="194" name="Group 193">
            <a:extLst>
              <a:ext uri="{FF2B5EF4-FFF2-40B4-BE49-F238E27FC236}">
                <a16:creationId xmlns:a16="http://schemas.microsoft.com/office/drawing/2014/main" id="{3725AE14-7383-2C5D-432E-4D2331BAA6A9}"/>
              </a:ext>
            </a:extLst>
          </p:cNvPr>
          <p:cNvGrpSpPr/>
          <p:nvPr/>
        </p:nvGrpSpPr>
        <p:grpSpPr>
          <a:xfrm>
            <a:off x="10466457" y="5784187"/>
            <a:ext cx="761616" cy="524847"/>
            <a:chOff x="11074624" y="5834941"/>
            <a:chExt cx="761616" cy="524847"/>
          </a:xfrm>
        </p:grpSpPr>
        <p:sp>
          <p:nvSpPr>
            <p:cNvPr id="30" name="TextBox 29">
              <a:extLst>
                <a:ext uri="{FF2B5EF4-FFF2-40B4-BE49-F238E27FC236}">
                  <a16:creationId xmlns:a16="http://schemas.microsoft.com/office/drawing/2014/main" id="{B3970915-16E5-4A95-8A88-FAADC2B59E8F}"/>
                </a:ext>
              </a:extLst>
            </p:cNvPr>
            <p:cNvSpPr txBox="1"/>
            <p:nvPr/>
          </p:nvSpPr>
          <p:spPr>
            <a:xfrm>
              <a:off x="11074624" y="6113567"/>
              <a:ext cx="761616" cy="246221"/>
            </a:xfrm>
            <a:prstGeom prst="rect">
              <a:avLst/>
            </a:prstGeom>
            <a:noFill/>
          </p:spPr>
          <p:txBody>
            <a:bodyPr wrap="square" rtlCol="0">
              <a:spAutoFit/>
            </a:bodyPr>
            <a:lstStyle>
              <a:defPPr>
                <a:defRPr lang="en-US"/>
              </a:defPPr>
              <a:lvl1pPr algn="ctr">
                <a:defRPr sz="1400">
                  <a:solidFill>
                    <a:schemeClr val="bg1"/>
                  </a:solidFill>
                </a:defRPr>
              </a:lvl1pPr>
            </a:lstStyle>
            <a:p>
              <a:r>
                <a:rPr lang="en-US" sz="1000" dirty="0">
                  <a:solidFill>
                    <a:schemeClr val="tx1"/>
                  </a:solidFill>
                </a:rPr>
                <a:t>KMS</a:t>
              </a:r>
            </a:p>
          </p:txBody>
        </p:sp>
        <p:pic>
          <p:nvPicPr>
            <p:cNvPr id="31" name="Graphic 30">
              <a:extLst>
                <a:ext uri="{FF2B5EF4-FFF2-40B4-BE49-F238E27FC236}">
                  <a16:creationId xmlns:a16="http://schemas.microsoft.com/office/drawing/2014/main" id="{5420D7EF-DCD1-4452-9853-C0B23EFBC81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294671" y="5834941"/>
              <a:ext cx="308986" cy="308986"/>
            </a:xfrm>
            <a:prstGeom prst="rect">
              <a:avLst/>
            </a:prstGeom>
          </p:spPr>
        </p:pic>
      </p:grpSp>
      <p:grpSp>
        <p:nvGrpSpPr>
          <p:cNvPr id="186" name="Group 185">
            <a:extLst>
              <a:ext uri="{FF2B5EF4-FFF2-40B4-BE49-F238E27FC236}">
                <a16:creationId xmlns:a16="http://schemas.microsoft.com/office/drawing/2014/main" id="{9A3569F0-129E-F14A-0A2A-43A610046364}"/>
              </a:ext>
            </a:extLst>
          </p:cNvPr>
          <p:cNvGrpSpPr/>
          <p:nvPr/>
        </p:nvGrpSpPr>
        <p:grpSpPr>
          <a:xfrm>
            <a:off x="5251681" y="5776591"/>
            <a:ext cx="508262" cy="552856"/>
            <a:chOff x="2699197" y="5822212"/>
            <a:chExt cx="508262" cy="552856"/>
          </a:xfrm>
        </p:grpSpPr>
        <p:pic>
          <p:nvPicPr>
            <p:cNvPr id="32" name="Graphic 19">
              <a:extLst>
                <a:ext uri="{FF2B5EF4-FFF2-40B4-BE49-F238E27FC236}">
                  <a16:creationId xmlns:a16="http://schemas.microsoft.com/office/drawing/2014/main" id="{5FF5319C-011B-450E-8E04-0BEC2D129DF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94035" y="5822212"/>
              <a:ext cx="324000" cy="3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a:extLst>
                <a:ext uri="{FF2B5EF4-FFF2-40B4-BE49-F238E27FC236}">
                  <a16:creationId xmlns:a16="http://schemas.microsoft.com/office/drawing/2014/main" id="{0797D994-863D-43B4-B016-187816F8DA93}"/>
                </a:ext>
              </a:extLst>
            </p:cNvPr>
            <p:cNvSpPr txBox="1"/>
            <p:nvPr/>
          </p:nvSpPr>
          <p:spPr>
            <a:xfrm>
              <a:off x="2699197" y="6128847"/>
              <a:ext cx="508262" cy="246221"/>
            </a:xfrm>
            <a:prstGeom prst="rect">
              <a:avLst/>
            </a:prstGeom>
            <a:noFill/>
          </p:spPr>
          <p:txBody>
            <a:bodyPr wrap="square" rtlCol="0">
              <a:spAutoFit/>
            </a:bodyPr>
            <a:lstStyle/>
            <a:p>
              <a:pPr algn="ctr"/>
              <a:r>
                <a:rPr lang="en-US" sz="1000" dirty="0"/>
                <a:t>IAM</a:t>
              </a:r>
            </a:p>
          </p:txBody>
        </p:sp>
      </p:grpSp>
      <p:grpSp>
        <p:nvGrpSpPr>
          <p:cNvPr id="187" name="Group 186">
            <a:extLst>
              <a:ext uri="{FF2B5EF4-FFF2-40B4-BE49-F238E27FC236}">
                <a16:creationId xmlns:a16="http://schemas.microsoft.com/office/drawing/2014/main" id="{42B7C6CC-FFDE-5851-AF10-DADB37DC8995}"/>
              </a:ext>
            </a:extLst>
          </p:cNvPr>
          <p:cNvGrpSpPr/>
          <p:nvPr/>
        </p:nvGrpSpPr>
        <p:grpSpPr>
          <a:xfrm>
            <a:off x="5723438" y="5775641"/>
            <a:ext cx="586278" cy="548603"/>
            <a:chOff x="3249655" y="5845326"/>
            <a:chExt cx="586278" cy="548603"/>
          </a:xfrm>
        </p:grpSpPr>
        <p:pic>
          <p:nvPicPr>
            <p:cNvPr id="34" name="Graphic 6">
              <a:extLst>
                <a:ext uri="{FF2B5EF4-FFF2-40B4-BE49-F238E27FC236}">
                  <a16:creationId xmlns:a16="http://schemas.microsoft.com/office/drawing/2014/main" id="{4CFFC96C-1E01-4BCE-81DE-FF17CA14634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84721" y="5845326"/>
              <a:ext cx="324000" cy="3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34">
              <a:extLst>
                <a:ext uri="{FF2B5EF4-FFF2-40B4-BE49-F238E27FC236}">
                  <a16:creationId xmlns:a16="http://schemas.microsoft.com/office/drawing/2014/main" id="{4197E370-3131-46CF-9EFB-C5833BA66530}"/>
                </a:ext>
              </a:extLst>
            </p:cNvPr>
            <p:cNvSpPr txBox="1"/>
            <p:nvPr/>
          </p:nvSpPr>
          <p:spPr>
            <a:xfrm>
              <a:off x="3249655" y="6147708"/>
              <a:ext cx="586278" cy="246221"/>
            </a:xfrm>
            <a:prstGeom prst="rect">
              <a:avLst/>
            </a:prstGeom>
            <a:noFill/>
          </p:spPr>
          <p:txBody>
            <a:bodyPr wrap="square" rtlCol="0">
              <a:spAutoFit/>
            </a:bodyPr>
            <a:lstStyle/>
            <a:p>
              <a:pPr algn="ctr"/>
              <a:r>
                <a:rPr lang="en-US" sz="1000" dirty="0"/>
                <a:t>SSO</a:t>
              </a:r>
            </a:p>
          </p:txBody>
        </p:sp>
      </p:grpSp>
      <p:grpSp>
        <p:nvGrpSpPr>
          <p:cNvPr id="188" name="Group 187">
            <a:extLst>
              <a:ext uri="{FF2B5EF4-FFF2-40B4-BE49-F238E27FC236}">
                <a16:creationId xmlns:a16="http://schemas.microsoft.com/office/drawing/2014/main" id="{329C3DD8-E890-623C-27A4-2A10242B645C}"/>
              </a:ext>
            </a:extLst>
          </p:cNvPr>
          <p:cNvGrpSpPr/>
          <p:nvPr/>
        </p:nvGrpSpPr>
        <p:grpSpPr>
          <a:xfrm>
            <a:off x="6237940" y="5773659"/>
            <a:ext cx="824300" cy="558621"/>
            <a:chOff x="4078007" y="5827854"/>
            <a:chExt cx="824300" cy="558621"/>
          </a:xfrm>
        </p:grpSpPr>
        <p:pic>
          <p:nvPicPr>
            <p:cNvPr id="36" name="Graphic 7">
              <a:extLst>
                <a:ext uri="{FF2B5EF4-FFF2-40B4-BE49-F238E27FC236}">
                  <a16:creationId xmlns:a16="http://schemas.microsoft.com/office/drawing/2014/main" id="{FBD4EA79-D44A-4110-B4AE-45A6FF334FA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47894" y="5827854"/>
              <a:ext cx="335500" cy="3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9">
              <a:extLst>
                <a:ext uri="{FF2B5EF4-FFF2-40B4-BE49-F238E27FC236}">
                  <a16:creationId xmlns:a16="http://schemas.microsoft.com/office/drawing/2014/main" id="{7993C854-D491-439A-9072-DB797F680899}"/>
                </a:ext>
              </a:extLst>
            </p:cNvPr>
            <p:cNvSpPr txBox="1">
              <a:spLocks noChangeArrowheads="1"/>
            </p:cNvSpPr>
            <p:nvPr/>
          </p:nvSpPr>
          <p:spPr bwMode="auto">
            <a:xfrm>
              <a:off x="4078007" y="6140254"/>
              <a:ext cx="824300" cy="246221"/>
            </a:xfrm>
            <a:prstGeom prst="rect">
              <a:avLst/>
            </a:prstGeom>
            <a:noFill/>
          </p:spPr>
          <p:txBody>
            <a:bodyPr wrap="square" rtlCol="0">
              <a:spAutoFit/>
            </a:bodyPr>
            <a:lstStyle>
              <a:defPPr>
                <a:defRPr lang="en-US"/>
              </a:defPPr>
              <a:lvl1pPr algn="ctr">
                <a:defRPr sz="1400">
                  <a:solidFill>
                    <a:schemeClr val="bg1"/>
                  </a:solidFill>
                </a:defRPr>
              </a:lvl1pPr>
            </a:lstStyle>
            <a:p>
              <a:r>
                <a:rPr lang="en-US" altLang="en-US" sz="1000" dirty="0">
                  <a:solidFill>
                    <a:schemeClr val="tx1"/>
                  </a:solidFill>
                </a:rPr>
                <a:t>Dir Service</a:t>
              </a:r>
            </a:p>
          </p:txBody>
        </p:sp>
      </p:grpSp>
      <p:grpSp>
        <p:nvGrpSpPr>
          <p:cNvPr id="43" name="Group 42">
            <a:extLst>
              <a:ext uri="{FF2B5EF4-FFF2-40B4-BE49-F238E27FC236}">
                <a16:creationId xmlns:a16="http://schemas.microsoft.com/office/drawing/2014/main" id="{0A3A048C-3A8F-4DFE-A1AC-027B9F006A6E}"/>
              </a:ext>
            </a:extLst>
          </p:cNvPr>
          <p:cNvGrpSpPr/>
          <p:nvPr/>
        </p:nvGrpSpPr>
        <p:grpSpPr>
          <a:xfrm>
            <a:off x="3559779" y="1282400"/>
            <a:ext cx="8342776" cy="3974509"/>
            <a:chOff x="3642291" y="2193750"/>
            <a:chExt cx="3462479" cy="3465617"/>
          </a:xfrm>
        </p:grpSpPr>
        <p:grpSp>
          <p:nvGrpSpPr>
            <p:cNvPr id="44" name="Group 43">
              <a:extLst>
                <a:ext uri="{FF2B5EF4-FFF2-40B4-BE49-F238E27FC236}">
                  <a16:creationId xmlns:a16="http://schemas.microsoft.com/office/drawing/2014/main" id="{06DE8DB9-E22C-4663-8F53-7969CACDAE10}"/>
                </a:ext>
              </a:extLst>
            </p:cNvPr>
            <p:cNvGrpSpPr/>
            <p:nvPr/>
          </p:nvGrpSpPr>
          <p:grpSpPr>
            <a:xfrm>
              <a:off x="3672119" y="2193750"/>
              <a:ext cx="3432651" cy="3465617"/>
              <a:chOff x="2593373" y="1470143"/>
              <a:chExt cx="7829442" cy="4357451"/>
            </a:xfrm>
          </p:grpSpPr>
          <p:sp>
            <p:nvSpPr>
              <p:cNvPr id="46" name="Rectangle 45">
                <a:extLst>
                  <a:ext uri="{FF2B5EF4-FFF2-40B4-BE49-F238E27FC236}">
                    <a16:creationId xmlns:a16="http://schemas.microsoft.com/office/drawing/2014/main" id="{45A5F243-597F-49B7-BDC7-355BF9934459}"/>
                  </a:ext>
                </a:extLst>
              </p:cNvPr>
              <p:cNvSpPr/>
              <p:nvPr/>
            </p:nvSpPr>
            <p:spPr>
              <a:xfrm>
                <a:off x="2598073" y="1470143"/>
                <a:ext cx="7824742" cy="4357451"/>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 </a:t>
                </a:r>
              </a:p>
            </p:txBody>
          </p:sp>
          <p:pic>
            <p:nvPicPr>
              <p:cNvPr id="47" name="Graphic 46">
                <a:extLst>
                  <a:ext uri="{FF2B5EF4-FFF2-40B4-BE49-F238E27FC236}">
                    <a16:creationId xmlns:a16="http://schemas.microsoft.com/office/drawing/2014/main" id="{38D384D5-F575-4694-B159-CAF23BF2D9E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593373" y="1480159"/>
                <a:ext cx="310613" cy="390288"/>
              </a:xfrm>
              <a:prstGeom prst="rect">
                <a:avLst/>
              </a:prstGeom>
            </p:spPr>
          </p:pic>
        </p:grpSp>
        <p:sp>
          <p:nvSpPr>
            <p:cNvPr id="45" name="TextBox 44">
              <a:extLst>
                <a:ext uri="{FF2B5EF4-FFF2-40B4-BE49-F238E27FC236}">
                  <a16:creationId xmlns:a16="http://schemas.microsoft.com/office/drawing/2014/main" id="{8DF7D326-3EBB-414A-ACAD-FF2026931B69}"/>
                </a:ext>
              </a:extLst>
            </p:cNvPr>
            <p:cNvSpPr txBox="1"/>
            <p:nvPr/>
          </p:nvSpPr>
          <p:spPr>
            <a:xfrm>
              <a:off x="3642291" y="2471843"/>
              <a:ext cx="213611" cy="241532"/>
            </a:xfrm>
            <a:prstGeom prst="rect">
              <a:avLst/>
            </a:prstGeom>
            <a:noFill/>
          </p:spPr>
          <p:txBody>
            <a:bodyPr wrap="square" rtlCol="0">
              <a:spAutoFit/>
            </a:bodyPr>
            <a:lstStyle/>
            <a:p>
              <a:r>
                <a:rPr lang="en-US" sz="1200" b="1" dirty="0">
                  <a:solidFill>
                    <a:schemeClr val="accent6">
                      <a:lumMod val="75000"/>
                    </a:schemeClr>
                  </a:solidFill>
                </a:rPr>
                <a:t>HPC</a:t>
              </a:r>
            </a:p>
          </p:txBody>
        </p:sp>
      </p:grpSp>
      <p:sp>
        <p:nvSpPr>
          <p:cNvPr id="48" name="Rectangle 47">
            <a:extLst>
              <a:ext uri="{FF2B5EF4-FFF2-40B4-BE49-F238E27FC236}">
                <a16:creationId xmlns:a16="http://schemas.microsoft.com/office/drawing/2014/main" id="{B1C9ED97-2FE8-474D-BEA0-962F9769ECBF}"/>
              </a:ext>
            </a:extLst>
          </p:cNvPr>
          <p:cNvSpPr/>
          <p:nvPr/>
        </p:nvSpPr>
        <p:spPr bwMode="auto">
          <a:xfrm>
            <a:off x="4575313" y="1020645"/>
            <a:ext cx="2348226" cy="4316537"/>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000" dirty="0">
                <a:solidFill>
                  <a:srgbClr val="5B9CD5"/>
                </a:solidFill>
                <a:latin typeface="Arial" panose="020B0604020202020204" pitchFamily="34" charset="0"/>
                <a:cs typeface="Arial" panose="020B0604020202020204" pitchFamily="34" charset="0"/>
              </a:rPr>
              <a:t>AZ-1</a:t>
            </a:r>
          </a:p>
        </p:txBody>
      </p:sp>
      <p:sp>
        <p:nvSpPr>
          <p:cNvPr id="61" name="Rectangle 60">
            <a:extLst>
              <a:ext uri="{FF2B5EF4-FFF2-40B4-BE49-F238E27FC236}">
                <a16:creationId xmlns:a16="http://schemas.microsoft.com/office/drawing/2014/main" id="{55E6226E-7E97-4222-8AE2-D21AAF683F42}"/>
              </a:ext>
            </a:extLst>
          </p:cNvPr>
          <p:cNvSpPr/>
          <p:nvPr/>
        </p:nvSpPr>
        <p:spPr bwMode="auto">
          <a:xfrm>
            <a:off x="9495106" y="1020645"/>
            <a:ext cx="2222494" cy="4316537"/>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000" dirty="0">
                <a:solidFill>
                  <a:srgbClr val="5B9CD5"/>
                </a:solidFill>
                <a:latin typeface="Arial" panose="020B0604020202020204" pitchFamily="34" charset="0"/>
                <a:cs typeface="Arial" panose="020B0604020202020204" pitchFamily="34" charset="0"/>
              </a:rPr>
              <a:t>AZ-3</a:t>
            </a:r>
          </a:p>
        </p:txBody>
      </p:sp>
      <p:grpSp>
        <p:nvGrpSpPr>
          <p:cNvPr id="84" name="Group 83">
            <a:extLst>
              <a:ext uri="{FF2B5EF4-FFF2-40B4-BE49-F238E27FC236}">
                <a16:creationId xmlns:a16="http://schemas.microsoft.com/office/drawing/2014/main" id="{3C41B54F-7A2A-4B6A-9405-DAB5E74940D7}"/>
              </a:ext>
            </a:extLst>
          </p:cNvPr>
          <p:cNvGrpSpPr/>
          <p:nvPr/>
        </p:nvGrpSpPr>
        <p:grpSpPr>
          <a:xfrm>
            <a:off x="9539752" y="1394315"/>
            <a:ext cx="2117565" cy="3822165"/>
            <a:chOff x="3142137" y="2640666"/>
            <a:chExt cx="1608216" cy="3735944"/>
          </a:xfrm>
        </p:grpSpPr>
        <p:sp>
          <p:nvSpPr>
            <p:cNvPr id="85" name="Rectangle 84">
              <a:extLst>
                <a:ext uri="{FF2B5EF4-FFF2-40B4-BE49-F238E27FC236}">
                  <a16:creationId xmlns:a16="http://schemas.microsoft.com/office/drawing/2014/main" id="{93929F5E-3554-41A9-A33D-3B9EA9ADC433}"/>
                </a:ext>
              </a:extLst>
            </p:cNvPr>
            <p:cNvSpPr/>
            <p:nvPr/>
          </p:nvSpPr>
          <p:spPr>
            <a:xfrm>
              <a:off x="3142137" y="2640666"/>
              <a:ext cx="1608216" cy="3735944"/>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50" dirty="0">
                  <a:solidFill>
                    <a:srgbClr val="5B9CD5"/>
                  </a:solidFill>
                  <a:cs typeface="Arial" panose="020B0604020202020204" pitchFamily="34" charset="0"/>
                </a:rPr>
                <a:t>Private subnet3</a:t>
              </a:r>
            </a:p>
          </p:txBody>
        </p:sp>
        <p:pic>
          <p:nvPicPr>
            <p:cNvPr id="86" name="Graphic 35">
              <a:extLst>
                <a:ext uri="{FF2B5EF4-FFF2-40B4-BE49-F238E27FC236}">
                  <a16:creationId xmlns:a16="http://schemas.microsoft.com/office/drawing/2014/main" id="{4AA5D4CC-1E37-4351-88D1-89D367AB8FE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46436" y="2640666"/>
              <a:ext cx="185142" cy="245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2" name="Graphic 7">
            <a:extLst>
              <a:ext uri="{FF2B5EF4-FFF2-40B4-BE49-F238E27FC236}">
                <a16:creationId xmlns:a16="http://schemas.microsoft.com/office/drawing/2014/main" id="{4506ADF5-47D3-44D1-A354-302238B50312}"/>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927312" y="2714583"/>
            <a:ext cx="355478" cy="355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 name="TextBox 9">
            <a:extLst>
              <a:ext uri="{FF2B5EF4-FFF2-40B4-BE49-F238E27FC236}">
                <a16:creationId xmlns:a16="http://schemas.microsoft.com/office/drawing/2014/main" id="{EE61D3E3-6365-4DC9-BBAD-4CE33C47F272}"/>
              </a:ext>
            </a:extLst>
          </p:cNvPr>
          <p:cNvSpPr txBox="1">
            <a:spLocks noChangeArrowheads="1"/>
          </p:cNvSpPr>
          <p:nvPr/>
        </p:nvSpPr>
        <p:spPr bwMode="auto">
          <a:xfrm>
            <a:off x="2851657" y="2487617"/>
            <a:ext cx="5038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TGW</a:t>
            </a:r>
          </a:p>
        </p:txBody>
      </p:sp>
      <p:pic>
        <p:nvPicPr>
          <p:cNvPr id="63" name="Graphic 35">
            <a:extLst>
              <a:ext uri="{FF2B5EF4-FFF2-40B4-BE49-F238E27FC236}">
                <a16:creationId xmlns:a16="http://schemas.microsoft.com/office/drawing/2014/main" id="{FE617F0D-E2F2-4C4F-C66D-724C459D91E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39154" y="1406905"/>
            <a:ext cx="243780" cy="25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Rectangle 70">
            <a:extLst>
              <a:ext uri="{FF2B5EF4-FFF2-40B4-BE49-F238E27FC236}">
                <a16:creationId xmlns:a16="http://schemas.microsoft.com/office/drawing/2014/main" id="{6829584E-BE2F-08F3-310B-AEFE872F0078}"/>
              </a:ext>
            </a:extLst>
          </p:cNvPr>
          <p:cNvSpPr/>
          <p:nvPr/>
        </p:nvSpPr>
        <p:spPr bwMode="auto">
          <a:xfrm>
            <a:off x="7037305" y="1020645"/>
            <a:ext cx="2335939" cy="4316537"/>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000" dirty="0">
                <a:solidFill>
                  <a:srgbClr val="5B9CD5"/>
                </a:solidFill>
                <a:latin typeface="Arial" panose="020B0604020202020204" pitchFamily="34" charset="0"/>
                <a:cs typeface="Arial" panose="020B0604020202020204" pitchFamily="34" charset="0"/>
              </a:rPr>
              <a:t>AZ-2</a:t>
            </a:r>
          </a:p>
        </p:txBody>
      </p:sp>
      <p:pic>
        <p:nvPicPr>
          <p:cNvPr id="94" name="Graphic 35">
            <a:extLst>
              <a:ext uri="{FF2B5EF4-FFF2-40B4-BE49-F238E27FC236}">
                <a16:creationId xmlns:a16="http://schemas.microsoft.com/office/drawing/2014/main" id="{2A73A112-F6B2-8578-4F35-908509D0C80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115258" y="1390234"/>
            <a:ext cx="243780" cy="25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 name="Rectangle 180">
            <a:extLst>
              <a:ext uri="{FF2B5EF4-FFF2-40B4-BE49-F238E27FC236}">
                <a16:creationId xmlns:a16="http://schemas.microsoft.com/office/drawing/2014/main" id="{BBE2282B-980A-A55B-411E-39C1046BE05C}"/>
              </a:ext>
            </a:extLst>
          </p:cNvPr>
          <p:cNvSpPr/>
          <p:nvPr/>
        </p:nvSpPr>
        <p:spPr>
          <a:xfrm>
            <a:off x="5277130" y="5608209"/>
            <a:ext cx="5806554" cy="72884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9">
            <a:extLst>
              <a:ext uri="{FF2B5EF4-FFF2-40B4-BE49-F238E27FC236}">
                <a16:creationId xmlns:a16="http://schemas.microsoft.com/office/drawing/2014/main" id="{9ACC231B-0187-7E5D-E256-7A41A734BFB1}"/>
              </a:ext>
            </a:extLst>
          </p:cNvPr>
          <p:cNvSpPr txBox="1">
            <a:spLocks noChangeArrowheads="1"/>
          </p:cNvSpPr>
          <p:nvPr/>
        </p:nvSpPr>
        <p:spPr bwMode="auto">
          <a:xfrm>
            <a:off x="7234851" y="5568171"/>
            <a:ext cx="19837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de-CH" sz="1000" dirty="0"/>
              <a:t>Identity, Security &amp; Compliance</a:t>
            </a:r>
          </a:p>
        </p:txBody>
      </p:sp>
      <p:grpSp>
        <p:nvGrpSpPr>
          <p:cNvPr id="189" name="Group 188">
            <a:extLst>
              <a:ext uri="{FF2B5EF4-FFF2-40B4-BE49-F238E27FC236}">
                <a16:creationId xmlns:a16="http://schemas.microsoft.com/office/drawing/2014/main" id="{553BCDC5-4763-ED68-F9FE-B8F54F594F0D}"/>
              </a:ext>
            </a:extLst>
          </p:cNvPr>
          <p:cNvGrpSpPr/>
          <p:nvPr/>
        </p:nvGrpSpPr>
        <p:grpSpPr>
          <a:xfrm>
            <a:off x="6890226" y="5784718"/>
            <a:ext cx="918320" cy="545529"/>
            <a:chOff x="5048725" y="5800206"/>
            <a:chExt cx="918320" cy="545529"/>
          </a:xfrm>
        </p:grpSpPr>
        <p:pic>
          <p:nvPicPr>
            <p:cNvPr id="184" name="Graphic 17">
              <a:extLst>
                <a:ext uri="{FF2B5EF4-FFF2-40B4-BE49-F238E27FC236}">
                  <a16:creationId xmlns:a16="http://schemas.microsoft.com/office/drawing/2014/main" id="{52F06581-3F19-F344-922D-951D1603CC4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53730" y="5800206"/>
              <a:ext cx="32316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 name="TextBox 9">
              <a:extLst>
                <a:ext uri="{FF2B5EF4-FFF2-40B4-BE49-F238E27FC236}">
                  <a16:creationId xmlns:a16="http://schemas.microsoft.com/office/drawing/2014/main" id="{76FC6EAC-C8A0-9FA7-6DE1-E1FA650CF721}"/>
                </a:ext>
              </a:extLst>
            </p:cNvPr>
            <p:cNvSpPr txBox="1">
              <a:spLocks noChangeArrowheads="1"/>
            </p:cNvSpPr>
            <p:nvPr/>
          </p:nvSpPr>
          <p:spPr bwMode="auto">
            <a:xfrm>
              <a:off x="5048725" y="6099514"/>
              <a:ext cx="918320" cy="246221"/>
            </a:xfrm>
            <a:prstGeom prst="rect">
              <a:avLst/>
            </a:prstGeom>
            <a:noFill/>
          </p:spPr>
          <p:txBody>
            <a:bodyPr wrap="square" rtlCol="0">
              <a:spAutoFit/>
            </a:bodyPr>
            <a:lstStyle>
              <a:defPPr>
                <a:defRPr lang="en-US"/>
              </a:defPPr>
              <a:lvl1pPr algn="ctr">
                <a:defRPr sz="1400">
                  <a:solidFill>
                    <a:schemeClr val="bg1"/>
                  </a:solidFill>
                </a:defRPr>
              </a:lvl1pPr>
            </a:lstStyle>
            <a:p>
              <a:r>
                <a:rPr lang="en-US" altLang="en-US" sz="1000" dirty="0">
                  <a:solidFill>
                    <a:schemeClr val="tx1"/>
                  </a:solidFill>
                </a:rPr>
                <a:t>Secrets </a:t>
              </a:r>
              <a:r>
                <a:rPr lang="en-US" altLang="en-US" sz="1000" dirty="0" err="1">
                  <a:solidFill>
                    <a:schemeClr val="tx1"/>
                  </a:solidFill>
                </a:rPr>
                <a:t>Mgr</a:t>
              </a:r>
              <a:endParaRPr lang="en-US" altLang="en-US" sz="1000" dirty="0">
                <a:solidFill>
                  <a:schemeClr val="tx1"/>
                </a:solidFill>
              </a:endParaRPr>
            </a:p>
          </p:txBody>
        </p:sp>
      </p:grpSp>
      <p:sp>
        <p:nvSpPr>
          <p:cNvPr id="206" name="Rectangle 205">
            <a:extLst>
              <a:ext uri="{FF2B5EF4-FFF2-40B4-BE49-F238E27FC236}">
                <a16:creationId xmlns:a16="http://schemas.microsoft.com/office/drawing/2014/main" id="{058744DE-154E-5FBA-E17C-5A232FA17BFC}"/>
              </a:ext>
            </a:extLst>
          </p:cNvPr>
          <p:cNvSpPr/>
          <p:nvPr/>
        </p:nvSpPr>
        <p:spPr>
          <a:xfrm>
            <a:off x="3190773" y="5608209"/>
            <a:ext cx="1277768" cy="735494"/>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6" name="Group 215">
            <a:extLst>
              <a:ext uri="{FF2B5EF4-FFF2-40B4-BE49-F238E27FC236}">
                <a16:creationId xmlns:a16="http://schemas.microsoft.com/office/drawing/2014/main" id="{7FDA58FE-E1C9-8337-EF53-5B028E64363D}"/>
              </a:ext>
            </a:extLst>
          </p:cNvPr>
          <p:cNvGrpSpPr/>
          <p:nvPr/>
        </p:nvGrpSpPr>
        <p:grpSpPr>
          <a:xfrm>
            <a:off x="3488086" y="5792237"/>
            <a:ext cx="1056328" cy="540206"/>
            <a:chOff x="4331022" y="5792237"/>
            <a:chExt cx="1056328" cy="540206"/>
          </a:xfrm>
        </p:grpSpPr>
        <p:pic>
          <p:nvPicPr>
            <p:cNvPr id="211" name="Graphic 8">
              <a:extLst>
                <a:ext uri="{FF2B5EF4-FFF2-40B4-BE49-F238E27FC236}">
                  <a16:creationId xmlns:a16="http://schemas.microsoft.com/office/drawing/2014/main" id="{D7AB6C42-D910-4493-50A4-07E537E6F2A7}"/>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14328" y="5792237"/>
              <a:ext cx="32316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 name="TextBox 9">
              <a:extLst>
                <a:ext uri="{FF2B5EF4-FFF2-40B4-BE49-F238E27FC236}">
                  <a16:creationId xmlns:a16="http://schemas.microsoft.com/office/drawing/2014/main" id="{B187A2F5-FB00-ABCD-1D0E-3D73A6EAB7AC}"/>
                </a:ext>
              </a:extLst>
            </p:cNvPr>
            <p:cNvSpPr txBox="1">
              <a:spLocks noChangeArrowheads="1"/>
            </p:cNvSpPr>
            <p:nvPr/>
          </p:nvSpPr>
          <p:spPr bwMode="auto">
            <a:xfrm>
              <a:off x="4331022" y="6101611"/>
              <a:ext cx="105632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900" dirty="0" err="1">
                  <a:latin typeface="Arial" panose="020B0604020202020204" pitchFamily="34" charset="0"/>
                  <a:ea typeface="Amazon Ember" panose="020B0603020204020204" pitchFamily="34" charset="0"/>
                  <a:cs typeface="Arial" panose="020B0604020202020204" pitchFamily="34" charset="0"/>
                </a:rPr>
                <a:t>FSx</a:t>
              </a:r>
              <a:r>
                <a:rPr lang="en-US" altLang="en-US" sz="900" dirty="0">
                  <a:latin typeface="Arial" panose="020B0604020202020204" pitchFamily="34" charset="0"/>
                  <a:ea typeface="Amazon Ember" panose="020B0603020204020204" pitchFamily="34" charset="0"/>
                  <a:cs typeface="Arial" panose="020B0604020202020204" pitchFamily="34" charset="0"/>
                </a:rPr>
                <a:t> for ONTAP</a:t>
              </a:r>
            </a:p>
          </p:txBody>
        </p:sp>
      </p:grpSp>
      <p:grpSp>
        <p:nvGrpSpPr>
          <p:cNvPr id="215" name="Group 214">
            <a:extLst>
              <a:ext uri="{FF2B5EF4-FFF2-40B4-BE49-F238E27FC236}">
                <a16:creationId xmlns:a16="http://schemas.microsoft.com/office/drawing/2014/main" id="{590D3696-196A-F97D-1AF2-DC9D07D9E12B}"/>
              </a:ext>
            </a:extLst>
          </p:cNvPr>
          <p:cNvGrpSpPr/>
          <p:nvPr/>
        </p:nvGrpSpPr>
        <p:grpSpPr>
          <a:xfrm>
            <a:off x="3264333" y="5790635"/>
            <a:ext cx="358072" cy="539867"/>
            <a:chOff x="5393728" y="5792237"/>
            <a:chExt cx="358072" cy="539867"/>
          </a:xfrm>
        </p:grpSpPr>
        <p:pic>
          <p:nvPicPr>
            <p:cNvPr id="213" name="Graphic 8">
              <a:extLst>
                <a:ext uri="{FF2B5EF4-FFF2-40B4-BE49-F238E27FC236}">
                  <a16:creationId xmlns:a16="http://schemas.microsoft.com/office/drawing/2014/main" id="{3B97A85C-7288-DD72-4C59-ECAACEB5AF31}"/>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421246" y="5792237"/>
              <a:ext cx="32316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TextBox 9">
              <a:extLst>
                <a:ext uri="{FF2B5EF4-FFF2-40B4-BE49-F238E27FC236}">
                  <a16:creationId xmlns:a16="http://schemas.microsoft.com/office/drawing/2014/main" id="{F575EBA3-3931-E975-5B7B-133AEE628768}"/>
                </a:ext>
              </a:extLst>
            </p:cNvPr>
            <p:cNvSpPr txBox="1">
              <a:spLocks noChangeArrowheads="1"/>
            </p:cNvSpPr>
            <p:nvPr/>
          </p:nvSpPr>
          <p:spPr bwMode="auto">
            <a:xfrm>
              <a:off x="5393728" y="6085883"/>
              <a:ext cx="3580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S3</a:t>
              </a:r>
            </a:p>
          </p:txBody>
        </p:sp>
      </p:grpSp>
      <p:grpSp>
        <p:nvGrpSpPr>
          <p:cNvPr id="58" name="Group 57">
            <a:extLst>
              <a:ext uri="{FF2B5EF4-FFF2-40B4-BE49-F238E27FC236}">
                <a16:creationId xmlns:a16="http://schemas.microsoft.com/office/drawing/2014/main" id="{EFD00671-212F-F0EE-4720-DFAF1736CC56}"/>
              </a:ext>
            </a:extLst>
          </p:cNvPr>
          <p:cNvGrpSpPr/>
          <p:nvPr/>
        </p:nvGrpSpPr>
        <p:grpSpPr>
          <a:xfrm>
            <a:off x="6453343" y="1402395"/>
            <a:ext cx="599534" cy="425003"/>
            <a:chOff x="7111039" y="5191410"/>
            <a:chExt cx="599534" cy="425003"/>
          </a:xfrm>
        </p:grpSpPr>
        <p:pic>
          <p:nvPicPr>
            <p:cNvPr id="79" name="Graphic 78">
              <a:extLst>
                <a:ext uri="{FF2B5EF4-FFF2-40B4-BE49-F238E27FC236}">
                  <a16:creationId xmlns:a16="http://schemas.microsoft.com/office/drawing/2014/main" id="{CBB84A94-C8B8-2DF8-C100-A07C90D6547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7244023" y="5191410"/>
              <a:ext cx="281469" cy="197043"/>
            </a:xfrm>
            <a:prstGeom prst="rect">
              <a:avLst/>
            </a:prstGeom>
          </p:spPr>
        </p:pic>
        <p:sp>
          <p:nvSpPr>
            <p:cNvPr id="81" name="TextBox 17">
              <a:extLst>
                <a:ext uri="{FF2B5EF4-FFF2-40B4-BE49-F238E27FC236}">
                  <a16:creationId xmlns:a16="http://schemas.microsoft.com/office/drawing/2014/main" id="{D8C0D0D4-0AC1-60E6-39F8-3205D9E8AAE3}"/>
                </a:ext>
              </a:extLst>
            </p:cNvPr>
            <p:cNvSpPr txBox="1">
              <a:spLocks noChangeArrowheads="1"/>
            </p:cNvSpPr>
            <p:nvPr/>
          </p:nvSpPr>
          <p:spPr bwMode="auto">
            <a:xfrm>
              <a:off x="7111039" y="5385581"/>
              <a:ext cx="59953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Cloud9</a:t>
              </a:r>
            </a:p>
          </p:txBody>
        </p:sp>
      </p:grpSp>
      <p:sp>
        <p:nvSpPr>
          <p:cNvPr id="119" name="Rectangle 118">
            <a:extLst>
              <a:ext uri="{FF2B5EF4-FFF2-40B4-BE49-F238E27FC236}">
                <a16:creationId xmlns:a16="http://schemas.microsoft.com/office/drawing/2014/main" id="{BFFDA4C4-8721-9344-FEC1-D03B1C51852C}"/>
              </a:ext>
            </a:extLst>
          </p:cNvPr>
          <p:cNvSpPr/>
          <p:nvPr/>
        </p:nvSpPr>
        <p:spPr>
          <a:xfrm>
            <a:off x="2624555" y="937165"/>
            <a:ext cx="9354013" cy="4474066"/>
          </a:xfrm>
          <a:prstGeom prst="rect">
            <a:avLst/>
          </a:prstGeom>
          <a:noFill/>
          <a:ln w="6350">
            <a:solidFill>
              <a:srgbClr val="CD226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33795" tIns="46759"/>
          <a:lstStyle/>
          <a:p>
            <a:pPr algn="ctr">
              <a:defRPr/>
            </a:pPr>
            <a:endParaRPr lang="en-US" sz="614" baseline="-25000" dirty="0">
              <a:solidFill>
                <a:srgbClr val="CD2264"/>
              </a:solidFill>
              <a:latin typeface="Arial" panose="020B0604020202020204" pitchFamily="34" charset="0"/>
              <a:cs typeface="Arial" panose="020B0604020202020204" pitchFamily="34" charset="0"/>
            </a:endParaRPr>
          </a:p>
        </p:txBody>
      </p:sp>
      <p:pic>
        <p:nvPicPr>
          <p:cNvPr id="238" name="Graphic 7">
            <a:extLst>
              <a:ext uri="{FF2B5EF4-FFF2-40B4-BE49-F238E27FC236}">
                <a16:creationId xmlns:a16="http://schemas.microsoft.com/office/drawing/2014/main" id="{CA80C4C9-C41E-6097-B5BF-AD606D388DA5}"/>
              </a:ext>
            </a:extLst>
          </p:cNvPr>
          <p:cNvPicPr>
            <a:picLocks noChangeAspect="1" noChangeArrowheads="1"/>
          </p:cNvPicPr>
          <p:nvPr/>
        </p:nvPicPr>
        <p:blipFill>
          <a:blip r:embed="rId27">
            <a:extLst>
              <a:ext uri="{96DAC541-7B7A-43D3-8B79-37D633B846F1}">
                <asvg:svgBlip xmlns:asvg="http://schemas.microsoft.com/office/drawing/2016/SVG/main" r:embed="rId28"/>
              </a:ext>
            </a:extLst>
          </a:blip>
          <a:srcRect/>
          <a:stretch/>
        </p:blipFill>
        <p:spPr bwMode="auto">
          <a:xfrm>
            <a:off x="2634847" y="994762"/>
            <a:ext cx="278891" cy="28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TextBox 9">
            <a:extLst>
              <a:ext uri="{FF2B5EF4-FFF2-40B4-BE49-F238E27FC236}">
                <a16:creationId xmlns:a16="http://schemas.microsoft.com/office/drawing/2014/main" id="{AC3FCE81-9911-14F8-0267-BF7C1016415B}"/>
              </a:ext>
            </a:extLst>
          </p:cNvPr>
          <p:cNvSpPr txBox="1">
            <a:spLocks noChangeArrowheads="1"/>
          </p:cNvSpPr>
          <p:nvPr/>
        </p:nvSpPr>
        <p:spPr bwMode="auto">
          <a:xfrm>
            <a:off x="2822509" y="1005388"/>
            <a:ext cx="102058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RDD NPR A/C</a:t>
            </a:r>
          </a:p>
        </p:txBody>
      </p:sp>
      <p:sp>
        <p:nvSpPr>
          <p:cNvPr id="11" name="Rectangle 10">
            <a:extLst>
              <a:ext uri="{FF2B5EF4-FFF2-40B4-BE49-F238E27FC236}">
                <a16:creationId xmlns:a16="http://schemas.microsoft.com/office/drawing/2014/main" id="{20F99AD9-E9CF-100E-0785-49AC712CBB6D}"/>
              </a:ext>
            </a:extLst>
          </p:cNvPr>
          <p:cNvSpPr/>
          <p:nvPr/>
        </p:nvSpPr>
        <p:spPr>
          <a:xfrm>
            <a:off x="1419386" y="785361"/>
            <a:ext cx="1426994" cy="307777"/>
          </a:xfrm>
          <a:prstGeom prst="rect">
            <a:avLst/>
          </a:prstGeom>
        </p:spPr>
        <p:txBody>
          <a:bodyPr wrap="none">
            <a:spAutoFit/>
          </a:bodyPr>
          <a:lstStyle/>
          <a:p>
            <a:pPr algn="ctr"/>
            <a:r>
              <a:rPr lang="de-CH" sz="1400" b="1" dirty="0">
                <a:solidFill>
                  <a:schemeClr val="accent2">
                    <a:lumMod val="60000"/>
                    <a:lumOff val="40000"/>
                  </a:schemeClr>
                </a:solidFill>
              </a:rPr>
              <a:t>Ireland Region</a:t>
            </a:r>
          </a:p>
        </p:txBody>
      </p:sp>
      <p:cxnSp>
        <p:nvCxnSpPr>
          <p:cNvPr id="204" name="Connector: Elbow 203">
            <a:extLst>
              <a:ext uri="{FF2B5EF4-FFF2-40B4-BE49-F238E27FC236}">
                <a16:creationId xmlns:a16="http://schemas.microsoft.com/office/drawing/2014/main" id="{878AF12D-5822-923D-9EE3-472F4F69E51B}"/>
              </a:ext>
            </a:extLst>
          </p:cNvPr>
          <p:cNvCxnSpPr>
            <a:cxnSpLocks/>
            <a:stCxn id="132" idx="1"/>
            <a:endCxn id="3" idx="2"/>
          </p:cNvCxnSpPr>
          <p:nvPr/>
        </p:nvCxnSpPr>
        <p:spPr>
          <a:xfrm rot="10800000">
            <a:off x="566000" y="1919812"/>
            <a:ext cx="2361313" cy="972510"/>
          </a:xfrm>
          <a:prstGeom prst="bentConnector2">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grpSp>
        <p:nvGrpSpPr>
          <p:cNvPr id="395" name="Group 394">
            <a:extLst>
              <a:ext uri="{FF2B5EF4-FFF2-40B4-BE49-F238E27FC236}">
                <a16:creationId xmlns:a16="http://schemas.microsoft.com/office/drawing/2014/main" id="{AE83B4AB-BB6F-42B0-93B2-1E6F4A3A5F38}"/>
              </a:ext>
            </a:extLst>
          </p:cNvPr>
          <p:cNvGrpSpPr/>
          <p:nvPr/>
        </p:nvGrpSpPr>
        <p:grpSpPr>
          <a:xfrm>
            <a:off x="4714567" y="1845202"/>
            <a:ext cx="2079009" cy="733768"/>
            <a:chOff x="4834740" y="1732882"/>
            <a:chExt cx="2079009" cy="733768"/>
          </a:xfrm>
        </p:grpSpPr>
        <p:grpSp>
          <p:nvGrpSpPr>
            <p:cNvPr id="108" name="Group 107">
              <a:extLst>
                <a:ext uri="{FF2B5EF4-FFF2-40B4-BE49-F238E27FC236}">
                  <a16:creationId xmlns:a16="http://schemas.microsoft.com/office/drawing/2014/main" id="{6EA0B050-9192-0932-B1C4-5AD1E0A2E8BC}"/>
                </a:ext>
              </a:extLst>
            </p:cNvPr>
            <p:cNvGrpSpPr/>
            <p:nvPr/>
          </p:nvGrpSpPr>
          <p:grpSpPr>
            <a:xfrm>
              <a:off x="4834740" y="1732882"/>
              <a:ext cx="2079009" cy="720553"/>
              <a:chOff x="4318977" y="2306007"/>
              <a:chExt cx="2079009" cy="720553"/>
            </a:xfrm>
          </p:grpSpPr>
          <p:pic>
            <p:nvPicPr>
              <p:cNvPr id="109" name="Graphic 46">
                <a:extLst>
                  <a:ext uri="{FF2B5EF4-FFF2-40B4-BE49-F238E27FC236}">
                    <a16:creationId xmlns:a16="http://schemas.microsoft.com/office/drawing/2014/main" id="{D5DA0CBA-213F-30F5-ACA9-935379E5C420}"/>
                  </a:ext>
                </a:extLst>
              </p:cNvPr>
              <p:cNvPicPr>
                <a:picLocks noChangeAspect="1" noChangeArrowheads="1"/>
              </p:cNvPicPr>
              <p:nvPr/>
            </p:nvPicPr>
            <p:blipFill>
              <a:blip r:embed="rId29">
                <a:extLst>
                  <a:ext uri="{96DAC541-7B7A-43D3-8B79-37D633B846F1}">
                    <asvg:svgBlip xmlns:asvg="http://schemas.microsoft.com/office/drawing/2016/SVG/main" r:embed="rId30"/>
                  </a:ext>
                </a:extLst>
              </a:blip>
              <a:srcRect/>
              <a:stretch/>
            </p:blipFill>
            <p:spPr bwMode="auto">
              <a:xfrm>
                <a:off x="4352179" y="253228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Rectangle 109">
                <a:extLst>
                  <a:ext uri="{FF2B5EF4-FFF2-40B4-BE49-F238E27FC236}">
                    <a16:creationId xmlns:a16="http://schemas.microsoft.com/office/drawing/2014/main" id="{DDC309F0-B5A5-0F14-D620-30EE41630875}"/>
                  </a:ext>
                </a:extLst>
              </p:cNvPr>
              <p:cNvSpPr/>
              <p:nvPr/>
            </p:nvSpPr>
            <p:spPr>
              <a:xfrm>
                <a:off x="4318977" y="2306007"/>
                <a:ext cx="2079009" cy="720553"/>
              </a:xfrm>
              <a:prstGeom prst="rect">
                <a:avLst/>
              </a:prstGeom>
              <a:noFill/>
              <a:ln w="254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22">
                <a:extLst>
                  <a:ext uri="{FF2B5EF4-FFF2-40B4-BE49-F238E27FC236}">
                    <a16:creationId xmlns:a16="http://schemas.microsoft.com/office/drawing/2014/main" id="{56E086F7-6156-C063-B8D6-C6F22AAE217E}"/>
                  </a:ext>
                </a:extLst>
              </p:cNvPr>
              <p:cNvSpPr txBox="1">
                <a:spLocks noChangeArrowheads="1"/>
              </p:cNvSpPr>
              <p:nvPr/>
            </p:nvSpPr>
            <p:spPr bwMode="auto">
              <a:xfrm>
                <a:off x="4323997" y="2318658"/>
                <a:ext cx="2056196" cy="276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solidFill>
                      <a:schemeClr val="accent2"/>
                    </a:solidFill>
                    <a:latin typeface="Arial" panose="020B0604020202020204" pitchFamily="34" charset="0"/>
                    <a:cs typeface="Arial" panose="020B0604020202020204" pitchFamily="34" charset="0"/>
                  </a:rPr>
                  <a:t>Head Node (</a:t>
                </a:r>
                <a:r>
                  <a:rPr lang="en-US" altLang="en-US" sz="1200" dirty="0">
                    <a:solidFill>
                      <a:srgbClr val="232F3E"/>
                    </a:solidFill>
                    <a:latin typeface="Arial" panose="020B0604020202020204" pitchFamily="34" charset="0"/>
                    <a:cs typeface="Arial" panose="020B0604020202020204" pitchFamily="34" charset="0"/>
                  </a:rPr>
                  <a:t>CentOS 7</a:t>
                </a:r>
                <a:r>
                  <a:rPr lang="en-US" altLang="en-US" sz="1200" b="1" dirty="0">
                    <a:solidFill>
                      <a:schemeClr val="accent2"/>
                    </a:solidFill>
                    <a:latin typeface="Arial" panose="020B0604020202020204" pitchFamily="34" charset="0"/>
                    <a:cs typeface="Arial" panose="020B0604020202020204" pitchFamily="34" charset="0"/>
                  </a:rPr>
                  <a:t>)</a:t>
                </a:r>
              </a:p>
            </p:txBody>
          </p:sp>
          <p:sp>
            <p:nvSpPr>
              <p:cNvPr id="114" name="TextBox 22">
                <a:extLst>
                  <a:ext uri="{FF2B5EF4-FFF2-40B4-BE49-F238E27FC236}">
                    <a16:creationId xmlns:a16="http://schemas.microsoft.com/office/drawing/2014/main" id="{CC3F85F1-02E5-EF4B-D75A-5514ADF3B7CA}"/>
                  </a:ext>
                </a:extLst>
              </p:cNvPr>
              <p:cNvSpPr txBox="1">
                <a:spLocks noChangeArrowheads="1"/>
              </p:cNvSpPr>
              <p:nvPr/>
            </p:nvSpPr>
            <p:spPr bwMode="auto">
              <a:xfrm>
                <a:off x="4835876" y="2533402"/>
                <a:ext cx="116124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171450" indent="-171450" eaLnBrk="1" hangingPunct="1">
                  <a:buFont typeface="Arial" panose="020B0604020202020204" pitchFamily="34" charset="0"/>
                  <a:buChar char="•"/>
                </a:pPr>
                <a:r>
                  <a:rPr lang="en-US" altLang="en-US" sz="900" dirty="0">
                    <a:solidFill>
                      <a:srgbClr val="232F3E"/>
                    </a:solidFill>
                    <a:latin typeface="Arial" panose="020B0604020202020204" pitchFamily="34" charset="0"/>
                    <a:cs typeface="Arial" panose="020B0604020202020204" pitchFamily="34" charset="0"/>
                  </a:rPr>
                  <a:t>Scheduler, </a:t>
                </a:r>
              </a:p>
            </p:txBody>
          </p:sp>
        </p:grpSp>
        <p:sp>
          <p:nvSpPr>
            <p:cNvPr id="255" name="TextBox 9">
              <a:extLst>
                <a:ext uri="{FF2B5EF4-FFF2-40B4-BE49-F238E27FC236}">
                  <a16:creationId xmlns:a16="http://schemas.microsoft.com/office/drawing/2014/main" id="{E7C8DCED-095D-B9C1-82F3-3C745A191563}"/>
                </a:ext>
              </a:extLst>
            </p:cNvPr>
            <p:cNvSpPr txBox="1">
              <a:spLocks noChangeArrowheads="1"/>
            </p:cNvSpPr>
            <p:nvPr/>
          </p:nvSpPr>
          <p:spPr bwMode="auto">
            <a:xfrm>
              <a:off x="5320915" y="2220429"/>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C6i.2xlarge</a:t>
              </a:r>
            </a:p>
          </p:txBody>
        </p:sp>
      </p:grpSp>
      <p:grpSp>
        <p:nvGrpSpPr>
          <p:cNvPr id="267" name="Group 266">
            <a:extLst>
              <a:ext uri="{FF2B5EF4-FFF2-40B4-BE49-F238E27FC236}">
                <a16:creationId xmlns:a16="http://schemas.microsoft.com/office/drawing/2014/main" id="{E1F68948-25F5-21D2-8974-A59BE5EBF3EF}"/>
              </a:ext>
            </a:extLst>
          </p:cNvPr>
          <p:cNvGrpSpPr/>
          <p:nvPr/>
        </p:nvGrpSpPr>
        <p:grpSpPr>
          <a:xfrm>
            <a:off x="7387506" y="2508007"/>
            <a:ext cx="4054526" cy="755455"/>
            <a:chOff x="7472669" y="2476014"/>
            <a:chExt cx="4054526" cy="755455"/>
          </a:xfrm>
        </p:grpSpPr>
        <p:sp>
          <p:nvSpPr>
            <p:cNvPr id="158" name="Rectangle 157">
              <a:extLst>
                <a:ext uri="{FF2B5EF4-FFF2-40B4-BE49-F238E27FC236}">
                  <a16:creationId xmlns:a16="http://schemas.microsoft.com/office/drawing/2014/main" id="{D58B1E65-D43E-4F7A-6A3B-9133C3C30FF5}"/>
                </a:ext>
              </a:extLst>
            </p:cNvPr>
            <p:cNvSpPr/>
            <p:nvPr/>
          </p:nvSpPr>
          <p:spPr>
            <a:xfrm>
              <a:off x="7472669" y="2481956"/>
              <a:ext cx="4054526" cy="749513"/>
            </a:xfrm>
            <a:prstGeom prst="rect">
              <a:avLst/>
            </a:prstGeom>
            <a:noFill/>
            <a:ln w="127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TextBox 22">
              <a:extLst>
                <a:ext uri="{FF2B5EF4-FFF2-40B4-BE49-F238E27FC236}">
                  <a16:creationId xmlns:a16="http://schemas.microsoft.com/office/drawing/2014/main" id="{056B3252-D655-3AC9-D141-4A5F4FA856CA}"/>
                </a:ext>
              </a:extLst>
            </p:cNvPr>
            <p:cNvSpPr txBox="1">
              <a:spLocks noChangeArrowheads="1"/>
            </p:cNvSpPr>
            <p:nvPr/>
          </p:nvSpPr>
          <p:spPr bwMode="auto">
            <a:xfrm>
              <a:off x="7636001" y="2476014"/>
              <a:ext cx="37721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solidFill>
                    <a:schemeClr val="accent2"/>
                  </a:solidFill>
                  <a:latin typeface="Arial" panose="020B0604020202020204" pitchFamily="34" charset="0"/>
                  <a:cs typeface="Arial" panose="020B0604020202020204" pitchFamily="34" charset="0"/>
                </a:rPr>
                <a:t>Workstation (</a:t>
              </a:r>
              <a:r>
                <a:rPr lang="en-US" altLang="en-US" sz="1200" dirty="0">
                  <a:solidFill>
                    <a:srgbClr val="232F3E"/>
                  </a:solidFill>
                  <a:latin typeface="Arial" panose="020B0604020202020204" pitchFamily="34" charset="0"/>
                  <a:cs typeface="Arial" panose="020B0604020202020204" pitchFamily="34" charset="0"/>
                </a:rPr>
                <a:t>W</a:t>
              </a:r>
              <a:r>
                <a:rPr lang="en-US" altLang="en-US" sz="1200" b="1" dirty="0">
                  <a:solidFill>
                    <a:srgbClr val="232F3E"/>
                  </a:solidFill>
                  <a:latin typeface="Arial" panose="020B0604020202020204" pitchFamily="34" charset="0"/>
                  <a:cs typeface="Arial" panose="020B0604020202020204" pitchFamily="34" charset="0"/>
                </a:rPr>
                <a:t>in</a:t>
              </a:r>
              <a:r>
                <a:rPr lang="en-US" altLang="en-US" sz="1200" dirty="0">
                  <a:solidFill>
                    <a:srgbClr val="232F3E"/>
                  </a:solidFill>
                  <a:latin typeface="Arial" panose="020B0604020202020204" pitchFamily="34" charset="0"/>
                  <a:cs typeface="Arial" panose="020B0604020202020204" pitchFamily="34" charset="0"/>
                </a:rPr>
                <a:t>dows</a:t>
              </a:r>
              <a:r>
                <a:rPr lang="en-US" altLang="en-US" sz="1200" b="1" dirty="0">
                  <a:solidFill>
                    <a:schemeClr val="accent2"/>
                  </a:solidFill>
                  <a:latin typeface="Arial" panose="020B0604020202020204" pitchFamily="34" charset="0"/>
                  <a:cs typeface="Arial" panose="020B0604020202020204" pitchFamily="34" charset="0"/>
                </a:rPr>
                <a:t>)</a:t>
              </a:r>
            </a:p>
            <a:p>
              <a:pPr algn="ctr" eaLnBrk="1" hangingPunct="1"/>
              <a:r>
                <a:rPr lang="en-US" altLang="en-US" sz="800" b="1" dirty="0">
                  <a:solidFill>
                    <a:schemeClr val="accent2"/>
                  </a:solidFill>
                  <a:latin typeface="Arial" panose="020B0604020202020204" pitchFamily="34" charset="0"/>
                  <a:cs typeface="Arial" panose="020B0604020202020204" pitchFamily="34" charset="0"/>
                </a:rPr>
                <a:t>NICE DCV Server</a:t>
              </a:r>
            </a:p>
          </p:txBody>
        </p:sp>
        <p:pic>
          <p:nvPicPr>
            <p:cNvPr id="259" name="Graphic 108">
              <a:extLst>
                <a:ext uri="{FF2B5EF4-FFF2-40B4-BE49-F238E27FC236}">
                  <a16:creationId xmlns:a16="http://schemas.microsoft.com/office/drawing/2014/main" id="{7586FF45-70C9-AA44-B4F3-3BD1471038DD}"/>
                </a:ext>
              </a:extLst>
            </p:cNvPr>
            <p:cNvPicPr>
              <a:picLocks noChangeAspect="1" noChangeArrowheads="1"/>
            </p:cNvPicPr>
            <p:nvPr/>
          </p:nvPicPr>
          <p:blipFill>
            <a:blip r:embed="rId31">
              <a:extLst>
                <a:ext uri="{96DAC541-7B7A-43D3-8B79-37D633B846F1}">
                  <asvg:svgBlip xmlns:asvg="http://schemas.microsoft.com/office/drawing/2016/SVG/main" r:embed="rId32"/>
                </a:ext>
              </a:extLst>
            </a:blip>
            <a:srcRect/>
            <a:stretch/>
          </p:blipFill>
          <p:spPr bwMode="auto">
            <a:xfrm>
              <a:off x="7514571" y="2663846"/>
              <a:ext cx="415636" cy="41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3" name="TextBox 9">
              <a:extLst>
                <a:ext uri="{FF2B5EF4-FFF2-40B4-BE49-F238E27FC236}">
                  <a16:creationId xmlns:a16="http://schemas.microsoft.com/office/drawing/2014/main" id="{DEA44F8C-7C6D-4352-D9E3-85F27A7248BA}"/>
                </a:ext>
              </a:extLst>
            </p:cNvPr>
            <p:cNvSpPr txBox="1">
              <a:spLocks noChangeArrowheads="1"/>
            </p:cNvSpPr>
            <p:nvPr/>
          </p:nvSpPr>
          <p:spPr bwMode="auto">
            <a:xfrm>
              <a:off x="8927127" y="2866387"/>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G4dn.8xlarge</a:t>
              </a:r>
            </a:p>
          </p:txBody>
        </p:sp>
      </p:grpSp>
      <p:grpSp>
        <p:nvGrpSpPr>
          <p:cNvPr id="346" name="Group 345">
            <a:extLst>
              <a:ext uri="{FF2B5EF4-FFF2-40B4-BE49-F238E27FC236}">
                <a16:creationId xmlns:a16="http://schemas.microsoft.com/office/drawing/2014/main" id="{90CE43FC-83D0-641D-8181-E1F71ED4A218}"/>
              </a:ext>
            </a:extLst>
          </p:cNvPr>
          <p:cNvGrpSpPr/>
          <p:nvPr/>
        </p:nvGrpSpPr>
        <p:grpSpPr>
          <a:xfrm>
            <a:off x="4522677" y="3666433"/>
            <a:ext cx="7248977" cy="468625"/>
            <a:chOff x="4628696" y="3750657"/>
            <a:chExt cx="7248977" cy="468625"/>
          </a:xfrm>
        </p:grpSpPr>
        <p:sp>
          <p:nvSpPr>
            <p:cNvPr id="147" name="Rectangle 146">
              <a:extLst>
                <a:ext uri="{FF2B5EF4-FFF2-40B4-BE49-F238E27FC236}">
                  <a16:creationId xmlns:a16="http://schemas.microsoft.com/office/drawing/2014/main" id="{96516B22-A3DA-30F3-9F6A-37A1C224D55D}"/>
                </a:ext>
              </a:extLst>
            </p:cNvPr>
            <p:cNvSpPr/>
            <p:nvPr/>
          </p:nvSpPr>
          <p:spPr>
            <a:xfrm>
              <a:off x="4778646" y="3750657"/>
              <a:ext cx="6984689" cy="468625"/>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pic>
          <p:nvPicPr>
            <p:cNvPr id="151" name="Graphic 150">
              <a:extLst>
                <a:ext uri="{FF2B5EF4-FFF2-40B4-BE49-F238E27FC236}">
                  <a16:creationId xmlns:a16="http://schemas.microsoft.com/office/drawing/2014/main" id="{FA6FEADD-EA3F-CE50-B60C-8FA8B50176D2}"/>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4628696" y="3889950"/>
              <a:ext cx="236571" cy="236571"/>
            </a:xfrm>
            <a:prstGeom prst="rect">
              <a:avLst/>
            </a:prstGeom>
          </p:spPr>
        </p:pic>
        <p:grpSp>
          <p:nvGrpSpPr>
            <p:cNvPr id="335" name="Group 334">
              <a:extLst>
                <a:ext uri="{FF2B5EF4-FFF2-40B4-BE49-F238E27FC236}">
                  <a16:creationId xmlns:a16="http://schemas.microsoft.com/office/drawing/2014/main" id="{6ED718E8-4EF7-6237-71B6-5A152E365AD2}"/>
                </a:ext>
              </a:extLst>
            </p:cNvPr>
            <p:cNvGrpSpPr/>
            <p:nvPr/>
          </p:nvGrpSpPr>
          <p:grpSpPr>
            <a:xfrm>
              <a:off x="4898455" y="3827395"/>
              <a:ext cx="2170571" cy="330878"/>
              <a:chOff x="4898455" y="4441014"/>
              <a:chExt cx="2170571" cy="330878"/>
            </a:xfrm>
          </p:grpSpPr>
          <p:pic>
            <p:nvPicPr>
              <p:cNvPr id="152" name="Graphic 62">
                <a:extLst>
                  <a:ext uri="{FF2B5EF4-FFF2-40B4-BE49-F238E27FC236}">
                    <a16:creationId xmlns:a16="http://schemas.microsoft.com/office/drawing/2014/main" id="{0BC631E9-E9B6-3ED7-764B-8A7D75762FF7}"/>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2">
                <a:extLst>
                  <a:ext uri="{FF2B5EF4-FFF2-40B4-BE49-F238E27FC236}">
                    <a16:creationId xmlns:a16="http://schemas.microsoft.com/office/drawing/2014/main" id="{488A923C-8321-9869-5A51-565FB5EE9332}"/>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102" name="Graphic 62">
                <a:extLst>
                  <a:ext uri="{FF2B5EF4-FFF2-40B4-BE49-F238E27FC236}">
                    <a16:creationId xmlns:a16="http://schemas.microsoft.com/office/drawing/2014/main" id="{9F6B2456-ADFC-6C60-7901-680635A3F984}"/>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Graphic 62">
                <a:extLst>
                  <a:ext uri="{FF2B5EF4-FFF2-40B4-BE49-F238E27FC236}">
                    <a16:creationId xmlns:a16="http://schemas.microsoft.com/office/drawing/2014/main" id="{9C650115-3A28-8683-C9B8-2104AAC650C9}"/>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89845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6" name="Group 335">
              <a:extLst>
                <a:ext uri="{FF2B5EF4-FFF2-40B4-BE49-F238E27FC236}">
                  <a16:creationId xmlns:a16="http://schemas.microsoft.com/office/drawing/2014/main" id="{C3BD7EB4-BB20-F810-9B54-BAA75FA0B29D}"/>
                </a:ext>
              </a:extLst>
            </p:cNvPr>
            <p:cNvGrpSpPr/>
            <p:nvPr/>
          </p:nvGrpSpPr>
          <p:grpSpPr>
            <a:xfrm>
              <a:off x="7253471" y="3827395"/>
              <a:ext cx="2206667" cy="330878"/>
              <a:chOff x="4862359" y="4441014"/>
              <a:chExt cx="2206667" cy="330878"/>
            </a:xfrm>
          </p:grpSpPr>
          <p:pic>
            <p:nvPicPr>
              <p:cNvPr id="337" name="Graphic 62">
                <a:extLst>
                  <a:ext uri="{FF2B5EF4-FFF2-40B4-BE49-F238E27FC236}">
                    <a16:creationId xmlns:a16="http://schemas.microsoft.com/office/drawing/2014/main" id="{6195565B-62A6-BF9F-CD6C-A56E46159515}"/>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 name="TextBox 22">
                <a:extLst>
                  <a:ext uri="{FF2B5EF4-FFF2-40B4-BE49-F238E27FC236}">
                    <a16:creationId xmlns:a16="http://schemas.microsoft.com/office/drawing/2014/main" id="{B2E642D6-2833-83F8-9D82-6075D6E9CD07}"/>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339" name="Graphic 62">
                <a:extLst>
                  <a:ext uri="{FF2B5EF4-FFF2-40B4-BE49-F238E27FC236}">
                    <a16:creationId xmlns:a16="http://schemas.microsoft.com/office/drawing/2014/main" id="{3E043D8F-71CA-D6C5-0FAA-0BA9C1F4D810}"/>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0" name="Graphic 62">
                <a:extLst>
                  <a:ext uri="{FF2B5EF4-FFF2-40B4-BE49-F238E27FC236}">
                    <a16:creationId xmlns:a16="http://schemas.microsoft.com/office/drawing/2014/main" id="{B85D3052-A82D-FE10-A1BB-3AFC973660D4}"/>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862359"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1" name="Group 340">
              <a:extLst>
                <a:ext uri="{FF2B5EF4-FFF2-40B4-BE49-F238E27FC236}">
                  <a16:creationId xmlns:a16="http://schemas.microsoft.com/office/drawing/2014/main" id="{CB819C8D-E50F-B1D6-7751-72FFCF511680}"/>
                </a:ext>
              </a:extLst>
            </p:cNvPr>
            <p:cNvGrpSpPr/>
            <p:nvPr/>
          </p:nvGrpSpPr>
          <p:grpSpPr>
            <a:xfrm>
              <a:off x="9671006" y="3835380"/>
              <a:ext cx="2206667" cy="330878"/>
              <a:chOff x="4862359" y="4441014"/>
              <a:chExt cx="2206667" cy="330878"/>
            </a:xfrm>
          </p:grpSpPr>
          <p:pic>
            <p:nvPicPr>
              <p:cNvPr id="342" name="Graphic 62">
                <a:extLst>
                  <a:ext uri="{FF2B5EF4-FFF2-40B4-BE49-F238E27FC236}">
                    <a16:creationId xmlns:a16="http://schemas.microsoft.com/office/drawing/2014/main" id="{D9F7C79F-C51F-CBA4-B8CC-D0B4937E6140}"/>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3" name="TextBox 22">
                <a:extLst>
                  <a:ext uri="{FF2B5EF4-FFF2-40B4-BE49-F238E27FC236}">
                    <a16:creationId xmlns:a16="http://schemas.microsoft.com/office/drawing/2014/main" id="{45D9EEC7-3916-4D90-1274-AB6D600A84D8}"/>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344" name="Graphic 62">
                <a:extLst>
                  <a:ext uri="{FF2B5EF4-FFF2-40B4-BE49-F238E27FC236}">
                    <a16:creationId xmlns:a16="http://schemas.microsoft.com/office/drawing/2014/main" id="{FE4356B5-3317-38C4-3DAD-325C0E98785D}"/>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5" name="Graphic 62">
                <a:extLst>
                  <a:ext uri="{FF2B5EF4-FFF2-40B4-BE49-F238E27FC236}">
                    <a16:creationId xmlns:a16="http://schemas.microsoft.com/office/drawing/2014/main" id="{82C60B03-03DC-B79F-B57F-46F4E79FCA48}"/>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862359"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47" name="Group 346">
            <a:extLst>
              <a:ext uri="{FF2B5EF4-FFF2-40B4-BE49-F238E27FC236}">
                <a16:creationId xmlns:a16="http://schemas.microsoft.com/office/drawing/2014/main" id="{7E5B46C1-81B0-A2E7-BD32-005D2AB721D7}"/>
              </a:ext>
            </a:extLst>
          </p:cNvPr>
          <p:cNvGrpSpPr/>
          <p:nvPr/>
        </p:nvGrpSpPr>
        <p:grpSpPr>
          <a:xfrm>
            <a:off x="4530022" y="4203286"/>
            <a:ext cx="7224765" cy="468625"/>
            <a:chOff x="4652908" y="3750657"/>
            <a:chExt cx="7224765" cy="468625"/>
          </a:xfrm>
        </p:grpSpPr>
        <p:sp>
          <p:nvSpPr>
            <p:cNvPr id="348" name="Rectangle 347">
              <a:extLst>
                <a:ext uri="{FF2B5EF4-FFF2-40B4-BE49-F238E27FC236}">
                  <a16:creationId xmlns:a16="http://schemas.microsoft.com/office/drawing/2014/main" id="{A86E8616-D0A3-DC0D-9ED2-720CD423280D}"/>
                </a:ext>
              </a:extLst>
            </p:cNvPr>
            <p:cNvSpPr/>
            <p:nvPr/>
          </p:nvSpPr>
          <p:spPr>
            <a:xfrm>
              <a:off x="4778646" y="3750657"/>
              <a:ext cx="6984689" cy="468625"/>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pic>
          <p:nvPicPr>
            <p:cNvPr id="349" name="Graphic 348">
              <a:extLst>
                <a:ext uri="{FF2B5EF4-FFF2-40B4-BE49-F238E27FC236}">
                  <a16:creationId xmlns:a16="http://schemas.microsoft.com/office/drawing/2014/main" id="{10322862-D2E8-F33E-299F-A11B2CF6A538}"/>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4652908" y="3852658"/>
              <a:ext cx="236571" cy="236571"/>
            </a:xfrm>
            <a:prstGeom prst="rect">
              <a:avLst/>
            </a:prstGeom>
          </p:spPr>
        </p:pic>
        <p:grpSp>
          <p:nvGrpSpPr>
            <p:cNvPr id="350" name="Group 349">
              <a:extLst>
                <a:ext uri="{FF2B5EF4-FFF2-40B4-BE49-F238E27FC236}">
                  <a16:creationId xmlns:a16="http://schemas.microsoft.com/office/drawing/2014/main" id="{23C176AB-9CDC-F938-C81C-62AF44B3F3EF}"/>
                </a:ext>
              </a:extLst>
            </p:cNvPr>
            <p:cNvGrpSpPr/>
            <p:nvPr/>
          </p:nvGrpSpPr>
          <p:grpSpPr>
            <a:xfrm>
              <a:off x="4898455" y="3827395"/>
              <a:ext cx="2170571" cy="330878"/>
              <a:chOff x="4898455" y="4441014"/>
              <a:chExt cx="2170571" cy="330878"/>
            </a:xfrm>
          </p:grpSpPr>
          <p:pic>
            <p:nvPicPr>
              <p:cNvPr id="361" name="Graphic 62">
                <a:extLst>
                  <a:ext uri="{FF2B5EF4-FFF2-40B4-BE49-F238E27FC236}">
                    <a16:creationId xmlns:a16="http://schemas.microsoft.com/office/drawing/2014/main" id="{76733B29-396B-EFCD-4423-4E821964C5E2}"/>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TextBox 22">
                <a:extLst>
                  <a:ext uri="{FF2B5EF4-FFF2-40B4-BE49-F238E27FC236}">
                    <a16:creationId xmlns:a16="http://schemas.microsoft.com/office/drawing/2014/main" id="{43062852-E797-16F6-F5A8-284C6FF2AB0B}"/>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363" name="Graphic 62">
                <a:extLst>
                  <a:ext uri="{FF2B5EF4-FFF2-40B4-BE49-F238E27FC236}">
                    <a16:creationId xmlns:a16="http://schemas.microsoft.com/office/drawing/2014/main" id="{77DB9142-0FC1-E02F-0791-92AE17FDCF2E}"/>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512421"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4" name="Graphic 62">
                <a:extLst>
                  <a:ext uri="{FF2B5EF4-FFF2-40B4-BE49-F238E27FC236}">
                    <a16:creationId xmlns:a16="http://schemas.microsoft.com/office/drawing/2014/main" id="{D040A9B4-B8BD-9134-5C80-59D25DBC2B6E}"/>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89845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1" name="Group 350">
              <a:extLst>
                <a:ext uri="{FF2B5EF4-FFF2-40B4-BE49-F238E27FC236}">
                  <a16:creationId xmlns:a16="http://schemas.microsoft.com/office/drawing/2014/main" id="{F05EBDFE-98D0-F1CA-AA9F-E9515C98FF49}"/>
                </a:ext>
              </a:extLst>
            </p:cNvPr>
            <p:cNvGrpSpPr/>
            <p:nvPr/>
          </p:nvGrpSpPr>
          <p:grpSpPr>
            <a:xfrm>
              <a:off x="7253471" y="3827395"/>
              <a:ext cx="2206667" cy="330878"/>
              <a:chOff x="4862359" y="4441014"/>
              <a:chExt cx="2206667" cy="330878"/>
            </a:xfrm>
          </p:grpSpPr>
          <p:pic>
            <p:nvPicPr>
              <p:cNvPr id="357" name="Graphic 62">
                <a:extLst>
                  <a:ext uri="{FF2B5EF4-FFF2-40B4-BE49-F238E27FC236}">
                    <a16:creationId xmlns:a16="http://schemas.microsoft.com/office/drawing/2014/main" id="{AC5D9EF9-3596-4215-940C-FB66242BE30A}"/>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TextBox 22">
                <a:extLst>
                  <a:ext uri="{FF2B5EF4-FFF2-40B4-BE49-F238E27FC236}">
                    <a16:creationId xmlns:a16="http://schemas.microsoft.com/office/drawing/2014/main" id="{A36B53D1-569A-8CD7-9723-01C0626C9C0F}"/>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359" name="Graphic 62">
                <a:extLst>
                  <a:ext uri="{FF2B5EF4-FFF2-40B4-BE49-F238E27FC236}">
                    <a16:creationId xmlns:a16="http://schemas.microsoft.com/office/drawing/2014/main" id="{0619D77E-C40B-D40B-8DD4-34AB403BF569}"/>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0" name="Graphic 62">
                <a:extLst>
                  <a:ext uri="{FF2B5EF4-FFF2-40B4-BE49-F238E27FC236}">
                    <a16:creationId xmlns:a16="http://schemas.microsoft.com/office/drawing/2014/main" id="{3FA69BF5-5173-C8C1-0576-22B925EA70EA}"/>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862359"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2" name="Group 351">
              <a:extLst>
                <a:ext uri="{FF2B5EF4-FFF2-40B4-BE49-F238E27FC236}">
                  <a16:creationId xmlns:a16="http://schemas.microsoft.com/office/drawing/2014/main" id="{4AF7BF26-E13F-5725-CCB5-0EA7CCB79F3A}"/>
                </a:ext>
              </a:extLst>
            </p:cNvPr>
            <p:cNvGrpSpPr/>
            <p:nvPr/>
          </p:nvGrpSpPr>
          <p:grpSpPr>
            <a:xfrm>
              <a:off x="9671006" y="3835380"/>
              <a:ext cx="2206667" cy="330878"/>
              <a:chOff x="4862359" y="4441014"/>
              <a:chExt cx="2206667" cy="330878"/>
            </a:xfrm>
          </p:grpSpPr>
          <p:pic>
            <p:nvPicPr>
              <p:cNvPr id="353" name="Graphic 62">
                <a:extLst>
                  <a:ext uri="{FF2B5EF4-FFF2-40B4-BE49-F238E27FC236}">
                    <a16:creationId xmlns:a16="http://schemas.microsoft.com/office/drawing/2014/main" id="{D14D3624-4234-3BC7-E8C1-8BFA60B93885}"/>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4" name="TextBox 22">
                <a:extLst>
                  <a:ext uri="{FF2B5EF4-FFF2-40B4-BE49-F238E27FC236}">
                    <a16:creationId xmlns:a16="http://schemas.microsoft.com/office/drawing/2014/main" id="{26D1A595-3430-0B88-C020-8D5033839BA9}"/>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355" name="Graphic 62">
                <a:extLst>
                  <a:ext uri="{FF2B5EF4-FFF2-40B4-BE49-F238E27FC236}">
                    <a16:creationId xmlns:a16="http://schemas.microsoft.com/office/drawing/2014/main" id="{A728A217-8177-8DCE-B38C-4218A92F5014}"/>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6" name="Graphic 62">
                <a:extLst>
                  <a:ext uri="{FF2B5EF4-FFF2-40B4-BE49-F238E27FC236}">
                    <a16:creationId xmlns:a16="http://schemas.microsoft.com/office/drawing/2014/main" id="{7B6A2B1C-6226-83BE-73D4-EAADD8F3F020}"/>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862359"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65" name="Group 364">
            <a:extLst>
              <a:ext uri="{FF2B5EF4-FFF2-40B4-BE49-F238E27FC236}">
                <a16:creationId xmlns:a16="http://schemas.microsoft.com/office/drawing/2014/main" id="{C60661C6-9A36-9424-B3F8-290D1D800B66}"/>
              </a:ext>
            </a:extLst>
          </p:cNvPr>
          <p:cNvGrpSpPr/>
          <p:nvPr/>
        </p:nvGrpSpPr>
        <p:grpSpPr>
          <a:xfrm>
            <a:off x="4523936" y="4728981"/>
            <a:ext cx="7224765" cy="468625"/>
            <a:chOff x="4652908" y="3750657"/>
            <a:chExt cx="7224765" cy="468625"/>
          </a:xfrm>
        </p:grpSpPr>
        <p:sp>
          <p:nvSpPr>
            <p:cNvPr id="366" name="Rectangle 365">
              <a:extLst>
                <a:ext uri="{FF2B5EF4-FFF2-40B4-BE49-F238E27FC236}">
                  <a16:creationId xmlns:a16="http://schemas.microsoft.com/office/drawing/2014/main" id="{4006608E-75A5-FA55-DC8A-BF0381E4058D}"/>
                </a:ext>
              </a:extLst>
            </p:cNvPr>
            <p:cNvSpPr/>
            <p:nvPr/>
          </p:nvSpPr>
          <p:spPr>
            <a:xfrm>
              <a:off x="4778646" y="3750657"/>
              <a:ext cx="6984689" cy="468625"/>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pic>
          <p:nvPicPr>
            <p:cNvPr id="367" name="Graphic 366">
              <a:extLst>
                <a:ext uri="{FF2B5EF4-FFF2-40B4-BE49-F238E27FC236}">
                  <a16:creationId xmlns:a16="http://schemas.microsoft.com/office/drawing/2014/main" id="{0E023EE8-4F4B-5F06-1CE1-3492004665A4}"/>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4652908" y="3852658"/>
              <a:ext cx="236571" cy="236571"/>
            </a:xfrm>
            <a:prstGeom prst="rect">
              <a:avLst/>
            </a:prstGeom>
          </p:spPr>
        </p:pic>
        <p:grpSp>
          <p:nvGrpSpPr>
            <p:cNvPr id="368" name="Group 367">
              <a:extLst>
                <a:ext uri="{FF2B5EF4-FFF2-40B4-BE49-F238E27FC236}">
                  <a16:creationId xmlns:a16="http://schemas.microsoft.com/office/drawing/2014/main" id="{14F707A4-04EF-2AC0-FC3A-E5A25FF4EA8E}"/>
                </a:ext>
              </a:extLst>
            </p:cNvPr>
            <p:cNvGrpSpPr/>
            <p:nvPr/>
          </p:nvGrpSpPr>
          <p:grpSpPr>
            <a:xfrm>
              <a:off x="4898455" y="3827395"/>
              <a:ext cx="2170571" cy="330878"/>
              <a:chOff x="4898455" y="4441014"/>
              <a:chExt cx="2170571" cy="330878"/>
            </a:xfrm>
          </p:grpSpPr>
          <p:pic>
            <p:nvPicPr>
              <p:cNvPr id="379" name="Graphic 62">
                <a:extLst>
                  <a:ext uri="{FF2B5EF4-FFF2-40B4-BE49-F238E27FC236}">
                    <a16:creationId xmlns:a16="http://schemas.microsoft.com/office/drawing/2014/main" id="{A1D92217-B9AB-7982-1639-3720A072FB7D}"/>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 name="TextBox 22">
                <a:extLst>
                  <a:ext uri="{FF2B5EF4-FFF2-40B4-BE49-F238E27FC236}">
                    <a16:creationId xmlns:a16="http://schemas.microsoft.com/office/drawing/2014/main" id="{1E985A20-A3AA-264A-5AEE-8EF867F4E717}"/>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381" name="Graphic 62">
                <a:extLst>
                  <a:ext uri="{FF2B5EF4-FFF2-40B4-BE49-F238E27FC236}">
                    <a16:creationId xmlns:a16="http://schemas.microsoft.com/office/drawing/2014/main" id="{E422768D-3507-04C7-CD55-97406F7A8444}"/>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512421"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2" name="Graphic 62">
                <a:extLst>
                  <a:ext uri="{FF2B5EF4-FFF2-40B4-BE49-F238E27FC236}">
                    <a16:creationId xmlns:a16="http://schemas.microsoft.com/office/drawing/2014/main" id="{CD5401B9-E085-D208-E0C0-385C5DADCE3C}"/>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89845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9" name="Group 368">
              <a:extLst>
                <a:ext uri="{FF2B5EF4-FFF2-40B4-BE49-F238E27FC236}">
                  <a16:creationId xmlns:a16="http://schemas.microsoft.com/office/drawing/2014/main" id="{5BEC56B8-8076-AA39-1A18-337F3ADAF2F4}"/>
                </a:ext>
              </a:extLst>
            </p:cNvPr>
            <p:cNvGrpSpPr/>
            <p:nvPr/>
          </p:nvGrpSpPr>
          <p:grpSpPr>
            <a:xfrm>
              <a:off x="7253471" y="3827395"/>
              <a:ext cx="2206667" cy="330878"/>
              <a:chOff x="4862359" y="4441014"/>
              <a:chExt cx="2206667" cy="330878"/>
            </a:xfrm>
          </p:grpSpPr>
          <p:pic>
            <p:nvPicPr>
              <p:cNvPr id="375" name="Graphic 62">
                <a:extLst>
                  <a:ext uri="{FF2B5EF4-FFF2-40B4-BE49-F238E27FC236}">
                    <a16:creationId xmlns:a16="http://schemas.microsoft.com/office/drawing/2014/main" id="{E51E9AF4-20BF-674D-0FCF-B7518DDC461F}"/>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6" name="TextBox 22">
                <a:extLst>
                  <a:ext uri="{FF2B5EF4-FFF2-40B4-BE49-F238E27FC236}">
                    <a16:creationId xmlns:a16="http://schemas.microsoft.com/office/drawing/2014/main" id="{8AAB406A-5409-E7E3-41D6-7E422F002632}"/>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377" name="Graphic 62">
                <a:extLst>
                  <a:ext uri="{FF2B5EF4-FFF2-40B4-BE49-F238E27FC236}">
                    <a16:creationId xmlns:a16="http://schemas.microsoft.com/office/drawing/2014/main" id="{4434C5C2-C83D-914A-BFC9-CD903582E936}"/>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 name="Graphic 62">
                <a:extLst>
                  <a:ext uri="{FF2B5EF4-FFF2-40B4-BE49-F238E27FC236}">
                    <a16:creationId xmlns:a16="http://schemas.microsoft.com/office/drawing/2014/main" id="{6FECA93B-8609-D966-C555-A7646D647D04}"/>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862359"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0" name="Group 369">
              <a:extLst>
                <a:ext uri="{FF2B5EF4-FFF2-40B4-BE49-F238E27FC236}">
                  <a16:creationId xmlns:a16="http://schemas.microsoft.com/office/drawing/2014/main" id="{F2ADCDB4-6685-C9AD-A0A7-7CCCDC554883}"/>
                </a:ext>
              </a:extLst>
            </p:cNvPr>
            <p:cNvGrpSpPr/>
            <p:nvPr/>
          </p:nvGrpSpPr>
          <p:grpSpPr>
            <a:xfrm>
              <a:off x="9671006" y="3835380"/>
              <a:ext cx="2206667" cy="330878"/>
              <a:chOff x="4862359" y="4441014"/>
              <a:chExt cx="2206667" cy="330878"/>
            </a:xfrm>
          </p:grpSpPr>
          <p:pic>
            <p:nvPicPr>
              <p:cNvPr id="371" name="Graphic 62">
                <a:extLst>
                  <a:ext uri="{FF2B5EF4-FFF2-40B4-BE49-F238E27FC236}">
                    <a16:creationId xmlns:a16="http://schemas.microsoft.com/office/drawing/2014/main" id="{21CDDBAE-0D25-967C-6B96-CA26AB127324}"/>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2" name="TextBox 22">
                <a:extLst>
                  <a:ext uri="{FF2B5EF4-FFF2-40B4-BE49-F238E27FC236}">
                    <a16:creationId xmlns:a16="http://schemas.microsoft.com/office/drawing/2014/main" id="{1D596406-3710-F8C6-10C5-8A2AE6B988ED}"/>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373" name="Graphic 62">
                <a:extLst>
                  <a:ext uri="{FF2B5EF4-FFF2-40B4-BE49-F238E27FC236}">
                    <a16:creationId xmlns:a16="http://schemas.microsoft.com/office/drawing/2014/main" id="{7DF35B1C-2426-FF9B-8492-ACC5B269CC2E}"/>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4" name="Graphic 62">
                <a:extLst>
                  <a:ext uri="{FF2B5EF4-FFF2-40B4-BE49-F238E27FC236}">
                    <a16:creationId xmlns:a16="http://schemas.microsoft.com/office/drawing/2014/main" id="{AFCDBF04-5BC3-0D8C-6545-E29D99473CBE}"/>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862359"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83" name="TextBox 9">
            <a:extLst>
              <a:ext uri="{FF2B5EF4-FFF2-40B4-BE49-F238E27FC236}">
                <a16:creationId xmlns:a16="http://schemas.microsoft.com/office/drawing/2014/main" id="{22CFE5FA-8D30-0831-2430-3B3F6846C051}"/>
              </a:ext>
            </a:extLst>
          </p:cNvPr>
          <p:cNvSpPr txBox="1">
            <a:spLocks noChangeArrowheads="1"/>
          </p:cNvSpPr>
          <p:nvPr/>
        </p:nvSpPr>
        <p:spPr bwMode="auto">
          <a:xfrm rot="16200000">
            <a:off x="3920483" y="4273390"/>
            <a:ext cx="915159" cy="2462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Job Queues</a:t>
            </a:r>
          </a:p>
        </p:txBody>
      </p:sp>
      <p:cxnSp>
        <p:nvCxnSpPr>
          <p:cNvPr id="410" name="Connector: Elbow 409">
            <a:extLst>
              <a:ext uri="{FF2B5EF4-FFF2-40B4-BE49-F238E27FC236}">
                <a16:creationId xmlns:a16="http://schemas.microsoft.com/office/drawing/2014/main" id="{268AE82C-E005-3E5C-5039-021D6FF14AFC}"/>
              </a:ext>
            </a:extLst>
          </p:cNvPr>
          <p:cNvCxnSpPr>
            <a:cxnSpLocks/>
            <a:stCxn id="110" idx="1"/>
            <a:endCxn id="383" idx="3"/>
          </p:cNvCxnSpPr>
          <p:nvPr/>
        </p:nvCxnSpPr>
        <p:spPr>
          <a:xfrm rot="10800000" flipV="1">
            <a:off x="4378063" y="2205479"/>
            <a:ext cx="336504" cy="1733442"/>
          </a:xfrm>
          <a:prstGeom prst="bentConnector2">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412" name="Connector: Elbow 411">
            <a:extLst>
              <a:ext uri="{FF2B5EF4-FFF2-40B4-BE49-F238E27FC236}">
                <a16:creationId xmlns:a16="http://schemas.microsoft.com/office/drawing/2014/main" id="{62B3B00C-B7FA-B11B-3D5F-3A7629F2004B}"/>
              </a:ext>
            </a:extLst>
          </p:cNvPr>
          <p:cNvCxnSpPr>
            <a:cxnSpLocks/>
            <a:stCxn id="111" idx="1"/>
            <a:endCxn id="211" idx="0"/>
          </p:cNvCxnSpPr>
          <p:nvPr/>
        </p:nvCxnSpPr>
        <p:spPr>
          <a:xfrm rot="10800000" flipV="1">
            <a:off x="4032973" y="1996095"/>
            <a:ext cx="686614" cy="3796142"/>
          </a:xfrm>
          <a:prstGeom prst="bentConnector2">
            <a:avLst/>
          </a:prstGeom>
          <a:ln>
            <a:solidFill>
              <a:srgbClr val="00B0F0"/>
            </a:solidFill>
            <a:prstDash val="dash"/>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419" name="Connector: Elbow 418">
            <a:extLst>
              <a:ext uri="{FF2B5EF4-FFF2-40B4-BE49-F238E27FC236}">
                <a16:creationId xmlns:a16="http://schemas.microsoft.com/office/drawing/2014/main" id="{6A7ADC05-B345-A685-3F93-6AF6E08D3FB8}"/>
              </a:ext>
            </a:extLst>
          </p:cNvPr>
          <p:cNvCxnSpPr>
            <a:cxnSpLocks/>
            <a:stCxn id="383" idx="0"/>
            <a:endCxn id="211" idx="0"/>
          </p:cNvCxnSpPr>
          <p:nvPr/>
        </p:nvCxnSpPr>
        <p:spPr>
          <a:xfrm rot="10800000" flipV="1">
            <a:off x="4032974" y="4396499"/>
            <a:ext cx="221979" cy="1395737"/>
          </a:xfrm>
          <a:prstGeom prst="bentConnector4">
            <a:avLst>
              <a:gd name="adj1" fmla="val 102983"/>
              <a:gd name="adj2" fmla="val 54410"/>
            </a:avLst>
          </a:prstGeom>
          <a:ln>
            <a:solidFill>
              <a:srgbClr val="00B0F0"/>
            </a:solidFill>
            <a:prstDash val="dash"/>
            <a:headEnd type="triangle"/>
            <a:tailEnd type="triangle"/>
          </a:ln>
        </p:spPr>
        <p:style>
          <a:lnRef idx="1">
            <a:schemeClr val="accent5"/>
          </a:lnRef>
          <a:fillRef idx="0">
            <a:schemeClr val="accent5"/>
          </a:fillRef>
          <a:effectRef idx="0">
            <a:schemeClr val="accent5"/>
          </a:effectRef>
          <a:fontRef idx="minor">
            <a:schemeClr val="tx1"/>
          </a:fontRef>
        </p:style>
      </p:cxnSp>
      <p:pic>
        <p:nvPicPr>
          <p:cNvPr id="3" name="Graphic 2">
            <a:extLst>
              <a:ext uri="{FF2B5EF4-FFF2-40B4-BE49-F238E27FC236}">
                <a16:creationId xmlns:a16="http://schemas.microsoft.com/office/drawing/2014/main" id="{D4C0E856-D296-6617-0C5D-88936E2F9B62}"/>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flipH="1">
            <a:off x="375580" y="1549752"/>
            <a:ext cx="380839" cy="370060"/>
          </a:xfrm>
          <a:prstGeom prst="rect">
            <a:avLst/>
          </a:prstGeom>
        </p:spPr>
      </p:pic>
      <p:pic>
        <p:nvPicPr>
          <p:cNvPr id="1026" name="Picture 2" descr="Computer Drawing - How To Draw A Computer Step By Step">
            <a:extLst>
              <a:ext uri="{FF2B5EF4-FFF2-40B4-BE49-F238E27FC236}">
                <a16:creationId xmlns:a16="http://schemas.microsoft.com/office/drawing/2014/main" id="{A52BC4DA-2711-DC8E-D62C-2C1BE7B18D01}"/>
              </a:ext>
            </a:extLst>
          </p:cNvPr>
          <p:cNvPicPr>
            <a:picLocks noChangeAspect="1" noChangeArrowheads="1"/>
          </p:cNvPicPr>
          <p:nvPr/>
        </p:nvPicPr>
        <p:blipFill rotWithShape="1">
          <a:blip r:embed="rId38">
            <a:extLst>
              <a:ext uri="{28A0092B-C50C-407E-A947-70E740481C1C}">
                <a14:useLocalDpi xmlns:a14="http://schemas.microsoft.com/office/drawing/2010/main" val="0"/>
              </a:ext>
            </a:extLst>
          </a:blip>
          <a:srcRect l="10904" t="24055" r="11045" b="24226"/>
          <a:stretch/>
        </p:blipFill>
        <p:spPr bwMode="auto">
          <a:xfrm>
            <a:off x="328345" y="1061331"/>
            <a:ext cx="495086" cy="459279"/>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9">
            <a:extLst>
              <a:ext uri="{FF2B5EF4-FFF2-40B4-BE49-F238E27FC236}">
                <a16:creationId xmlns:a16="http://schemas.microsoft.com/office/drawing/2014/main" id="{DB8A106E-86E1-BE2F-8C49-5B1CE8F474B8}"/>
              </a:ext>
            </a:extLst>
          </p:cNvPr>
          <p:cNvSpPr txBox="1">
            <a:spLocks noChangeArrowheads="1"/>
          </p:cNvSpPr>
          <p:nvPr/>
        </p:nvSpPr>
        <p:spPr bwMode="auto">
          <a:xfrm>
            <a:off x="-69591" y="844780"/>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DCV Client</a:t>
            </a:r>
          </a:p>
        </p:txBody>
      </p:sp>
      <p:cxnSp>
        <p:nvCxnSpPr>
          <p:cNvPr id="56" name="Connector: Elbow 55">
            <a:extLst>
              <a:ext uri="{FF2B5EF4-FFF2-40B4-BE49-F238E27FC236}">
                <a16:creationId xmlns:a16="http://schemas.microsoft.com/office/drawing/2014/main" id="{31A4872B-5690-C53D-D783-9DBDB482B815}"/>
              </a:ext>
            </a:extLst>
          </p:cNvPr>
          <p:cNvCxnSpPr>
            <a:cxnSpLocks/>
            <a:stCxn id="158" idx="1"/>
            <a:endCxn id="132" idx="3"/>
          </p:cNvCxnSpPr>
          <p:nvPr/>
        </p:nvCxnSpPr>
        <p:spPr>
          <a:xfrm rot="10800000" flipV="1">
            <a:off x="3282790" y="2888706"/>
            <a:ext cx="4104716" cy="3616"/>
          </a:xfrm>
          <a:prstGeom prst="bentConnector3">
            <a:avLst>
              <a:gd name="adj1" fmla="val 50000"/>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67" name="Connector: Elbow 66">
            <a:extLst>
              <a:ext uri="{FF2B5EF4-FFF2-40B4-BE49-F238E27FC236}">
                <a16:creationId xmlns:a16="http://schemas.microsoft.com/office/drawing/2014/main" id="{41CCA73E-66FC-6A67-B378-2FBED428B2B8}"/>
              </a:ext>
            </a:extLst>
          </p:cNvPr>
          <p:cNvCxnSpPr>
            <a:cxnSpLocks/>
            <a:stCxn id="159" idx="0"/>
            <a:endCxn id="110" idx="3"/>
          </p:cNvCxnSpPr>
          <p:nvPr/>
        </p:nvCxnSpPr>
        <p:spPr>
          <a:xfrm rot="16200000" flipV="1">
            <a:off x="7963981" y="1035074"/>
            <a:ext cx="302528" cy="2643337"/>
          </a:xfrm>
          <a:prstGeom prst="bentConnector2">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73" name="Connector: Elbow 72">
            <a:extLst>
              <a:ext uri="{FF2B5EF4-FFF2-40B4-BE49-F238E27FC236}">
                <a16:creationId xmlns:a16="http://schemas.microsoft.com/office/drawing/2014/main" id="{FE077D41-39ED-C4D2-B8A4-9D04127026DE}"/>
              </a:ext>
            </a:extLst>
          </p:cNvPr>
          <p:cNvCxnSpPr>
            <a:cxnSpLocks/>
            <a:stCxn id="158" idx="2"/>
          </p:cNvCxnSpPr>
          <p:nvPr/>
        </p:nvCxnSpPr>
        <p:spPr>
          <a:xfrm rot="5400000">
            <a:off x="6638984" y="653215"/>
            <a:ext cx="165538" cy="5386033"/>
          </a:xfrm>
          <a:prstGeom prst="bentConnector2">
            <a:avLst/>
          </a:prstGeom>
          <a:ln>
            <a:solidFill>
              <a:srgbClr val="00B0F0"/>
            </a:solidFill>
            <a:prstDash val="dash"/>
            <a:headEnd type="triangle"/>
            <a:tailEnd type="triangle"/>
          </a:ln>
        </p:spPr>
        <p:style>
          <a:lnRef idx="1">
            <a:schemeClr val="accent5"/>
          </a:lnRef>
          <a:fillRef idx="0">
            <a:schemeClr val="accent5"/>
          </a:fillRef>
          <a:effectRef idx="0">
            <a:schemeClr val="accent5"/>
          </a:effectRef>
          <a:fontRef idx="minor">
            <a:schemeClr val="tx1"/>
          </a:fontRef>
        </p:style>
      </p:cxnSp>
      <p:sp>
        <p:nvSpPr>
          <p:cNvPr id="98" name="TextBox 9">
            <a:extLst>
              <a:ext uri="{FF2B5EF4-FFF2-40B4-BE49-F238E27FC236}">
                <a16:creationId xmlns:a16="http://schemas.microsoft.com/office/drawing/2014/main" id="{E67382CC-DB08-9D97-84A4-6F2A92B34A34}"/>
              </a:ext>
            </a:extLst>
          </p:cNvPr>
          <p:cNvSpPr txBox="1">
            <a:spLocks noChangeArrowheads="1"/>
          </p:cNvSpPr>
          <p:nvPr/>
        </p:nvSpPr>
        <p:spPr bwMode="auto">
          <a:xfrm>
            <a:off x="1253488" y="2905511"/>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DCV Session</a:t>
            </a:r>
          </a:p>
        </p:txBody>
      </p:sp>
      <p:sp>
        <p:nvSpPr>
          <p:cNvPr id="99" name="TextBox 9">
            <a:extLst>
              <a:ext uri="{FF2B5EF4-FFF2-40B4-BE49-F238E27FC236}">
                <a16:creationId xmlns:a16="http://schemas.microsoft.com/office/drawing/2014/main" id="{DA6EC497-EE10-7C8D-1C6A-0D4C8F6CA77A}"/>
              </a:ext>
            </a:extLst>
          </p:cNvPr>
          <p:cNvSpPr txBox="1">
            <a:spLocks noChangeArrowheads="1"/>
          </p:cNvSpPr>
          <p:nvPr/>
        </p:nvSpPr>
        <p:spPr bwMode="auto">
          <a:xfrm rot="16200000">
            <a:off x="3293153" y="3891313"/>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Data Connectivity</a:t>
            </a:r>
          </a:p>
        </p:txBody>
      </p:sp>
      <p:sp>
        <p:nvSpPr>
          <p:cNvPr id="126" name="Flowchart: Multidocument 125">
            <a:extLst>
              <a:ext uri="{FF2B5EF4-FFF2-40B4-BE49-F238E27FC236}">
                <a16:creationId xmlns:a16="http://schemas.microsoft.com/office/drawing/2014/main" id="{756E08B8-99B2-A1CA-8923-064D548546D2}"/>
              </a:ext>
            </a:extLst>
          </p:cNvPr>
          <p:cNvSpPr/>
          <p:nvPr/>
        </p:nvSpPr>
        <p:spPr>
          <a:xfrm>
            <a:off x="72309" y="3640100"/>
            <a:ext cx="690961" cy="804046"/>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a:t>
            </a:r>
          </a:p>
        </p:txBody>
      </p:sp>
      <p:cxnSp>
        <p:nvCxnSpPr>
          <p:cNvPr id="128" name="Connector: Elbow 127">
            <a:extLst>
              <a:ext uri="{FF2B5EF4-FFF2-40B4-BE49-F238E27FC236}">
                <a16:creationId xmlns:a16="http://schemas.microsoft.com/office/drawing/2014/main" id="{08F07B3C-3F41-79CD-13CA-59DFE1412A8A}"/>
              </a:ext>
            </a:extLst>
          </p:cNvPr>
          <p:cNvCxnSpPr>
            <a:cxnSpLocks/>
            <a:stCxn id="1026" idx="1"/>
            <a:endCxn id="126" idx="0"/>
          </p:cNvCxnSpPr>
          <p:nvPr/>
        </p:nvCxnSpPr>
        <p:spPr>
          <a:xfrm rot="10800000" flipH="1" flipV="1">
            <a:off x="328345" y="1290970"/>
            <a:ext cx="136980" cy="2349129"/>
          </a:xfrm>
          <a:prstGeom prst="bentConnector4">
            <a:avLst>
              <a:gd name="adj1" fmla="val -96618"/>
              <a:gd name="adj2" fmla="val 54888"/>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0" name="Connector: Elbow 129">
            <a:extLst>
              <a:ext uri="{FF2B5EF4-FFF2-40B4-BE49-F238E27FC236}">
                <a16:creationId xmlns:a16="http://schemas.microsoft.com/office/drawing/2014/main" id="{CE014FCF-BE28-4DAB-CE45-89A7146E30FA}"/>
              </a:ext>
            </a:extLst>
          </p:cNvPr>
          <p:cNvCxnSpPr>
            <a:cxnSpLocks/>
            <a:stCxn id="126" idx="2"/>
            <a:endCxn id="213" idx="1"/>
          </p:cNvCxnSpPr>
          <p:nvPr/>
        </p:nvCxnSpPr>
        <p:spPr>
          <a:xfrm rot="16200000" flipH="1">
            <a:off x="1061536" y="3721901"/>
            <a:ext cx="1538520" cy="2922109"/>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7" name="Connector: Elbow 156">
            <a:extLst>
              <a:ext uri="{FF2B5EF4-FFF2-40B4-BE49-F238E27FC236}">
                <a16:creationId xmlns:a16="http://schemas.microsoft.com/office/drawing/2014/main" id="{31E1DFEE-FDF2-9CB5-3212-9C02E32F830D}"/>
              </a:ext>
            </a:extLst>
          </p:cNvPr>
          <p:cNvCxnSpPr>
            <a:cxnSpLocks/>
            <a:stCxn id="213" idx="3"/>
            <a:endCxn id="211" idx="1"/>
          </p:cNvCxnSpPr>
          <p:nvPr/>
        </p:nvCxnSpPr>
        <p:spPr>
          <a:xfrm>
            <a:off x="3615013" y="5952216"/>
            <a:ext cx="256379" cy="1602"/>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027" name="TextBox 9">
            <a:extLst>
              <a:ext uri="{FF2B5EF4-FFF2-40B4-BE49-F238E27FC236}">
                <a16:creationId xmlns:a16="http://schemas.microsoft.com/office/drawing/2014/main" id="{0576FC3D-F9DF-E4AE-F38B-F7438696F708}"/>
              </a:ext>
            </a:extLst>
          </p:cNvPr>
          <p:cNvSpPr txBox="1">
            <a:spLocks noChangeArrowheads="1"/>
          </p:cNvSpPr>
          <p:nvPr/>
        </p:nvSpPr>
        <p:spPr bwMode="auto">
          <a:xfrm>
            <a:off x="1530247" y="5937641"/>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Data Upload</a:t>
            </a:r>
          </a:p>
        </p:txBody>
      </p:sp>
      <p:sp>
        <p:nvSpPr>
          <p:cNvPr id="1028" name="TextBox 9">
            <a:extLst>
              <a:ext uri="{FF2B5EF4-FFF2-40B4-BE49-F238E27FC236}">
                <a16:creationId xmlns:a16="http://schemas.microsoft.com/office/drawing/2014/main" id="{A7C7F3D3-8BCA-6825-2D18-97990023B7BC}"/>
              </a:ext>
            </a:extLst>
          </p:cNvPr>
          <p:cNvSpPr txBox="1">
            <a:spLocks noChangeArrowheads="1"/>
          </p:cNvSpPr>
          <p:nvPr/>
        </p:nvSpPr>
        <p:spPr bwMode="auto">
          <a:xfrm>
            <a:off x="5098735" y="2878155"/>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DCV Session</a:t>
            </a:r>
          </a:p>
        </p:txBody>
      </p:sp>
      <p:sp>
        <p:nvSpPr>
          <p:cNvPr id="1029" name="TextBox 9">
            <a:extLst>
              <a:ext uri="{FF2B5EF4-FFF2-40B4-BE49-F238E27FC236}">
                <a16:creationId xmlns:a16="http://schemas.microsoft.com/office/drawing/2014/main" id="{D5A97928-C145-6936-3C49-819F6E76FB2A}"/>
              </a:ext>
            </a:extLst>
          </p:cNvPr>
          <p:cNvSpPr txBox="1">
            <a:spLocks noChangeArrowheads="1"/>
          </p:cNvSpPr>
          <p:nvPr/>
        </p:nvSpPr>
        <p:spPr bwMode="auto">
          <a:xfrm>
            <a:off x="7612848" y="1963423"/>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Submit Job</a:t>
            </a:r>
          </a:p>
        </p:txBody>
      </p:sp>
      <p:sp>
        <p:nvSpPr>
          <p:cNvPr id="1030" name="TextBox 9">
            <a:extLst>
              <a:ext uri="{FF2B5EF4-FFF2-40B4-BE49-F238E27FC236}">
                <a16:creationId xmlns:a16="http://schemas.microsoft.com/office/drawing/2014/main" id="{B2356F54-4075-B638-D08B-7488B3E6E640}"/>
              </a:ext>
            </a:extLst>
          </p:cNvPr>
          <p:cNvSpPr txBox="1">
            <a:spLocks noChangeArrowheads="1"/>
          </p:cNvSpPr>
          <p:nvPr/>
        </p:nvSpPr>
        <p:spPr bwMode="auto">
          <a:xfrm rot="16200000">
            <a:off x="3698836" y="2320924"/>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Send to Queue</a:t>
            </a:r>
          </a:p>
        </p:txBody>
      </p:sp>
      <p:sp>
        <p:nvSpPr>
          <p:cNvPr id="1031" name="TextBox 9">
            <a:extLst>
              <a:ext uri="{FF2B5EF4-FFF2-40B4-BE49-F238E27FC236}">
                <a16:creationId xmlns:a16="http://schemas.microsoft.com/office/drawing/2014/main" id="{7B213BB0-35E3-F45A-9818-91EEC5D7B47A}"/>
              </a:ext>
            </a:extLst>
          </p:cNvPr>
          <p:cNvSpPr txBox="1">
            <a:spLocks noChangeArrowheads="1"/>
          </p:cNvSpPr>
          <p:nvPr/>
        </p:nvSpPr>
        <p:spPr bwMode="auto">
          <a:xfrm rot="16200000">
            <a:off x="3312146" y="2209638"/>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Data Connectivity</a:t>
            </a:r>
          </a:p>
        </p:txBody>
      </p:sp>
      <p:sp>
        <p:nvSpPr>
          <p:cNvPr id="1032" name="TextBox 9">
            <a:extLst>
              <a:ext uri="{FF2B5EF4-FFF2-40B4-BE49-F238E27FC236}">
                <a16:creationId xmlns:a16="http://schemas.microsoft.com/office/drawing/2014/main" id="{48876338-40DC-C378-DBE5-1485D07789FF}"/>
              </a:ext>
            </a:extLst>
          </p:cNvPr>
          <p:cNvSpPr txBox="1">
            <a:spLocks noChangeArrowheads="1"/>
          </p:cNvSpPr>
          <p:nvPr/>
        </p:nvSpPr>
        <p:spPr bwMode="auto">
          <a:xfrm>
            <a:off x="671610" y="1579879"/>
            <a:ext cx="7003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Business User</a:t>
            </a:r>
          </a:p>
        </p:txBody>
      </p:sp>
    </p:spTree>
    <p:extLst>
      <p:ext uri="{BB962C8B-B14F-4D97-AF65-F5344CB8AC3E}">
        <p14:creationId xmlns:p14="http://schemas.microsoft.com/office/powerpoint/2010/main" val="1389665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17" name="Rectangle 16">
            <a:extLst>
              <a:ext uri="{FF2B5EF4-FFF2-40B4-BE49-F238E27FC236}">
                <a16:creationId xmlns:a16="http://schemas.microsoft.com/office/drawing/2014/main" id="{F6A77D24-E22A-92A4-257B-0FFC573A3094}"/>
              </a:ext>
            </a:extLst>
          </p:cNvPr>
          <p:cNvSpPr/>
          <p:nvPr/>
        </p:nvSpPr>
        <p:spPr>
          <a:xfrm>
            <a:off x="3168330" y="1168424"/>
            <a:ext cx="8596523" cy="4048057"/>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endParaRPr lang="en-US" sz="1050" dirty="0">
              <a:solidFill>
                <a:srgbClr val="5B9CD5"/>
              </a:solidFill>
              <a:cs typeface="Arial" panose="020B0604020202020204" pitchFamily="34" charset="0"/>
            </a:endParaRPr>
          </a:p>
        </p:txBody>
      </p:sp>
      <p:grpSp>
        <p:nvGrpSpPr>
          <p:cNvPr id="10" name="Group 9">
            <a:extLst>
              <a:ext uri="{FF2B5EF4-FFF2-40B4-BE49-F238E27FC236}">
                <a16:creationId xmlns:a16="http://schemas.microsoft.com/office/drawing/2014/main" id="{9E9339BC-4359-218A-B4D9-E7E4979DF036}"/>
              </a:ext>
            </a:extLst>
          </p:cNvPr>
          <p:cNvGrpSpPr/>
          <p:nvPr/>
        </p:nvGrpSpPr>
        <p:grpSpPr>
          <a:xfrm>
            <a:off x="98635" y="790243"/>
            <a:ext cx="1254851" cy="1757499"/>
            <a:chOff x="98635" y="790241"/>
            <a:chExt cx="1254851" cy="1757499"/>
          </a:xfrm>
        </p:grpSpPr>
        <p:sp>
          <p:nvSpPr>
            <p:cNvPr id="2" name="Rectangle 1">
              <a:extLst>
                <a:ext uri="{FF2B5EF4-FFF2-40B4-BE49-F238E27FC236}">
                  <a16:creationId xmlns:a16="http://schemas.microsoft.com/office/drawing/2014/main" id="{2F7EA0C6-427B-B4D9-FCCE-ED0F9C24E9E5}"/>
                </a:ext>
              </a:extLst>
            </p:cNvPr>
            <p:cNvSpPr/>
            <p:nvPr/>
          </p:nvSpPr>
          <p:spPr>
            <a:xfrm>
              <a:off x="98635" y="790241"/>
              <a:ext cx="1185487" cy="17574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CH" dirty="0">
                <a:solidFill>
                  <a:schemeClr val="bg1"/>
                </a:solidFill>
              </a:endParaRPr>
            </a:p>
          </p:txBody>
        </p:sp>
        <p:pic>
          <p:nvPicPr>
            <p:cNvPr id="3" name="Graphic 2">
              <a:extLst>
                <a:ext uri="{FF2B5EF4-FFF2-40B4-BE49-F238E27FC236}">
                  <a16:creationId xmlns:a16="http://schemas.microsoft.com/office/drawing/2014/main" id="{D4C0E856-D296-6617-0C5D-88936E2F9B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344356" y="1841894"/>
              <a:ext cx="557587" cy="541805"/>
            </a:xfrm>
            <a:prstGeom prst="rect">
              <a:avLst/>
            </a:prstGeom>
          </p:spPr>
        </p:pic>
        <p:pic>
          <p:nvPicPr>
            <p:cNvPr id="1026" name="Picture 2" descr="Computer Drawing - How To Draw A Computer Step By Step">
              <a:extLst>
                <a:ext uri="{FF2B5EF4-FFF2-40B4-BE49-F238E27FC236}">
                  <a16:creationId xmlns:a16="http://schemas.microsoft.com/office/drawing/2014/main" id="{A52BC4DA-2711-DC8E-D62C-2C1BE7B18D0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904" t="24055" r="11045" b="24226"/>
            <a:stretch/>
          </p:blipFill>
          <p:spPr bwMode="auto">
            <a:xfrm>
              <a:off x="328345" y="1172645"/>
              <a:ext cx="695086" cy="644814"/>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9">
              <a:extLst>
                <a:ext uri="{FF2B5EF4-FFF2-40B4-BE49-F238E27FC236}">
                  <a16:creationId xmlns:a16="http://schemas.microsoft.com/office/drawing/2014/main" id="{DB8A106E-86E1-BE2F-8C49-5B1CE8F474B8}"/>
                </a:ext>
              </a:extLst>
            </p:cNvPr>
            <p:cNvSpPr txBox="1">
              <a:spLocks noChangeArrowheads="1"/>
            </p:cNvSpPr>
            <p:nvPr/>
          </p:nvSpPr>
          <p:spPr bwMode="auto">
            <a:xfrm>
              <a:off x="136829" y="987975"/>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DCV Client</a:t>
              </a:r>
            </a:p>
          </p:txBody>
        </p:sp>
        <p:sp>
          <p:nvSpPr>
            <p:cNvPr id="1032" name="TextBox 9">
              <a:extLst>
                <a:ext uri="{FF2B5EF4-FFF2-40B4-BE49-F238E27FC236}">
                  <a16:creationId xmlns:a16="http://schemas.microsoft.com/office/drawing/2014/main" id="{48876338-40DC-C378-DBE5-1485D07789FF}"/>
                </a:ext>
              </a:extLst>
            </p:cNvPr>
            <p:cNvSpPr txBox="1">
              <a:spLocks noChangeArrowheads="1"/>
            </p:cNvSpPr>
            <p:nvPr/>
          </p:nvSpPr>
          <p:spPr bwMode="auto">
            <a:xfrm>
              <a:off x="653140" y="2091937"/>
              <a:ext cx="7003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Users</a:t>
              </a:r>
            </a:p>
          </p:txBody>
        </p:sp>
      </p:grpSp>
      <p:sp>
        <p:nvSpPr>
          <p:cNvPr id="4" name="Title 1">
            <a:extLst>
              <a:ext uri="{FF2B5EF4-FFF2-40B4-BE49-F238E27FC236}">
                <a16:creationId xmlns:a16="http://schemas.microsoft.com/office/drawing/2014/main" id="{F15B41A8-8C0D-4175-A9D8-400FAF95AE8B}"/>
              </a:ext>
            </a:extLst>
          </p:cNvPr>
          <p:cNvSpPr txBox="1">
            <a:spLocks/>
          </p:cNvSpPr>
          <p:nvPr/>
        </p:nvSpPr>
        <p:spPr>
          <a:xfrm>
            <a:off x="228599" y="160513"/>
            <a:ext cx="9354012"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To-Be – Inter-Connectivity within the AWS Parallel Cluster – Single AZ</a:t>
            </a: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pic>
        <p:nvPicPr>
          <p:cNvPr id="9" name="Graphic 8">
            <a:extLst>
              <a:ext uri="{FF2B5EF4-FFF2-40B4-BE49-F238E27FC236}">
                <a16:creationId xmlns:a16="http://schemas.microsoft.com/office/drawing/2014/main" id="{F8CC59FF-5A9C-4DA4-AA84-68E346D1328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33346" y="761454"/>
            <a:ext cx="406970" cy="406970"/>
          </a:xfrm>
          <a:prstGeom prst="rect">
            <a:avLst/>
          </a:prstGeom>
        </p:spPr>
      </p:pic>
      <p:sp>
        <p:nvSpPr>
          <p:cNvPr id="18" name="Rectangle 17">
            <a:extLst>
              <a:ext uri="{FF2B5EF4-FFF2-40B4-BE49-F238E27FC236}">
                <a16:creationId xmlns:a16="http://schemas.microsoft.com/office/drawing/2014/main" id="{AE492E0C-E80C-4A2D-9128-5730160DFB98}"/>
              </a:ext>
            </a:extLst>
          </p:cNvPr>
          <p:cNvSpPr/>
          <p:nvPr/>
        </p:nvSpPr>
        <p:spPr>
          <a:xfrm>
            <a:off x="1627766" y="783037"/>
            <a:ext cx="10474280" cy="56676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e-CH"/>
          </a:p>
        </p:txBody>
      </p:sp>
      <p:grpSp>
        <p:nvGrpSpPr>
          <p:cNvPr id="190" name="Group 189">
            <a:extLst>
              <a:ext uri="{FF2B5EF4-FFF2-40B4-BE49-F238E27FC236}">
                <a16:creationId xmlns:a16="http://schemas.microsoft.com/office/drawing/2014/main" id="{CFD28929-13CA-2C89-DDB3-E41A67774487}"/>
              </a:ext>
            </a:extLst>
          </p:cNvPr>
          <p:cNvGrpSpPr/>
          <p:nvPr/>
        </p:nvGrpSpPr>
        <p:grpSpPr>
          <a:xfrm>
            <a:off x="8147926" y="5821774"/>
            <a:ext cx="1180244" cy="541773"/>
            <a:chOff x="6724089" y="5807615"/>
            <a:chExt cx="1180244" cy="541773"/>
          </a:xfrm>
        </p:grpSpPr>
        <p:sp>
          <p:nvSpPr>
            <p:cNvPr id="21" name="TextBox 20">
              <a:extLst>
                <a:ext uri="{FF2B5EF4-FFF2-40B4-BE49-F238E27FC236}">
                  <a16:creationId xmlns:a16="http://schemas.microsoft.com/office/drawing/2014/main" id="{5732886C-1092-425E-9571-FEB403F66B0F}"/>
                </a:ext>
              </a:extLst>
            </p:cNvPr>
            <p:cNvSpPr txBox="1"/>
            <p:nvPr/>
          </p:nvSpPr>
          <p:spPr>
            <a:xfrm>
              <a:off x="6724089" y="6103167"/>
              <a:ext cx="1180244" cy="246221"/>
            </a:xfrm>
            <a:prstGeom prst="rect">
              <a:avLst/>
            </a:prstGeom>
            <a:noFill/>
          </p:spPr>
          <p:txBody>
            <a:bodyPr wrap="square" rtlCol="0">
              <a:spAutoFit/>
            </a:bodyPr>
            <a:lstStyle/>
            <a:p>
              <a:pPr algn="ctr"/>
              <a:r>
                <a:rPr lang="en-US" sz="1000" dirty="0"/>
                <a:t>CloudWatch</a:t>
              </a:r>
            </a:p>
          </p:txBody>
        </p:sp>
        <p:pic>
          <p:nvPicPr>
            <p:cNvPr id="22" name="Graphic 21">
              <a:extLst>
                <a:ext uri="{FF2B5EF4-FFF2-40B4-BE49-F238E27FC236}">
                  <a16:creationId xmlns:a16="http://schemas.microsoft.com/office/drawing/2014/main" id="{CFE6C0A9-9C63-4FE1-AE39-3172EDD7CD1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26206" y="5807615"/>
              <a:ext cx="324000" cy="324000"/>
            </a:xfrm>
            <a:prstGeom prst="rect">
              <a:avLst/>
            </a:prstGeom>
          </p:spPr>
        </p:pic>
      </p:grpSp>
      <p:grpSp>
        <p:nvGrpSpPr>
          <p:cNvPr id="192" name="Group 191">
            <a:extLst>
              <a:ext uri="{FF2B5EF4-FFF2-40B4-BE49-F238E27FC236}">
                <a16:creationId xmlns:a16="http://schemas.microsoft.com/office/drawing/2014/main" id="{7DDA2300-01F0-D71B-2447-D70E56D7F1DF}"/>
              </a:ext>
            </a:extLst>
          </p:cNvPr>
          <p:cNvGrpSpPr/>
          <p:nvPr/>
        </p:nvGrpSpPr>
        <p:grpSpPr>
          <a:xfrm>
            <a:off x="9524476" y="5762824"/>
            <a:ext cx="1043311" cy="544341"/>
            <a:chOff x="8988295" y="5815706"/>
            <a:chExt cx="1043311" cy="544341"/>
          </a:xfrm>
        </p:grpSpPr>
        <p:pic>
          <p:nvPicPr>
            <p:cNvPr id="26" name="Graphic 25">
              <a:extLst>
                <a:ext uri="{FF2B5EF4-FFF2-40B4-BE49-F238E27FC236}">
                  <a16:creationId xmlns:a16="http://schemas.microsoft.com/office/drawing/2014/main" id="{7C9DF69C-62E4-423C-AAE7-9D7CFC2702B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354799" y="5815706"/>
              <a:ext cx="324000" cy="324000"/>
            </a:xfrm>
            <a:prstGeom prst="rect">
              <a:avLst/>
            </a:prstGeom>
          </p:spPr>
        </p:pic>
        <p:sp>
          <p:nvSpPr>
            <p:cNvPr id="28" name="TextBox 27">
              <a:extLst>
                <a:ext uri="{FF2B5EF4-FFF2-40B4-BE49-F238E27FC236}">
                  <a16:creationId xmlns:a16="http://schemas.microsoft.com/office/drawing/2014/main" id="{1F774227-8A06-4620-9ED1-8963D8329AC8}"/>
                </a:ext>
              </a:extLst>
            </p:cNvPr>
            <p:cNvSpPr txBox="1"/>
            <p:nvPr/>
          </p:nvSpPr>
          <p:spPr>
            <a:xfrm>
              <a:off x="8988295" y="6113826"/>
              <a:ext cx="1043311" cy="246221"/>
            </a:xfrm>
            <a:prstGeom prst="rect">
              <a:avLst/>
            </a:prstGeom>
            <a:noFill/>
          </p:spPr>
          <p:txBody>
            <a:bodyPr wrap="square" rtlCol="0">
              <a:spAutoFit/>
            </a:bodyPr>
            <a:lstStyle/>
            <a:p>
              <a:pPr algn="ctr"/>
              <a:r>
                <a:rPr lang="en-US" sz="1000" dirty="0"/>
                <a:t>CloudTrail</a:t>
              </a:r>
            </a:p>
          </p:txBody>
        </p:sp>
      </p:grpSp>
      <p:grpSp>
        <p:nvGrpSpPr>
          <p:cNvPr id="194" name="Group 193">
            <a:extLst>
              <a:ext uri="{FF2B5EF4-FFF2-40B4-BE49-F238E27FC236}">
                <a16:creationId xmlns:a16="http://schemas.microsoft.com/office/drawing/2014/main" id="{3725AE14-7383-2C5D-432E-4D2331BAA6A9}"/>
              </a:ext>
            </a:extLst>
          </p:cNvPr>
          <p:cNvGrpSpPr/>
          <p:nvPr/>
        </p:nvGrpSpPr>
        <p:grpSpPr>
          <a:xfrm>
            <a:off x="10941575" y="5773590"/>
            <a:ext cx="761616" cy="524847"/>
            <a:chOff x="11074624" y="5834941"/>
            <a:chExt cx="761616" cy="524847"/>
          </a:xfrm>
        </p:grpSpPr>
        <p:sp>
          <p:nvSpPr>
            <p:cNvPr id="30" name="TextBox 29">
              <a:extLst>
                <a:ext uri="{FF2B5EF4-FFF2-40B4-BE49-F238E27FC236}">
                  <a16:creationId xmlns:a16="http://schemas.microsoft.com/office/drawing/2014/main" id="{B3970915-16E5-4A95-8A88-FAADC2B59E8F}"/>
                </a:ext>
              </a:extLst>
            </p:cNvPr>
            <p:cNvSpPr txBox="1"/>
            <p:nvPr/>
          </p:nvSpPr>
          <p:spPr>
            <a:xfrm>
              <a:off x="11074624" y="6113567"/>
              <a:ext cx="761616" cy="246221"/>
            </a:xfrm>
            <a:prstGeom prst="rect">
              <a:avLst/>
            </a:prstGeom>
            <a:noFill/>
          </p:spPr>
          <p:txBody>
            <a:bodyPr wrap="square" rtlCol="0">
              <a:spAutoFit/>
            </a:bodyPr>
            <a:lstStyle>
              <a:defPPr>
                <a:defRPr lang="en-US"/>
              </a:defPPr>
              <a:lvl1pPr algn="ctr">
                <a:defRPr sz="1400">
                  <a:solidFill>
                    <a:schemeClr val="bg1"/>
                  </a:solidFill>
                </a:defRPr>
              </a:lvl1pPr>
            </a:lstStyle>
            <a:p>
              <a:r>
                <a:rPr lang="en-US" sz="1000" dirty="0">
                  <a:solidFill>
                    <a:schemeClr val="tx1"/>
                  </a:solidFill>
                </a:rPr>
                <a:t>KMS</a:t>
              </a:r>
            </a:p>
          </p:txBody>
        </p:sp>
        <p:pic>
          <p:nvPicPr>
            <p:cNvPr id="31" name="Graphic 30">
              <a:extLst>
                <a:ext uri="{FF2B5EF4-FFF2-40B4-BE49-F238E27FC236}">
                  <a16:creationId xmlns:a16="http://schemas.microsoft.com/office/drawing/2014/main" id="{5420D7EF-DCD1-4452-9853-C0B23EFBC81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294671" y="5834941"/>
              <a:ext cx="308986" cy="308986"/>
            </a:xfrm>
            <a:prstGeom prst="rect">
              <a:avLst/>
            </a:prstGeom>
          </p:spPr>
        </p:pic>
      </p:grpSp>
      <p:grpSp>
        <p:nvGrpSpPr>
          <p:cNvPr id="186" name="Group 185">
            <a:extLst>
              <a:ext uri="{FF2B5EF4-FFF2-40B4-BE49-F238E27FC236}">
                <a16:creationId xmlns:a16="http://schemas.microsoft.com/office/drawing/2014/main" id="{9A3569F0-129E-F14A-0A2A-43A610046364}"/>
              </a:ext>
            </a:extLst>
          </p:cNvPr>
          <p:cNvGrpSpPr/>
          <p:nvPr/>
        </p:nvGrpSpPr>
        <p:grpSpPr>
          <a:xfrm>
            <a:off x="3031520" y="5796668"/>
            <a:ext cx="508262" cy="552856"/>
            <a:chOff x="2699197" y="5822212"/>
            <a:chExt cx="508262" cy="552856"/>
          </a:xfrm>
        </p:grpSpPr>
        <p:pic>
          <p:nvPicPr>
            <p:cNvPr id="32" name="Graphic 19">
              <a:extLst>
                <a:ext uri="{FF2B5EF4-FFF2-40B4-BE49-F238E27FC236}">
                  <a16:creationId xmlns:a16="http://schemas.microsoft.com/office/drawing/2014/main" id="{5FF5319C-011B-450E-8E04-0BEC2D129DF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94035" y="5822212"/>
              <a:ext cx="324000" cy="3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a:extLst>
                <a:ext uri="{FF2B5EF4-FFF2-40B4-BE49-F238E27FC236}">
                  <a16:creationId xmlns:a16="http://schemas.microsoft.com/office/drawing/2014/main" id="{0797D994-863D-43B4-B016-187816F8DA93}"/>
                </a:ext>
              </a:extLst>
            </p:cNvPr>
            <p:cNvSpPr txBox="1"/>
            <p:nvPr/>
          </p:nvSpPr>
          <p:spPr>
            <a:xfrm>
              <a:off x="2699197" y="6128847"/>
              <a:ext cx="508262" cy="246221"/>
            </a:xfrm>
            <a:prstGeom prst="rect">
              <a:avLst/>
            </a:prstGeom>
            <a:noFill/>
          </p:spPr>
          <p:txBody>
            <a:bodyPr wrap="square" rtlCol="0">
              <a:spAutoFit/>
            </a:bodyPr>
            <a:lstStyle/>
            <a:p>
              <a:pPr algn="ctr"/>
              <a:r>
                <a:rPr lang="en-US" sz="1000" dirty="0"/>
                <a:t>IAM</a:t>
              </a:r>
            </a:p>
          </p:txBody>
        </p:sp>
      </p:grpSp>
      <p:grpSp>
        <p:nvGrpSpPr>
          <p:cNvPr id="187" name="Group 186">
            <a:extLst>
              <a:ext uri="{FF2B5EF4-FFF2-40B4-BE49-F238E27FC236}">
                <a16:creationId xmlns:a16="http://schemas.microsoft.com/office/drawing/2014/main" id="{42B7C6CC-FFDE-5851-AF10-DADB37DC8995}"/>
              </a:ext>
            </a:extLst>
          </p:cNvPr>
          <p:cNvGrpSpPr/>
          <p:nvPr/>
        </p:nvGrpSpPr>
        <p:grpSpPr>
          <a:xfrm>
            <a:off x="4247562" y="5794392"/>
            <a:ext cx="586278" cy="548603"/>
            <a:chOff x="3249655" y="5845326"/>
            <a:chExt cx="586278" cy="548603"/>
          </a:xfrm>
        </p:grpSpPr>
        <p:pic>
          <p:nvPicPr>
            <p:cNvPr id="34" name="Graphic 6">
              <a:extLst>
                <a:ext uri="{FF2B5EF4-FFF2-40B4-BE49-F238E27FC236}">
                  <a16:creationId xmlns:a16="http://schemas.microsoft.com/office/drawing/2014/main" id="{4CFFC96C-1E01-4BCE-81DE-FF17CA14634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84721" y="5845326"/>
              <a:ext cx="324000" cy="3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34">
              <a:extLst>
                <a:ext uri="{FF2B5EF4-FFF2-40B4-BE49-F238E27FC236}">
                  <a16:creationId xmlns:a16="http://schemas.microsoft.com/office/drawing/2014/main" id="{4197E370-3131-46CF-9EFB-C5833BA66530}"/>
                </a:ext>
              </a:extLst>
            </p:cNvPr>
            <p:cNvSpPr txBox="1"/>
            <p:nvPr/>
          </p:nvSpPr>
          <p:spPr>
            <a:xfrm>
              <a:off x="3249655" y="6147708"/>
              <a:ext cx="586278" cy="246221"/>
            </a:xfrm>
            <a:prstGeom prst="rect">
              <a:avLst/>
            </a:prstGeom>
            <a:noFill/>
          </p:spPr>
          <p:txBody>
            <a:bodyPr wrap="square" rtlCol="0">
              <a:spAutoFit/>
            </a:bodyPr>
            <a:lstStyle/>
            <a:p>
              <a:pPr algn="ctr"/>
              <a:r>
                <a:rPr lang="en-US" sz="1000" dirty="0"/>
                <a:t>SSO</a:t>
              </a:r>
            </a:p>
          </p:txBody>
        </p:sp>
      </p:grpSp>
      <p:grpSp>
        <p:nvGrpSpPr>
          <p:cNvPr id="188" name="Group 187">
            <a:extLst>
              <a:ext uri="{FF2B5EF4-FFF2-40B4-BE49-F238E27FC236}">
                <a16:creationId xmlns:a16="http://schemas.microsoft.com/office/drawing/2014/main" id="{329C3DD8-E890-623C-27A4-2A10242B645C}"/>
              </a:ext>
            </a:extLst>
          </p:cNvPr>
          <p:cNvGrpSpPr/>
          <p:nvPr/>
        </p:nvGrpSpPr>
        <p:grpSpPr>
          <a:xfrm>
            <a:off x="5482097" y="5771516"/>
            <a:ext cx="824300" cy="558621"/>
            <a:chOff x="4078007" y="5827854"/>
            <a:chExt cx="824300" cy="558621"/>
          </a:xfrm>
        </p:grpSpPr>
        <p:pic>
          <p:nvPicPr>
            <p:cNvPr id="36" name="Graphic 7">
              <a:extLst>
                <a:ext uri="{FF2B5EF4-FFF2-40B4-BE49-F238E27FC236}">
                  <a16:creationId xmlns:a16="http://schemas.microsoft.com/office/drawing/2014/main" id="{FBD4EA79-D44A-4110-B4AE-45A6FF334FA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47894" y="5827854"/>
              <a:ext cx="335500" cy="3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9">
              <a:extLst>
                <a:ext uri="{FF2B5EF4-FFF2-40B4-BE49-F238E27FC236}">
                  <a16:creationId xmlns:a16="http://schemas.microsoft.com/office/drawing/2014/main" id="{7993C854-D491-439A-9072-DB797F680899}"/>
                </a:ext>
              </a:extLst>
            </p:cNvPr>
            <p:cNvSpPr txBox="1">
              <a:spLocks noChangeArrowheads="1"/>
            </p:cNvSpPr>
            <p:nvPr/>
          </p:nvSpPr>
          <p:spPr bwMode="auto">
            <a:xfrm>
              <a:off x="4078007" y="6140254"/>
              <a:ext cx="824300" cy="246221"/>
            </a:xfrm>
            <a:prstGeom prst="rect">
              <a:avLst/>
            </a:prstGeom>
            <a:noFill/>
          </p:spPr>
          <p:txBody>
            <a:bodyPr wrap="square" rtlCol="0">
              <a:spAutoFit/>
            </a:bodyPr>
            <a:lstStyle>
              <a:defPPr>
                <a:defRPr lang="en-US"/>
              </a:defPPr>
              <a:lvl1pPr algn="ctr">
                <a:defRPr sz="1400">
                  <a:solidFill>
                    <a:schemeClr val="bg1"/>
                  </a:solidFill>
                </a:defRPr>
              </a:lvl1pPr>
            </a:lstStyle>
            <a:p>
              <a:r>
                <a:rPr lang="en-US" altLang="en-US" sz="1000" dirty="0">
                  <a:solidFill>
                    <a:schemeClr val="tx1"/>
                  </a:solidFill>
                </a:rPr>
                <a:t>Dir Service</a:t>
              </a:r>
            </a:p>
          </p:txBody>
        </p:sp>
      </p:grpSp>
      <p:grpSp>
        <p:nvGrpSpPr>
          <p:cNvPr id="43" name="Group 42">
            <a:extLst>
              <a:ext uri="{FF2B5EF4-FFF2-40B4-BE49-F238E27FC236}">
                <a16:creationId xmlns:a16="http://schemas.microsoft.com/office/drawing/2014/main" id="{0A3A048C-3A8F-4DFE-A1AC-027B9F006A6E}"/>
              </a:ext>
            </a:extLst>
          </p:cNvPr>
          <p:cNvGrpSpPr/>
          <p:nvPr/>
        </p:nvGrpSpPr>
        <p:grpSpPr>
          <a:xfrm>
            <a:off x="2662842" y="1061332"/>
            <a:ext cx="9239713" cy="4195578"/>
            <a:chOff x="3649415" y="2193750"/>
            <a:chExt cx="3455355" cy="3465617"/>
          </a:xfrm>
        </p:grpSpPr>
        <p:grpSp>
          <p:nvGrpSpPr>
            <p:cNvPr id="44" name="Group 43">
              <a:extLst>
                <a:ext uri="{FF2B5EF4-FFF2-40B4-BE49-F238E27FC236}">
                  <a16:creationId xmlns:a16="http://schemas.microsoft.com/office/drawing/2014/main" id="{06DE8DB9-E22C-4663-8F53-7969CACDAE10}"/>
                </a:ext>
              </a:extLst>
            </p:cNvPr>
            <p:cNvGrpSpPr/>
            <p:nvPr/>
          </p:nvGrpSpPr>
          <p:grpSpPr>
            <a:xfrm>
              <a:off x="3672119" y="2193750"/>
              <a:ext cx="3432651" cy="3465617"/>
              <a:chOff x="2593373" y="1470143"/>
              <a:chExt cx="7829442" cy="4357451"/>
            </a:xfrm>
          </p:grpSpPr>
          <p:sp>
            <p:nvSpPr>
              <p:cNvPr id="46" name="Rectangle 45">
                <a:extLst>
                  <a:ext uri="{FF2B5EF4-FFF2-40B4-BE49-F238E27FC236}">
                    <a16:creationId xmlns:a16="http://schemas.microsoft.com/office/drawing/2014/main" id="{45A5F243-597F-49B7-BDC7-355BF9934459}"/>
                  </a:ext>
                </a:extLst>
              </p:cNvPr>
              <p:cNvSpPr/>
              <p:nvPr/>
            </p:nvSpPr>
            <p:spPr>
              <a:xfrm>
                <a:off x="2598073" y="1470143"/>
                <a:ext cx="7824742" cy="4357451"/>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 </a:t>
                </a:r>
              </a:p>
            </p:txBody>
          </p:sp>
          <p:pic>
            <p:nvPicPr>
              <p:cNvPr id="47" name="Graphic 46">
                <a:extLst>
                  <a:ext uri="{FF2B5EF4-FFF2-40B4-BE49-F238E27FC236}">
                    <a16:creationId xmlns:a16="http://schemas.microsoft.com/office/drawing/2014/main" id="{38D384D5-F575-4694-B159-CAF23BF2D9E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593373" y="1480159"/>
                <a:ext cx="310613" cy="390288"/>
              </a:xfrm>
              <a:prstGeom prst="rect">
                <a:avLst/>
              </a:prstGeom>
            </p:spPr>
          </p:pic>
        </p:grpSp>
        <p:sp>
          <p:nvSpPr>
            <p:cNvPr id="45" name="TextBox 44">
              <a:extLst>
                <a:ext uri="{FF2B5EF4-FFF2-40B4-BE49-F238E27FC236}">
                  <a16:creationId xmlns:a16="http://schemas.microsoft.com/office/drawing/2014/main" id="{8DF7D326-3EBB-414A-ACAD-FF2026931B69}"/>
                </a:ext>
              </a:extLst>
            </p:cNvPr>
            <p:cNvSpPr txBox="1"/>
            <p:nvPr/>
          </p:nvSpPr>
          <p:spPr>
            <a:xfrm>
              <a:off x="3649415" y="2471843"/>
              <a:ext cx="213611" cy="228806"/>
            </a:xfrm>
            <a:prstGeom prst="rect">
              <a:avLst/>
            </a:prstGeom>
            <a:noFill/>
          </p:spPr>
          <p:txBody>
            <a:bodyPr wrap="square" rtlCol="0">
              <a:spAutoFit/>
            </a:bodyPr>
            <a:lstStyle/>
            <a:p>
              <a:r>
                <a:rPr lang="en-US" sz="1200" b="1" dirty="0">
                  <a:solidFill>
                    <a:schemeClr val="accent6">
                      <a:lumMod val="75000"/>
                    </a:schemeClr>
                  </a:solidFill>
                </a:rPr>
                <a:t>HPC</a:t>
              </a:r>
            </a:p>
          </p:txBody>
        </p:sp>
      </p:grpSp>
      <p:pic>
        <p:nvPicPr>
          <p:cNvPr id="132" name="Graphic 7">
            <a:extLst>
              <a:ext uri="{FF2B5EF4-FFF2-40B4-BE49-F238E27FC236}">
                <a16:creationId xmlns:a16="http://schemas.microsoft.com/office/drawing/2014/main" id="{4506ADF5-47D3-44D1-A354-302238B50312}"/>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39235" y="2720025"/>
            <a:ext cx="355478" cy="355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 name="TextBox 9">
            <a:extLst>
              <a:ext uri="{FF2B5EF4-FFF2-40B4-BE49-F238E27FC236}">
                <a16:creationId xmlns:a16="http://schemas.microsoft.com/office/drawing/2014/main" id="{EE61D3E3-6365-4DC9-BBAD-4CE33C47F272}"/>
              </a:ext>
            </a:extLst>
          </p:cNvPr>
          <p:cNvSpPr txBox="1">
            <a:spLocks noChangeArrowheads="1"/>
          </p:cNvSpPr>
          <p:nvPr/>
        </p:nvSpPr>
        <p:spPr bwMode="auto">
          <a:xfrm>
            <a:off x="1975712" y="2487000"/>
            <a:ext cx="5038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TGW</a:t>
            </a:r>
          </a:p>
        </p:txBody>
      </p:sp>
      <p:sp>
        <p:nvSpPr>
          <p:cNvPr id="181" name="Rectangle 180">
            <a:extLst>
              <a:ext uri="{FF2B5EF4-FFF2-40B4-BE49-F238E27FC236}">
                <a16:creationId xmlns:a16="http://schemas.microsoft.com/office/drawing/2014/main" id="{BBE2282B-980A-A55B-411E-39C1046BE05C}"/>
              </a:ext>
            </a:extLst>
          </p:cNvPr>
          <p:cNvSpPr/>
          <p:nvPr/>
        </p:nvSpPr>
        <p:spPr>
          <a:xfrm>
            <a:off x="2723553" y="5608209"/>
            <a:ext cx="9173492" cy="72884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9">
            <a:extLst>
              <a:ext uri="{FF2B5EF4-FFF2-40B4-BE49-F238E27FC236}">
                <a16:creationId xmlns:a16="http://schemas.microsoft.com/office/drawing/2014/main" id="{9ACC231B-0187-7E5D-E256-7A41A734BFB1}"/>
              </a:ext>
            </a:extLst>
          </p:cNvPr>
          <p:cNvSpPr txBox="1">
            <a:spLocks noChangeArrowheads="1"/>
          </p:cNvSpPr>
          <p:nvPr/>
        </p:nvSpPr>
        <p:spPr bwMode="auto">
          <a:xfrm>
            <a:off x="7234851" y="5568171"/>
            <a:ext cx="19837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de-CH" sz="1000" dirty="0"/>
              <a:t>Identity, Security &amp; Compliance</a:t>
            </a:r>
          </a:p>
        </p:txBody>
      </p:sp>
      <p:grpSp>
        <p:nvGrpSpPr>
          <p:cNvPr id="189" name="Group 188">
            <a:extLst>
              <a:ext uri="{FF2B5EF4-FFF2-40B4-BE49-F238E27FC236}">
                <a16:creationId xmlns:a16="http://schemas.microsoft.com/office/drawing/2014/main" id="{553BCDC5-4763-ED68-F9FE-B8F54F594F0D}"/>
              </a:ext>
            </a:extLst>
          </p:cNvPr>
          <p:cNvGrpSpPr/>
          <p:nvPr/>
        </p:nvGrpSpPr>
        <p:grpSpPr>
          <a:xfrm>
            <a:off x="6721224" y="5794392"/>
            <a:ext cx="918320" cy="545529"/>
            <a:chOff x="5048725" y="5800206"/>
            <a:chExt cx="918320" cy="545529"/>
          </a:xfrm>
        </p:grpSpPr>
        <p:pic>
          <p:nvPicPr>
            <p:cNvPr id="184" name="Graphic 17">
              <a:extLst>
                <a:ext uri="{FF2B5EF4-FFF2-40B4-BE49-F238E27FC236}">
                  <a16:creationId xmlns:a16="http://schemas.microsoft.com/office/drawing/2014/main" id="{52F06581-3F19-F344-922D-951D1603CC4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53730" y="5800206"/>
              <a:ext cx="32316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 name="TextBox 9">
              <a:extLst>
                <a:ext uri="{FF2B5EF4-FFF2-40B4-BE49-F238E27FC236}">
                  <a16:creationId xmlns:a16="http://schemas.microsoft.com/office/drawing/2014/main" id="{76FC6EAC-C8A0-9FA7-6DE1-E1FA650CF721}"/>
                </a:ext>
              </a:extLst>
            </p:cNvPr>
            <p:cNvSpPr txBox="1">
              <a:spLocks noChangeArrowheads="1"/>
            </p:cNvSpPr>
            <p:nvPr/>
          </p:nvSpPr>
          <p:spPr bwMode="auto">
            <a:xfrm>
              <a:off x="5048725" y="6099514"/>
              <a:ext cx="918320" cy="246221"/>
            </a:xfrm>
            <a:prstGeom prst="rect">
              <a:avLst/>
            </a:prstGeom>
            <a:noFill/>
          </p:spPr>
          <p:txBody>
            <a:bodyPr wrap="square" rtlCol="0">
              <a:spAutoFit/>
            </a:bodyPr>
            <a:lstStyle>
              <a:defPPr>
                <a:defRPr lang="en-US"/>
              </a:defPPr>
              <a:lvl1pPr algn="ctr">
                <a:defRPr sz="1400">
                  <a:solidFill>
                    <a:schemeClr val="bg1"/>
                  </a:solidFill>
                </a:defRPr>
              </a:lvl1pPr>
            </a:lstStyle>
            <a:p>
              <a:r>
                <a:rPr lang="en-US" altLang="en-US" sz="1000" dirty="0">
                  <a:solidFill>
                    <a:schemeClr val="tx1"/>
                  </a:solidFill>
                </a:rPr>
                <a:t>Secrets </a:t>
              </a:r>
              <a:r>
                <a:rPr lang="en-US" altLang="en-US" sz="1000" dirty="0" err="1">
                  <a:solidFill>
                    <a:schemeClr val="tx1"/>
                  </a:solidFill>
                </a:rPr>
                <a:t>Mgr</a:t>
              </a:r>
              <a:endParaRPr lang="en-US" altLang="en-US" sz="1000" dirty="0">
                <a:solidFill>
                  <a:schemeClr val="tx1"/>
                </a:solidFill>
              </a:endParaRPr>
            </a:p>
          </p:txBody>
        </p:sp>
      </p:grpSp>
      <p:grpSp>
        <p:nvGrpSpPr>
          <p:cNvPr id="216" name="Group 215">
            <a:extLst>
              <a:ext uri="{FF2B5EF4-FFF2-40B4-BE49-F238E27FC236}">
                <a16:creationId xmlns:a16="http://schemas.microsoft.com/office/drawing/2014/main" id="{7FDA58FE-E1C9-8337-EF53-5B028E64363D}"/>
              </a:ext>
            </a:extLst>
          </p:cNvPr>
          <p:cNvGrpSpPr/>
          <p:nvPr/>
        </p:nvGrpSpPr>
        <p:grpSpPr>
          <a:xfrm>
            <a:off x="7144004" y="2494981"/>
            <a:ext cx="1056328" cy="540206"/>
            <a:chOff x="4331022" y="5792237"/>
            <a:chExt cx="1056328" cy="540206"/>
          </a:xfrm>
        </p:grpSpPr>
        <p:pic>
          <p:nvPicPr>
            <p:cNvPr id="211" name="Graphic 8">
              <a:extLst>
                <a:ext uri="{FF2B5EF4-FFF2-40B4-BE49-F238E27FC236}">
                  <a16:creationId xmlns:a16="http://schemas.microsoft.com/office/drawing/2014/main" id="{D7AB6C42-D910-4493-50A4-07E537E6F2A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14328" y="5792237"/>
              <a:ext cx="32316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 name="TextBox 9">
              <a:extLst>
                <a:ext uri="{FF2B5EF4-FFF2-40B4-BE49-F238E27FC236}">
                  <a16:creationId xmlns:a16="http://schemas.microsoft.com/office/drawing/2014/main" id="{B187A2F5-FB00-ABCD-1D0E-3D73A6EAB7AC}"/>
                </a:ext>
              </a:extLst>
            </p:cNvPr>
            <p:cNvSpPr txBox="1">
              <a:spLocks noChangeArrowheads="1"/>
            </p:cNvSpPr>
            <p:nvPr/>
          </p:nvSpPr>
          <p:spPr bwMode="auto">
            <a:xfrm>
              <a:off x="4331022" y="6101611"/>
              <a:ext cx="105632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900" dirty="0" err="1">
                  <a:latin typeface="Arial" panose="020B0604020202020204" pitchFamily="34" charset="0"/>
                  <a:ea typeface="Amazon Ember" panose="020B0603020204020204" pitchFamily="34" charset="0"/>
                  <a:cs typeface="Arial" panose="020B0604020202020204" pitchFamily="34" charset="0"/>
                </a:rPr>
                <a:t>FSx</a:t>
              </a:r>
              <a:r>
                <a:rPr lang="en-US" altLang="en-US" sz="900" dirty="0">
                  <a:latin typeface="Arial" panose="020B0604020202020204" pitchFamily="34" charset="0"/>
                  <a:ea typeface="Amazon Ember" panose="020B0603020204020204" pitchFamily="34" charset="0"/>
                  <a:cs typeface="Arial" panose="020B0604020202020204" pitchFamily="34" charset="0"/>
                </a:rPr>
                <a:t> for ONTAP</a:t>
              </a:r>
            </a:p>
          </p:txBody>
        </p:sp>
      </p:grpSp>
      <p:sp>
        <p:nvSpPr>
          <p:cNvPr id="11" name="Rectangle 10">
            <a:extLst>
              <a:ext uri="{FF2B5EF4-FFF2-40B4-BE49-F238E27FC236}">
                <a16:creationId xmlns:a16="http://schemas.microsoft.com/office/drawing/2014/main" id="{20F99AD9-E9CF-100E-0785-49AC712CBB6D}"/>
              </a:ext>
            </a:extLst>
          </p:cNvPr>
          <p:cNvSpPr/>
          <p:nvPr/>
        </p:nvSpPr>
        <p:spPr>
          <a:xfrm>
            <a:off x="2009936" y="785361"/>
            <a:ext cx="1426994" cy="307777"/>
          </a:xfrm>
          <a:prstGeom prst="rect">
            <a:avLst/>
          </a:prstGeom>
        </p:spPr>
        <p:txBody>
          <a:bodyPr wrap="none">
            <a:spAutoFit/>
          </a:bodyPr>
          <a:lstStyle/>
          <a:p>
            <a:pPr algn="ctr"/>
            <a:r>
              <a:rPr lang="de-CH" sz="1400" b="1" dirty="0">
                <a:solidFill>
                  <a:schemeClr val="accent2">
                    <a:lumMod val="60000"/>
                    <a:lumOff val="40000"/>
                  </a:schemeClr>
                </a:solidFill>
              </a:rPr>
              <a:t>Ireland Region</a:t>
            </a:r>
          </a:p>
        </p:txBody>
      </p:sp>
      <p:cxnSp>
        <p:nvCxnSpPr>
          <p:cNvPr id="204" name="Connector: Elbow 203">
            <a:extLst>
              <a:ext uri="{FF2B5EF4-FFF2-40B4-BE49-F238E27FC236}">
                <a16:creationId xmlns:a16="http://schemas.microsoft.com/office/drawing/2014/main" id="{878AF12D-5822-923D-9EE3-472F4F69E51B}"/>
              </a:ext>
            </a:extLst>
          </p:cNvPr>
          <p:cNvCxnSpPr>
            <a:cxnSpLocks/>
            <a:stCxn id="132" idx="1"/>
            <a:endCxn id="3" idx="2"/>
          </p:cNvCxnSpPr>
          <p:nvPr/>
        </p:nvCxnSpPr>
        <p:spPr>
          <a:xfrm rot="10800000">
            <a:off x="623149" y="2383702"/>
            <a:ext cx="1416086" cy="514063"/>
          </a:xfrm>
          <a:prstGeom prst="bentConnector2">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grpSp>
        <p:nvGrpSpPr>
          <p:cNvPr id="108" name="Group 107">
            <a:extLst>
              <a:ext uri="{FF2B5EF4-FFF2-40B4-BE49-F238E27FC236}">
                <a16:creationId xmlns:a16="http://schemas.microsoft.com/office/drawing/2014/main" id="{6EA0B050-9192-0932-B1C4-5AD1E0A2E8BC}"/>
              </a:ext>
            </a:extLst>
          </p:cNvPr>
          <p:cNvGrpSpPr/>
          <p:nvPr/>
        </p:nvGrpSpPr>
        <p:grpSpPr>
          <a:xfrm>
            <a:off x="9156605" y="1419139"/>
            <a:ext cx="2374630" cy="1080897"/>
            <a:chOff x="4318977" y="2306007"/>
            <a:chExt cx="2079009" cy="720553"/>
          </a:xfrm>
        </p:grpSpPr>
        <p:pic>
          <p:nvPicPr>
            <p:cNvPr id="109" name="Graphic 46">
              <a:extLst>
                <a:ext uri="{FF2B5EF4-FFF2-40B4-BE49-F238E27FC236}">
                  <a16:creationId xmlns:a16="http://schemas.microsoft.com/office/drawing/2014/main" id="{D5DA0CBA-213F-30F5-ACA9-935379E5C420}"/>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4352177" y="2443394"/>
              <a:ext cx="549776" cy="457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Rectangle 109">
              <a:extLst>
                <a:ext uri="{FF2B5EF4-FFF2-40B4-BE49-F238E27FC236}">
                  <a16:creationId xmlns:a16="http://schemas.microsoft.com/office/drawing/2014/main" id="{DDC309F0-B5A5-0F14-D620-30EE41630875}"/>
                </a:ext>
              </a:extLst>
            </p:cNvPr>
            <p:cNvSpPr/>
            <p:nvPr/>
          </p:nvSpPr>
          <p:spPr>
            <a:xfrm>
              <a:off x="4318977" y="2306007"/>
              <a:ext cx="2079009" cy="720553"/>
            </a:xfrm>
            <a:prstGeom prst="rect">
              <a:avLst/>
            </a:prstGeom>
            <a:noFill/>
            <a:ln w="254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22">
              <a:extLst>
                <a:ext uri="{FF2B5EF4-FFF2-40B4-BE49-F238E27FC236}">
                  <a16:creationId xmlns:a16="http://schemas.microsoft.com/office/drawing/2014/main" id="{56E086F7-6156-C063-B8D6-C6F22AAE217E}"/>
                </a:ext>
              </a:extLst>
            </p:cNvPr>
            <p:cNvSpPr txBox="1">
              <a:spLocks noChangeArrowheads="1"/>
            </p:cNvSpPr>
            <p:nvPr/>
          </p:nvSpPr>
          <p:spPr bwMode="auto">
            <a:xfrm>
              <a:off x="4323997" y="2318658"/>
              <a:ext cx="2056196" cy="246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b="1" dirty="0">
                  <a:solidFill>
                    <a:schemeClr val="accent2"/>
                  </a:solidFill>
                  <a:latin typeface="Arial" panose="020B0604020202020204" pitchFamily="34" charset="0"/>
                  <a:cs typeface="Arial" panose="020B0604020202020204" pitchFamily="34" charset="0"/>
                </a:rPr>
                <a:t>Head Node</a:t>
              </a:r>
            </a:p>
          </p:txBody>
        </p:sp>
        <p:sp>
          <p:nvSpPr>
            <p:cNvPr id="114" name="TextBox 22">
              <a:extLst>
                <a:ext uri="{FF2B5EF4-FFF2-40B4-BE49-F238E27FC236}">
                  <a16:creationId xmlns:a16="http://schemas.microsoft.com/office/drawing/2014/main" id="{CC3F85F1-02E5-EF4B-D75A-5514ADF3B7CA}"/>
                </a:ext>
              </a:extLst>
            </p:cNvPr>
            <p:cNvSpPr txBox="1">
              <a:spLocks noChangeArrowheads="1"/>
            </p:cNvSpPr>
            <p:nvPr/>
          </p:nvSpPr>
          <p:spPr bwMode="auto">
            <a:xfrm>
              <a:off x="4835876" y="2533402"/>
              <a:ext cx="1161249" cy="246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171450" indent="-171450" eaLnBrk="1" hangingPunct="1">
                <a:buFont typeface="Arial" panose="020B0604020202020204" pitchFamily="34" charset="0"/>
                <a:buChar char="•"/>
              </a:pPr>
              <a:r>
                <a:rPr lang="en-US" altLang="en-US" sz="900" dirty="0" err="1">
                  <a:solidFill>
                    <a:srgbClr val="232F3E"/>
                  </a:solidFill>
                  <a:latin typeface="Arial" panose="020B0604020202020204" pitchFamily="34" charset="0"/>
                  <a:cs typeface="Arial" panose="020B0604020202020204" pitchFamily="34" charset="0"/>
                </a:rPr>
                <a:t>Slurm</a:t>
              </a:r>
              <a:r>
                <a:rPr lang="en-US" altLang="en-US" sz="900" dirty="0">
                  <a:solidFill>
                    <a:srgbClr val="232F3E"/>
                  </a:solidFill>
                  <a:latin typeface="Arial" panose="020B0604020202020204" pitchFamily="34" charset="0"/>
                  <a:cs typeface="Arial" panose="020B0604020202020204" pitchFamily="34" charset="0"/>
                </a:rPr>
                <a:t> Scheduler</a:t>
              </a:r>
            </a:p>
            <a:p>
              <a:pPr marL="171450" indent="-171450" eaLnBrk="1" hangingPunct="1">
                <a:buFont typeface="Arial" panose="020B0604020202020204" pitchFamily="34" charset="0"/>
                <a:buChar char="•"/>
              </a:pPr>
              <a:r>
                <a:rPr lang="en-US" altLang="en-US" sz="900" dirty="0">
                  <a:solidFill>
                    <a:srgbClr val="232F3E"/>
                  </a:solidFill>
                  <a:latin typeface="Arial" panose="020B0604020202020204" pitchFamily="34" charset="0"/>
                  <a:cs typeface="Arial" panose="020B0604020202020204" pitchFamily="34" charset="0"/>
                </a:rPr>
                <a:t>CentOS 7, </a:t>
              </a:r>
            </a:p>
          </p:txBody>
        </p:sp>
      </p:grpSp>
      <p:grpSp>
        <p:nvGrpSpPr>
          <p:cNvPr id="346" name="Group 345">
            <a:extLst>
              <a:ext uri="{FF2B5EF4-FFF2-40B4-BE49-F238E27FC236}">
                <a16:creationId xmlns:a16="http://schemas.microsoft.com/office/drawing/2014/main" id="{90CE43FC-83D0-641D-8181-E1F71ED4A218}"/>
              </a:ext>
            </a:extLst>
          </p:cNvPr>
          <p:cNvGrpSpPr/>
          <p:nvPr/>
        </p:nvGrpSpPr>
        <p:grpSpPr>
          <a:xfrm>
            <a:off x="5989646" y="3542608"/>
            <a:ext cx="5668860" cy="468625"/>
            <a:chOff x="4778646" y="3750657"/>
            <a:chExt cx="4959106" cy="468625"/>
          </a:xfrm>
        </p:grpSpPr>
        <p:sp>
          <p:nvSpPr>
            <p:cNvPr id="147" name="Rectangle 146">
              <a:extLst>
                <a:ext uri="{FF2B5EF4-FFF2-40B4-BE49-F238E27FC236}">
                  <a16:creationId xmlns:a16="http://schemas.microsoft.com/office/drawing/2014/main" id="{96516B22-A3DA-30F3-9F6A-37A1C224D55D}"/>
                </a:ext>
              </a:extLst>
            </p:cNvPr>
            <p:cNvSpPr/>
            <p:nvPr/>
          </p:nvSpPr>
          <p:spPr>
            <a:xfrm>
              <a:off x="4778646" y="3750657"/>
              <a:ext cx="4825302" cy="468625"/>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pic>
          <p:nvPicPr>
            <p:cNvPr id="151" name="Graphic 150">
              <a:extLst>
                <a:ext uri="{FF2B5EF4-FFF2-40B4-BE49-F238E27FC236}">
                  <a16:creationId xmlns:a16="http://schemas.microsoft.com/office/drawing/2014/main" id="{FA6FEADD-EA3F-CE50-B60C-8FA8B50176D2}"/>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9501181" y="3877202"/>
              <a:ext cx="236571" cy="236571"/>
            </a:xfrm>
            <a:prstGeom prst="rect">
              <a:avLst/>
            </a:prstGeom>
          </p:spPr>
        </p:pic>
        <p:grpSp>
          <p:nvGrpSpPr>
            <p:cNvPr id="335" name="Group 334">
              <a:extLst>
                <a:ext uri="{FF2B5EF4-FFF2-40B4-BE49-F238E27FC236}">
                  <a16:creationId xmlns:a16="http://schemas.microsoft.com/office/drawing/2014/main" id="{6ED718E8-4EF7-6237-71B6-5A152E365AD2}"/>
                </a:ext>
              </a:extLst>
            </p:cNvPr>
            <p:cNvGrpSpPr/>
            <p:nvPr/>
          </p:nvGrpSpPr>
          <p:grpSpPr>
            <a:xfrm>
              <a:off x="4898455" y="3827395"/>
              <a:ext cx="2170571" cy="330878"/>
              <a:chOff x="4898455" y="4441014"/>
              <a:chExt cx="2170571" cy="330878"/>
            </a:xfrm>
          </p:grpSpPr>
          <p:pic>
            <p:nvPicPr>
              <p:cNvPr id="152" name="Graphic 62">
                <a:extLst>
                  <a:ext uri="{FF2B5EF4-FFF2-40B4-BE49-F238E27FC236}">
                    <a16:creationId xmlns:a16="http://schemas.microsoft.com/office/drawing/2014/main" id="{0BC631E9-E9B6-3ED7-764B-8A7D75762FF7}"/>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2">
                <a:extLst>
                  <a:ext uri="{FF2B5EF4-FFF2-40B4-BE49-F238E27FC236}">
                    <a16:creationId xmlns:a16="http://schemas.microsoft.com/office/drawing/2014/main" id="{488A923C-8321-9869-5A51-565FB5EE9332}"/>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102" name="Graphic 62">
                <a:extLst>
                  <a:ext uri="{FF2B5EF4-FFF2-40B4-BE49-F238E27FC236}">
                    <a16:creationId xmlns:a16="http://schemas.microsoft.com/office/drawing/2014/main" id="{9F6B2456-ADFC-6C60-7901-680635A3F984}"/>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Graphic 62">
                <a:extLst>
                  <a:ext uri="{FF2B5EF4-FFF2-40B4-BE49-F238E27FC236}">
                    <a16:creationId xmlns:a16="http://schemas.microsoft.com/office/drawing/2014/main" id="{9C650115-3A28-8683-C9B8-2104AAC650C9}"/>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9845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6" name="Group 335">
              <a:extLst>
                <a:ext uri="{FF2B5EF4-FFF2-40B4-BE49-F238E27FC236}">
                  <a16:creationId xmlns:a16="http://schemas.microsoft.com/office/drawing/2014/main" id="{C3BD7EB4-BB20-F810-9B54-BAA75FA0B29D}"/>
                </a:ext>
              </a:extLst>
            </p:cNvPr>
            <p:cNvGrpSpPr/>
            <p:nvPr/>
          </p:nvGrpSpPr>
          <p:grpSpPr>
            <a:xfrm>
              <a:off x="7253471" y="3827395"/>
              <a:ext cx="2206667" cy="330878"/>
              <a:chOff x="4862359" y="4441014"/>
              <a:chExt cx="2206667" cy="330878"/>
            </a:xfrm>
          </p:grpSpPr>
          <p:pic>
            <p:nvPicPr>
              <p:cNvPr id="337" name="Graphic 62">
                <a:extLst>
                  <a:ext uri="{FF2B5EF4-FFF2-40B4-BE49-F238E27FC236}">
                    <a16:creationId xmlns:a16="http://schemas.microsoft.com/office/drawing/2014/main" id="{6195565B-62A6-BF9F-CD6C-A56E4615951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 name="TextBox 22">
                <a:extLst>
                  <a:ext uri="{FF2B5EF4-FFF2-40B4-BE49-F238E27FC236}">
                    <a16:creationId xmlns:a16="http://schemas.microsoft.com/office/drawing/2014/main" id="{B2E642D6-2833-83F8-9D82-6075D6E9CD07}"/>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339" name="Graphic 62">
                <a:extLst>
                  <a:ext uri="{FF2B5EF4-FFF2-40B4-BE49-F238E27FC236}">
                    <a16:creationId xmlns:a16="http://schemas.microsoft.com/office/drawing/2014/main" id="{3E043D8F-71CA-D6C5-0FAA-0BA9C1F4D810}"/>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0" name="Graphic 62">
                <a:extLst>
                  <a:ext uri="{FF2B5EF4-FFF2-40B4-BE49-F238E27FC236}">
                    <a16:creationId xmlns:a16="http://schemas.microsoft.com/office/drawing/2014/main" id="{B85D3052-A82D-FE10-A1BB-3AFC973660D4}"/>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62359"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47" name="Group 346">
            <a:extLst>
              <a:ext uri="{FF2B5EF4-FFF2-40B4-BE49-F238E27FC236}">
                <a16:creationId xmlns:a16="http://schemas.microsoft.com/office/drawing/2014/main" id="{7E5B46C1-81B0-A2E7-BD32-005D2AB721D7}"/>
              </a:ext>
            </a:extLst>
          </p:cNvPr>
          <p:cNvGrpSpPr/>
          <p:nvPr/>
        </p:nvGrpSpPr>
        <p:grpSpPr>
          <a:xfrm>
            <a:off x="5972779" y="4079461"/>
            <a:ext cx="5683582" cy="468625"/>
            <a:chOff x="4778647" y="3750657"/>
            <a:chExt cx="4971985" cy="468625"/>
          </a:xfrm>
        </p:grpSpPr>
        <p:sp>
          <p:nvSpPr>
            <p:cNvPr id="348" name="Rectangle 347">
              <a:extLst>
                <a:ext uri="{FF2B5EF4-FFF2-40B4-BE49-F238E27FC236}">
                  <a16:creationId xmlns:a16="http://schemas.microsoft.com/office/drawing/2014/main" id="{A86E8616-D0A3-DC0D-9ED2-720CD423280D}"/>
                </a:ext>
              </a:extLst>
            </p:cNvPr>
            <p:cNvSpPr/>
            <p:nvPr/>
          </p:nvSpPr>
          <p:spPr>
            <a:xfrm>
              <a:off x="4778647" y="3750657"/>
              <a:ext cx="4842168" cy="468625"/>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pic>
          <p:nvPicPr>
            <p:cNvPr id="349" name="Graphic 348">
              <a:extLst>
                <a:ext uri="{FF2B5EF4-FFF2-40B4-BE49-F238E27FC236}">
                  <a16:creationId xmlns:a16="http://schemas.microsoft.com/office/drawing/2014/main" id="{10322862-D2E8-F33E-299F-A11B2CF6A53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9514061" y="3877768"/>
              <a:ext cx="236571" cy="236571"/>
            </a:xfrm>
            <a:prstGeom prst="rect">
              <a:avLst/>
            </a:prstGeom>
          </p:spPr>
        </p:pic>
        <p:grpSp>
          <p:nvGrpSpPr>
            <p:cNvPr id="350" name="Group 349">
              <a:extLst>
                <a:ext uri="{FF2B5EF4-FFF2-40B4-BE49-F238E27FC236}">
                  <a16:creationId xmlns:a16="http://schemas.microsoft.com/office/drawing/2014/main" id="{23C176AB-9CDC-F938-C81C-62AF44B3F3EF}"/>
                </a:ext>
              </a:extLst>
            </p:cNvPr>
            <p:cNvGrpSpPr/>
            <p:nvPr/>
          </p:nvGrpSpPr>
          <p:grpSpPr>
            <a:xfrm>
              <a:off x="4898455" y="3827395"/>
              <a:ext cx="2170571" cy="330878"/>
              <a:chOff x="4898455" y="4441014"/>
              <a:chExt cx="2170571" cy="330878"/>
            </a:xfrm>
          </p:grpSpPr>
          <p:pic>
            <p:nvPicPr>
              <p:cNvPr id="361" name="Graphic 62">
                <a:extLst>
                  <a:ext uri="{FF2B5EF4-FFF2-40B4-BE49-F238E27FC236}">
                    <a16:creationId xmlns:a16="http://schemas.microsoft.com/office/drawing/2014/main" id="{76733B29-396B-EFCD-4423-4E821964C5E2}"/>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TextBox 22">
                <a:extLst>
                  <a:ext uri="{FF2B5EF4-FFF2-40B4-BE49-F238E27FC236}">
                    <a16:creationId xmlns:a16="http://schemas.microsoft.com/office/drawing/2014/main" id="{43062852-E797-16F6-F5A8-284C6FF2AB0B}"/>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363" name="Graphic 62">
                <a:extLst>
                  <a:ext uri="{FF2B5EF4-FFF2-40B4-BE49-F238E27FC236}">
                    <a16:creationId xmlns:a16="http://schemas.microsoft.com/office/drawing/2014/main" id="{77DB9142-0FC1-E02F-0791-92AE17FDCF2E}"/>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12421"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4" name="Graphic 62">
                <a:extLst>
                  <a:ext uri="{FF2B5EF4-FFF2-40B4-BE49-F238E27FC236}">
                    <a16:creationId xmlns:a16="http://schemas.microsoft.com/office/drawing/2014/main" id="{D040A9B4-B8BD-9134-5C80-59D25DBC2B6E}"/>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9845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1" name="Group 350">
              <a:extLst>
                <a:ext uri="{FF2B5EF4-FFF2-40B4-BE49-F238E27FC236}">
                  <a16:creationId xmlns:a16="http://schemas.microsoft.com/office/drawing/2014/main" id="{F05EBDFE-98D0-F1CA-AA9F-E9515C98FF49}"/>
                </a:ext>
              </a:extLst>
            </p:cNvPr>
            <p:cNvGrpSpPr/>
            <p:nvPr/>
          </p:nvGrpSpPr>
          <p:grpSpPr>
            <a:xfrm>
              <a:off x="7253471" y="3827395"/>
              <a:ext cx="2206667" cy="330878"/>
              <a:chOff x="4862359" y="4441014"/>
              <a:chExt cx="2206667" cy="330878"/>
            </a:xfrm>
          </p:grpSpPr>
          <p:pic>
            <p:nvPicPr>
              <p:cNvPr id="357" name="Graphic 62">
                <a:extLst>
                  <a:ext uri="{FF2B5EF4-FFF2-40B4-BE49-F238E27FC236}">
                    <a16:creationId xmlns:a16="http://schemas.microsoft.com/office/drawing/2014/main" id="{AC5D9EF9-3596-4215-940C-FB66242BE30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TextBox 22">
                <a:extLst>
                  <a:ext uri="{FF2B5EF4-FFF2-40B4-BE49-F238E27FC236}">
                    <a16:creationId xmlns:a16="http://schemas.microsoft.com/office/drawing/2014/main" id="{A36B53D1-569A-8CD7-9723-01C0626C9C0F}"/>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359" name="Graphic 62">
                <a:extLst>
                  <a:ext uri="{FF2B5EF4-FFF2-40B4-BE49-F238E27FC236}">
                    <a16:creationId xmlns:a16="http://schemas.microsoft.com/office/drawing/2014/main" id="{0619D77E-C40B-D40B-8DD4-34AB403BF569}"/>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0" name="Graphic 62">
                <a:extLst>
                  <a:ext uri="{FF2B5EF4-FFF2-40B4-BE49-F238E27FC236}">
                    <a16:creationId xmlns:a16="http://schemas.microsoft.com/office/drawing/2014/main" id="{3FA69BF5-5173-C8C1-0576-22B925EA70E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62359"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65" name="Group 364">
            <a:extLst>
              <a:ext uri="{FF2B5EF4-FFF2-40B4-BE49-F238E27FC236}">
                <a16:creationId xmlns:a16="http://schemas.microsoft.com/office/drawing/2014/main" id="{C60661C6-9A36-9424-B3F8-290D1D800B66}"/>
              </a:ext>
            </a:extLst>
          </p:cNvPr>
          <p:cNvGrpSpPr/>
          <p:nvPr/>
        </p:nvGrpSpPr>
        <p:grpSpPr>
          <a:xfrm>
            <a:off x="5981001" y="4605156"/>
            <a:ext cx="5667226" cy="468625"/>
            <a:chOff x="4792955" y="3750657"/>
            <a:chExt cx="4957677" cy="468625"/>
          </a:xfrm>
        </p:grpSpPr>
        <p:sp>
          <p:nvSpPr>
            <p:cNvPr id="366" name="Rectangle 365">
              <a:extLst>
                <a:ext uri="{FF2B5EF4-FFF2-40B4-BE49-F238E27FC236}">
                  <a16:creationId xmlns:a16="http://schemas.microsoft.com/office/drawing/2014/main" id="{4006608E-75A5-FA55-DC8A-BF0381E4058D}"/>
                </a:ext>
              </a:extLst>
            </p:cNvPr>
            <p:cNvSpPr/>
            <p:nvPr/>
          </p:nvSpPr>
          <p:spPr>
            <a:xfrm>
              <a:off x="4792955" y="3750657"/>
              <a:ext cx="4827859" cy="468625"/>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pic>
          <p:nvPicPr>
            <p:cNvPr id="367" name="Graphic 366">
              <a:extLst>
                <a:ext uri="{FF2B5EF4-FFF2-40B4-BE49-F238E27FC236}">
                  <a16:creationId xmlns:a16="http://schemas.microsoft.com/office/drawing/2014/main" id="{0E023EE8-4F4B-5F06-1CE1-3492004665A4}"/>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9514061" y="3874450"/>
              <a:ext cx="236571" cy="236571"/>
            </a:xfrm>
            <a:prstGeom prst="rect">
              <a:avLst/>
            </a:prstGeom>
          </p:spPr>
        </p:pic>
        <p:grpSp>
          <p:nvGrpSpPr>
            <p:cNvPr id="368" name="Group 367">
              <a:extLst>
                <a:ext uri="{FF2B5EF4-FFF2-40B4-BE49-F238E27FC236}">
                  <a16:creationId xmlns:a16="http://schemas.microsoft.com/office/drawing/2014/main" id="{14F707A4-04EF-2AC0-FC3A-E5A25FF4EA8E}"/>
                </a:ext>
              </a:extLst>
            </p:cNvPr>
            <p:cNvGrpSpPr/>
            <p:nvPr/>
          </p:nvGrpSpPr>
          <p:grpSpPr>
            <a:xfrm>
              <a:off x="4898455" y="3827395"/>
              <a:ext cx="2170571" cy="330878"/>
              <a:chOff x="4898455" y="4441014"/>
              <a:chExt cx="2170571" cy="330878"/>
            </a:xfrm>
          </p:grpSpPr>
          <p:pic>
            <p:nvPicPr>
              <p:cNvPr id="379" name="Graphic 62">
                <a:extLst>
                  <a:ext uri="{FF2B5EF4-FFF2-40B4-BE49-F238E27FC236}">
                    <a16:creationId xmlns:a16="http://schemas.microsoft.com/office/drawing/2014/main" id="{A1D92217-B9AB-7982-1639-3720A072FB7D}"/>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 name="TextBox 22">
                <a:extLst>
                  <a:ext uri="{FF2B5EF4-FFF2-40B4-BE49-F238E27FC236}">
                    <a16:creationId xmlns:a16="http://schemas.microsoft.com/office/drawing/2014/main" id="{1E985A20-A3AA-264A-5AEE-8EF867F4E717}"/>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381" name="Graphic 62">
                <a:extLst>
                  <a:ext uri="{FF2B5EF4-FFF2-40B4-BE49-F238E27FC236}">
                    <a16:creationId xmlns:a16="http://schemas.microsoft.com/office/drawing/2014/main" id="{E422768D-3507-04C7-CD55-97406F7A8444}"/>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12421"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2" name="Graphic 62">
                <a:extLst>
                  <a:ext uri="{FF2B5EF4-FFF2-40B4-BE49-F238E27FC236}">
                    <a16:creationId xmlns:a16="http://schemas.microsoft.com/office/drawing/2014/main" id="{CD5401B9-E085-D208-E0C0-385C5DADCE3C}"/>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9845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9" name="Group 368">
              <a:extLst>
                <a:ext uri="{FF2B5EF4-FFF2-40B4-BE49-F238E27FC236}">
                  <a16:creationId xmlns:a16="http://schemas.microsoft.com/office/drawing/2014/main" id="{5BEC56B8-8076-AA39-1A18-337F3ADAF2F4}"/>
                </a:ext>
              </a:extLst>
            </p:cNvPr>
            <p:cNvGrpSpPr/>
            <p:nvPr/>
          </p:nvGrpSpPr>
          <p:grpSpPr>
            <a:xfrm>
              <a:off x="7253471" y="3827395"/>
              <a:ext cx="2206667" cy="330878"/>
              <a:chOff x="4862359" y="4441014"/>
              <a:chExt cx="2206667" cy="330878"/>
            </a:xfrm>
          </p:grpSpPr>
          <p:pic>
            <p:nvPicPr>
              <p:cNvPr id="375" name="Graphic 62">
                <a:extLst>
                  <a:ext uri="{FF2B5EF4-FFF2-40B4-BE49-F238E27FC236}">
                    <a16:creationId xmlns:a16="http://schemas.microsoft.com/office/drawing/2014/main" id="{E51E9AF4-20BF-674D-0FCF-B7518DDC461F}"/>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6" name="TextBox 22">
                <a:extLst>
                  <a:ext uri="{FF2B5EF4-FFF2-40B4-BE49-F238E27FC236}">
                    <a16:creationId xmlns:a16="http://schemas.microsoft.com/office/drawing/2014/main" id="{8AAB406A-5409-E7E3-41D6-7E422F002632}"/>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377" name="Graphic 62">
                <a:extLst>
                  <a:ext uri="{FF2B5EF4-FFF2-40B4-BE49-F238E27FC236}">
                    <a16:creationId xmlns:a16="http://schemas.microsoft.com/office/drawing/2014/main" id="{4434C5C2-C83D-914A-BFC9-CD903582E936}"/>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 name="Graphic 62">
                <a:extLst>
                  <a:ext uri="{FF2B5EF4-FFF2-40B4-BE49-F238E27FC236}">
                    <a16:creationId xmlns:a16="http://schemas.microsoft.com/office/drawing/2014/main" id="{6FECA93B-8609-D966-C555-A7646D647D04}"/>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62359"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83" name="TextBox 9">
            <a:extLst>
              <a:ext uri="{FF2B5EF4-FFF2-40B4-BE49-F238E27FC236}">
                <a16:creationId xmlns:a16="http://schemas.microsoft.com/office/drawing/2014/main" id="{22CFE5FA-8D30-0831-2430-3B3F6846C051}"/>
              </a:ext>
            </a:extLst>
          </p:cNvPr>
          <p:cNvSpPr txBox="1">
            <a:spLocks noChangeArrowheads="1"/>
          </p:cNvSpPr>
          <p:nvPr/>
        </p:nvSpPr>
        <p:spPr bwMode="auto">
          <a:xfrm>
            <a:off x="5985573" y="3256578"/>
            <a:ext cx="5514256" cy="24560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Job Queues</a:t>
            </a:r>
          </a:p>
        </p:txBody>
      </p:sp>
      <p:cxnSp>
        <p:nvCxnSpPr>
          <p:cNvPr id="410" name="Connector: Elbow 409">
            <a:extLst>
              <a:ext uri="{FF2B5EF4-FFF2-40B4-BE49-F238E27FC236}">
                <a16:creationId xmlns:a16="http://schemas.microsoft.com/office/drawing/2014/main" id="{268AE82C-E005-3E5C-5039-021D6FF14AFC}"/>
              </a:ext>
            </a:extLst>
          </p:cNvPr>
          <p:cNvCxnSpPr>
            <a:cxnSpLocks/>
            <a:stCxn id="110" idx="2"/>
            <a:endCxn id="383" idx="0"/>
          </p:cNvCxnSpPr>
          <p:nvPr/>
        </p:nvCxnSpPr>
        <p:spPr>
          <a:xfrm rot="5400000">
            <a:off x="9165040" y="2077698"/>
            <a:ext cx="756542" cy="1601219"/>
          </a:xfrm>
          <a:prstGeom prst="bentConnector3">
            <a:avLst>
              <a:gd name="adj1" fmla="val 50000"/>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412" name="Connector: Elbow 411">
            <a:extLst>
              <a:ext uri="{FF2B5EF4-FFF2-40B4-BE49-F238E27FC236}">
                <a16:creationId xmlns:a16="http://schemas.microsoft.com/office/drawing/2014/main" id="{62B3B00C-B7FA-B11B-3D5F-3A7629F2004B}"/>
              </a:ext>
            </a:extLst>
          </p:cNvPr>
          <p:cNvCxnSpPr>
            <a:cxnSpLocks/>
            <a:endCxn id="211" idx="3"/>
          </p:cNvCxnSpPr>
          <p:nvPr/>
        </p:nvCxnSpPr>
        <p:spPr>
          <a:xfrm rot="10800000" flipV="1">
            <a:off x="7850472" y="2270846"/>
            <a:ext cx="1304344" cy="385715"/>
          </a:xfrm>
          <a:prstGeom prst="bentConnector3">
            <a:avLst>
              <a:gd name="adj1" fmla="val 50000"/>
            </a:avLst>
          </a:prstGeom>
          <a:ln>
            <a:solidFill>
              <a:srgbClr val="00B0F0"/>
            </a:solidFill>
            <a:prstDash val="dash"/>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419" name="Connector: Elbow 418">
            <a:extLst>
              <a:ext uri="{FF2B5EF4-FFF2-40B4-BE49-F238E27FC236}">
                <a16:creationId xmlns:a16="http://schemas.microsoft.com/office/drawing/2014/main" id="{6A7ADC05-B345-A685-3F93-6AF6E08D3FB8}"/>
              </a:ext>
            </a:extLst>
          </p:cNvPr>
          <p:cNvCxnSpPr>
            <a:cxnSpLocks/>
            <a:stCxn id="383" idx="0"/>
            <a:endCxn id="212" idx="2"/>
          </p:cNvCxnSpPr>
          <p:nvPr/>
        </p:nvCxnSpPr>
        <p:spPr>
          <a:xfrm rot="16200000" flipV="1">
            <a:off x="8096740" y="2610616"/>
            <a:ext cx="221391" cy="1070533"/>
          </a:xfrm>
          <a:prstGeom prst="bentConnector3">
            <a:avLst>
              <a:gd name="adj1" fmla="val 50000"/>
            </a:avLst>
          </a:prstGeom>
          <a:ln>
            <a:solidFill>
              <a:srgbClr val="00B0F0"/>
            </a:solidFill>
            <a:prstDash val="dash"/>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56" name="Connector: Elbow 55">
            <a:extLst>
              <a:ext uri="{FF2B5EF4-FFF2-40B4-BE49-F238E27FC236}">
                <a16:creationId xmlns:a16="http://schemas.microsoft.com/office/drawing/2014/main" id="{31A4872B-5690-C53D-D783-9DBDB482B815}"/>
              </a:ext>
            </a:extLst>
          </p:cNvPr>
          <p:cNvCxnSpPr>
            <a:cxnSpLocks/>
            <a:stCxn id="158" idx="1"/>
            <a:endCxn id="132" idx="3"/>
          </p:cNvCxnSpPr>
          <p:nvPr/>
        </p:nvCxnSpPr>
        <p:spPr>
          <a:xfrm rot="10800000" flipV="1">
            <a:off x="2394714" y="1956290"/>
            <a:ext cx="966677" cy="941474"/>
          </a:xfrm>
          <a:prstGeom prst="bentConnector3">
            <a:avLst>
              <a:gd name="adj1" fmla="val 50000"/>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67" name="Connector: Elbow 66">
            <a:extLst>
              <a:ext uri="{FF2B5EF4-FFF2-40B4-BE49-F238E27FC236}">
                <a16:creationId xmlns:a16="http://schemas.microsoft.com/office/drawing/2014/main" id="{41CCA73E-66FC-6A67-B378-2FBED428B2B8}"/>
              </a:ext>
            </a:extLst>
          </p:cNvPr>
          <p:cNvCxnSpPr>
            <a:cxnSpLocks/>
          </p:cNvCxnSpPr>
          <p:nvPr/>
        </p:nvCxnSpPr>
        <p:spPr>
          <a:xfrm>
            <a:off x="6209573" y="1956290"/>
            <a:ext cx="2946606" cy="3298"/>
          </a:xfrm>
          <a:prstGeom prst="bentConnector3">
            <a:avLst>
              <a:gd name="adj1" fmla="val 50000"/>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73" name="Connector: Elbow 72">
            <a:extLst>
              <a:ext uri="{FF2B5EF4-FFF2-40B4-BE49-F238E27FC236}">
                <a16:creationId xmlns:a16="http://schemas.microsoft.com/office/drawing/2014/main" id="{FE077D41-39ED-C4D2-B8A4-9D04127026DE}"/>
              </a:ext>
            </a:extLst>
          </p:cNvPr>
          <p:cNvCxnSpPr>
            <a:cxnSpLocks/>
            <a:stCxn id="158" idx="2"/>
            <a:endCxn id="211" idx="0"/>
          </p:cNvCxnSpPr>
          <p:nvPr/>
        </p:nvCxnSpPr>
        <p:spPr>
          <a:xfrm rot="5400000" flipH="1" flipV="1">
            <a:off x="6171695" y="1108981"/>
            <a:ext cx="131195" cy="2903196"/>
          </a:xfrm>
          <a:prstGeom prst="bentConnector5">
            <a:avLst>
              <a:gd name="adj1" fmla="val -174244"/>
              <a:gd name="adj2" fmla="val 71747"/>
              <a:gd name="adj3" fmla="val 274244"/>
            </a:avLst>
          </a:prstGeom>
          <a:ln>
            <a:solidFill>
              <a:srgbClr val="00B0F0"/>
            </a:solidFill>
            <a:prstDash val="dash"/>
            <a:headEnd type="triangle"/>
            <a:tailEnd type="triangle"/>
          </a:ln>
        </p:spPr>
        <p:style>
          <a:lnRef idx="1">
            <a:schemeClr val="accent5"/>
          </a:lnRef>
          <a:fillRef idx="0">
            <a:schemeClr val="accent5"/>
          </a:fillRef>
          <a:effectRef idx="0">
            <a:schemeClr val="accent5"/>
          </a:effectRef>
          <a:fontRef idx="minor">
            <a:schemeClr val="tx1"/>
          </a:fontRef>
        </p:style>
      </p:cxnSp>
      <p:sp>
        <p:nvSpPr>
          <p:cNvPr id="98" name="TextBox 9">
            <a:extLst>
              <a:ext uri="{FF2B5EF4-FFF2-40B4-BE49-F238E27FC236}">
                <a16:creationId xmlns:a16="http://schemas.microsoft.com/office/drawing/2014/main" id="{E67382CC-DB08-9D97-84A4-6F2A92B34A34}"/>
              </a:ext>
            </a:extLst>
          </p:cNvPr>
          <p:cNvSpPr txBox="1">
            <a:spLocks noChangeArrowheads="1"/>
          </p:cNvSpPr>
          <p:nvPr/>
        </p:nvSpPr>
        <p:spPr bwMode="auto">
          <a:xfrm>
            <a:off x="555328" y="2906768"/>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DCV Session</a:t>
            </a:r>
          </a:p>
        </p:txBody>
      </p:sp>
      <p:sp>
        <p:nvSpPr>
          <p:cNvPr id="99" name="TextBox 9">
            <a:extLst>
              <a:ext uri="{FF2B5EF4-FFF2-40B4-BE49-F238E27FC236}">
                <a16:creationId xmlns:a16="http://schemas.microsoft.com/office/drawing/2014/main" id="{DA6EC497-EE10-7C8D-1C6A-0D4C8F6CA77A}"/>
              </a:ext>
            </a:extLst>
          </p:cNvPr>
          <p:cNvSpPr txBox="1">
            <a:spLocks noChangeArrowheads="1"/>
          </p:cNvSpPr>
          <p:nvPr/>
        </p:nvSpPr>
        <p:spPr bwMode="auto">
          <a:xfrm>
            <a:off x="5086244" y="2829282"/>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Data Connectivity</a:t>
            </a:r>
          </a:p>
        </p:txBody>
      </p:sp>
      <p:sp>
        <p:nvSpPr>
          <p:cNvPr id="1028" name="TextBox 9">
            <a:extLst>
              <a:ext uri="{FF2B5EF4-FFF2-40B4-BE49-F238E27FC236}">
                <a16:creationId xmlns:a16="http://schemas.microsoft.com/office/drawing/2014/main" id="{A7C7F3D3-8BCA-6825-2D18-97990023B7BC}"/>
              </a:ext>
            </a:extLst>
          </p:cNvPr>
          <p:cNvSpPr txBox="1">
            <a:spLocks noChangeArrowheads="1"/>
          </p:cNvSpPr>
          <p:nvPr/>
        </p:nvSpPr>
        <p:spPr bwMode="auto">
          <a:xfrm rot="16200000">
            <a:off x="2397986" y="2314215"/>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DCV Session</a:t>
            </a:r>
          </a:p>
        </p:txBody>
      </p:sp>
      <p:sp>
        <p:nvSpPr>
          <p:cNvPr id="1029" name="TextBox 9">
            <a:extLst>
              <a:ext uri="{FF2B5EF4-FFF2-40B4-BE49-F238E27FC236}">
                <a16:creationId xmlns:a16="http://schemas.microsoft.com/office/drawing/2014/main" id="{D5A97928-C145-6936-3C49-819F6E76FB2A}"/>
              </a:ext>
            </a:extLst>
          </p:cNvPr>
          <p:cNvSpPr txBox="1">
            <a:spLocks noChangeArrowheads="1"/>
          </p:cNvSpPr>
          <p:nvPr/>
        </p:nvSpPr>
        <p:spPr bwMode="auto">
          <a:xfrm>
            <a:off x="7175620" y="1697739"/>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Submit Job </a:t>
            </a:r>
          </a:p>
        </p:txBody>
      </p:sp>
      <p:sp>
        <p:nvSpPr>
          <p:cNvPr id="1030" name="TextBox 9">
            <a:extLst>
              <a:ext uri="{FF2B5EF4-FFF2-40B4-BE49-F238E27FC236}">
                <a16:creationId xmlns:a16="http://schemas.microsoft.com/office/drawing/2014/main" id="{B2356F54-4075-B638-D08B-7488B3E6E640}"/>
              </a:ext>
            </a:extLst>
          </p:cNvPr>
          <p:cNvSpPr txBox="1">
            <a:spLocks noChangeArrowheads="1"/>
          </p:cNvSpPr>
          <p:nvPr/>
        </p:nvSpPr>
        <p:spPr bwMode="auto">
          <a:xfrm>
            <a:off x="9000871" y="2855304"/>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Send to Queue</a:t>
            </a:r>
          </a:p>
        </p:txBody>
      </p:sp>
      <p:grpSp>
        <p:nvGrpSpPr>
          <p:cNvPr id="12" name="Group 11">
            <a:extLst>
              <a:ext uri="{FF2B5EF4-FFF2-40B4-BE49-F238E27FC236}">
                <a16:creationId xmlns:a16="http://schemas.microsoft.com/office/drawing/2014/main" id="{4F123A53-F737-F7DC-FFF5-D1BAF5D9B8A8}"/>
              </a:ext>
            </a:extLst>
          </p:cNvPr>
          <p:cNvGrpSpPr/>
          <p:nvPr/>
        </p:nvGrpSpPr>
        <p:grpSpPr>
          <a:xfrm>
            <a:off x="3361390" y="1275783"/>
            <a:ext cx="2848609" cy="1350393"/>
            <a:chOff x="8235074" y="1769423"/>
            <a:chExt cx="2848609" cy="1350393"/>
          </a:xfrm>
        </p:grpSpPr>
        <p:grpSp>
          <p:nvGrpSpPr>
            <p:cNvPr id="267" name="Group 266">
              <a:extLst>
                <a:ext uri="{FF2B5EF4-FFF2-40B4-BE49-F238E27FC236}">
                  <a16:creationId xmlns:a16="http://schemas.microsoft.com/office/drawing/2014/main" id="{E1F68948-25F5-21D2-8974-A59BE5EBF3EF}"/>
                </a:ext>
              </a:extLst>
            </p:cNvPr>
            <p:cNvGrpSpPr/>
            <p:nvPr/>
          </p:nvGrpSpPr>
          <p:grpSpPr>
            <a:xfrm>
              <a:off x="8235074" y="1769423"/>
              <a:ext cx="2848609" cy="1350393"/>
              <a:chOff x="7472669" y="2476014"/>
              <a:chExt cx="4054526" cy="755455"/>
            </a:xfrm>
          </p:grpSpPr>
          <p:sp>
            <p:nvSpPr>
              <p:cNvPr id="158" name="Rectangle 157">
                <a:extLst>
                  <a:ext uri="{FF2B5EF4-FFF2-40B4-BE49-F238E27FC236}">
                    <a16:creationId xmlns:a16="http://schemas.microsoft.com/office/drawing/2014/main" id="{D58B1E65-D43E-4F7A-6A3B-9133C3C30FF5}"/>
                  </a:ext>
                </a:extLst>
              </p:cNvPr>
              <p:cNvSpPr/>
              <p:nvPr/>
            </p:nvSpPr>
            <p:spPr>
              <a:xfrm>
                <a:off x="7472669" y="2481956"/>
                <a:ext cx="4054526" cy="749513"/>
              </a:xfrm>
              <a:prstGeom prst="rect">
                <a:avLst/>
              </a:prstGeom>
              <a:noFill/>
              <a:ln w="127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TextBox 22">
                <a:extLst>
                  <a:ext uri="{FF2B5EF4-FFF2-40B4-BE49-F238E27FC236}">
                    <a16:creationId xmlns:a16="http://schemas.microsoft.com/office/drawing/2014/main" id="{056B3252-D655-3AC9-D141-4A5F4FA856CA}"/>
                  </a:ext>
                </a:extLst>
              </p:cNvPr>
              <p:cNvSpPr txBox="1">
                <a:spLocks noChangeArrowheads="1"/>
              </p:cNvSpPr>
              <p:nvPr/>
            </p:nvSpPr>
            <p:spPr bwMode="auto">
              <a:xfrm>
                <a:off x="7636001" y="2476014"/>
                <a:ext cx="3772149" cy="301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b="1" dirty="0">
                    <a:solidFill>
                      <a:schemeClr val="accent2"/>
                    </a:solidFill>
                    <a:latin typeface="Arial" panose="020B0604020202020204" pitchFamily="34" charset="0"/>
                    <a:cs typeface="Arial" panose="020B0604020202020204" pitchFamily="34" charset="0"/>
                  </a:rPr>
                  <a:t>Workstations </a:t>
                </a:r>
              </a:p>
              <a:p>
                <a:pPr algn="ctr" eaLnBrk="1" hangingPunct="1"/>
                <a:r>
                  <a:rPr lang="en-US" altLang="en-US" sz="1100" b="1" dirty="0">
                    <a:solidFill>
                      <a:schemeClr val="accent2"/>
                    </a:solidFill>
                    <a:latin typeface="Arial" panose="020B0604020202020204" pitchFamily="34" charset="0"/>
                    <a:cs typeface="Arial" panose="020B0604020202020204" pitchFamily="34" charset="0"/>
                  </a:rPr>
                  <a:t>NICE DCV Server</a:t>
                </a:r>
              </a:p>
            </p:txBody>
          </p:sp>
        </p:grpSp>
        <p:pic>
          <p:nvPicPr>
            <p:cNvPr id="40" name="Graphic 108">
              <a:extLst>
                <a:ext uri="{FF2B5EF4-FFF2-40B4-BE49-F238E27FC236}">
                  <a16:creationId xmlns:a16="http://schemas.microsoft.com/office/drawing/2014/main" id="{58716CB6-E3FC-1359-B7C2-40DF776D82E8}"/>
                </a:ext>
              </a:extLst>
            </p:cNvPr>
            <p:cNvPicPr>
              <a:picLocks noChangeAspect="1" noChangeArrowheads="1"/>
            </p:cNvPicPr>
            <p:nvPr/>
          </p:nvPicPr>
          <p:blipFill>
            <a:blip r:embed="rId27">
              <a:extLst>
                <a:ext uri="{96DAC541-7B7A-43D3-8B79-37D633B846F1}">
                  <asvg:svgBlip xmlns:asvg="http://schemas.microsoft.com/office/drawing/2016/SVG/main" r:embed="rId28"/>
                </a:ext>
              </a:extLst>
            </a:blip>
            <a:srcRect/>
            <a:stretch/>
          </p:blipFill>
          <p:spPr bwMode="auto">
            <a:xfrm>
              <a:off x="8956757" y="2460882"/>
              <a:ext cx="502651" cy="616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Graphic 108">
              <a:extLst>
                <a:ext uri="{FF2B5EF4-FFF2-40B4-BE49-F238E27FC236}">
                  <a16:creationId xmlns:a16="http://schemas.microsoft.com/office/drawing/2014/main" id="{B0175F2C-E1F5-A634-EDD2-42D7A5F4E0A2}"/>
                </a:ext>
              </a:extLst>
            </p:cNvPr>
            <p:cNvPicPr>
              <a:picLocks noChangeAspect="1" noChangeArrowheads="1"/>
            </p:cNvPicPr>
            <p:nvPr/>
          </p:nvPicPr>
          <p:blipFill>
            <a:blip r:embed="rId27">
              <a:extLst>
                <a:ext uri="{96DAC541-7B7A-43D3-8B79-37D633B846F1}">
                  <asvg:svgBlip xmlns:asvg="http://schemas.microsoft.com/office/drawing/2016/SVG/main" r:embed="rId28"/>
                </a:ext>
              </a:extLst>
            </a:blip>
            <a:srcRect/>
            <a:stretch/>
          </p:blipFill>
          <p:spPr bwMode="auto">
            <a:xfrm>
              <a:off x="9508168" y="2459160"/>
              <a:ext cx="502651" cy="616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Graphic 108">
              <a:extLst>
                <a:ext uri="{FF2B5EF4-FFF2-40B4-BE49-F238E27FC236}">
                  <a16:creationId xmlns:a16="http://schemas.microsoft.com/office/drawing/2014/main" id="{F0E084A8-1A09-4735-10FC-5390BF4B9DD5}"/>
                </a:ext>
              </a:extLst>
            </p:cNvPr>
            <p:cNvPicPr>
              <a:picLocks noChangeAspect="1" noChangeArrowheads="1"/>
            </p:cNvPicPr>
            <p:nvPr/>
          </p:nvPicPr>
          <p:blipFill>
            <a:blip r:embed="rId27">
              <a:extLst>
                <a:ext uri="{96DAC541-7B7A-43D3-8B79-37D633B846F1}">
                  <asvg:svgBlip xmlns:asvg="http://schemas.microsoft.com/office/drawing/2016/SVG/main" r:embed="rId28"/>
                </a:ext>
              </a:extLst>
            </a:blip>
            <a:srcRect/>
            <a:stretch/>
          </p:blipFill>
          <p:spPr bwMode="auto">
            <a:xfrm>
              <a:off x="10073956" y="2459160"/>
              <a:ext cx="502651" cy="616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extBox 9">
            <a:extLst>
              <a:ext uri="{FF2B5EF4-FFF2-40B4-BE49-F238E27FC236}">
                <a16:creationId xmlns:a16="http://schemas.microsoft.com/office/drawing/2014/main" id="{EA6E24DC-865E-ABCF-1D2E-95B550E82406}"/>
              </a:ext>
            </a:extLst>
          </p:cNvPr>
          <p:cNvSpPr txBox="1">
            <a:spLocks noChangeArrowheads="1"/>
          </p:cNvSpPr>
          <p:nvPr/>
        </p:nvSpPr>
        <p:spPr bwMode="auto">
          <a:xfrm>
            <a:off x="98635" y="790243"/>
            <a:ext cx="139251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Dyson on-premise</a:t>
            </a:r>
          </a:p>
        </p:txBody>
      </p:sp>
    </p:spTree>
    <p:extLst>
      <p:ext uri="{BB962C8B-B14F-4D97-AF65-F5344CB8AC3E}">
        <p14:creationId xmlns:p14="http://schemas.microsoft.com/office/powerpoint/2010/main" val="3548568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68EF81-9729-3BAF-C950-CA3CC9C03FEF}"/>
              </a:ext>
            </a:extLst>
          </p:cNvPr>
          <p:cNvPicPr>
            <a:picLocks noChangeAspect="1"/>
          </p:cNvPicPr>
          <p:nvPr/>
        </p:nvPicPr>
        <p:blipFill>
          <a:blip r:embed="rId2"/>
          <a:stretch>
            <a:fillRect/>
          </a:stretch>
        </p:blipFill>
        <p:spPr>
          <a:xfrm>
            <a:off x="63485" y="267950"/>
            <a:ext cx="12065030" cy="6322100"/>
          </a:xfrm>
          <a:prstGeom prst="rect">
            <a:avLst/>
          </a:prstGeom>
        </p:spPr>
      </p:pic>
    </p:spTree>
    <p:extLst>
      <p:ext uri="{BB962C8B-B14F-4D97-AF65-F5344CB8AC3E}">
        <p14:creationId xmlns:p14="http://schemas.microsoft.com/office/powerpoint/2010/main" val="168594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49" name="Rectangle 48">
            <a:extLst>
              <a:ext uri="{FF2B5EF4-FFF2-40B4-BE49-F238E27FC236}">
                <a16:creationId xmlns:a16="http://schemas.microsoft.com/office/drawing/2014/main" id="{35250C32-9F34-C545-9ADB-D7A477B550DE}"/>
              </a:ext>
            </a:extLst>
          </p:cNvPr>
          <p:cNvSpPr/>
          <p:nvPr/>
        </p:nvSpPr>
        <p:spPr>
          <a:xfrm>
            <a:off x="7533892" y="1164635"/>
            <a:ext cx="4318641" cy="400760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endParaRPr lang="en-US" sz="1050" dirty="0">
              <a:solidFill>
                <a:srgbClr val="5B9CD5"/>
              </a:solidFill>
              <a:cs typeface="Arial" panose="020B0604020202020204" pitchFamily="34" charset="0"/>
            </a:endParaRPr>
          </a:p>
        </p:txBody>
      </p:sp>
      <p:grpSp>
        <p:nvGrpSpPr>
          <p:cNvPr id="87" name="Group 86">
            <a:extLst>
              <a:ext uri="{FF2B5EF4-FFF2-40B4-BE49-F238E27FC236}">
                <a16:creationId xmlns:a16="http://schemas.microsoft.com/office/drawing/2014/main" id="{9A79EC00-1E7B-B479-2B74-518E198EB6A3}"/>
              </a:ext>
            </a:extLst>
          </p:cNvPr>
          <p:cNvGrpSpPr/>
          <p:nvPr/>
        </p:nvGrpSpPr>
        <p:grpSpPr>
          <a:xfrm>
            <a:off x="98635" y="694829"/>
            <a:ext cx="1254851" cy="1757499"/>
            <a:chOff x="98635" y="790241"/>
            <a:chExt cx="1254851" cy="1757499"/>
          </a:xfrm>
        </p:grpSpPr>
        <p:sp>
          <p:nvSpPr>
            <p:cNvPr id="88" name="Rectangle 87">
              <a:extLst>
                <a:ext uri="{FF2B5EF4-FFF2-40B4-BE49-F238E27FC236}">
                  <a16:creationId xmlns:a16="http://schemas.microsoft.com/office/drawing/2014/main" id="{1A399136-D736-BF2D-42EE-34B2E59FA85D}"/>
                </a:ext>
              </a:extLst>
            </p:cNvPr>
            <p:cNvSpPr/>
            <p:nvPr/>
          </p:nvSpPr>
          <p:spPr>
            <a:xfrm>
              <a:off x="98635" y="790241"/>
              <a:ext cx="1185487" cy="17574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CH">
                <a:solidFill>
                  <a:schemeClr val="bg1"/>
                </a:solidFill>
              </a:endParaRPr>
            </a:p>
          </p:txBody>
        </p:sp>
        <p:pic>
          <p:nvPicPr>
            <p:cNvPr id="89" name="Graphic 88">
              <a:extLst>
                <a:ext uri="{FF2B5EF4-FFF2-40B4-BE49-F238E27FC236}">
                  <a16:creationId xmlns:a16="http://schemas.microsoft.com/office/drawing/2014/main" id="{1CC68646-076D-828A-9CF5-5E3CBF4E74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344356" y="1841894"/>
              <a:ext cx="557587" cy="541805"/>
            </a:xfrm>
            <a:prstGeom prst="rect">
              <a:avLst/>
            </a:prstGeom>
          </p:spPr>
        </p:pic>
        <p:pic>
          <p:nvPicPr>
            <p:cNvPr id="90" name="Picture 2" descr="Computer Drawing - How To Draw A Computer Step By Step">
              <a:extLst>
                <a:ext uri="{FF2B5EF4-FFF2-40B4-BE49-F238E27FC236}">
                  <a16:creationId xmlns:a16="http://schemas.microsoft.com/office/drawing/2014/main" id="{13E273AC-668D-A70B-0B31-31CD51675E1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904" t="24055" r="11045" b="24226"/>
            <a:stretch/>
          </p:blipFill>
          <p:spPr bwMode="auto">
            <a:xfrm>
              <a:off x="328345" y="1172645"/>
              <a:ext cx="695086" cy="644814"/>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
              <a:extLst>
                <a:ext uri="{FF2B5EF4-FFF2-40B4-BE49-F238E27FC236}">
                  <a16:creationId xmlns:a16="http://schemas.microsoft.com/office/drawing/2014/main" id="{B664EDD6-B20A-3AC2-8F5B-3080B74BC725}"/>
                </a:ext>
              </a:extLst>
            </p:cNvPr>
            <p:cNvSpPr txBox="1">
              <a:spLocks noChangeArrowheads="1"/>
            </p:cNvSpPr>
            <p:nvPr/>
          </p:nvSpPr>
          <p:spPr bwMode="auto">
            <a:xfrm>
              <a:off x="136829" y="987975"/>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DCV Client</a:t>
              </a:r>
            </a:p>
          </p:txBody>
        </p:sp>
        <p:sp>
          <p:nvSpPr>
            <p:cNvPr id="92" name="TextBox 9">
              <a:extLst>
                <a:ext uri="{FF2B5EF4-FFF2-40B4-BE49-F238E27FC236}">
                  <a16:creationId xmlns:a16="http://schemas.microsoft.com/office/drawing/2014/main" id="{35A1112A-8F8E-72ED-B520-1FD81B3A123C}"/>
                </a:ext>
              </a:extLst>
            </p:cNvPr>
            <p:cNvSpPr txBox="1">
              <a:spLocks noChangeArrowheads="1"/>
            </p:cNvSpPr>
            <p:nvPr/>
          </p:nvSpPr>
          <p:spPr bwMode="auto">
            <a:xfrm>
              <a:off x="653140" y="2091937"/>
              <a:ext cx="7003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Users</a:t>
              </a:r>
            </a:p>
          </p:txBody>
        </p:sp>
      </p:grpSp>
      <p:sp>
        <p:nvSpPr>
          <p:cNvPr id="17" name="Rectangle 16">
            <a:extLst>
              <a:ext uri="{FF2B5EF4-FFF2-40B4-BE49-F238E27FC236}">
                <a16:creationId xmlns:a16="http://schemas.microsoft.com/office/drawing/2014/main" id="{F6A77D24-E22A-92A4-257B-0FFC573A3094}"/>
              </a:ext>
            </a:extLst>
          </p:cNvPr>
          <p:cNvSpPr/>
          <p:nvPr/>
        </p:nvSpPr>
        <p:spPr>
          <a:xfrm>
            <a:off x="3086299" y="1168411"/>
            <a:ext cx="4312295" cy="400760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endParaRPr lang="en-US" sz="1050" dirty="0">
              <a:solidFill>
                <a:srgbClr val="5B9CD5"/>
              </a:solidFill>
              <a:cs typeface="Arial" panose="020B0604020202020204" pitchFamily="34" charset="0"/>
            </a:endParaRPr>
          </a:p>
        </p:txBody>
      </p:sp>
      <p:sp>
        <p:nvSpPr>
          <p:cNvPr id="4" name="Title 1">
            <a:extLst>
              <a:ext uri="{FF2B5EF4-FFF2-40B4-BE49-F238E27FC236}">
                <a16:creationId xmlns:a16="http://schemas.microsoft.com/office/drawing/2014/main" id="{F15B41A8-8C0D-4175-A9D8-400FAF95AE8B}"/>
              </a:ext>
            </a:extLst>
          </p:cNvPr>
          <p:cNvSpPr txBox="1">
            <a:spLocks/>
          </p:cNvSpPr>
          <p:nvPr/>
        </p:nvSpPr>
        <p:spPr>
          <a:xfrm>
            <a:off x="231250" y="170689"/>
            <a:ext cx="9354012"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To-Be – Inter-Connectivity within the AWS Parallel Cluster – Two AZ</a:t>
            </a: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pic>
        <p:nvPicPr>
          <p:cNvPr id="9" name="Graphic 8">
            <a:extLst>
              <a:ext uri="{FF2B5EF4-FFF2-40B4-BE49-F238E27FC236}">
                <a16:creationId xmlns:a16="http://schemas.microsoft.com/office/drawing/2014/main" id="{F8CC59FF-5A9C-4DA4-AA84-68E346D1328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33346" y="761454"/>
            <a:ext cx="406970" cy="406970"/>
          </a:xfrm>
          <a:prstGeom prst="rect">
            <a:avLst/>
          </a:prstGeom>
        </p:spPr>
      </p:pic>
      <p:sp>
        <p:nvSpPr>
          <p:cNvPr id="18" name="Rectangle 17">
            <a:extLst>
              <a:ext uri="{FF2B5EF4-FFF2-40B4-BE49-F238E27FC236}">
                <a16:creationId xmlns:a16="http://schemas.microsoft.com/office/drawing/2014/main" id="{AE492E0C-E80C-4A2D-9128-5730160DFB98}"/>
              </a:ext>
            </a:extLst>
          </p:cNvPr>
          <p:cNvSpPr/>
          <p:nvPr/>
        </p:nvSpPr>
        <p:spPr>
          <a:xfrm>
            <a:off x="1627803" y="753557"/>
            <a:ext cx="10474280" cy="56676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e-CH"/>
          </a:p>
        </p:txBody>
      </p:sp>
      <p:grpSp>
        <p:nvGrpSpPr>
          <p:cNvPr id="190" name="Group 189">
            <a:extLst>
              <a:ext uri="{FF2B5EF4-FFF2-40B4-BE49-F238E27FC236}">
                <a16:creationId xmlns:a16="http://schemas.microsoft.com/office/drawing/2014/main" id="{CFD28929-13CA-2C89-DDB3-E41A67774487}"/>
              </a:ext>
            </a:extLst>
          </p:cNvPr>
          <p:cNvGrpSpPr/>
          <p:nvPr/>
        </p:nvGrpSpPr>
        <p:grpSpPr>
          <a:xfrm>
            <a:off x="8147926" y="5821774"/>
            <a:ext cx="1180244" cy="541773"/>
            <a:chOff x="6724089" y="5807615"/>
            <a:chExt cx="1180244" cy="541773"/>
          </a:xfrm>
        </p:grpSpPr>
        <p:sp>
          <p:nvSpPr>
            <p:cNvPr id="21" name="TextBox 20">
              <a:extLst>
                <a:ext uri="{FF2B5EF4-FFF2-40B4-BE49-F238E27FC236}">
                  <a16:creationId xmlns:a16="http://schemas.microsoft.com/office/drawing/2014/main" id="{5732886C-1092-425E-9571-FEB403F66B0F}"/>
                </a:ext>
              </a:extLst>
            </p:cNvPr>
            <p:cNvSpPr txBox="1"/>
            <p:nvPr/>
          </p:nvSpPr>
          <p:spPr>
            <a:xfrm>
              <a:off x="6724089" y="6103167"/>
              <a:ext cx="1180244" cy="246221"/>
            </a:xfrm>
            <a:prstGeom prst="rect">
              <a:avLst/>
            </a:prstGeom>
            <a:noFill/>
          </p:spPr>
          <p:txBody>
            <a:bodyPr wrap="square" rtlCol="0">
              <a:spAutoFit/>
            </a:bodyPr>
            <a:lstStyle/>
            <a:p>
              <a:pPr algn="ctr"/>
              <a:r>
                <a:rPr lang="en-US" sz="1000" dirty="0"/>
                <a:t>CloudWatch</a:t>
              </a:r>
            </a:p>
          </p:txBody>
        </p:sp>
        <p:pic>
          <p:nvPicPr>
            <p:cNvPr id="22" name="Graphic 21">
              <a:extLst>
                <a:ext uri="{FF2B5EF4-FFF2-40B4-BE49-F238E27FC236}">
                  <a16:creationId xmlns:a16="http://schemas.microsoft.com/office/drawing/2014/main" id="{CFE6C0A9-9C63-4FE1-AE39-3172EDD7CD1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26206" y="5807615"/>
              <a:ext cx="324000" cy="324000"/>
            </a:xfrm>
            <a:prstGeom prst="rect">
              <a:avLst/>
            </a:prstGeom>
          </p:spPr>
        </p:pic>
      </p:grpSp>
      <p:grpSp>
        <p:nvGrpSpPr>
          <p:cNvPr id="192" name="Group 191">
            <a:extLst>
              <a:ext uri="{FF2B5EF4-FFF2-40B4-BE49-F238E27FC236}">
                <a16:creationId xmlns:a16="http://schemas.microsoft.com/office/drawing/2014/main" id="{7DDA2300-01F0-D71B-2447-D70E56D7F1DF}"/>
              </a:ext>
            </a:extLst>
          </p:cNvPr>
          <p:cNvGrpSpPr/>
          <p:nvPr/>
        </p:nvGrpSpPr>
        <p:grpSpPr>
          <a:xfrm>
            <a:off x="9524476" y="5762824"/>
            <a:ext cx="1043311" cy="544341"/>
            <a:chOff x="8988295" y="5815706"/>
            <a:chExt cx="1043311" cy="544341"/>
          </a:xfrm>
        </p:grpSpPr>
        <p:pic>
          <p:nvPicPr>
            <p:cNvPr id="26" name="Graphic 25">
              <a:extLst>
                <a:ext uri="{FF2B5EF4-FFF2-40B4-BE49-F238E27FC236}">
                  <a16:creationId xmlns:a16="http://schemas.microsoft.com/office/drawing/2014/main" id="{7C9DF69C-62E4-423C-AAE7-9D7CFC2702B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354799" y="5815706"/>
              <a:ext cx="324000" cy="324000"/>
            </a:xfrm>
            <a:prstGeom prst="rect">
              <a:avLst/>
            </a:prstGeom>
          </p:spPr>
        </p:pic>
        <p:sp>
          <p:nvSpPr>
            <p:cNvPr id="28" name="TextBox 27">
              <a:extLst>
                <a:ext uri="{FF2B5EF4-FFF2-40B4-BE49-F238E27FC236}">
                  <a16:creationId xmlns:a16="http://schemas.microsoft.com/office/drawing/2014/main" id="{1F774227-8A06-4620-9ED1-8963D8329AC8}"/>
                </a:ext>
              </a:extLst>
            </p:cNvPr>
            <p:cNvSpPr txBox="1"/>
            <p:nvPr/>
          </p:nvSpPr>
          <p:spPr>
            <a:xfrm>
              <a:off x="8988295" y="6113826"/>
              <a:ext cx="1043311" cy="246221"/>
            </a:xfrm>
            <a:prstGeom prst="rect">
              <a:avLst/>
            </a:prstGeom>
            <a:noFill/>
          </p:spPr>
          <p:txBody>
            <a:bodyPr wrap="square" rtlCol="0">
              <a:spAutoFit/>
            </a:bodyPr>
            <a:lstStyle/>
            <a:p>
              <a:pPr algn="ctr"/>
              <a:r>
                <a:rPr lang="en-US" sz="1000" dirty="0"/>
                <a:t>CloudTrail</a:t>
              </a:r>
            </a:p>
          </p:txBody>
        </p:sp>
      </p:grpSp>
      <p:grpSp>
        <p:nvGrpSpPr>
          <p:cNvPr id="194" name="Group 193">
            <a:extLst>
              <a:ext uri="{FF2B5EF4-FFF2-40B4-BE49-F238E27FC236}">
                <a16:creationId xmlns:a16="http://schemas.microsoft.com/office/drawing/2014/main" id="{3725AE14-7383-2C5D-432E-4D2331BAA6A9}"/>
              </a:ext>
            </a:extLst>
          </p:cNvPr>
          <p:cNvGrpSpPr/>
          <p:nvPr/>
        </p:nvGrpSpPr>
        <p:grpSpPr>
          <a:xfrm>
            <a:off x="10941575" y="5773590"/>
            <a:ext cx="761616" cy="524847"/>
            <a:chOff x="11074624" y="5834941"/>
            <a:chExt cx="761616" cy="524847"/>
          </a:xfrm>
        </p:grpSpPr>
        <p:sp>
          <p:nvSpPr>
            <p:cNvPr id="30" name="TextBox 29">
              <a:extLst>
                <a:ext uri="{FF2B5EF4-FFF2-40B4-BE49-F238E27FC236}">
                  <a16:creationId xmlns:a16="http://schemas.microsoft.com/office/drawing/2014/main" id="{B3970915-16E5-4A95-8A88-FAADC2B59E8F}"/>
                </a:ext>
              </a:extLst>
            </p:cNvPr>
            <p:cNvSpPr txBox="1"/>
            <p:nvPr/>
          </p:nvSpPr>
          <p:spPr>
            <a:xfrm>
              <a:off x="11074624" y="6113567"/>
              <a:ext cx="761616" cy="246221"/>
            </a:xfrm>
            <a:prstGeom prst="rect">
              <a:avLst/>
            </a:prstGeom>
            <a:noFill/>
          </p:spPr>
          <p:txBody>
            <a:bodyPr wrap="square" rtlCol="0">
              <a:spAutoFit/>
            </a:bodyPr>
            <a:lstStyle>
              <a:defPPr>
                <a:defRPr lang="en-US"/>
              </a:defPPr>
              <a:lvl1pPr algn="ctr">
                <a:defRPr sz="1400">
                  <a:solidFill>
                    <a:schemeClr val="bg1"/>
                  </a:solidFill>
                </a:defRPr>
              </a:lvl1pPr>
            </a:lstStyle>
            <a:p>
              <a:r>
                <a:rPr lang="en-US" sz="1000" dirty="0">
                  <a:solidFill>
                    <a:schemeClr val="tx1"/>
                  </a:solidFill>
                </a:rPr>
                <a:t>KMS</a:t>
              </a:r>
            </a:p>
          </p:txBody>
        </p:sp>
        <p:pic>
          <p:nvPicPr>
            <p:cNvPr id="31" name="Graphic 30">
              <a:extLst>
                <a:ext uri="{FF2B5EF4-FFF2-40B4-BE49-F238E27FC236}">
                  <a16:creationId xmlns:a16="http://schemas.microsoft.com/office/drawing/2014/main" id="{5420D7EF-DCD1-4452-9853-C0B23EFBC81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294671" y="5834941"/>
              <a:ext cx="308986" cy="308986"/>
            </a:xfrm>
            <a:prstGeom prst="rect">
              <a:avLst/>
            </a:prstGeom>
          </p:spPr>
        </p:pic>
      </p:grpSp>
      <p:grpSp>
        <p:nvGrpSpPr>
          <p:cNvPr id="186" name="Group 185">
            <a:extLst>
              <a:ext uri="{FF2B5EF4-FFF2-40B4-BE49-F238E27FC236}">
                <a16:creationId xmlns:a16="http://schemas.microsoft.com/office/drawing/2014/main" id="{9A3569F0-129E-F14A-0A2A-43A610046364}"/>
              </a:ext>
            </a:extLst>
          </p:cNvPr>
          <p:cNvGrpSpPr/>
          <p:nvPr/>
        </p:nvGrpSpPr>
        <p:grpSpPr>
          <a:xfrm>
            <a:off x="3031520" y="5796668"/>
            <a:ext cx="508262" cy="552856"/>
            <a:chOff x="2699197" y="5822212"/>
            <a:chExt cx="508262" cy="552856"/>
          </a:xfrm>
        </p:grpSpPr>
        <p:pic>
          <p:nvPicPr>
            <p:cNvPr id="32" name="Graphic 19">
              <a:extLst>
                <a:ext uri="{FF2B5EF4-FFF2-40B4-BE49-F238E27FC236}">
                  <a16:creationId xmlns:a16="http://schemas.microsoft.com/office/drawing/2014/main" id="{5FF5319C-011B-450E-8E04-0BEC2D129DF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94035" y="5822212"/>
              <a:ext cx="324000" cy="3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a:extLst>
                <a:ext uri="{FF2B5EF4-FFF2-40B4-BE49-F238E27FC236}">
                  <a16:creationId xmlns:a16="http://schemas.microsoft.com/office/drawing/2014/main" id="{0797D994-863D-43B4-B016-187816F8DA93}"/>
                </a:ext>
              </a:extLst>
            </p:cNvPr>
            <p:cNvSpPr txBox="1"/>
            <p:nvPr/>
          </p:nvSpPr>
          <p:spPr>
            <a:xfrm>
              <a:off x="2699197" y="6128847"/>
              <a:ext cx="508262" cy="246221"/>
            </a:xfrm>
            <a:prstGeom prst="rect">
              <a:avLst/>
            </a:prstGeom>
            <a:noFill/>
          </p:spPr>
          <p:txBody>
            <a:bodyPr wrap="square" rtlCol="0">
              <a:spAutoFit/>
            </a:bodyPr>
            <a:lstStyle/>
            <a:p>
              <a:pPr algn="ctr"/>
              <a:r>
                <a:rPr lang="en-US" sz="1000" dirty="0"/>
                <a:t>IAM</a:t>
              </a:r>
            </a:p>
          </p:txBody>
        </p:sp>
      </p:grpSp>
      <p:grpSp>
        <p:nvGrpSpPr>
          <p:cNvPr id="187" name="Group 186">
            <a:extLst>
              <a:ext uri="{FF2B5EF4-FFF2-40B4-BE49-F238E27FC236}">
                <a16:creationId xmlns:a16="http://schemas.microsoft.com/office/drawing/2014/main" id="{42B7C6CC-FFDE-5851-AF10-DADB37DC8995}"/>
              </a:ext>
            </a:extLst>
          </p:cNvPr>
          <p:cNvGrpSpPr/>
          <p:nvPr/>
        </p:nvGrpSpPr>
        <p:grpSpPr>
          <a:xfrm>
            <a:off x="4247562" y="5794392"/>
            <a:ext cx="586278" cy="548603"/>
            <a:chOff x="3249655" y="5845326"/>
            <a:chExt cx="586278" cy="548603"/>
          </a:xfrm>
        </p:grpSpPr>
        <p:pic>
          <p:nvPicPr>
            <p:cNvPr id="34" name="Graphic 6">
              <a:extLst>
                <a:ext uri="{FF2B5EF4-FFF2-40B4-BE49-F238E27FC236}">
                  <a16:creationId xmlns:a16="http://schemas.microsoft.com/office/drawing/2014/main" id="{4CFFC96C-1E01-4BCE-81DE-FF17CA14634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84721" y="5845326"/>
              <a:ext cx="324000" cy="3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34">
              <a:extLst>
                <a:ext uri="{FF2B5EF4-FFF2-40B4-BE49-F238E27FC236}">
                  <a16:creationId xmlns:a16="http://schemas.microsoft.com/office/drawing/2014/main" id="{4197E370-3131-46CF-9EFB-C5833BA66530}"/>
                </a:ext>
              </a:extLst>
            </p:cNvPr>
            <p:cNvSpPr txBox="1"/>
            <p:nvPr/>
          </p:nvSpPr>
          <p:spPr>
            <a:xfrm>
              <a:off x="3249655" y="6147708"/>
              <a:ext cx="586278" cy="246221"/>
            </a:xfrm>
            <a:prstGeom prst="rect">
              <a:avLst/>
            </a:prstGeom>
            <a:noFill/>
          </p:spPr>
          <p:txBody>
            <a:bodyPr wrap="square" rtlCol="0">
              <a:spAutoFit/>
            </a:bodyPr>
            <a:lstStyle/>
            <a:p>
              <a:pPr algn="ctr"/>
              <a:r>
                <a:rPr lang="en-US" sz="1000" dirty="0"/>
                <a:t>SSO</a:t>
              </a:r>
            </a:p>
          </p:txBody>
        </p:sp>
      </p:grpSp>
      <p:grpSp>
        <p:nvGrpSpPr>
          <p:cNvPr id="188" name="Group 187">
            <a:extLst>
              <a:ext uri="{FF2B5EF4-FFF2-40B4-BE49-F238E27FC236}">
                <a16:creationId xmlns:a16="http://schemas.microsoft.com/office/drawing/2014/main" id="{329C3DD8-E890-623C-27A4-2A10242B645C}"/>
              </a:ext>
            </a:extLst>
          </p:cNvPr>
          <p:cNvGrpSpPr/>
          <p:nvPr/>
        </p:nvGrpSpPr>
        <p:grpSpPr>
          <a:xfrm>
            <a:off x="5482097" y="5771516"/>
            <a:ext cx="824300" cy="558621"/>
            <a:chOff x="4078007" y="5827854"/>
            <a:chExt cx="824300" cy="558621"/>
          </a:xfrm>
        </p:grpSpPr>
        <p:pic>
          <p:nvPicPr>
            <p:cNvPr id="36" name="Graphic 7">
              <a:extLst>
                <a:ext uri="{FF2B5EF4-FFF2-40B4-BE49-F238E27FC236}">
                  <a16:creationId xmlns:a16="http://schemas.microsoft.com/office/drawing/2014/main" id="{FBD4EA79-D44A-4110-B4AE-45A6FF334FA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47894" y="5827854"/>
              <a:ext cx="335500" cy="3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9">
              <a:extLst>
                <a:ext uri="{FF2B5EF4-FFF2-40B4-BE49-F238E27FC236}">
                  <a16:creationId xmlns:a16="http://schemas.microsoft.com/office/drawing/2014/main" id="{7993C854-D491-439A-9072-DB797F680899}"/>
                </a:ext>
              </a:extLst>
            </p:cNvPr>
            <p:cNvSpPr txBox="1">
              <a:spLocks noChangeArrowheads="1"/>
            </p:cNvSpPr>
            <p:nvPr/>
          </p:nvSpPr>
          <p:spPr bwMode="auto">
            <a:xfrm>
              <a:off x="4078007" y="6140254"/>
              <a:ext cx="824300" cy="246221"/>
            </a:xfrm>
            <a:prstGeom prst="rect">
              <a:avLst/>
            </a:prstGeom>
            <a:noFill/>
          </p:spPr>
          <p:txBody>
            <a:bodyPr wrap="square" rtlCol="0">
              <a:spAutoFit/>
            </a:bodyPr>
            <a:lstStyle>
              <a:defPPr>
                <a:defRPr lang="en-US"/>
              </a:defPPr>
              <a:lvl1pPr algn="ctr">
                <a:defRPr sz="1400">
                  <a:solidFill>
                    <a:schemeClr val="bg1"/>
                  </a:solidFill>
                </a:defRPr>
              </a:lvl1pPr>
            </a:lstStyle>
            <a:p>
              <a:r>
                <a:rPr lang="en-US" altLang="en-US" sz="1000" dirty="0">
                  <a:solidFill>
                    <a:schemeClr val="tx1"/>
                  </a:solidFill>
                </a:rPr>
                <a:t>Dir Service</a:t>
              </a:r>
            </a:p>
          </p:txBody>
        </p:sp>
      </p:grpSp>
      <p:grpSp>
        <p:nvGrpSpPr>
          <p:cNvPr id="43" name="Group 42">
            <a:extLst>
              <a:ext uri="{FF2B5EF4-FFF2-40B4-BE49-F238E27FC236}">
                <a16:creationId xmlns:a16="http://schemas.microsoft.com/office/drawing/2014/main" id="{0A3A048C-3A8F-4DFE-A1AC-027B9F006A6E}"/>
              </a:ext>
            </a:extLst>
          </p:cNvPr>
          <p:cNvGrpSpPr/>
          <p:nvPr/>
        </p:nvGrpSpPr>
        <p:grpSpPr>
          <a:xfrm>
            <a:off x="2662842" y="1055074"/>
            <a:ext cx="9239713" cy="4201836"/>
            <a:chOff x="3649415" y="2188581"/>
            <a:chExt cx="3455355" cy="3470786"/>
          </a:xfrm>
        </p:grpSpPr>
        <p:grpSp>
          <p:nvGrpSpPr>
            <p:cNvPr id="44" name="Group 43">
              <a:extLst>
                <a:ext uri="{FF2B5EF4-FFF2-40B4-BE49-F238E27FC236}">
                  <a16:creationId xmlns:a16="http://schemas.microsoft.com/office/drawing/2014/main" id="{06DE8DB9-E22C-4663-8F53-7969CACDAE10}"/>
                </a:ext>
              </a:extLst>
            </p:cNvPr>
            <p:cNvGrpSpPr/>
            <p:nvPr/>
          </p:nvGrpSpPr>
          <p:grpSpPr>
            <a:xfrm>
              <a:off x="3672119" y="2188581"/>
              <a:ext cx="3432651" cy="3470786"/>
              <a:chOff x="2593373" y="1463644"/>
              <a:chExt cx="7829442" cy="4363950"/>
            </a:xfrm>
          </p:grpSpPr>
          <p:sp>
            <p:nvSpPr>
              <p:cNvPr id="46" name="Rectangle 45">
                <a:extLst>
                  <a:ext uri="{FF2B5EF4-FFF2-40B4-BE49-F238E27FC236}">
                    <a16:creationId xmlns:a16="http://schemas.microsoft.com/office/drawing/2014/main" id="{45A5F243-597F-49B7-BDC7-355BF9934459}"/>
                  </a:ext>
                </a:extLst>
              </p:cNvPr>
              <p:cNvSpPr/>
              <p:nvPr/>
            </p:nvSpPr>
            <p:spPr>
              <a:xfrm>
                <a:off x="2598073" y="1470143"/>
                <a:ext cx="7824742" cy="4357451"/>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 </a:t>
                </a:r>
              </a:p>
            </p:txBody>
          </p:sp>
          <p:pic>
            <p:nvPicPr>
              <p:cNvPr id="47" name="Graphic 46">
                <a:extLst>
                  <a:ext uri="{FF2B5EF4-FFF2-40B4-BE49-F238E27FC236}">
                    <a16:creationId xmlns:a16="http://schemas.microsoft.com/office/drawing/2014/main" id="{38D384D5-F575-4694-B159-CAF23BF2D9E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593373" y="1463644"/>
                <a:ext cx="310613" cy="390288"/>
              </a:xfrm>
              <a:prstGeom prst="rect">
                <a:avLst/>
              </a:prstGeom>
            </p:spPr>
          </p:pic>
        </p:grpSp>
        <p:sp>
          <p:nvSpPr>
            <p:cNvPr id="45" name="TextBox 44">
              <a:extLst>
                <a:ext uri="{FF2B5EF4-FFF2-40B4-BE49-F238E27FC236}">
                  <a16:creationId xmlns:a16="http://schemas.microsoft.com/office/drawing/2014/main" id="{8DF7D326-3EBB-414A-ACAD-FF2026931B69}"/>
                </a:ext>
              </a:extLst>
            </p:cNvPr>
            <p:cNvSpPr txBox="1"/>
            <p:nvPr/>
          </p:nvSpPr>
          <p:spPr>
            <a:xfrm>
              <a:off x="3649415" y="2471843"/>
              <a:ext cx="213611" cy="228806"/>
            </a:xfrm>
            <a:prstGeom prst="rect">
              <a:avLst/>
            </a:prstGeom>
            <a:noFill/>
          </p:spPr>
          <p:txBody>
            <a:bodyPr wrap="square" rtlCol="0">
              <a:spAutoFit/>
            </a:bodyPr>
            <a:lstStyle/>
            <a:p>
              <a:r>
                <a:rPr lang="en-US" sz="1200" b="1" dirty="0">
                  <a:solidFill>
                    <a:schemeClr val="accent6">
                      <a:lumMod val="75000"/>
                    </a:schemeClr>
                  </a:solidFill>
                </a:rPr>
                <a:t>HPC</a:t>
              </a:r>
            </a:p>
          </p:txBody>
        </p:sp>
      </p:grpSp>
      <p:pic>
        <p:nvPicPr>
          <p:cNvPr id="132" name="Graphic 7">
            <a:extLst>
              <a:ext uri="{FF2B5EF4-FFF2-40B4-BE49-F238E27FC236}">
                <a16:creationId xmlns:a16="http://schemas.microsoft.com/office/drawing/2014/main" id="{4506ADF5-47D3-44D1-A354-302238B50312}"/>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35779" y="2378737"/>
            <a:ext cx="355478" cy="355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 name="TextBox 9">
            <a:extLst>
              <a:ext uri="{FF2B5EF4-FFF2-40B4-BE49-F238E27FC236}">
                <a16:creationId xmlns:a16="http://schemas.microsoft.com/office/drawing/2014/main" id="{EE61D3E3-6365-4DC9-BBAD-4CE33C47F272}"/>
              </a:ext>
            </a:extLst>
          </p:cNvPr>
          <p:cNvSpPr txBox="1">
            <a:spLocks noChangeArrowheads="1"/>
          </p:cNvSpPr>
          <p:nvPr/>
        </p:nvSpPr>
        <p:spPr bwMode="auto">
          <a:xfrm>
            <a:off x="2072256" y="2145712"/>
            <a:ext cx="5038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TGW</a:t>
            </a:r>
          </a:p>
        </p:txBody>
      </p:sp>
      <p:sp>
        <p:nvSpPr>
          <p:cNvPr id="181" name="Rectangle 180">
            <a:extLst>
              <a:ext uri="{FF2B5EF4-FFF2-40B4-BE49-F238E27FC236}">
                <a16:creationId xmlns:a16="http://schemas.microsoft.com/office/drawing/2014/main" id="{BBE2282B-980A-A55B-411E-39C1046BE05C}"/>
              </a:ext>
            </a:extLst>
          </p:cNvPr>
          <p:cNvSpPr/>
          <p:nvPr/>
        </p:nvSpPr>
        <p:spPr>
          <a:xfrm>
            <a:off x="2723553" y="5608209"/>
            <a:ext cx="9173492" cy="72884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9">
            <a:extLst>
              <a:ext uri="{FF2B5EF4-FFF2-40B4-BE49-F238E27FC236}">
                <a16:creationId xmlns:a16="http://schemas.microsoft.com/office/drawing/2014/main" id="{9ACC231B-0187-7E5D-E256-7A41A734BFB1}"/>
              </a:ext>
            </a:extLst>
          </p:cNvPr>
          <p:cNvSpPr txBox="1">
            <a:spLocks noChangeArrowheads="1"/>
          </p:cNvSpPr>
          <p:nvPr/>
        </p:nvSpPr>
        <p:spPr bwMode="auto">
          <a:xfrm>
            <a:off x="7234851" y="5568171"/>
            <a:ext cx="19837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de-CH" sz="1000" dirty="0"/>
              <a:t>Identity, Security &amp; Compliance</a:t>
            </a:r>
          </a:p>
        </p:txBody>
      </p:sp>
      <p:grpSp>
        <p:nvGrpSpPr>
          <p:cNvPr id="189" name="Group 188">
            <a:extLst>
              <a:ext uri="{FF2B5EF4-FFF2-40B4-BE49-F238E27FC236}">
                <a16:creationId xmlns:a16="http://schemas.microsoft.com/office/drawing/2014/main" id="{553BCDC5-4763-ED68-F9FE-B8F54F594F0D}"/>
              </a:ext>
            </a:extLst>
          </p:cNvPr>
          <p:cNvGrpSpPr/>
          <p:nvPr/>
        </p:nvGrpSpPr>
        <p:grpSpPr>
          <a:xfrm>
            <a:off x="6721224" y="5794392"/>
            <a:ext cx="918320" cy="545529"/>
            <a:chOff x="5048725" y="5800206"/>
            <a:chExt cx="918320" cy="545529"/>
          </a:xfrm>
        </p:grpSpPr>
        <p:pic>
          <p:nvPicPr>
            <p:cNvPr id="184" name="Graphic 17">
              <a:extLst>
                <a:ext uri="{FF2B5EF4-FFF2-40B4-BE49-F238E27FC236}">
                  <a16:creationId xmlns:a16="http://schemas.microsoft.com/office/drawing/2014/main" id="{52F06581-3F19-F344-922D-951D1603CC4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53730" y="5800206"/>
              <a:ext cx="32316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 name="TextBox 9">
              <a:extLst>
                <a:ext uri="{FF2B5EF4-FFF2-40B4-BE49-F238E27FC236}">
                  <a16:creationId xmlns:a16="http://schemas.microsoft.com/office/drawing/2014/main" id="{76FC6EAC-C8A0-9FA7-6DE1-E1FA650CF721}"/>
                </a:ext>
              </a:extLst>
            </p:cNvPr>
            <p:cNvSpPr txBox="1">
              <a:spLocks noChangeArrowheads="1"/>
            </p:cNvSpPr>
            <p:nvPr/>
          </p:nvSpPr>
          <p:spPr bwMode="auto">
            <a:xfrm>
              <a:off x="5048725" y="6099514"/>
              <a:ext cx="918320" cy="246221"/>
            </a:xfrm>
            <a:prstGeom prst="rect">
              <a:avLst/>
            </a:prstGeom>
            <a:noFill/>
          </p:spPr>
          <p:txBody>
            <a:bodyPr wrap="square" rtlCol="0">
              <a:spAutoFit/>
            </a:bodyPr>
            <a:lstStyle>
              <a:defPPr>
                <a:defRPr lang="en-US"/>
              </a:defPPr>
              <a:lvl1pPr algn="ctr">
                <a:defRPr sz="1400">
                  <a:solidFill>
                    <a:schemeClr val="bg1"/>
                  </a:solidFill>
                </a:defRPr>
              </a:lvl1pPr>
            </a:lstStyle>
            <a:p>
              <a:r>
                <a:rPr lang="en-US" altLang="en-US" sz="1000" dirty="0">
                  <a:solidFill>
                    <a:schemeClr val="tx1"/>
                  </a:solidFill>
                </a:rPr>
                <a:t>Secrets </a:t>
              </a:r>
              <a:r>
                <a:rPr lang="en-US" altLang="en-US" sz="1000" dirty="0" err="1">
                  <a:solidFill>
                    <a:schemeClr val="tx1"/>
                  </a:solidFill>
                </a:rPr>
                <a:t>Mgr</a:t>
              </a:r>
              <a:endParaRPr lang="en-US" altLang="en-US" sz="1000" dirty="0">
                <a:solidFill>
                  <a:schemeClr val="tx1"/>
                </a:solidFill>
              </a:endParaRPr>
            </a:p>
          </p:txBody>
        </p:sp>
      </p:grpSp>
      <p:grpSp>
        <p:nvGrpSpPr>
          <p:cNvPr id="216" name="Group 215">
            <a:extLst>
              <a:ext uri="{FF2B5EF4-FFF2-40B4-BE49-F238E27FC236}">
                <a16:creationId xmlns:a16="http://schemas.microsoft.com/office/drawing/2014/main" id="{7FDA58FE-E1C9-8337-EF53-5B028E64363D}"/>
              </a:ext>
            </a:extLst>
          </p:cNvPr>
          <p:cNvGrpSpPr/>
          <p:nvPr/>
        </p:nvGrpSpPr>
        <p:grpSpPr>
          <a:xfrm>
            <a:off x="6864943" y="2350115"/>
            <a:ext cx="1056328" cy="540207"/>
            <a:chOff x="4331022" y="5792236"/>
            <a:chExt cx="1056328" cy="540207"/>
          </a:xfrm>
        </p:grpSpPr>
        <p:pic>
          <p:nvPicPr>
            <p:cNvPr id="211" name="Graphic 8">
              <a:extLst>
                <a:ext uri="{FF2B5EF4-FFF2-40B4-BE49-F238E27FC236}">
                  <a16:creationId xmlns:a16="http://schemas.microsoft.com/office/drawing/2014/main" id="{D7AB6C42-D910-4493-50A4-07E537E6F2A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14327" y="5792236"/>
              <a:ext cx="359769" cy="3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 name="TextBox 9">
              <a:extLst>
                <a:ext uri="{FF2B5EF4-FFF2-40B4-BE49-F238E27FC236}">
                  <a16:creationId xmlns:a16="http://schemas.microsoft.com/office/drawing/2014/main" id="{B187A2F5-FB00-ABCD-1D0E-3D73A6EAB7AC}"/>
                </a:ext>
              </a:extLst>
            </p:cNvPr>
            <p:cNvSpPr txBox="1">
              <a:spLocks noChangeArrowheads="1"/>
            </p:cNvSpPr>
            <p:nvPr/>
          </p:nvSpPr>
          <p:spPr bwMode="auto">
            <a:xfrm>
              <a:off x="4331022" y="6101611"/>
              <a:ext cx="105632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900" dirty="0" err="1">
                  <a:latin typeface="Arial" panose="020B0604020202020204" pitchFamily="34" charset="0"/>
                  <a:ea typeface="Amazon Ember" panose="020B0603020204020204" pitchFamily="34" charset="0"/>
                  <a:cs typeface="Arial" panose="020B0604020202020204" pitchFamily="34" charset="0"/>
                </a:rPr>
                <a:t>FSx</a:t>
              </a:r>
              <a:r>
                <a:rPr lang="en-US" altLang="en-US" sz="900" dirty="0">
                  <a:latin typeface="Arial" panose="020B0604020202020204" pitchFamily="34" charset="0"/>
                  <a:ea typeface="Amazon Ember" panose="020B0603020204020204" pitchFamily="34" charset="0"/>
                  <a:cs typeface="Arial" panose="020B0604020202020204" pitchFamily="34" charset="0"/>
                </a:rPr>
                <a:t> for ONTAP</a:t>
              </a:r>
            </a:p>
          </p:txBody>
        </p:sp>
      </p:grpSp>
      <p:sp>
        <p:nvSpPr>
          <p:cNvPr id="11" name="Rectangle 10">
            <a:extLst>
              <a:ext uri="{FF2B5EF4-FFF2-40B4-BE49-F238E27FC236}">
                <a16:creationId xmlns:a16="http://schemas.microsoft.com/office/drawing/2014/main" id="{20F99AD9-E9CF-100E-0785-49AC712CBB6D}"/>
              </a:ext>
            </a:extLst>
          </p:cNvPr>
          <p:cNvSpPr/>
          <p:nvPr/>
        </p:nvSpPr>
        <p:spPr>
          <a:xfrm>
            <a:off x="2009936" y="785361"/>
            <a:ext cx="1426994" cy="307777"/>
          </a:xfrm>
          <a:prstGeom prst="rect">
            <a:avLst/>
          </a:prstGeom>
        </p:spPr>
        <p:txBody>
          <a:bodyPr wrap="none">
            <a:spAutoFit/>
          </a:bodyPr>
          <a:lstStyle/>
          <a:p>
            <a:pPr algn="ctr"/>
            <a:r>
              <a:rPr lang="de-CH" sz="1400" b="1" dirty="0">
                <a:solidFill>
                  <a:schemeClr val="accent2">
                    <a:lumMod val="60000"/>
                    <a:lumOff val="40000"/>
                  </a:schemeClr>
                </a:solidFill>
              </a:rPr>
              <a:t>Ireland Region</a:t>
            </a:r>
          </a:p>
        </p:txBody>
      </p:sp>
      <p:cxnSp>
        <p:nvCxnSpPr>
          <p:cNvPr id="204" name="Connector: Elbow 203">
            <a:extLst>
              <a:ext uri="{FF2B5EF4-FFF2-40B4-BE49-F238E27FC236}">
                <a16:creationId xmlns:a16="http://schemas.microsoft.com/office/drawing/2014/main" id="{878AF12D-5822-923D-9EE3-472F4F69E51B}"/>
              </a:ext>
            </a:extLst>
          </p:cNvPr>
          <p:cNvCxnSpPr>
            <a:cxnSpLocks/>
            <a:stCxn id="132" idx="1"/>
          </p:cNvCxnSpPr>
          <p:nvPr/>
        </p:nvCxnSpPr>
        <p:spPr>
          <a:xfrm rot="10800000">
            <a:off x="623149" y="2272386"/>
            <a:ext cx="1512630" cy="284091"/>
          </a:xfrm>
          <a:prstGeom prst="bentConnector2">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383" name="TextBox 9">
            <a:extLst>
              <a:ext uri="{FF2B5EF4-FFF2-40B4-BE49-F238E27FC236}">
                <a16:creationId xmlns:a16="http://schemas.microsoft.com/office/drawing/2014/main" id="{22CFE5FA-8D30-0831-2430-3B3F6846C051}"/>
              </a:ext>
            </a:extLst>
          </p:cNvPr>
          <p:cNvSpPr txBox="1">
            <a:spLocks noChangeArrowheads="1"/>
          </p:cNvSpPr>
          <p:nvPr/>
        </p:nvSpPr>
        <p:spPr bwMode="auto">
          <a:xfrm>
            <a:off x="3571722" y="3288106"/>
            <a:ext cx="3595899" cy="2462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Job Queues</a:t>
            </a:r>
          </a:p>
        </p:txBody>
      </p:sp>
      <p:cxnSp>
        <p:nvCxnSpPr>
          <p:cNvPr id="410" name="Connector: Elbow 409">
            <a:extLst>
              <a:ext uri="{FF2B5EF4-FFF2-40B4-BE49-F238E27FC236}">
                <a16:creationId xmlns:a16="http://schemas.microsoft.com/office/drawing/2014/main" id="{268AE82C-E005-3E5C-5039-021D6FF14AFC}"/>
              </a:ext>
            </a:extLst>
          </p:cNvPr>
          <p:cNvCxnSpPr>
            <a:cxnSpLocks/>
          </p:cNvCxnSpPr>
          <p:nvPr/>
        </p:nvCxnSpPr>
        <p:spPr>
          <a:xfrm rot="16200000" flipH="1">
            <a:off x="9198178" y="2435180"/>
            <a:ext cx="1349849" cy="359768"/>
          </a:xfrm>
          <a:prstGeom prst="bentConnector3">
            <a:avLst>
              <a:gd name="adj1" fmla="val 50000"/>
            </a:avLst>
          </a:prstGeom>
          <a:ln>
            <a:solidFill>
              <a:schemeClr val="accent5">
                <a:lumMod val="40000"/>
                <a:lumOff val="60000"/>
              </a:schemeClr>
            </a:solidFill>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412" name="Connector: Elbow 411">
            <a:extLst>
              <a:ext uri="{FF2B5EF4-FFF2-40B4-BE49-F238E27FC236}">
                <a16:creationId xmlns:a16="http://schemas.microsoft.com/office/drawing/2014/main" id="{62B3B00C-B7FA-B11B-3D5F-3A7629F2004B}"/>
              </a:ext>
            </a:extLst>
          </p:cNvPr>
          <p:cNvCxnSpPr>
            <a:cxnSpLocks/>
            <a:endCxn id="211" idx="3"/>
          </p:cNvCxnSpPr>
          <p:nvPr/>
        </p:nvCxnSpPr>
        <p:spPr>
          <a:xfrm rot="10800000" flipV="1">
            <a:off x="7608017" y="1657982"/>
            <a:ext cx="1108902" cy="872018"/>
          </a:xfrm>
          <a:prstGeom prst="bentConnector3">
            <a:avLst>
              <a:gd name="adj1" fmla="val 50000"/>
            </a:avLst>
          </a:prstGeom>
          <a:ln>
            <a:solidFill>
              <a:schemeClr val="accent2">
                <a:lumMod val="40000"/>
                <a:lumOff val="60000"/>
              </a:schemeClr>
            </a:solidFill>
            <a:prstDash val="dash"/>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419" name="Connector: Elbow 418">
            <a:extLst>
              <a:ext uri="{FF2B5EF4-FFF2-40B4-BE49-F238E27FC236}">
                <a16:creationId xmlns:a16="http://schemas.microsoft.com/office/drawing/2014/main" id="{6A7ADC05-B345-A685-3F93-6AF6E08D3FB8}"/>
              </a:ext>
            </a:extLst>
          </p:cNvPr>
          <p:cNvCxnSpPr>
            <a:cxnSpLocks/>
            <a:stCxn id="383" idx="0"/>
            <a:endCxn id="212" idx="2"/>
          </p:cNvCxnSpPr>
          <p:nvPr/>
        </p:nvCxnSpPr>
        <p:spPr>
          <a:xfrm rot="5400000" flipH="1" flipV="1">
            <a:off x="6182497" y="2077497"/>
            <a:ext cx="397784" cy="2023435"/>
          </a:xfrm>
          <a:prstGeom prst="bentConnector3">
            <a:avLst>
              <a:gd name="adj1" fmla="val 50000"/>
            </a:avLst>
          </a:prstGeom>
          <a:ln>
            <a:solidFill>
              <a:srgbClr val="00B0F0"/>
            </a:solidFill>
            <a:prstDash val="dash"/>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56" name="Connector: Elbow 55">
            <a:extLst>
              <a:ext uri="{FF2B5EF4-FFF2-40B4-BE49-F238E27FC236}">
                <a16:creationId xmlns:a16="http://schemas.microsoft.com/office/drawing/2014/main" id="{31A4872B-5690-C53D-D783-9DBDB482B815}"/>
              </a:ext>
            </a:extLst>
          </p:cNvPr>
          <p:cNvCxnSpPr>
            <a:cxnSpLocks/>
            <a:stCxn id="10" idx="2"/>
            <a:endCxn id="132" idx="3"/>
          </p:cNvCxnSpPr>
          <p:nvPr/>
        </p:nvCxnSpPr>
        <p:spPr>
          <a:xfrm rot="5400000">
            <a:off x="2973476" y="1417529"/>
            <a:ext cx="656729" cy="1621165"/>
          </a:xfrm>
          <a:prstGeom prst="bentConnector2">
            <a:avLst/>
          </a:prstGeom>
          <a:ln>
            <a:solidFill>
              <a:schemeClr val="accent3"/>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73" name="Connector: Elbow 72">
            <a:extLst>
              <a:ext uri="{FF2B5EF4-FFF2-40B4-BE49-F238E27FC236}">
                <a16:creationId xmlns:a16="http://schemas.microsoft.com/office/drawing/2014/main" id="{FE077D41-39ED-C4D2-B8A4-9D04127026DE}"/>
              </a:ext>
            </a:extLst>
          </p:cNvPr>
          <p:cNvCxnSpPr>
            <a:cxnSpLocks/>
            <a:stCxn id="48" idx="2"/>
            <a:endCxn id="211" idx="1"/>
          </p:cNvCxnSpPr>
          <p:nvPr/>
        </p:nvCxnSpPr>
        <p:spPr>
          <a:xfrm rot="16200000" flipH="1">
            <a:off x="6655982" y="1937733"/>
            <a:ext cx="628239" cy="556293"/>
          </a:xfrm>
          <a:prstGeom prst="bentConnector2">
            <a:avLst/>
          </a:prstGeom>
          <a:ln>
            <a:solidFill>
              <a:srgbClr val="00B0F0"/>
            </a:solidFill>
            <a:prstDash val="dash"/>
            <a:headEnd type="triangle"/>
            <a:tailEnd type="triangle"/>
          </a:ln>
        </p:spPr>
        <p:style>
          <a:lnRef idx="1">
            <a:schemeClr val="accent5"/>
          </a:lnRef>
          <a:fillRef idx="0">
            <a:schemeClr val="accent5"/>
          </a:fillRef>
          <a:effectRef idx="0">
            <a:schemeClr val="accent5"/>
          </a:effectRef>
          <a:fontRef idx="minor">
            <a:schemeClr val="tx1"/>
          </a:fontRef>
        </p:style>
      </p:cxnSp>
      <p:sp>
        <p:nvSpPr>
          <p:cNvPr id="98" name="TextBox 9">
            <a:extLst>
              <a:ext uri="{FF2B5EF4-FFF2-40B4-BE49-F238E27FC236}">
                <a16:creationId xmlns:a16="http://schemas.microsoft.com/office/drawing/2014/main" id="{E67382CC-DB08-9D97-84A4-6F2A92B34A34}"/>
              </a:ext>
            </a:extLst>
          </p:cNvPr>
          <p:cNvSpPr txBox="1">
            <a:spLocks noChangeArrowheads="1"/>
          </p:cNvSpPr>
          <p:nvPr/>
        </p:nvSpPr>
        <p:spPr bwMode="auto">
          <a:xfrm>
            <a:off x="566951" y="2530969"/>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DCV Session</a:t>
            </a:r>
          </a:p>
        </p:txBody>
      </p:sp>
      <p:sp>
        <p:nvSpPr>
          <p:cNvPr id="99" name="TextBox 9">
            <a:extLst>
              <a:ext uri="{FF2B5EF4-FFF2-40B4-BE49-F238E27FC236}">
                <a16:creationId xmlns:a16="http://schemas.microsoft.com/office/drawing/2014/main" id="{DA6EC497-EE10-7C8D-1C6A-0D4C8F6CA77A}"/>
              </a:ext>
            </a:extLst>
          </p:cNvPr>
          <p:cNvSpPr txBox="1">
            <a:spLocks noChangeArrowheads="1"/>
          </p:cNvSpPr>
          <p:nvPr/>
        </p:nvSpPr>
        <p:spPr bwMode="auto">
          <a:xfrm>
            <a:off x="6042146" y="2024530"/>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Data Connectivity</a:t>
            </a:r>
          </a:p>
        </p:txBody>
      </p:sp>
      <p:sp>
        <p:nvSpPr>
          <p:cNvPr id="1028" name="TextBox 9">
            <a:extLst>
              <a:ext uri="{FF2B5EF4-FFF2-40B4-BE49-F238E27FC236}">
                <a16:creationId xmlns:a16="http://schemas.microsoft.com/office/drawing/2014/main" id="{A7C7F3D3-8BCA-6825-2D18-97990023B7BC}"/>
              </a:ext>
            </a:extLst>
          </p:cNvPr>
          <p:cNvSpPr txBox="1">
            <a:spLocks noChangeArrowheads="1"/>
          </p:cNvSpPr>
          <p:nvPr/>
        </p:nvSpPr>
        <p:spPr bwMode="auto">
          <a:xfrm>
            <a:off x="3599900" y="2319272"/>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DCV Session</a:t>
            </a:r>
          </a:p>
        </p:txBody>
      </p:sp>
      <p:sp>
        <p:nvSpPr>
          <p:cNvPr id="1029" name="TextBox 9">
            <a:extLst>
              <a:ext uri="{FF2B5EF4-FFF2-40B4-BE49-F238E27FC236}">
                <a16:creationId xmlns:a16="http://schemas.microsoft.com/office/drawing/2014/main" id="{D5A97928-C145-6936-3C49-819F6E76FB2A}"/>
              </a:ext>
            </a:extLst>
          </p:cNvPr>
          <p:cNvSpPr txBox="1">
            <a:spLocks noChangeArrowheads="1"/>
          </p:cNvSpPr>
          <p:nvPr/>
        </p:nvSpPr>
        <p:spPr bwMode="auto">
          <a:xfrm>
            <a:off x="5089297" y="1388447"/>
            <a:ext cx="5888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Submit Job </a:t>
            </a:r>
          </a:p>
        </p:txBody>
      </p:sp>
      <p:sp>
        <p:nvSpPr>
          <p:cNvPr id="1030" name="TextBox 9">
            <a:extLst>
              <a:ext uri="{FF2B5EF4-FFF2-40B4-BE49-F238E27FC236}">
                <a16:creationId xmlns:a16="http://schemas.microsoft.com/office/drawing/2014/main" id="{B2356F54-4075-B638-D08B-7488B3E6E640}"/>
              </a:ext>
            </a:extLst>
          </p:cNvPr>
          <p:cNvSpPr txBox="1">
            <a:spLocks noChangeArrowheads="1"/>
          </p:cNvSpPr>
          <p:nvPr/>
        </p:nvSpPr>
        <p:spPr bwMode="auto">
          <a:xfrm>
            <a:off x="9557072" y="2361423"/>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solidFill>
                  <a:schemeClr val="bg1">
                    <a:lumMod val="65000"/>
                  </a:schemeClr>
                </a:solidFill>
                <a:latin typeface="Arial" panose="020B0604020202020204" pitchFamily="34" charset="0"/>
                <a:ea typeface="Amazon Ember" panose="020B0603020204020204" pitchFamily="34" charset="0"/>
                <a:cs typeface="Arial" panose="020B0604020202020204" pitchFamily="34" charset="0"/>
              </a:rPr>
              <a:t>Send to Queue</a:t>
            </a:r>
          </a:p>
        </p:txBody>
      </p:sp>
      <p:grpSp>
        <p:nvGrpSpPr>
          <p:cNvPr id="15" name="Group 14">
            <a:extLst>
              <a:ext uri="{FF2B5EF4-FFF2-40B4-BE49-F238E27FC236}">
                <a16:creationId xmlns:a16="http://schemas.microsoft.com/office/drawing/2014/main" id="{752B44F9-D0CB-605C-4594-CD8138017FCF}"/>
              </a:ext>
            </a:extLst>
          </p:cNvPr>
          <p:cNvGrpSpPr/>
          <p:nvPr/>
        </p:nvGrpSpPr>
        <p:grpSpPr>
          <a:xfrm>
            <a:off x="3190228" y="1182560"/>
            <a:ext cx="2257983" cy="736086"/>
            <a:chOff x="8817804" y="1657264"/>
            <a:chExt cx="2257983" cy="736086"/>
          </a:xfrm>
        </p:grpSpPr>
        <p:sp>
          <p:nvSpPr>
            <p:cNvPr id="5" name="Rectangle 4">
              <a:extLst>
                <a:ext uri="{FF2B5EF4-FFF2-40B4-BE49-F238E27FC236}">
                  <a16:creationId xmlns:a16="http://schemas.microsoft.com/office/drawing/2014/main" id="{C95621B1-7247-B807-D870-E991DA7FCE6F}"/>
                </a:ext>
              </a:extLst>
            </p:cNvPr>
            <p:cNvSpPr/>
            <p:nvPr/>
          </p:nvSpPr>
          <p:spPr>
            <a:xfrm>
              <a:off x="8823398" y="1761728"/>
              <a:ext cx="1967817" cy="631622"/>
            </a:xfrm>
            <a:prstGeom prst="rect">
              <a:avLst/>
            </a:prstGeom>
            <a:noFill/>
            <a:ln w="127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22">
              <a:extLst>
                <a:ext uri="{FF2B5EF4-FFF2-40B4-BE49-F238E27FC236}">
                  <a16:creationId xmlns:a16="http://schemas.microsoft.com/office/drawing/2014/main" id="{56D54278-6454-5B75-7D07-2A7EF9901BAC}"/>
                </a:ext>
              </a:extLst>
            </p:cNvPr>
            <p:cNvSpPr txBox="1">
              <a:spLocks noChangeArrowheads="1"/>
            </p:cNvSpPr>
            <p:nvPr/>
          </p:nvSpPr>
          <p:spPr bwMode="auto">
            <a:xfrm>
              <a:off x="8817804" y="1657264"/>
              <a:ext cx="22579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200" b="1" dirty="0">
                  <a:solidFill>
                    <a:schemeClr val="accent2"/>
                  </a:solidFill>
                  <a:latin typeface="Arial" panose="020B0604020202020204" pitchFamily="34" charset="0"/>
                  <a:cs typeface="Arial" panose="020B0604020202020204" pitchFamily="34" charset="0"/>
                </a:rPr>
                <a:t>Workstations (</a:t>
              </a:r>
              <a:r>
                <a:rPr lang="en-US" altLang="en-US" sz="1200" b="1" dirty="0">
                  <a:latin typeface="Arial" panose="020B0604020202020204" pitchFamily="34" charset="0"/>
                  <a:cs typeface="Arial" panose="020B0604020202020204" pitchFamily="34" charset="0"/>
                </a:rPr>
                <a:t>Windows</a:t>
              </a:r>
              <a:r>
                <a:rPr lang="en-US" altLang="en-US" sz="1200" b="1" dirty="0">
                  <a:solidFill>
                    <a:schemeClr val="accent2"/>
                  </a:solidFill>
                  <a:latin typeface="Arial" panose="020B0604020202020204" pitchFamily="34" charset="0"/>
                  <a:cs typeface="Arial" panose="020B0604020202020204" pitchFamily="34" charset="0"/>
                </a:rPr>
                <a:t>)</a:t>
              </a:r>
              <a:r>
                <a:rPr lang="en-US" altLang="en-US" b="1" dirty="0">
                  <a:solidFill>
                    <a:schemeClr val="accent2"/>
                  </a:solidFill>
                  <a:latin typeface="Arial" panose="020B0604020202020204" pitchFamily="34" charset="0"/>
                  <a:cs typeface="Arial" panose="020B0604020202020204" pitchFamily="34" charset="0"/>
                </a:rPr>
                <a:t> </a:t>
              </a:r>
            </a:p>
          </p:txBody>
        </p:sp>
        <p:pic>
          <p:nvPicPr>
            <p:cNvPr id="8" name="Graphic 108">
              <a:extLst>
                <a:ext uri="{FF2B5EF4-FFF2-40B4-BE49-F238E27FC236}">
                  <a16:creationId xmlns:a16="http://schemas.microsoft.com/office/drawing/2014/main" id="{97DC48EA-9275-A75F-A0CB-9FAE15064373}"/>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9123008" y="1987584"/>
              <a:ext cx="377851" cy="3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Graphic 108">
              <a:extLst>
                <a:ext uri="{FF2B5EF4-FFF2-40B4-BE49-F238E27FC236}">
                  <a16:creationId xmlns:a16="http://schemas.microsoft.com/office/drawing/2014/main" id="{B2A194E7-8281-39E8-57D4-D0549C62A57C}"/>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9551072" y="1996600"/>
              <a:ext cx="377851" cy="3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Graphic 108">
              <a:extLst>
                <a:ext uri="{FF2B5EF4-FFF2-40B4-BE49-F238E27FC236}">
                  <a16:creationId xmlns:a16="http://schemas.microsoft.com/office/drawing/2014/main" id="{6FC1E2AB-494E-D303-5D75-73E80A145B6D}"/>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9998013" y="1995296"/>
              <a:ext cx="377851" cy="3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5">
            <a:extLst>
              <a:ext uri="{FF2B5EF4-FFF2-40B4-BE49-F238E27FC236}">
                <a16:creationId xmlns:a16="http://schemas.microsoft.com/office/drawing/2014/main" id="{D5501E28-E2D5-5AFC-AEFE-40404F995A8A}"/>
              </a:ext>
            </a:extLst>
          </p:cNvPr>
          <p:cNvGrpSpPr/>
          <p:nvPr/>
        </p:nvGrpSpPr>
        <p:grpSpPr>
          <a:xfrm>
            <a:off x="8672671" y="1302202"/>
            <a:ext cx="2061216" cy="637934"/>
            <a:chOff x="4834740" y="1732883"/>
            <a:chExt cx="2061216" cy="637934"/>
          </a:xfrm>
        </p:grpSpPr>
        <p:grpSp>
          <p:nvGrpSpPr>
            <p:cNvPr id="19" name="Group 18">
              <a:extLst>
                <a:ext uri="{FF2B5EF4-FFF2-40B4-BE49-F238E27FC236}">
                  <a16:creationId xmlns:a16="http://schemas.microsoft.com/office/drawing/2014/main" id="{3FF715E6-4C56-5101-1D88-DAF0110D64FE}"/>
                </a:ext>
              </a:extLst>
            </p:cNvPr>
            <p:cNvGrpSpPr/>
            <p:nvPr/>
          </p:nvGrpSpPr>
          <p:grpSpPr>
            <a:xfrm>
              <a:off x="4834740" y="1732883"/>
              <a:ext cx="2061216" cy="637934"/>
              <a:chOff x="4318977" y="2306008"/>
              <a:chExt cx="2061216" cy="637934"/>
            </a:xfrm>
          </p:grpSpPr>
          <p:pic>
            <p:nvPicPr>
              <p:cNvPr id="23" name="Graphic 46">
                <a:extLst>
                  <a:ext uri="{FF2B5EF4-FFF2-40B4-BE49-F238E27FC236}">
                    <a16:creationId xmlns:a16="http://schemas.microsoft.com/office/drawing/2014/main" id="{A304D342-8439-5D48-3888-473C24B605B8}"/>
                  </a:ext>
                </a:extLst>
              </p:cNvPr>
              <p:cNvPicPr>
                <a:picLocks noChangeAspect="1" noChangeArrowheads="1"/>
              </p:cNvPicPr>
              <p:nvPr/>
            </p:nvPicPr>
            <p:blipFill>
              <a:blip r:embed="rId24">
                <a:extLst>
                  <a:ext uri="{96DAC541-7B7A-43D3-8B79-37D633B846F1}">
                    <asvg:svgBlip xmlns:asvg="http://schemas.microsoft.com/office/drawing/2016/SVG/main" r:embed="rId25"/>
                  </a:ext>
                </a:extLst>
              </a:blip>
              <a:srcRect/>
              <a:stretch/>
            </p:blipFill>
            <p:spPr bwMode="auto">
              <a:xfrm>
                <a:off x="4367790" y="2523833"/>
                <a:ext cx="377851" cy="37785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
            <p:nvSpPr>
              <p:cNvPr id="24" name="Rectangle 23">
                <a:extLst>
                  <a:ext uri="{FF2B5EF4-FFF2-40B4-BE49-F238E27FC236}">
                    <a16:creationId xmlns:a16="http://schemas.microsoft.com/office/drawing/2014/main" id="{58FB8C21-81D5-A06F-F802-D6C366836CFB}"/>
                  </a:ext>
                </a:extLst>
              </p:cNvPr>
              <p:cNvSpPr/>
              <p:nvPr/>
            </p:nvSpPr>
            <p:spPr>
              <a:xfrm>
                <a:off x="4318977" y="2306008"/>
                <a:ext cx="2041085" cy="637934"/>
              </a:xfrm>
              <a:prstGeom prst="rect">
                <a:avLst/>
              </a:prstGeom>
              <a:noFill/>
              <a:ln w="127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25" name="TextBox 22">
                <a:extLst>
                  <a:ext uri="{FF2B5EF4-FFF2-40B4-BE49-F238E27FC236}">
                    <a16:creationId xmlns:a16="http://schemas.microsoft.com/office/drawing/2014/main" id="{80B386E5-FA83-6C98-8CBE-F99BAE985A81}"/>
                  </a:ext>
                </a:extLst>
              </p:cNvPr>
              <p:cNvSpPr txBox="1">
                <a:spLocks noChangeArrowheads="1"/>
              </p:cNvSpPr>
              <p:nvPr/>
            </p:nvSpPr>
            <p:spPr bwMode="auto">
              <a:xfrm>
                <a:off x="4323997" y="2318658"/>
                <a:ext cx="2056196" cy="276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solidFill>
                      <a:schemeClr val="bg1">
                        <a:lumMod val="65000"/>
                      </a:schemeClr>
                    </a:solidFill>
                    <a:latin typeface="Arial" panose="020B0604020202020204" pitchFamily="34" charset="0"/>
                    <a:cs typeface="Arial" panose="020B0604020202020204" pitchFamily="34" charset="0"/>
                  </a:rPr>
                  <a:t>Head Node (RHEL)</a:t>
                </a:r>
              </a:p>
            </p:txBody>
          </p:sp>
          <p:sp>
            <p:nvSpPr>
              <p:cNvPr id="27" name="TextBox 22">
                <a:extLst>
                  <a:ext uri="{FF2B5EF4-FFF2-40B4-BE49-F238E27FC236}">
                    <a16:creationId xmlns:a16="http://schemas.microsoft.com/office/drawing/2014/main" id="{5B8B6561-1382-ED0D-A1B8-6AAD4DA18FD4}"/>
                  </a:ext>
                </a:extLst>
              </p:cNvPr>
              <p:cNvSpPr txBox="1">
                <a:spLocks noChangeArrowheads="1"/>
              </p:cNvSpPr>
              <p:nvPr/>
            </p:nvSpPr>
            <p:spPr bwMode="auto">
              <a:xfrm>
                <a:off x="4835876" y="2533402"/>
                <a:ext cx="116124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171450" indent="-171450" eaLnBrk="1" hangingPunct="1">
                  <a:buFont typeface="Arial" panose="020B0604020202020204" pitchFamily="34" charset="0"/>
                  <a:buChar char="•"/>
                </a:pPr>
                <a:r>
                  <a:rPr lang="en-US" altLang="en-US" sz="900" dirty="0">
                    <a:solidFill>
                      <a:schemeClr val="bg1">
                        <a:lumMod val="65000"/>
                      </a:schemeClr>
                    </a:solidFill>
                    <a:latin typeface="Arial" panose="020B0604020202020204" pitchFamily="34" charset="0"/>
                    <a:cs typeface="Arial" panose="020B0604020202020204" pitchFamily="34" charset="0"/>
                  </a:rPr>
                  <a:t>Scheduler </a:t>
                </a:r>
              </a:p>
            </p:txBody>
          </p:sp>
        </p:grpSp>
        <p:sp>
          <p:nvSpPr>
            <p:cNvPr id="20" name="TextBox 9">
              <a:extLst>
                <a:ext uri="{FF2B5EF4-FFF2-40B4-BE49-F238E27FC236}">
                  <a16:creationId xmlns:a16="http://schemas.microsoft.com/office/drawing/2014/main" id="{2F8A7DAE-77F5-8A6F-B9E9-D6DF46250E7E}"/>
                </a:ext>
              </a:extLst>
            </p:cNvPr>
            <p:cNvSpPr txBox="1">
              <a:spLocks noChangeArrowheads="1"/>
            </p:cNvSpPr>
            <p:nvPr/>
          </p:nvSpPr>
          <p:spPr bwMode="auto">
            <a:xfrm>
              <a:off x="5331508" y="2101427"/>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solidFill>
                    <a:schemeClr val="bg1">
                      <a:lumMod val="65000"/>
                    </a:schemeClr>
                  </a:solidFill>
                  <a:latin typeface="Arial" panose="020B0604020202020204" pitchFamily="34" charset="0"/>
                  <a:ea typeface="Amazon Ember" panose="020B0603020204020204" pitchFamily="34" charset="0"/>
                  <a:cs typeface="Arial" panose="020B0604020202020204" pitchFamily="34" charset="0"/>
                </a:rPr>
                <a:t>C6i.2xlarge</a:t>
              </a:r>
            </a:p>
          </p:txBody>
        </p:sp>
      </p:grpSp>
      <p:sp>
        <p:nvSpPr>
          <p:cNvPr id="93" name="TextBox 9">
            <a:extLst>
              <a:ext uri="{FF2B5EF4-FFF2-40B4-BE49-F238E27FC236}">
                <a16:creationId xmlns:a16="http://schemas.microsoft.com/office/drawing/2014/main" id="{478931D4-7574-63D4-0E58-E5BF72F194D7}"/>
              </a:ext>
            </a:extLst>
          </p:cNvPr>
          <p:cNvSpPr txBox="1">
            <a:spLocks noChangeArrowheads="1"/>
          </p:cNvSpPr>
          <p:nvPr/>
        </p:nvSpPr>
        <p:spPr bwMode="auto">
          <a:xfrm>
            <a:off x="74782" y="678929"/>
            <a:ext cx="139251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Dyson on-premise</a:t>
            </a:r>
          </a:p>
        </p:txBody>
      </p:sp>
      <p:grpSp>
        <p:nvGrpSpPr>
          <p:cNvPr id="107" name="Group 106">
            <a:extLst>
              <a:ext uri="{FF2B5EF4-FFF2-40B4-BE49-F238E27FC236}">
                <a16:creationId xmlns:a16="http://schemas.microsoft.com/office/drawing/2014/main" id="{E7BADF4B-676D-3927-C738-064FA51D55D9}"/>
              </a:ext>
            </a:extLst>
          </p:cNvPr>
          <p:cNvGrpSpPr/>
          <p:nvPr/>
        </p:nvGrpSpPr>
        <p:grpSpPr>
          <a:xfrm>
            <a:off x="3571723" y="3561379"/>
            <a:ext cx="3676526" cy="460859"/>
            <a:chOff x="8392880" y="3624076"/>
            <a:chExt cx="3266817" cy="460859"/>
          </a:xfrm>
        </p:grpSpPr>
        <p:pic>
          <p:nvPicPr>
            <p:cNvPr id="112" name="Graphic 111">
              <a:extLst>
                <a:ext uri="{FF2B5EF4-FFF2-40B4-BE49-F238E27FC236}">
                  <a16:creationId xmlns:a16="http://schemas.microsoft.com/office/drawing/2014/main" id="{E755C0FE-4C46-E36E-3238-88836F8D2D34}"/>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1423126" y="3745155"/>
              <a:ext cx="236571" cy="236571"/>
            </a:xfrm>
            <a:prstGeom prst="rect">
              <a:avLst/>
            </a:prstGeom>
          </p:spPr>
        </p:pic>
        <p:grpSp>
          <p:nvGrpSpPr>
            <p:cNvPr id="113" name="Group 112">
              <a:extLst>
                <a:ext uri="{FF2B5EF4-FFF2-40B4-BE49-F238E27FC236}">
                  <a16:creationId xmlns:a16="http://schemas.microsoft.com/office/drawing/2014/main" id="{5CACE063-FCB2-E063-331F-64D5471B48C7}"/>
                </a:ext>
              </a:extLst>
            </p:cNvPr>
            <p:cNvGrpSpPr/>
            <p:nvPr/>
          </p:nvGrpSpPr>
          <p:grpSpPr>
            <a:xfrm>
              <a:off x="8392880" y="3624076"/>
              <a:ext cx="3183442" cy="460859"/>
              <a:chOff x="8392880" y="3624076"/>
              <a:chExt cx="3183442" cy="460859"/>
            </a:xfrm>
          </p:grpSpPr>
          <p:grpSp>
            <p:nvGrpSpPr>
              <p:cNvPr id="115" name="Group 114">
                <a:extLst>
                  <a:ext uri="{FF2B5EF4-FFF2-40B4-BE49-F238E27FC236}">
                    <a16:creationId xmlns:a16="http://schemas.microsoft.com/office/drawing/2014/main" id="{E13B40C6-D5CF-AD1C-B11A-81B0F10A91E8}"/>
                  </a:ext>
                </a:extLst>
              </p:cNvPr>
              <p:cNvGrpSpPr/>
              <p:nvPr/>
            </p:nvGrpSpPr>
            <p:grpSpPr>
              <a:xfrm>
                <a:off x="8505007" y="3701363"/>
                <a:ext cx="2170571" cy="330878"/>
                <a:chOff x="4898455" y="4441014"/>
                <a:chExt cx="2170571" cy="330878"/>
              </a:xfrm>
            </p:grpSpPr>
            <p:pic>
              <p:nvPicPr>
                <p:cNvPr id="117" name="Graphic 62">
                  <a:extLst>
                    <a:ext uri="{FF2B5EF4-FFF2-40B4-BE49-F238E27FC236}">
                      <a16:creationId xmlns:a16="http://schemas.microsoft.com/office/drawing/2014/main" id="{53EA635B-E1F4-81EF-CA65-D467B2A0C38B}"/>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 name="TextBox 22">
                  <a:extLst>
                    <a:ext uri="{FF2B5EF4-FFF2-40B4-BE49-F238E27FC236}">
                      <a16:creationId xmlns:a16="http://schemas.microsoft.com/office/drawing/2014/main" id="{18EA9641-85A5-AB19-085C-3009733189D9}"/>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119" name="Graphic 62">
                  <a:extLst>
                    <a:ext uri="{FF2B5EF4-FFF2-40B4-BE49-F238E27FC236}">
                      <a16:creationId xmlns:a16="http://schemas.microsoft.com/office/drawing/2014/main" id="{0B3E985F-CC1A-67A9-B39C-374D357B49C4}"/>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 name="Graphic 62">
                  <a:extLst>
                    <a:ext uri="{FF2B5EF4-FFF2-40B4-BE49-F238E27FC236}">
                      <a16:creationId xmlns:a16="http://schemas.microsoft.com/office/drawing/2014/main" id="{6386FB49-E222-B30A-C90F-510D83F262DB}"/>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89845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6" name="Rectangle 115">
                <a:extLst>
                  <a:ext uri="{FF2B5EF4-FFF2-40B4-BE49-F238E27FC236}">
                    <a16:creationId xmlns:a16="http://schemas.microsoft.com/office/drawing/2014/main" id="{FAC31923-0C57-D766-89D3-2E95396DD756}"/>
                  </a:ext>
                </a:extLst>
              </p:cNvPr>
              <p:cNvSpPr/>
              <p:nvPr/>
            </p:nvSpPr>
            <p:spPr>
              <a:xfrm>
                <a:off x="8392880" y="3624076"/>
                <a:ext cx="3183442" cy="460859"/>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grpSp>
      </p:grpSp>
      <p:grpSp>
        <p:nvGrpSpPr>
          <p:cNvPr id="121" name="Group 120">
            <a:extLst>
              <a:ext uri="{FF2B5EF4-FFF2-40B4-BE49-F238E27FC236}">
                <a16:creationId xmlns:a16="http://schemas.microsoft.com/office/drawing/2014/main" id="{E2A00150-F95B-5885-745F-147A0AE8ECDF}"/>
              </a:ext>
            </a:extLst>
          </p:cNvPr>
          <p:cNvGrpSpPr/>
          <p:nvPr/>
        </p:nvGrpSpPr>
        <p:grpSpPr>
          <a:xfrm>
            <a:off x="3558173" y="4100473"/>
            <a:ext cx="3690076" cy="460859"/>
            <a:chOff x="8392880" y="3624076"/>
            <a:chExt cx="3266817" cy="460859"/>
          </a:xfrm>
        </p:grpSpPr>
        <p:pic>
          <p:nvPicPr>
            <p:cNvPr id="122" name="Graphic 121">
              <a:extLst>
                <a:ext uri="{FF2B5EF4-FFF2-40B4-BE49-F238E27FC236}">
                  <a16:creationId xmlns:a16="http://schemas.microsoft.com/office/drawing/2014/main" id="{F2C5ED81-6993-6DD2-6008-9E9BDFD7A8E0}"/>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1423126" y="3745155"/>
              <a:ext cx="236571" cy="236571"/>
            </a:xfrm>
            <a:prstGeom prst="rect">
              <a:avLst/>
            </a:prstGeom>
          </p:spPr>
        </p:pic>
        <p:grpSp>
          <p:nvGrpSpPr>
            <p:cNvPr id="123" name="Group 122">
              <a:extLst>
                <a:ext uri="{FF2B5EF4-FFF2-40B4-BE49-F238E27FC236}">
                  <a16:creationId xmlns:a16="http://schemas.microsoft.com/office/drawing/2014/main" id="{EDD5B91F-01A5-043B-8720-5D609720A95F}"/>
                </a:ext>
              </a:extLst>
            </p:cNvPr>
            <p:cNvGrpSpPr/>
            <p:nvPr/>
          </p:nvGrpSpPr>
          <p:grpSpPr>
            <a:xfrm>
              <a:off x="8392880" y="3624076"/>
              <a:ext cx="3183442" cy="460859"/>
              <a:chOff x="8392880" y="3624076"/>
              <a:chExt cx="3183442" cy="460859"/>
            </a:xfrm>
          </p:grpSpPr>
          <p:grpSp>
            <p:nvGrpSpPr>
              <p:cNvPr id="124" name="Group 123">
                <a:extLst>
                  <a:ext uri="{FF2B5EF4-FFF2-40B4-BE49-F238E27FC236}">
                    <a16:creationId xmlns:a16="http://schemas.microsoft.com/office/drawing/2014/main" id="{F7AE6FF7-5F9B-2930-0D44-29B79F362213}"/>
                  </a:ext>
                </a:extLst>
              </p:cNvPr>
              <p:cNvGrpSpPr/>
              <p:nvPr/>
            </p:nvGrpSpPr>
            <p:grpSpPr>
              <a:xfrm>
                <a:off x="8505007" y="3701363"/>
                <a:ext cx="2170571" cy="330878"/>
                <a:chOff x="4898455" y="4441014"/>
                <a:chExt cx="2170571" cy="330878"/>
              </a:xfrm>
            </p:grpSpPr>
            <p:pic>
              <p:nvPicPr>
                <p:cNvPr id="126" name="Graphic 62">
                  <a:extLst>
                    <a:ext uri="{FF2B5EF4-FFF2-40B4-BE49-F238E27FC236}">
                      <a16:creationId xmlns:a16="http://schemas.microsoft.com/office/drawing/2014/main" id="{DC2B101C-2942-03CA-108A-E4ED24465FD9}"/>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 name="TextBox 22">
                  <a:extLst>
                    <a:ext uri="{FF2B5EF4-FFF2-40B4-BE49-F238E27FC236}">
                      <a16:creationId xmlns:a16="http://schemas.microsoft.com/office/drawing/2014/main" id="{EFD74C29-F300-2A8A-8BD1-221AFAD6C772}"/>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128" name="Graphic 62">
                  <a:extLst>
                    <a:ext uri="{FF2B5EF4-FFF2-40B4-BE49-F238E27FC236}">
                      <a16:creationId xmlns:a16="http://schemas.microsoft.com/office/drawing/2014/main" id="{A5424A2E-E44D-3CAA-A5F0-8CF39FFA996F}"/>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 name="Graphic 62">
                  <a:extLst>
                    <a:ext uri="{FF2B5EF4-FFF2-40B4-BE49-F238E27FC236}">
                      <a16:creationId xmlns:a16="http://schemas.microsoft.com/office/drawing/2014/main" id="{743302E0-CD47-497B-4D87-AE5ABA1DA6CE}"/>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89845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5" name="Rectangle 124">
                <a:extLst>
                  <a:ext uri="{FF2B5EF4-FFF2-40B4-BE49-F238E27FC236}">
                    <a16:creationId xmlns:a16="http://schemas.microsoft.com/office/drawing/2014/main" id="{D42187CA-93D3-2AC3-9394-77167D7DC541}"/>
                  </a:ext>
                </a:extLst>
              </p:cNvPr>
              <p:cNvSpPr/>
              <p:nvPr/>
            </p:nvSpPr>
            <p:spPr>
              <a:xfrm>
                <a:off x="8392880" y="3624076"/>
                <a:ext cx="3183442" cy="460859"/>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grpSp>
      </p:grpSp>
      <p:grpSp>
        <p:nvGrpSpPr>
          <p:cNvPr id="130" name="Group 129">
            <a:extLst>
              <a:ext uri="{FF2B5EF4-FFF2-40B4-BE49-F238E27FC236}">
                <a16:creationId xmlns:a16="http://schemas.microsoft.com/office/drawing/2014/main" id="{6D564C56-5B83-37DB-9B5C-13A6A5540FA9}"/>
              </a:ext>
            </a:extLst>
          </p:cNvPr>
          <p:cNvGrpSpPr/>
          <p:nvPr/>
        </p:nvGrpSpPr>
        <p:grpSpPr>
          <a:xfrm>
            <a:off x="3541693" y="4634522"/>
            <a:ext cx="3706556" cy="460859"/>
            <a:chOff x="8392880" y="3624076"/>
            <a:chExt cx="3266817" cy="460859"/>
          </a:xfrm>
        </p:grpSpPr>
        <p:pic>
          <p:nvPicPr>
            <p:cNvPr id="131" name="Graphic 130">
              <a:extLst>
                <a:ext uri="{FF2B5EF4-FFF2-40B4-BE49-F238E27FC236}">
                  <a16:creationId xmlns:a16="http://schemas.microsoft.com/office/drawing/2014/main" id="{337FD86B-8F86-AA3C-3CBB-4262C751576C}"/>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1423126" y="3745155"/>
              <a:ext cx="236571" cy="236571"/>
            </a:xfrm>
            <a:prstGeom prst="rect">
              <a:avLst/>
            </a:prstGeom>
          </p:spPr>
        </p:pic>
        <p:grpSp>
          <p:nvGrpSpPr>
            <p:cNvPr id="133" name="Group 132">
              <a:extLst>
                <a:ext uri="{FF2B5EF4-FFF2-40B4-BE49-F238E27FC236}">
                  <a16:creationId xmlns:a16="http://schemas.microsoft.com/office/drawing/2014/main" id="{FFBCDA01-46DB-8E8D-AF7C-15F2006C90EF}"/>
                </a:ext>
              </a:extLst>
            </p:cNvPr>
            <p:cNvGrpSpPr/>
            <p:nvPr/>
          </p:nvGrpSpPr>
          <p:grpSpPr>
            <a:xfrm>
              <a:off x="8392880" y="3624076"/>
              <a:ext cx="3183442" cy="460859"/>
              <a:chOff x="8392880" y="3624076"/>
              <a:chExt cx="3183442" cy="460859"/>
            </a:xfrm>
          </p:grpSpPr>
          <p:grpSp>
            <p:nvGrpSpPr>
              <p:cNvPr id="134" name="Group 133">
                <a:extLst>
                  <a:ext uri="{FF2B5EF4-FFF2-40B4-BE49-F238E27FC236}">
                    <a16:creationId xmlns:a16="http://schemas.microsoft.com/office/drawing/2014/main" id="{6C4044E4-9AFE-977C-AD8F-20B1F01C0F5A}"/>
                  </a:ext>
                </a:extLst>
              </p:cNvPr>
              <p:cNvGrpSpPr/>
              <p:nvPr/>
            </p:nvGrpSpPr>
            <p:grpSpPr>
              <a:xfrm>
                <a:off x="8505007" y="3701363"/>
                <a:ext cx="2170571" cy="330878"/>
                <a:chOff x="4898455" y="4441014"/>
                <a:chExt cx="2170571" cy="330878"/>
              </a:xfrm>
            </p:grpSpPr>
            <p:pic>
              <p:nvPicPr>
                <p:cNvPr id="136" name="Graphic 62">
                  <a:extLst>
                    <a:ext uri="{FF2B5EF4-FFF2-40B4-BE49-F238E27FC236}">
                      <a16:creationId xmlns:a16="http://schemas.microsoft.com/office/drawing/2014/main" id="{ACCBECDF-1BC2-1720-FCE9-AF3A44383A5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TextBox 22">
                  <a:extLst>
                    <a:ext uri="{FF2B5EF4-FFF2-40B4-BE49-F238E27FC236}">
                      <a16:creationId xmlns:a16="http://schemas.microsoft.com/office/drawing/2014/main" id="{4FFF2B31-A14D-0CE7-3715-CF6A550A0E99}"/>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138" name="Graphic 62">
                  <a:extLst>
                    <a:ext uri="{FF2B5EF4-FFF2-40B4-BE49-F238E27FC236}">
                      <a16:creationId xmlns:a16="http://schemas.microsoft.com/office/drawing/2014/main" id="{801CFF5F-F1C5-D24A-7FBB-AF52209A4885}"/>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Graphic 62">
                  <a:extLst>
                    <a:ext uri="{FF2B5EF4-FFF2-40B4-BE49-F238E27FC236}">
                      <a16:creationId xmlns:a16="http://schemas.microsoft.com/office/drawing/2014/main" id="{18C1512F-3398-39BF-5A4E-79D677E2BFE6}"/>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89845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5" name="Rectangle 134">
                <a:extLst>
                  <a:ext uri="{FF2B5EF4-FFF2-40B4-BE49-F238E27FC236}">
                    <a16:creationId xmlns:a16="http://schemas.microsoft.com/office/drawing/2014/main" id="{E8C69810-A8E8-112F-B0C5-CC782BFD2E30}"/>
                  </a:ext>
                </a:extLst>
              </p:cNvPr>
              <p:cNvSpPr/>
              <p:nvPr/>
            </p:nvSpPr>
            <p:spPr>
              <a:xfrm>
                <a:off x="8392880" y="3624076"/>
                <a:ext cx="3183442" cy="460859"/>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grpSp>
      </p:grpSp>
      <p:grpSp>
        <p:nvGrpSpPr>
          <p:cNvPr id="41" name="Group 40">
            <a:extLst>
              <a:ext uri="{FF2B5EF4-FFF2-40B4-BE49-F238E27FC236}">
                <a16:creationId xmlns:a16="http://schemas.microsoft.com/office/drawing/2014/main" id="{A2245C73-5519-7025-92BB-6D39FA164E55}"/>
              </a:ext>
            </a:extLst>
          </p:cNvPr>
          <p:cNvGrpSpPr/>
          <p:nvPr/>
        </p:nvGrpSpPr>
        <p:grpSpPr>
          <a:xfrm>
            <a:off x="5606779" y="1286996"/>
            <a:ext cx="1700247" cy="637934"/>
            <a:chOff x="4834740" y="1732883"/>
            <a:chExt cx="1700247" cy="637934"/>
          </a:xfrm>
        </p:grpSpPr>
        <p:grpSp>
          <p:nvGrpSpPr>
            <p:cNvPr id="42" name="Group 41">
              <a:extLst>
                <a:ext uri="{FF2B5EF4-FFF2-40B4-BE49-F238E27FC236}">
                  <a16:creationId xmlns:a16="http://schemas.microsoft.com/office/drawing/2014/main" id="{39EE9CF6-5CAB-D173-3E60-B4D2C2F79022}"/>
                </a:ext>
              </a:extLst>
            </p:cNvPr>
            <p:cNvGrpSpPr/>
            <p:nvPr/>
          </p:nvGrpSpPr>
          <p:grpSpPr>
            <a:xfrm>
              <a:off x="4834740" y="1732883"/>
              <a:ext cx="1700247" cy="637934"/>
              <a:chOff x="4318977" y="2306008"/>
              <a:chExt cx="1700247" cy="637934"/>
            </a:xfrm>
          </p:grpSpPr>
          <p:pic>
            <p:nvPicPr>
              <p:cNvPr id="50" name="Graphic 46">
                <a:extLst>
                  <a:ext uri="{FF2B5EF4-FFF2-40B4-BE49-F238E27FC236}">
                    <a16:creationId xmlns:a16="http://schemas.microsoft.com/office/drawing/2014/main" id="{66A78A50-CBE2-E1A2-D6D7-9D07C933F86D}"/>
                  </a:ext>
                </a:extLst>
              </p:cNvPr>
              <p:cNvPicPr>
                <a:picLocks noChangeAspect="1" noChangeArrowheads="1"/>
              </p:cNvPicPr>
              <p:nvPr/>
            </p:nvPicPr>
            <p:blipFill>
              <a:blip r:embed="rId29">
                <a:extLst>
                  <a:ext uri="{96DAC541-7B7A-43D3-8B79-37D633B846F1}">
                    <asvg:svgBlip xmlns:asvg="http://schemas.microsoft.com/office/drawing/2016/SVG/main" r:embed="rId30"/>
                  </a:ext>
                </a:extLst>
              </a:blip>
              <a:srcRect/>
              <a:stretch/>
            </p:blipFill>
            <p:spPr bwMode="auto">
              <a:xfrm>
                <a:off x="4463202" y="2531784"/>
                <a:ext cx="377851" cy="3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50">
                <a:extLst>
                  <a:ext uri="{FF2B5EF4-FFF2-40B4-BE49-F238E27FC236}">
                    <a16:creationId xmlns:a16="http://schemas.microsoft.com/office/drawing/2014/main" id="{18F8FE87-BD05-6E92-53DD-60AB58F4ADF6}"/>
                  </a:ext>
                </a:extLst>
              </p:cNvPr>
              <p:cNvSpPr/>
              <p:nvPr/>
            </p:nvSpPr>
            <p:spPr>
              <a:xfrm>
                <a:off x="4318977" y="2306008"/>
                <a:ext cx="1700247" cy="637934"/>
              </a:xfrm>
              <a:prstGeom prst="rect">
                <a:avLst/>
              </a:prstGeom>
              <a:noFill/>
              <a:ln w="254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22">
                <a:extLst>
                  <a:ext uri="{FF2B5EF4-FFF2-40B4-BE49-F238E27FC236}">
                    <a16:creationId xmlns:a16="http://schemas.microsoft.com/office/drawing/2014/main" id="{17EB87BE-53B6-6FA9-913A-D4F6204AE85F}"/>
                  </a:ext>
                </a:extLst>
              </p:cNvPr>
              <p:cNvSpPr txBox="1">
                <a:spLocks noChangeArrowheads="1"/>
              </p:cNvSpPr>
              <p:nvPr/>
            </p:nvSpPr>
            <p:spPr bwMode="auto">
              <a:xfrm>
                <a:off x="4323997" y="2318658"/>
                <a:ext cx="16685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solidFill>
                      <a:schemeClr val="accent2"/>
                    </a:solidFill>
                    <a:latin typeface="Arial" panose="020B0604020202020204" pitchFamily="34" charset="0"/>
                    <a:cs typeface="Arial" panose="020B0604020202020204" pitchFamily="34" charset="0"/>
                  </a:rPr>
                  <a:t>Head Node (</a:t>
                </a:r>
                <a:r>
                  <a:rPr lang="en-US" altLang="en-US" sz="1200" b="1" dirty="0">
                    <a:solidFill>
                      <a:srgbClr val="232F3E"/>
                    </a:solidFill>
                    <a:latin typeface="Arial" panose="020B0604020202020204" pitchFamily="34" charset="0"/>
                    <a:cs typeface="Arial" panose="020B0604020202020204" pitchFamily="34" charset="0"/>
                  </a:rPr>
                  <a:t>RHEL</a:t>
                </a:r>
                <a:r>
                  <a:rPr lang="en-US" altLang="en-US" sz="1200" b="1" dirty="0">
                    <a:solidFill>
                      <a:schemeClr val="accent2"/>
                    </a:solidFill>
                    <a:latin typeface="Arial" panose="020B0604020202020204" pitchFamily="34" charset="0"/>
                    <a:cs typeface="Arial" panose="020B0604020202020204" pitchFamily="34" charset="0"/>
                  </a:rPr>
                  <a:t>)</a:t>
                </a:r>
              </a:p>
            </p:txBody>
          </p:sp>
          <p:sp>
            <p:nvSpPr>
              <p:cNvPr id="53" name="TextBox 22">
                <a:extLst>
                  <a:ext uri="{FF2B5EF4-FFF2-40B4-BE49-F238E27FC236}">
                    <a16:creationId xmlns:a16="http://schemas.microsoft.com/office/drawing/2014/main" id="{A838A4B4-BCD4-BCDF-CDE7-834DF6B466B9}"/>
                  </a:ext>
                </a:extLst>
              </p:cNvPr>
              <p:cNvSpPr txBox="1">
                <a:spLocks noChangeArrowheads="1"/>
              </p:cNvSpPr>
              <p:nvPr/>
            </p:nvSpPr>
            <p:spPr bwMode="auto">
              <a:xfrm>
                <a:off x="4835876" y="2533402"/>
                <a:ext cx="116124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171450" indent="-171450" eaLnBrk="1" hangingPunct="1">
                  <a:buFont typeface="Arial" panose="020B0604020202020204" pitchFamily="34" charset="0"/>
                  <a:buChar char="•"/>
                </a:pPr>
                <a:r>
                  <a:rPr lang="en-US" altLang="en-US" sz="900" dirty="0">
                    <a:solidFill>
                      <a:srgbClr val="232F3E"/>
                    </a:solidFill>
                    <a:latin typeface="Arial" panose="020B0604020202020204" pitchFamily="34" charset="0"/>
                    <a:cs typeface="Arial" panose="020B0604020202020204" pitchFamily="34" charset="0"/>
                  </a:rPr>
                  <a:t>Scheduler </a:t>
                </a:r>
              </a:p>
            </p:txBody>
          </p:sp>
        </p:grpSp>
        <p:sp>
          <p:nvSpPr>
            <p:cNvPr id="48" name="TextBox 9">
              <a:extLst>
                <a:ext uri="{FF2B5EF4-FFF2-40B4-BE49-F238E27FC236}">
                  <a16:creationId xmlns:a16="http://schemas.microsoft.com/office/drawing/2014/main" id="{3A189950-DBDD-ECE7-B6B0-B0CDA8C00D2F}"/>
                </a:ext>
              </a:extLst>
            </p:cNvPr>
            <p:cNvSpPr txBox="1">
              <a:spLocks noChangeArrowheads="1"/>
            </p:cNvSpPr>
            <p:nvPr/>
          </p:nvSpPr>
          <p:spPr bwMode="auto">
            <a:xfrm>
              <a:off x="5331508" y="2101427"/>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C6i.2xlarge</a:t>
              </a:r>
            </a:p>
          </p:txBody>
        </p:sp>
      </p:grpSp>
      <p:cxnSp>
        <p:nvCxnSpPr>
          <p:cNvPr id="60" name="Straight Arrow Connector 59">
            <a:extLst>
              <a:ext uri="{FF2B5EF4-FFF2-40B4-BE49-F238E27FC236}">
                <a16:creationId xmlns:a16="http://schemas.microsoft.com/office/drawing/2014/main" id="{D9E5F975-F944-D896-C879-E49105AE5915}"/>
              </a:ext>
            </a:extLst>
          </p:cNvPr>
          <p:cNvCxnSpPr>
            <a:stCxn id="5" idx="3"/>
            <a:endCxn id="51" idx="1"/>
          </p:cNvCxnSpPr>
          <p:nvPr/>
        </p:nvCxnSpPr>
        <p:spPr>
          <a:xfrm>
            <a:off x="5163639" y="1602835"/>
            <a:ext cx="443140" cy="312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D60B6A46-70C5-B16A-AE43-A2C2005179B9}"/>
              </a:ext>
            </a:extLst>
          </p:cNvPr>
          <p:cNvCxnSpPr>
            <a:cxnSpLocks/>
          </p:cNvCxnSpPr>
          <p:nvPr/>
        </p:nvCxnSpPr>
        <p:spPr>
          <a:xfrm rot="5400000">
            <a:off x="4845320" y="2076214"/>
            <a:ext cx="1388756" cy="1063805"/>
          </a:xfrm>
          <a:prstGeom prst="bentConnector3">
            <a:avLst>
              <a:gd name="adj1" fmla="val 50000"/>
            </a:avLst>
          </a:prstGeom>
          <a:ln>
            <a:headEnd type="triangle"/>
            <a:tailEnd type="triangle"/>
          </a:ln>
        </p:spPr>
        <p:style>
          <a:lnRef idx="1">
            <a:schemeClr val="accent5"/>
          </a:lnRef>
          <a:fillRef idx="0">
            <a:schemeClr val="accent5"/>
          </a:fillRef>
          <a:effectRef idx="0">
            <a:schemeClr val="accent5"/>
          </a:effectRef>
          <a:fontRef idx="minor">
            <a:schemeClr val="tx1"/>
          </a:fontRef>
        </p:style>
      </p:cxnSp>
      <p:sp>
        <p:nvSpPr>
          <p:cNvPr id="66" name="TextBox 9">
            <a:extLst>
              <a:ext uri="{FF2B5EF4-FFF2-40B4-BE49-F238E27FC236}">
                <a16:creationId xmlns:a16="http://schemas.microsoft.com/office/drawing/2014/main" id="{24D905C3-DB01-E0DF-3D4D-39804FB8934B}"/>
              </a:ext>
            </a:extLst>
          </p:cNvPr>
          <p:cNvSpPr txBox="1">
            <a:spLocks noChangeArrowheads="1"/>
          </p:cNvSpPr>
          <p:nvPr/>
        </p:nvSpPr>
        <p:spPr bwMode="auto">
          <a:xfrm>
            <a:off x="4939901" y="2407858"/>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Send to Queue</a:t>
            </a:r>
          </a:p>
        </p:txBody>
      </p:sp>
      <p:sp>
        <p:nvSpPr>
          <p:cNvPr id="3" name="TextBox 9">
            <a:extLst>
              <a:ext uri="{FF2B5EF4-FFF2-40B4-BE49-F238E27FC236}">
                <a16:creationId xmlns:a16="http://schemas.microsoft.com/office/drawing/2014/main" id="{4933CFF9-379D-16DD-6B35-549EF0F8F11A}"/>
              </a:ext>
            </a:extLst>
          </p:cNvPr>
          <p:cNvSpPr txBox="1">
            <a:spLocks noChangeArrowheads="1"/>
          </p:cNvSpPr>
          <p:nvPr/>
        </p:nvSpPr>
        <p:spPr bwMode="auto">
          <a:xfrm>
            <a:off x="7719997" y="3321497"/>
            <a:ext cx="3946430" cy="2462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solidFill>
                  <a:schemeClr val="bg1">
                    <a:lumMod val="65000"/>
                  </a:schemeClr>
                </a:solidFill>
                <a:latin typeface="Arial" panose="020B0604020202020204" pitchFamily="34" charset="0"/>
                <a:ea typeface="Amazon Ember" panose="020B0603020204020204" pitchFamily="34" charset="0"/>
                <a:cs typeface="Arial" panose="020B0604020202020204" pitchFamily="34" charset="0"/>
              </a:rPr>
              <a:t>Job Queues</a:t>
            </a:r>
          </a:p>
        </p:txBody>
      </p:sp>
      <p:grpSp>
        <p:nvGrpSpPr>
          <p:cNvPr id="72" name="Group 71">
            <a:extLst>
              <a:ext uri="{FF2B5EF4-FFF2-40B4-BE49-F238E27FC236}">
                <a16:creationId xmlns:a16="http://schemas.microsoft.com/office/drawing/2014/main" id="{6E9FB1FD-D438-E23C-7715-71CCDEE8ECDF}"/>
              </a:ext>
            </a:extLst>
          </p:cNvPr>
          <p:cNvGrpSpPr/>
          <p:nvPr/>
        </p:nvGrpSpPr>
        <p:grpSpPr>
          <a:xfrm>
            <a:off x="7733690" y="3591100"/>
            <a:ext cx="4074375" cy="460859"/>
            <a:chOff x="7614768" y="3533574"/>
            <a:chExt cx="4074375" cy="460859"/>
          </a:xfrm>
        </p:grpSpPr>
        <p:pic>
          <p:nvPicPr>
            <p:cNvPr id="13" name="Graphic 62">
              <a:extLst>
                <a:ext uri="{FF2B5EF4-FFF2-40B4-BE49-F238E27FC236}">
                  <a16:creationId xmlns:a16="http://schemas.microsoft.com/office/drawing/2014/main" id="{EB97BE70-4AF5-4FB2-CCDC-67B8D0F1D479}"/>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343847" y="3634905"/>
              <a:ext cx="312274" cy="312274"/>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Graphic 62">
              <a:extLst>
                <a:ext uri="{FF2B5EF4-FFF2-40B4-BE49-F238E27FC236}">
                  <a16:creationId xmlns:a16="http://schemas.microsoft.com/office/drawing/2014/main" id="{891C0620-9CC6-0727-6F7F-E4367C566EFB}"/>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026208" y="3637076"/>
              <a:ext cx="312274" cy="312274"/>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5" name="Group 64">
              <a:extLst>
                <a:ext uri="{FF2B5EF4-FFF2-40B4-BE49-F238E27FC236}">
                  <a16:creationId xmlns:a16="http://schemas.microsoft.com/office/drawing/2014/main" id="{6C67E274-E98E-7B2F-0626-7C5E8181592D}"/>
                </a:ext>
              </a:extLst>
            </p:cNvPr>
            <p:cNvGrpSpPr/>
            <p:nvPr/>
          </p:nvGrpSpPr>
          <p:grpSpPr>
            <a:xfrm>
              <a:off x="7614768" y="3533574"/>
              <a:ext cx="4074375" cy="460859"/>
              <a:chOff x="8392880" y="3624076"/>
              <a:chExt cx="3620330" cy="460859"/>
            </a:xfrm>
          </p:grpSpPr>
          <p:pic>
            <p:nvPicPr>
              <p:cNvPr id="67" name="Graphic 66">
                <a:extLst>
                  <a:ext uri="{FF2B5EF4-FFF2-40B4-BE49-F238E27FC236}">
                    <a16:creationId xmlns:a16="http://schemas.microsoft.com/office/drawing/2014/main" id="{2AF74C55-B53E-2DA6-7EE0-38AB7B4563D7}"/>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1776639" y="3727478"/>
                <a:ext cx="236571" cy="236571"/>
              </a:xfrm>
              <a:prstGeom prst="rect">
                <a:avLst/>
              </a:prstGeom>
              <a:effectLst>
                <a:softEdge rad="38100"/>
              </a:effectLst>
            </p:spPr>
          </p:pic>
          <p:grpSp>
            <p:nvGrpSpPr>
              <p:cNvPr id="68" name="Group 67">
                <a:extLst>
                  <a:ext uri="{FF2B5EF4-FFF2-40B4-BE49-F238E27FC236}">
                    <a16:creationId xmlns:a16="http://schemas.microsoft.com/office/drawing/2014/main" id="{7C4C5BAD-9831-F329-FB8C-C498357268FC}"/>
                  </a:ext>
                </a:extLst>
              </p:cNvPr>
              <p:cNvGrpSpPr/>
              <p:nvPr/>
            </p:nvGrpSpPr>
            <p:grpSpPr>
              <a:xfrm>
                <a:off x="8392880" y="3624076"/>
                <a:ext cx="3509681" cy="460859"/>
                <a:chOff x="8392880" y="3624076"/>
                <a:chExt cx="3509681" cy="460859"/>
              </a:xfrm>
            </p:grpSpPr>
            <p:sp>
              <p:nvSpPr>
                <p:cNvPr id="69" name="TextBox 22">
                  <a:extLst>
                    <a:ext uri="{FF2B5EF4-FFF2-40B4-BE49-F238E27FC236}">
                      <a16:creationId xmlns:a16="http://schemas.microsoft.com/office/drawing/2014/main" id="{557BF109-2752-C335-E118-C24939E2B867}"/>
                    </a:ext>
                  </a:extLst>
                </p:cNvPr>
                <p:cNvSpPr txBox="1">
                  <a:spLocks noChangeArrowheads="1"/>
                </p:cNvSpPr>
                <p:nvPr/>
              </p:nvSpPr>
              <p:spPr bwMode="auto">
                <a:xfrm>
                  <a:off x="9377418" y="3744626"/>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chemeClr val="bg1">
                          <a:lumMod val="65000"/>
                        </a:schemeClr>
                      </a:solidFill>
                      <a:latin typeface="Arial" panose="020B0604020202020204" pitchFamily="34" charset="0"/>
                      <a:cs typeface="Arial" panose="020B0604020202020204" pitchFamily="34" charset="0"/>
                    </a:rPr>
                    <a:t>Compute Nodes</a:t>
                  </a:r>
                </a:p>
              </p:txBody>
            </p:sp>
            <p:sp>
              <p:nvSpPr>
                <p:cNvPr id="70" name="Rectangle 69">
                  <a:extLst>
                    <a:ext uri="{FF2B5EF4-FFF2-40B4-BE49-F238E27FC236}">
                      <a16:creationId xmlns:a16="http://schemas.microsoft.com/office/drawing/2014/main" id="{838D3D8C-57E7-9145-E572-10F80F01C0BD}"/>
                    </a:ext>
                  </a:extLst>
                </p:cNvPr>
                <p:cNvSpPr/>
                <p:nvPr/>
              </p:nvSpPr>
              <p:spPr>
                <a:xfrm>
                  <a:off x="8392880" y="3624076"/>
                  <a:ext cx="3509681" cy="460859"/>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chemeClr val="bg1">
                        <a:lumMod val="65000"/>
                      </a:schemeClr>
                    </a:solidFill>
                    <a:latin typeface="Arial" panose="020B0604020202020204" pitchFamily="34" charset="0"/>
                    <a:cs typeface="Arial" panose="020B0604020202020204" pitchFamily="34" charset="0"/>
                  </a:endParaRPr>
                </a:p>
              </p:txBody>
            </p:sp>
          </p:grpSp>
        </p:grpSp>
        <p:pic>
          <p:nvPicPr>
            <p:cNvPr id="71" name="Graphic 62">
              <a:extLst>
                <a:ext uri="{FF2B5EF4-FFF2-40B4-BE49-F238E27FC236}">
                  <a16:creationId xmlns:a16="http://schemas.microsoft.com/office/drawing/2014/main" id="{3219B3DF-9BC0-A729-CCB8-2362B5E7C6C7}"/>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705413" y="3629196"/>
              <a:ext cx="312274" cy="312274"/>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4" name="Group 73">
            <a:extLst>
              <a:ext uri="{FF2B5EF4-FFF2-40B4-BE49-F238E27FC236}">
                <a16:creationId xmlns:a16="http://schemas.microsoft.com/office/drawing/2014/main" id="{4F4013B4-C587-7AE6-07A5-D29B35076174}"/>
              </a:ext>
            </a:extLst>
          </p:cNvPr>
          <p:cNvGrpSpPr/>
          <p:nvPr/>
        </p:nvGrpSpPr>
        <p:grpSpPr>
          <a:xfrm>
            <a:off x="7733967" y="4110939"/>
            <a:ext cx="4074375" cy="460859"/>
            <a:chOff x="7614768" y="3533574"/>
            <a:chExt cx="4074375" cy="460859"/>
          </a:xfrm>
        </p:grpSpPr>
        <p:pic>
          <p:nvPicPr>
            <p:cNvPr id="75" name="Graphic 62">
              <a:extLst>
                <a:ext uri="{FF2B5EF4-FFF2-40B4-BE49-F238E27FC236}">
                  <a16:creationId xmlns:a16="http://schemas.microsoft.com/office/drawing/2014/main" id="{A5D03AEF-D3AB-EB57-C18D-E0783D44B373}"/>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343847" y="3634905"/>
              <a:ext cx="312274" cy="312274"/>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Graphic 62">
              <a:extLst>
                <a:ext uri="{FF2B5EF4-FFF2-40B4-BE49-F238E27FC236}">
                  <a16:creationId xmlns:a16="http://schemas.microsoft.com/office/drawing/2014/main" id="{725B115A-1CC0-FF2A-A392-CDFC1499DBE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026208" y="3637076"/>
              <a:ext cx="312274" cy="312274"/>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7" name="Group 76">
              <a:extLst>
                <a:ext uri="{FF2B5EF4-FFF2-40B4-BE49-F238E27FC236}">
                  <a16:creationId xmlns:a16="http://schemas.microsoft.com/office/drawing/2014/main" id="{A7B7568F-0E89-64EE-12D7-EF324B162E29}"/>
                </a:ext>
              </a:extLst>
            </p:cNvPr>
            <p:cNvGrpSpPr/>
            <p:nvPr/>
          </p:nvGrpSpPr>
          <p:grpSpPr>
            <a:xfrm>
              <a:off x="7614768" y="3533574"/>
              <a:ext cx="4074375" cy="460859"/>
              <a:chOff x="8392880" y="3624076"/>
              <a:chExt cx="3620330" cy="460859"/>
            </a:xfrm>
          </p:grpSpPr>
          <p:pic>
            <p:nvPicPr>
              <p:cNvPr id="79" name="Graphic 78">
                <a:extLst>
                  <a:ext uri="{FF2B5EF4-FFF2-40B4-BE49-F238E27FC236}">
                    <a16:creationId xmlns:a16="http://schemas.microsoft.com/office/drawing/2014/main" id="{ABFBF380-8069-F313-E043-7D7B32B901FE}"/>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1776639" y="3727478"/>
                <a:ext cx="236571" cy="236571"/>
              </a:xfrm>
              <a:prstGeom prst="rect">
                <a:avLst/>
              </a:prstGeom>
              <a:effectLst>
                <a:softEdge rad="38100"/>
              </a:effectLst>
            </p:spPr>
          </p:pic>
          <p:grpSp>
            <p:nvGrpSpPr>
              <p:cNvPr id="80" name="Group 79">
                <a:extLst>
                  <a:ext uri="{FF2B5EF4-FFF2-40B4-BE49-F238E27FC236}">
                    <a16:creationId xmlns:a16="http://schemas.microsoft.com/office/drawing/2014/main" id="{38068477-DCBE-EB0F-E264-090E27EE8708}"/>
                  </a:ext>
                </a:extLst>
              </p:cNvPr>
              <p:cNvGrpSpPr/>
              <p:nvPr/>
            </p:nvGrpSpPr>
            <p:grpSpPr>
              <a:xfrm>
                <a:off x="8392880" y="3624076"/>
                <a:ext cx="3509681" cy="460859"/>
                <a:chOff x="8392880" y="3624076"/>
                <a:chExt cx="3509681" cy="460859"/>
              </a:xfrm>
            </p:grpSpPr>
            <p:sp>
              <p:nvSpPr>
                <p:cNvPr id="81" name="TextBox 22">
                  <a:extLst>
                    <a:ext uri="{FF2B5EF4-FFF2-40B4-BE49-F238E27FC236}">
                      <a16:creationId xmlns:a16="http://schemas.microsoft.com/office/drawing/2014/main" id="{E0D2556A-1B1D-E8A0-4A4E-C6C7ED6D5FF6}"/>
                    </a:ext>
                  </a:extLst>
                </p:cNvPr>
                <p:cNvSpPr txBox="1">
                  <a:spLocks noChangeArrowheads="1"/>
                </p:cNvSpPr>
                <p:nvPr/>
              </p:nvSpPr>
              <p:spPr bwMode="auto">
                <a:xfrm>
                  <a:off x="9377418" y="3744626"/>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chemeClr val="bg1">
                          <a:lumMod val="65000"/>
                        </a:schemeClr>
                      </a:solidFill>
                      <a:latin typeface="Arial" panose="020B0604020202020204" pitchFamily="34" charset="0"/>
                      <a:cs typeface="Arial" panose="020B0604020202020204" pitchFamily="34" charset="0"/>
                    </a:rPr>
                    <a:t>Compute Nodes</a:t>
                  </a:r>
                </a:p>
              </p:txBody>
            </p:sp>
            <p:sp>
              <p:nvSpPr>
                <p:cNvPr id="82" name="Rectangle 81">
                  <a:extLst>
                    <a:ext uri="{FF2B5EF4-FFF2-40B4-BE49-F238E27FC236}">
                      <a16:creationId xmlns:a16="http://schemas.microsoft.com/office/drawing/2014/main" id="{59257B85-0A85-6B68-C0B4-E065A84CE67E}"/>
                    </a:ext>
                  </a:extLst>
                </p:cNvPr>
                <p:cNvSpPr/>
                <p:nvPr/>
              </p:nvSpPr>
              <p:spPr>
                <a:xfrm>
                  <a:off x="8392880" y="3624076"/>
                  <a:ext cx="3509681" cy="460859"/>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chemeClr val="bg1">
                        <a:lumMod val="65000"/>
                      </a:schemeClr>
                    </a:solidFill>
                    <a:latin typeface="Arial" panose="020B0604020202020204" pitchFamily="34" charset="0"/>
                    <a:cs typeface="Arial" panose="020B0604020202020204" pitchFamily="34" charset="0"/>
                  </a:endParaRPr>
                </a:p>
              </p:txBody>
            </p:sp>
          </p:grpSp>
        </p:grpSp>
        <p:pic>
          <p:nvPicPr>
            <p:cNvPr id="78" name="Graphic 62">
              <a:extLst>
                <a:ext uri="{FF2B5EF4-FFF2-40B4-BE49-F238E27FC236}">
                  <a16:creationId xmlns:a16="http://schemas.microsoft.com/office/drawing/2014/main" id="{3FE7729E-6A8F-F01F-38F8-570477B10B23}"/>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705413" y="3629196"/>
              <a:ext cx="312274" cy="312274"/>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3" name="Group 82">
            <a:extLst>
              <a:ext uri="{FF2B5EF4-FFF2-40B4-BE49-F238E27FC236}">
                <a16:creationId xmlns:a16="http://schemas.microsoft.com/office/drawing/2014/main" id="{DF8CE180-D5E6-D621-146C-AE003D1B6B28}"/>
              </a:ext>
            </a:extLst>
          </p:cNvPr>
          <p:cNvGrpSpPr/>
          <p:nvPr/>
        </p:nvGrpSpPr>
        <p:grpSpPr>
          <a:xfrm>
            <a:off x="7733006" y="4641445"/>
            <a:ext cx="4074375" cy="460859"/>
            <a:chOff x="7614768" y="3533574"/>
            <a:chExt cx="4074375" cy="460859"/>
          </a:xfrm>
        </p:grpSpPr>
        <p:pic>
          <p:nvPicPr>
            <p:cNvPr id="84" name="Graphic 62">
              <a:extLst>
                <a:ext uri="{FF2B5EF4-FFF2-40B4-BE49-F238E27FC236}">
                  <a16:creationId xmlns:a16="http://schemas.microsoft.com/office/drawing/2014/main" id="{D2B04212-448F-910D-5C17-D0C1C98E3FB9}"/>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343847" y="3634905"/>
              <a:ext cx="312274" cy="312274"/>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Graphic 62">
              <a:extLst>
                <a:ext uri="{FF2B5EF4-FFF2-40B4-BE49-F238E27FC236}">
                  <a16:creationId xmlns:a16="http://schemas.microsoft.com/office/drawing/2014/main" id="{9C326682-A03C-A905-F4F6-6AB0D8297D83}"/>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026208" y="3637076"/>
              <a:ext cx="312274" cy="312274"/>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6" name="Group 85">
              <a:extLst>
                <a:ext uri="{FF2B5EF4-FFF2-40B4-BE49-F238E27FC236}">
                  <a16:creationId xmlns:a16="http://schemas.microsoft.com/office/drawing/2014/main" id="{E8DA90F6-52A6-EE9B-5467-1268AA1A6C93}"/>
                </a:ext>
              </a:extLst>
            </p:cNvPr>
            <p:cNvGrpSpPr/>
            <p:nvPr/>
          </p:nvGrpSpPr>
          <p:grpSpPr>
            <a:xfrm>
              <a:off x="7614768" y="3533574"/>
              <a:ext cx="4074375" cy="460859"/>
              <a:chOff x="8392880" y="3624076"/>
              <a:chExt cx="3620330" cy="460859"/>
            </a:xfrm>
          </p:grpSpPr>
          <p:pic>
            <p:nvPicPr>
              <p:cNvPr id="95" name="Graphic 94">
                <a:extLst>
                  <a:ext uri="{FF2B5EF4-FFF2-40B4-BE49-F238E27FC236}">
                    <a16:creationId xmlns:a16="http://schemas.microsoft.com/office/drawing/2014/main" id="{C131CD40-8840-0E3F-1BBA-1E542D311379}"/>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1776639" y="3727478"/>
                <a:ext cx="236571" cy="236571"/>
              </a:xfrm>
              <a:prstGeom prst="rect">
                <a:avLst/>
              </a:prstGeom>
              <a:effectLst>
                <a:softEdge rad="38100"/>
              </a:effectLst>
            </p:spPr>
          </p:pic>
          <p:grpSp>
            <p:nvGrpSpPr>
              <p:cNvPr id="96" name="Group 95">
                <a:extLst>
                  <a:ext uri="{FF2B5EF4-FFF2-40B4-BE49-F238E27FC236}">
                    <a16:creationId xmlns:a16="http://schemas.microsoft.com/office/drawing/2014/main" id="{37DCFC82-EDF1-108B-C264-001BCED5A16E}"/>
                  </a:ext>
                </a:extLst>
              </p:cNvPr>
              <p:cNvGrpSpPr/>
              <p:nvPr/>
            </p:nvGrpSpPr>
            <p:grpSpPr>
              <a:xfrm>
                <a:off x="8392880" y="3624076"/>
                <a:ext cx="3509681" cy="460859"/>
                <a:chOff x="8392880" y="3624076"/>
                <a:chExt cx="3509681" cy="460859"/>
              </a:xfrm>
            </p:grpSpPr>
            <p:sp>
              <p:nvSpPr>
                <p:cNvPr id="97" name="TextBox 22">
                  <a:extLst>
                    <a:ext uri="{FF2B5EF4-FFF2-40B4-BE49-F238E27FC236}">
                      <a16:creationId xmlns:a16="http://schemas.microsoft.com/office/drawing/2014/main" id="{F33A31AA-1853-3532-384E-89D25A5792A0}"/>
                    </a:ext>
                  </a:extLst>
                </p:cNvPr>
                <p:cNvSpPr txBox="1">
                  <a:spLocks noChangeArrowheads="1"/>
                </p:cNvSpPr>
                <p:nvPr/>
              </p:nvSpPr>
              <p:spPr bwMode="auto">
                <a:xfrm>
                  <a:off x="9377418" y="3744626"/>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chemeClr val="bg1">
                          <a:lumMod val="65000"/>
                        </a:schemeClr>
                      </a:solidFill>
                      <a:latin typeface="Arial" panose="020B0604020202020204" pitchFamily="34" charset="0"/>
                      <a:cs typeface="Arial" panose="020B0604020202020204" pitchFamily="34" charset="0"/>
                    </a:rPr>
                    <a:t>Compute Nodes</a:t>
                  </a:r>
                </a:p>
              </p:txBody>
            </p:sp>
            <p:sp>
              <p:nvSpPr>
                <p:cNvPr id="100" name="Rectangle 99">
                  <a:extLst>
                    <a:ext uri="{FF2B5EF4-FFF2-40B4-BE49-F238E27FC236}">
                      <a16:creationId xmlns:a16="http://schemas.microsoft.com/office/drawing/2014/main" id="{ACC0D165-8CC0-3A4E-8863-D28F14DA533E}"/>
                    </a:ext>
                  </a:extLst>
                </p:cNvPr>
                <p:cNvSpPr/>
                <p:nvPr/>
              </p:nvSpPr>
              <p:spPr>
                <a:xfrm>
                  <a:off x="8392880" y="3624076"/>
                  <a:ext cx="3509681" cy="460859"/>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chemeClr val="bg1">
                        <a:lumMod val="65000"/>
                      </a:schemeClr>
                    </a:solidFill>
                    <a:latin typeface="Arial" panose="020B0604020202020204" pitchFamily="34" charset="0"/>
                    <a:cs typeface="Arial" panose="020B0604020202020204" pitchFamily="34" charset="0"/>
                  </a:endParaRPr>
                </a:p>
              </p:txBody>
            </p:sp>
          </p:grpSp>
        </p:grpSp>
        <p:pic>
          <p:nvPicPr>
            <p:cNvPr id="94" name="Graphic 62">
              <a:extLst>
                <a:ext uri="{FF2B5EF4-FFF2-40B4-BE49-F238E27FC236}">
                  <a16:creationId xmlns:a16="http://schemas.microsoft.com/office/drawing/2014/main" id="{81B91544-AF67-3147-A539-BF1E87425B4C}"/>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705413" y="3629196"/>
              <a:ext cx="312274" cy="312274"/>
            </a:xfrm>
            <a:prstGeom prst="rect">
              <a:avLst/>
            </a:prstGeom>
            <a:noFill/>
            <a:ln>
              <a:noFill/>
            </a:ln>
            <a:effectLst>
              <a:softEdge rad="127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564999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1C95380-E0B4-3FAC-A9FD-2841BCB65D31}"/>
              </a:ext>
            </a:extLst>
          </p:cNvPr>
          <p:cNvGraphicFramePr>
            <a:graphicFrameLocks noGrp="1"/>
          </p:cNvGraphicFramePr>
          <p:nvPr>
            <p:extLst>
              <p:ext uri="{D42A27DB-BD31-4B8C-83A1-F6EECF244321}">
                <p14:modId xmlns:p14="http://schemas.microsoft.com/office/powerpoint/2010/main" val="1799182270"/>
              </p:ext>
            </p:extLst>
          </p:nvPr>
        </p:nvGraphicFramePr>
        <p:xfrm>
          <a:off x="795131" y="927651"/>
          <a:ext cx="10694503" cy="3882888"/>
        </p:xfrm>
        <a:graphic>
          <a:graphicData uri="http://schemas.openxmlformats.org/drawingml/2006/table">
            <a:tbl>
              <a:tblPr firstRow="1" firstCol="1" bandRow="1">
                <a:tableStyleId>{5C22544A-7EE6-4342-B048-85BDC9FD1C3A}</a:tableStyleId>
              </a:tblPr>
              <a:tblGrid>
                <a:gridCol w="968072">
                  <a:extLst>
                    <a:ext uri="{9D8B030D-6E8A-4147-A177-3AD203B41FA5}">
                      <a16:colId xmlns:a16="http://schemas.microsoft.com/office/drawing/2014/main" val="2559620693"/>
                    </a:ext>
                  </a:extLst>
                </a:gridCol>
                <a:gridCol w="2567499">
                  <a:extLst>
                    <a:ext uri="{9D8B030D-6E8A-4147-A177-3AD203B41FA5}">
                      <a16:colId xmlns:a16="http://schemas.microsoft.com/office/drawing/2014/main" val="2141415304"/>
                    </a:ext>
                  </a:extLst>
                </a:gridCol>
                <a:gridCol w="1782217">
                  <a:extLst>
                    <a:ext uri="{9D8B030D-6E8A-4147-A177-3AD203B41FA5}">
                      <a16:colId xmlns:a16="http://schemas.microsoft.com/office/drawing/2014/main" val="2872894494"/>
                    </a:ext>
                  </a:extLst>
                </a:gridCol>
                <a:gridCol w="1897664">
                  <a:extLst>
                    <a:ext uri="{9D8B030D-6E8A-4147-A177-3AD203B41FA5}">
                      <a16:colId xmlns:a16="http://schemas.microsoft.com/office/drawing/2014/main" val="3603057147"/>
                    </a:ext>
                  </a:extLst>
                </a:gridCol>
                <a:gridCol w="839398">
                  <a:extLst>
                    <a:ext uri="{9D8B030D-6E8A-4147-A177-3AD203B41FA5}">
                      <a16:colId xmlns:a16="http://schemas.microsoft.com/office/drawing/2014/main" val="415850997"/>
                    </a:ext>
                  </a:extLst>
                </a:gridCol>
                <a:gridCol w="1366126">
                  <a:extLst>
                    <a:ext uri="{9D8B030D-6E8A-4147-A177-3AD203B41FA5}">
                      <a16:colId xmlns:a16="http://schemas.microsoft.com/office/drawing/2014/main" val="3930032042"/>
                    </a:ext>
                  </a:extLst>
                </a:gridCol>
                <a:gridCol w="1273527">
                  <a:extLst>
                    <a:ext uri="{9D8B030D-6E8A-4147-A177-3AD203B41FA5}">
                      <a16:colId xmlns:a16="http://schemas.microsoft.com/office/drawing/2014/main" val="264899600"/>
                    </a:ext>
                  </a:extLst>
                </a:gridCol>
              </a:tblGrid>
              <a:tr h="473153">
                <a:tc gridSpan="7">
                  <a:txBody>
                    <a:bodyPr/>
                    <a:lstStyle/>
                    <a:p>
                      <a:pPr marL="0" marR="0" indent="0" algn="ctr">
                        <a:lnSpc>
                          <a:spcPct val="115000"/>
                        </a:lnSpc>
                        <a:spcBef>
                          <a:spcPts val="0"/>
                        </a:spcBef>
                        <a:spcAft>
                          <a:spcPts val="0"/>
                        </a:spcAft>
                      </a:pPr>
                      <a:r>
                        <a:rPr lang="en-US" sz="2000" kern="0" dirty="0">
                          <a:effectLst/>
                        </a:rPr>
                        <a:t>System requirements for PoC</a:t>
                      </a:r>
                      <a:endParaRPr lang="en-US" sz="2000" kern="50" dirty="0">
                        <a:solidFill>
                          <a:srgbClr val="000000"/>
                        </a:solidFill>
                        <a:effectLst/>
                        <a:latin typeface="Arial" panose="020B0604020202020204" pitchFamily="34" charset="0"/>
                        <a:ea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44791707"/>
                  </a:ext>
                </a:extLst>
              </a:tr>
              <a:tr h="435819">
                <a:tc>
                  <a:txBody>
                    <a:bodyPr/>
                    <a:lstStyle/>
                    <a:p>
                      <a:pPr marL="0" marR="0" indent="0" algn="ctr">
                        <a:lnSpc>
                          <a:spcPct val="115000"/>
                        </a:lnSpc>
                        <a:spcBef>
                          <a:spcPts val="0"/>
                        </a:spcBef>
                        <a:spcAft>
                          <a:spcPts val="0"/>
                        </a:spcAft>
                      </a:pPr>
                      <a:r>
                        <a:rPr lang="en-US" sz="1800" kern="0" dirty="0">
                          <a:effectLst/>
                        </a:rPr>
                        <a:t>Sl. No</a:t>
                      </a:r>
                      <a:endParaRPr lang="en-US" sz="1800" kern="50" dirty="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ctr">
                        <a:lnSpc>
                          <a:spcPct val="115000"/>
                        </a:lnSpc>
                        <a:spcBef>
                          <a:spcPts val="0"/>
                        </a:spcBef>
                        <a:spcAft>
                          <a:spcPts val="0"/>
                        </a:spcAft>
                      </a:pPr>
                      <a:r>
                        <a:rPr lang="en-US" sz="1800" kern="0" dirty="0">
                          <a:effectLst/>
                        </a:rPr>
                        <a:t>Description</a:t>
                      </a:r>
                      <a:endParaRPr lang="en-US" sz="1800" kern="50" dirty="0">
                        <a:solidFill>
                          <a:srgbClr val="000000"/>
                        </a:solidFill>
                        <a:effectLst/>
                        <a:latin typeface="Arial" panose="020B0604020202020204" pitchFamily="34" charset="0"/>
                        <a:ea typeface="+mn-ea"/>
                      </a:endParaRPr>
                    </a:p>
                  </a:txBody>
                  <a:tcPr marL="68580" marR="68580" marT="0" marB="0" anchor="b"/>
                </a:tc>
                <a:tc>
                  <a:txBody>
                    <a:bodyPr/>
                    <a:lstStyle/>
                    <a:p>
                      <a:pPr marL="0" marR="0" indent="0" algn="ctr">
                        <a:lnSpc>
                          <a:spcPct val="115000"/>
                        </a:lnSpc>
                        <a:spcBef>
                          <a:spcPts val="0"/>
                        </a:spcBef>
                        <a:spcAft>
                          <a:spcPts val="0"/>
                        </a:spcAft>
                      </a:pPr>
                      <a:r>
                        <a:rPr lang="en-US" sz="1800" kern="0" dirty="0">
                          <a:effectLst/>
                        </a:rPr>
                        <a:t>Environment</a:t>
                      </a:r>
                      <a:endParaRPr lang="en-US" sz="1800" kern="50" dirty="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ctr">
                        <a:lnSpc>
                          <a:spcPct val="115000"/>
                        </a:lnSpc>
                        <a:spcBef>
                          <a:spcPts val="0"/>
                        </a:spcBef>
                        <a:spcAft>
                          <a:spcPts val="0"/>
                        </a:spcAft>
                      </a:pPr>
                      <a:r>
                        <a:rPr lang="en-US" sz="1800" kern="0" dirty="0">
                          <a:effectLst/>
                        </a:rPr>
                        <a:t>Instance Type</a:t>
                      </a:r>
                      <a:endParaRPr lang="en-US" sz="1800" kern="50" dirty="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ctr">
                        <a:lnSpc>
                          <a:spcPct val="115000"/>
                        </a:lnSpc>
                        <a:spcBef>
                          <a:spcPts val="0"/>
                        </a:spcBef>
                        <a:spcAft>
                          <a:spcPts val="0"/>
                        </a:spcAft>
                      </a:pPr>
                      <a:r>
                        <a:rPr lang="en-US" sz="1800" kern="0" dirty="0">
                          <a:effectLst/>
                        </a:rPr>
                        <a:t>vCPU</a:t>
                      </a:r>
                      <a:endParaRPr lang="en-US" sz="1800" kern="50" dirty="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ctr">
                        <a:lnSpc>
                          <a:spcPct val="115000"/>
                        </a:lnSpc>
                        <a:spcBef>
                          <a:spcPts val="0"/>
                        </a:spcBef>
                        <a:spcAft>
                          <a:spcPts val="0"/>
                        </a:spcAft>
                      </a:pPr>
                      <a:r>
                        <a:rPr lang="en-US" sz="1800" kern="0" dirty="0">
                          <a:effectLst/>
                        </a:rPr>
                        <a:t>RAM (GB)</a:t>
                      </a:r>
                      <a:endParaRPr lang="en-US" sz="1800" kern="50" dirty="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ctr">
                        <a:lnSpc>
                          <a:spcPct val="115000"/>
                        </a:lnSpc>
                        <a:spcBef>
                          <a:spcPts val="0"/>
                        </a:spcBef>
                        <a:spcAft>
                          <a:spcPts val="0"/>
                        </a:spcAft>
                      </a:pPr>
                      <a:r>
                        <a:rPr lang="en-US" sz="1800" kern="0" dirty="0">
                          <a:effectLst/>
                        </a:rPr>
                        <a:t>Disk (GB)</a:t>
                      </a:r>
                      <a:endParaRPr lang="en-US" sz="1800" kern="50" dirty="0">
                        <a:solidFill>
                          <a:srgbClr val="000000"/>
                        </a:solidFill>
                        <a:effectLst/>
                        <a:latin typeface="Arial" panose="020B0604020202020204" pitchFamily="34" charset="0"/>
                        <a:ea typeface="Times New Roman" panose="02020603050405020304" pitchFamily="18" charset="0"/>
                      </a:endParaRPr>
                    </a:p>
                  </a:txBody>
                  <a:tcPr marL="68580" marR="68580" marT="0" marB="0" anchor="b"/>
                </a:tc>
                <a:extLst>
                  <a:ext uri="{0D108BD9-81ED-4DB2-BD59-A6C34878D82A}">
                    <a16:rowId xmlns:a16="http://schemas.microsoft.com/office/drawing/2014/main" val="2007220320"/>
                  </a:ext>
                </a:extLst>
              </a:tr>
              <a:tr h="430141">
                <a:tc>
                  <a:txBody>
                    <a:bodyPr/>
                    <a:lstStyle/>
                    <a:p>
                      <a:pPr marL="0" marR="0" indent="0" algn="r">
                        <a:lnSpc>
                          <a:spcPct val="115000"/>
                        </a:lnSpc>
                        <a:spcBef>
                          <a:spcPts val="0"/>
                        </a:spcBef>
                        <a:spcAft>
                          <a:spcPts val="0"/>
                        </a:spcAft>
                      </a:pPr>
                      <a:r>
                        <a:rPr lang="en-US" sz="1800" kern="0" dirty="0">
                          <a:effectLst/>
                        </a:rPr>
                        <a:t>1</a:t>
                      </a:r>
                      <a:endParaRPr lang="en-US" sz="1800" kern="50" dirty="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l">
                        <a:lnSpc>
                          <a:spcPct val="115000"/>
                        </a:lnSpc>
                        <a:spcBef>
                          <a:spcPts val="0"/>
                        </a:spcBef>
                        <a:spcAft>
                          <a:spcPts val="0"/>
                        </a:spcAft>
                      </a:pPr>
                      <a:r>
                        <a:rPr lang="en-US" sz="1800" kern="0" dirty="0">
                          <a:effectLst/>
                        </a:rPr>
                        <a:t>Head Node</a:t>
                      </a:r>
                      <a:endParaRPr lang="en-US" sz="1800" kern="50" dirty="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l">
                        <a:lnSpc>
                          <a:spcPct val="115000"/>
                        </a:lnSpc>
                        <a:spcBef>
                          <a:spcPts val="0"/>
                        </a:spcBef>
                        <a:spcAft>
                          <a:spcPts val="0"/>
                        </a:spcAft>
                      </a:pPr>
                      <a:r>
                        <a:rPr lang="en-US" sz="1800" kern="0">
                          <a:effectLst/>
                        </a:rPr>
                        <a:t>NPR RDD</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l">
                        <a:lnSpc>
                          <a:spcPct val="115000"/>
                        </a:lnSpc>
                        <a:spcBef>
                          <a:spcPts val="0"/>
                        </a:spcBef>
                        <a:spcAft>
                          <a:spcPts val="0"/>
                        </a:spcAft>
                      </a:pPr>
                      <a:r>
                        <a:rPr lang="en-GB" sz="1800" kern="0" dirty="0">
                          <a:effectLst/>
                        </a:rPr>
                        <a:t>C6i.2xlarge</a:t>
                      </a:r>
                      <a:endParaRPr lang="en-US" sz="1800" kern="50" dirty="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r">
                        <a:lnSpc>
                          <a:spcPct val="115000"/>
                        </a:lnSpc>
                        <a:spcBef>
                          <a:spcPts val="0"/>
                        </a:spcBef>
                        <a:spcAft>
                          <a:spcPts val="0"/>
                        </a:spcAft>
                      </a:pPr>
                      <a:r>
                        <a:rPr lang="en-US" sz="1800" kern="0">
                          <a:effectLst/>
                        </a:rPr>
                        <a:t>128</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r">
                        <a:lnSpc>
                          <a:spcPct val="115000"/>
                        </a:lnSpc>
                        <a:spcBef>
                          <a:spcPts val="0"/>
                        </a:spcBef>
                        <a:spcAft>
                          <a:spcPts val="0"/>
                        </a:spcAft>
                      </a:pPr>
                      <a:r>
                        <a:rPr lang="en-US" sz="1800" kern="0">
                          <a:effectLst/>
                        </a:rPr>
                        <a:t>256</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r">
                        <a:lnSpc>
                          <a:spcPct val="115000"/>
                        </a:lnSpc>
                        <a:spcBef>
                          <a:spcPts val="0"/>
                        </a:spcBef>
                        <a:spcAft>
                          <a:spcPts val="0"/>
                        </a:spcAft>
                      </a:pPr>
                      <a:r>
                        <a:rPr lang="en-US" sz="1800" kern="0">
                          <a:effectLst/>
                        </a:rPr>
                        <a:t>1024</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extLst>
                  <a:ext uri="{0D108BD9-81ED-4DB2-BD59-A6C34878D82A}">
                    <a16:rowId xmlns:a16="http://schemas.microsoft.com/office/drawing/2014/main" val="1820400183"/>
                  </a:ext>
                </a:extLst>
              </a:tr>
              <a:tr h="393070">
                <a:tc>
                  <a:txBody>
                    <a:bodyPr/>
                    <a:lstStyle/>
                    <a:p>
                      <a:pPr marL="0" marR="0" indent="0" algn="r">
                        <a:lnSpc>
                          <a:spcPct val="115000"/>
                        </a:lnSpc>
                        <a:spcBef>
                          <a:spcPts val="0"/>
                        </a:spcBef>
                        <a:spcAft>
                          <a:spcPts val="0"/>
                        </a:spcAft>
                      </a:pPr>
                      <a:r>
                        <a:rPr lang="en-US" sz="1800" kern="0">
                          <a:effectLst/>
                        </a:rPr>
                        <a:t>2</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l">
                        <a:lnSpc>
                          <a:spcPct val="115000"/>
                        </a:lnSpc>
                        <a:spcBef>
                          <a:spcPts val="0"/>
                        </a:spcBef>
                        <a:spcAft>
                          <a:spcPts val="0"/>
                        </a:spcAft>
                      </a:pPr>
                      <a:r>
                        <a:rPr lang="en-US" sz="1800" kern="0" dirty="0">
                          <a:effectLst/>
                        </a:rPr>
                        <a:t>Workstation-1</a:t>
                      </a:r>
                      <a:endParaRPr lang="en-US" sz="1800" kern="50" dirty="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l">
                        <a:lnSpc>
                          <a:spcPct val="115000"/>
                        </a:lnSpc>
                        <a:spcBef>
                          <a:spcPts val="0"/>
                        </a:spcBef>
                        <a:spcAft>
                          <a:spcPts val="0"/>
                        </a:spcAft>
                      </a:pPr>
                      <a:r>
                        <a:rPr lang="en-US" sz="1800" kern="0">
                          <a:effectLst/>
                        </a:rPr>
                        <a:t>NPR RDD</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l">
                        <a:lnSpc>
                          <a:spcPct val="115000"/>
                        </a:lnSpc>
                        <a:spcBef>
                          <a:spcPts val="0"/>
                        </a:spcBef>
                        <a:spcAft>
                          <a:spcPts val="0"/>
                        </a:spcAft>
                      </a:pPr>
                      <a:r>
                        <a:rPr lang="en-US" sz="1800" kern="0">
                          <a:effectLst/>
                        </a:rPr>
                        <a:t>G4dn.16xlarge</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r">
                        <a:lnSpc>
                          <a:spcPct val="115000"/>
                        </a:lnSpc>
                        <a:spcBef>
                          <a:spcPts val="0"/>
                        </a:spcBef>
                        <a:spcAft>
                          <a:spcPts val="0"/>
                        </a:spcAft>
                      </a:pPr>
                      <a:r>
                        <a:rPr lang="en-US" sz="1800" kern="0">
                          <a:effectLst/>
                        </a:rPr>
                        <a:t>64</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r">
                        <a:lnSpc>
                          <a:spcPct val="115000"/>
                        </a:lnSpc>
                        <a:spcBef>
                          <a:spcPts val="0"/>
                        </a:spcBef>
                        <a:spcAft>
                          <a:spcPts val="0"/>
                        </a:spcAft>
                      </a:pPr>
                      <a:r>
                        <a:rPr lang="en-US" sz="1800" kern="0">
                          <a:effectLst/>
                        </a:rPr>
                        <a:t>256</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r">
                        <a:lnSpc>
                          <a:spcPct val="115000"/>
                        </a:lnSpc>
                        <a:spcBef>
                          <a:spcPts val="0"/>
                        </a:spcBef>
                        <a:spcAft>
                          <a:spcPts val="0"/>
                        </a:spcAft>
                      </a:pPr>
                      <a:r>
                        <a:rPr lang="en-US" sz="1800" kern="0" dirty="0">
                          <a:effectLst/>
                        </a:rPr>
                        <a:t>600</a:t>
                      </a:r>
                      <a:endParaRPr lang="en-US" sz="1800" kern="50" dirty="0">
                        <a:solidFill>
                          <a:srgbClr val="000000"/>
                        </a:solidFill>
                        <a:effectLst/>
                        <a:latin typeface="Arial" panose="020B0604020202020204" pitchFamily="34" charset="0"/>
                        <a:ea typeface="Times New Roman" panose="02020603050405020304" pitchFamily="18" charset="0"/>
                      </a:endParaRPr>
                    </a:p>
                  </a:txBody>
                  <a:tcPr marL="68580" marR="68580" marT="0" marB="0" anchor="b"/>
                </a:tc>
                <a:extLst>
                  <a:ext uri="{0D108BD9-81ED-4DB2-BD59-A6C34878D82A}">
                    <a16:rowId xmlns:a16="http://schemas.microsoft.com/office/drawing/2014/main" val="2872224629"/>
                  </a:ext>
                </a:extLst>
              </a:tr>
              <a:tr h="430141">
                <a:tc>
                  <a:txBody>
                    <a:bodyPr/>
                    <a:lstStyle/>
                    <a:p>
                      <a:pPr marL="0" marR="0" indent="0" algn="r">
                        <a:lnSpc>
                          <a:spcPct val="115000"/>
                        </a:lnSpc>
                        <a:spcBef>
                          <a:spcPts val="0"/>
                        </a:spcBef>
                        <a:spcAft>
                          <a:spcPts val="0"/>
                        </a:spcAft>
                      </a:pPr>
                      <a:r>
                        <a:rPr lang="en-US" sz="1800" kern="0">
                          <a:effectLst/>
                        </a:rPr>
                        <a:t>3</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l">
                        <a:lnSpc>
                          <a:spcPct val="115000"/>
                        </a:lnSpc>
                        <a:spcBef>
                          <a:spcPts val="0"/>
                        </a:spcBef>
                        <a:spcAft>
                          <a:spcPts val="0"/>
                        </a:spcAft>
                      </a:pPr>
                      <a:r>
                        <a:rPr lang="en-US" sz="1800" kern="0" dirty="0">
                          <a:effectLst/>
                        </a:rPr>
                        <a:t>Workstation-2</a:t>
                      </a:r>
                      <a:endParaRPr lang="en-US" sz="1800" kern="50" dirty="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l">
                        <a:lnSpc>
                          <a:spcPct val="115000"/>
                        </a:lnSpc>
                        <a:spcBef>
                          <a:spcPts val="0"/>
                        </a:spcBef>
                        <a:spcAft>
                          <a:spcPts val="0"/>
                        </a:spcAft>
                      </a:pPr>
                      <a:r>
                        <a:rPr lang="en-US" sz="1800" kern="0">
                          <a:effectLst/>
                        </a:rPr>
                        <a:t>NPR RDD</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l">
                        <a:lnSpc>
                          <a:spcPct val="115000"/>
                        </a:lnSpc>
                        <a:spcBef>
                          <a:spcPts val="0"/>
                        </a:spcBef>
                        <a:spcAft>
                          <a:spcPts val="0"/>
                        </a:spcAft>
                      </a:pPr>
                      <a:r>
                        <a:rPr lang="en-US" sz="1800" kern="0">
                          <a:effectLst/>
                        </a:rPr>
                        <a:t>G4dn.8xlarge</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r">
                        <a:lnSpc>
                          <a:spcPct val="115000"/>
                        </a:lnSpc>
                        <a:spcBef>
                          <a:spcPts val="0"/>
                        </a:spcBef>
                        <a:spcAft>
                          <a:spcPts val="0"/>
                        </a:spcAft>
                      </a:pPr>
                      <a:r>
                        <a:rPr lang="en-US" sz="1800" kern="0">
                          <a:effectLst/>
                        </a:rPr>
                        <a:t>32</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r">
                        <a:lnSpc>
                          <a:spcPct val="115000"/>
                        </a:lnSpc>
                        <a:spcBef>
                          <a:spcPts val="0"/>
                        </a:spcBef>
                        <a:spcAft>
                          <a:spcPts val="0"/>
                        </a:spcAft>
                      </a:pPr>
                      <a:r>
                        <a:rPr lang="en-US" sz="1800" kern="0">
                          <a:effectLst/>
                        </a:rPr>
                        <a:t>128</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r">
                        <a:lnSpc>
                          <a:spcPct val="115000"/>
                        </a:lnSpc>
                        <a:spcBef>
                          <a:spcPts val="0"/>
                        </a:spcBef>
                        <a:spcAft>
                          <a:spcPts val="0"/>
                        </a:spcAft>
                      </a:pPr>
                      <a:r>
                        <a:rPr lang="en-US" sz="1800" kern="0" dirty="0">
                          <a:effectLst/>
                        </a:rPr>
                        <a:t>600</a:t>
                      </a:r>
                      <a:endParaRPr lang="en-US" sz="1800" kern="50" dirty="0">
                        <a:solidFill>
                          <a:srgbClr val="000000"/>
                        </a:solidFill>
                        <a:effectLst/>
                        <a:latin typeface="Arial" panose="020B0604020202020204" pitchFamily="34" charset="0"/>
                        <a:ea typeface="Times New Roman" panose="02020603050405020304" pitchFamily="18" charset="0"/>
                      </a:endParaRPr>
                    </a:p>
                  </a:txBody>
                  <a:tcPr marL="68580" marR="68580" marT="0" marB="0" anchor="b"/>
                </a:tc>
                <a:extLst>
                  <a:ext uri="{0D108BD9-81ED-4DB2-BD59-A6C34878D82A}">
                    <a16:rowId xmlns:a16="http://schemas.microsoft.com/office/drawing/2014/main" val="3169865954"/>
                  </a:ext>
                </a:extLst>
              </a:tr>
              <a:tr h="430141">
                <a:tc>
                  <a:txBody>
                    <a:bodyPr/>
                    <a:lstStyle/>
                    <a:p>
                      <a:pPr marL="0" marR="0" indent="0" algn="r">
                        <a:lnSpc>
                          <a:spcPct val="115000"/>
                        </a:lnSpc>
                        <a:spcBef>
                          <a:spcPts val="0"/>
                        </a:spcBef>
                        <a:spcAft>
                          <a:spcPts val="0"/>
                        </a:spcAft>
                      </a:pPr>
                      <a:r>
                        <a:rPr lang="en-US" sz="1800" kern="0">
                          <a:effectLst/>
                        </a:rPr>
                        <a:t>4</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l">
                        <a:lnSpc>
                          <a:spcPct val="115000"/>
                        </a:lnSpc>
                        <a:spcBef>
                          <a:spcPts val="0"/>
                        </a:spcBef>
                        <a:spcAft>
                          <a:spcPts val="0"/>
                        </a:spcAft>
                      </a:pPr>
                      <a:r>
                        <a:rPr lang="en-US" sz="1800" kern="0" dirty="0">
                          <a:effectLst/>
                        </a:rPr>
                        <a:t>Workstation-3</a:t>
                      </a:r>
                      <a:endParaRPr lang="en-US" sz="1800" kern="50" dirty="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l">
                        <a:lnSpc>
                          <a:spcPct val="115000"/>
                        </a:lnSpc>
                        <a:spcBef>
                          <a:spcPts val="0"/>
                        </a:spcBef>
                        <a:spcAft>
                          <a:spcPts val="0"/>
                        </a:spcAft>
                      </a:pPr>
                      <a:r>
                        <a:rPr lang="en-US" sz="1800" kern="0">
                          <a:effectLst/>
                        </a:rPr>
                        <a:t>NPR RDD</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l">
                        <a:lnSpc>
                          <a:spcPct val="115000"/>
                        </a:lnSpc>
                        <a:spcBef>
                          <a:spcPts val="0"/>
                        </a:spcBef>
                        <a:spcAft>
                          <a:spcPts val="0"/>
                        </a:spcAft>
                      </a:pPr>
                      <a:r>
                        <a:rPr lang="en-US" sz="1800" kern="0">
                          <a:effectLst/>
                        </a:rPr>
                        <a:t>G4dn.8xlarge</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r">
                        <a:lnSpc>
                          <a:spcPct val="115000"/>
                        </a:lnSpc>
                        <a:spcBef>
                          <a:spcPts val="0"/>
                        </a:spcBef>
                        <a:spcAft>
                          <a:spcPts val="0"/>
                        </a:spcAft>
                      </a:pPr>
                      <a:r>
                        <a:rPr lang="en-US" sz="1800" kern="0">
                          <a:effectLst/>
                        </a:rPr>
                        <a:t>32</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r">
                        <a:lnSpc>
                          <a:spcPct val="115000"/>
                        </a:lnSpc>
                        <a:spcBef>
                          <a:spcPts val="0"/>
                        </a:spcBef>
                        <a:spcAft>
                          <a:spcPts val="0"/>
                        </a:spcAft>
                      </a:pPr>
                      <a:r>
                        <a:rPr lang="en-US" sz="1800" kern="0">
                          <a:effectLst/>
                        </a:rPr>
                        <a:t>128</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r">
                        <a:lnSpc>
                          <a:spcPct val="115000"/>
                        </a:lnSpc>
                        <a:spcBef>
                          <a:spcPts val="0"/>
                        </a:spcBef>
                        <a:spcAft>
                          <a:spcPts val="0"/>
                        </a:spcAft>
                      </a:pPr>
                      <a:r>
                        <a:rPr lang="en-US" sz="1800" kern="0" dirty="0">
                          <a:effectLst/>
                        </a:rPr>
                        <a:t>600</a:t>
                      </a:r>
                      <a:endParaRPr lang="en-US" sz="1800" kern="50" dirty="0">
                        <a:solidFill>
                          <a:srgbClr val="000000"/>
                        </a:solidFill>
                        <a:effectLst/>
                        <a:latin typeface="Arial" panose="020B0604020202020204" pitchFamily="34" charset="0"/>
                        <a:ea typeface="Times New Roman" panose="02020603050405020304" pitchFamily="18" charset="0"/>
                      </a:endParaRPr>
                    </a:p>
                  </a:txBody>
                  <a:tcPr marL="68580" marR="68580" marT="0" marB="0" anchor="b"/>
                </a:tc>
                <a:extLst>
                  <a:ext uri="{0D108BD9-81ED-4DB2-BD59-A6C34878D82A}">
                    <a16:rowId xmlns:a16="http://schemas.microsoft.com/office/drawing/2014/main" val="4212195477"/>
                  </a:ext>
                </a:extLst>
              </a:tr>
              <a:tr h="430141">
                <a:tc>
                  <a:txBody>
                    <a:bodyPr/>
                    <a:lstStyle/>
                    <a:p>
                      <a:pPr marL="0" marR="0" indent="0" algn="r">
                        <a:lnSpc>
                          <a:spcPct val="115000"/>
                        </a:lnSpc>
                        <a:spcBef>
                          <a:spcPts val="0"/>
                        </a:spcBef>
                        <a:spcAft>
                          <a:spcPts val="0"/>
                        </a:spcAft>
                      </a:pPr>
                      <a:r>
                        <a:rPr lang="en-US" sz="1800" kern="0">
                          <a:effectLst/>
                        </a:rPr>
                        <a:t>5</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l">
                        <a:lnSpc>
                          <a:spcPct val="115000"/>
                        </a:lnSpc>
                        <a:spcBef>
                          <a:spcPts val="0"/>
                        </a:spcBef>
                        <a:spcAft>
                          <a:spcPts val="0"/>
                        </a:spcAft>
                      </a:pPr>
                      <a:r>
                        <a:rPr lang="en-US" sz="1800" kern="0">
                          <a:effectLst/>
                        </a:rPr>
                        <a:t>Workstation-4</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l">
                        <a:lnSpc>
                          <a:spcPct val="115000"/>
                        </a:lnSpc>
                        <a:spcBef>
                          <a:spcPts val="0"/>
                        </a:spcBef>
                        <a:spcAft>
                          <a:spcPts val="0"/>
                        </a:spcAft>
                      </a:pPr>
                      <a:r>
                        <a:rPr lang="en-US" sz="1800" kern="0" dirty="0">
                          <a:effectLst/>
                        </a:rPr>
                        <a:t>NPR RDD</a:t>
                      </a:r>
                      <a:endParaRPr lang="en-US" sz="1800" kern="50" dirty="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l">
                        <a:lnSpc>
                          <a:spcPct val="115000"/>
                        </a:lnSpc>
                        <a:spcBef>
                          <a:spcPts val="0"/>
                        </a:spcBef>
                        <a:spcAft>
                          <a:spcPts val="0"/>
                        </a:spcAft>
                      </a:pPr>
                      <a:r>
                        <a:rPr lang="en-US" sz="1800" kern="0">
                          <a:effectLst/>
                        </a:rPr>
                        <a:t>G4dn.8xlarge</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r">
                        <a:lnSpc>
                          <a:spcPct val="115000"/>
                        </a:lnSpc>
                        <a:spcBef>
                          <a:spcPts val="0"/>
                        </a:spcBef>
                        <a:spcAft>
                          <a:spcPts val="0"/>
                        </a:spcAft>
                      </a:pPr>
                      <a:r>
                        <a:rPr lang="en-US" sz="1800" kern="0">
                          <a:effectLst/>
                        </a:rPr>
                        <a:t>32</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r">
                        <a:lnSpc>
                          <a:spcPct val="115000"/>
                        </a:lnSpc>
                        <a:spcBef>
                          <a:spcPts val="0"/>
                        </a:spcBef>
                        <a:spcAft>
                          <a:spcPts val="0"/>
                        </a:spcAft>
                      </a:pPr>
                      <a:r>
                        <a:rPr lang="en-US" sz="1800" kern="0">
                          <a:effectLst/>
                        </a:rPr>
                        <a:t>128</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r">
                        <a:lnSpc>
                          <a:spcPct val="115000"/>
                        </a:lnSpc>
                        <a:spcBef>
                          <a:spcPts val="0"/>
                        </a:spcBef>
                        <a:spcAft>
                          <a:spcPts val="0"/>
                        </a:spcAft>
                      </a:pPr>
                      <a:r>
                        <a:rPr lang="en-US" sz="1800" kern="0" dirty="0">
                          <a:effectLst/>
                        </a:rPr>
                        <a:t>600</a:t>
                      </a:r>
                      <a:endParaRPr lang="en-US" sz="1800" kern="50" dirty="0">
                        <a:solidFill>
                          <a:srgbClr val="000000"/>
                        </a:solidFill>
                        <a:effectLst/>
                        <a:latin typeface="Arial" panose="020B0604020202020204" pitchFamily="34" charset="0"/>
                        <a:ea typeface="Times New Roman" panose="02020603050405020304" pitchFamily="18" charset="0"/>
                      </a:endParaRPr>
                    </a:p>
                  </a:txBody>
                  <a:tcPr marL="68580" marR="68580" marT="0" marB="0" anchor="b"/>
                </a:tc>
                <a:extLst>
                  <a:ext uri="{0D108BD9-81ED-4DB2-BD59-A6C34878D82A}">
                    <a16:rowId xmlns:a16="http://schemas.microsoft.com/office/drawing/2014/main" val="2883858496"/>
                  </a:ext>
                </a:extLst>
              </a:tr>
              <a:tr h="430141">
                <a:tc>
                  <a:txBody>
                    <a:bodyPr/>
                    <a:lstStyle/>
                    <a:p>
                      <a:pPr marL="0" marR="0" indent="0" algn="r">
                        <a:lnSpc>
                          <a:spcPct val="115000"/>
                        </a:lnSpc>
                        <a:spcBef>
                          <a:spcPts val="0"/>
                        </a:spcBef>
                        <a:spcAft>
                          <a:spcPts val="0"/>
                        </a:spcAft>
                      </a:pPr>
                      <a:r>
                        <a:rPr lang="en-US" sz="1800" kern="0">
                          <a:effectLst/>
                        </a:rPr>
                        <a:t>6</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l">
                        <a:lnSpc>
                          <a:spcPct val="115000"/>
                        </a:lnSpc>
                        <a:spcBef>
                          <a:spcPts val="0"/>
                        </a:spcBef>
                        <a:spcAft>
                          <a:spcPts val="0"/>
                        </a:spcAft>
                      </a:pPr>
                      <a:r>
                        <a:rPr lang="en-US" sz="1800" kern="0">
                          <a:effectLst/>
                        </a:rPr>
                        <a:t>Compute Node</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l">
                        <a:lnSpc>
                          <a:spcPct val="115000"/>
                        </a:lnSpc>
                        <a:spcBef>
                          <a:spcPts val="0"/>
                        </a:spcBef>
                        <a:spcAft>
                          <a:spcPts val="0"/>
                        </a:spcAft>
                      </a:pPr>
                      <a:r>
                        <a:rPr lang="en-US" sz="1800" kern="0">
                          <a:effectLst/>
                        </a:rPr>
                        <a:t>NPR RDD</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l">
                        <a:lnSpc>
                          <a:spcPct val="115000"/>
                        </a:lnSpc>
                        <a:spcBef>
                          <a:spcPts val="0"/>
                        </a:spcBef>
                        <a:spcAft>
                          <a:spcPts val="0"/>
                        </a:spcAft>
                      </a:pPr>
                      <a:r>
                        <a:rPr lang="en-GB" sz="1800" kern="0" dirty="0">
                          <a:effectLst/>
                        </a:rPr>
                        <a:t>C6i.32xlarge</a:t>
                      </a:r>
                      <a:endParaRPr lang="en-US" sz="1800" kern="50" dirty="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r">
                        <a:lnSpc>
                          <a:spcPct val="115000"/>
                        </a:lnSpc>
                        <a:spcBef>
                          <a:spcPts val="0"/>
                        </a:spcBef>
                        <a:spcAft>
                          <a:spcPts val="0"/>
                        </a:spcAft>
                      </a:pPr>
                      <a:r>
                        <a:rPr lang="en-US" sz="1800" kern="0">
                          <a:effectLst/>
                        </a:rPr>
                        <a:t>128</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r">
                        <a:lnSpc>
                          <a:spcPct val="115000"/>
                        </a:lnSpc>
                        <a:spcBef>
                          <a:spcPts val="0"/>
                        </a:spcBef>
                        <a:spcAft>
                          <a:spcPts val="0"/>
                        </a:spcAft>
                      </a:pPr>
                      <a:r>
                        <a:rPr lang="en-US" sz="1800" kern="0">
                          <a:effectLst/>
                        </a:rPr>
                        <a:t>256</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r">
                        <a:lnSpc>
                          <a:spcPct val="115000"/>
                        </a:lnSpc>
                        <a:spcBef>
                          <a:spcPts val="0"/>
                        </a:spcBef>
                        <a:spcAft>
                          <a:spcPts val="0"/>
                        </a:spcAft>
                      </a:pPr>
                      <a:r>
                        <a:rPr lang="en-US" sz="1800" kern="0">
                          <a:effectLst/>
                        </a:rPr>
                        <a:t>1024</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extLst>
                  <a:ext uri="{0D108BD9-81ED-4DB2-BD59-A6C34878D82A}">
                    <a16:rowId xmlns:a16="http://schemas.microsoft.com/office/drawing/2014/main" val="4068036277"/>
                  </a:ext>
                </a:extLst>
              </a:tr>
              <a:tr h="430141">
                <a:tc>
                  <a:txBody>
                    <a:bodyPr/>
                    <a:lstStyle/>
                    <a:p>
                      <a:pPr marL="0" marR="0" indent="0" algn="r">
                        <a:lnSpc>
                          <a:spcPct val="115000"/>
                        </a:lnSpc>
                        <a:spcBef>
                          <a:spcPts val="0"/>
                        </a:spcBef>
                        <a:spcAft>
                          <a:spcPts val="0"/>
                        </a:spcAft>
                      </a:pPr>
                      <a:r>
                        <a:rPr lang="en-US" sz="1800" kern="0">
                          <a:effectLst/>
                        </a:rPr>
                        <a:t> </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l">
                        <a:lnSpc>
                          <a:spcPct val="115000"/>
                        </a:lnSpc>
                        <a:spcBef>
                          <a:spcPts val="0"/>
                        </a:spcBef>
                        <a:spcAft>
                          <a:spcPts val="0"/>
                        </a:spcAft>
                      </a:pPr>
                      <a:r>
                        <a:rPr lang="en-US" sz="1800" kern="0">
                          <a:effectLst/>
                        </a:rPr>
                        <a:t> </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l">
                        <a:lnSpc>
                          <a:spcPct val="115000"/>
                        </a:lnSpc>
                        <a:spcBef>
                          <a:spcPts val="0"/>
                        </a:spcBef>
                        <a:spcAft>
                          <a:spcPts val="0"/>
                        </a:spcAft>
                      </a:pPr>
                      <a:r>
                        <a:rPr lang="en-US" sz="1800" kern="0">
                          <a:effectLst/>
                        </a:rPr>
                        <a:t> </a:t>
                      </a:r>
                      <a:endParaRPr lang="en-US" sz="1800" kern="5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l">
                        <a:lnSpc>
                          <a:spcPct val="115000"/>
                        </a:lnSpc>
                        <a:spcBef>
                          <a:spcPts val="0"/>
                        </a:spcBef>
                        <a:spcAft>
                          <a:spcPts val="0"/>
                        </a:spcAft>
                      </a:pPr>
                      <a:r>
                        <a:rPr lang="en-US" sz="1800" kern="0" dirty="0">
                          <a:effectLst/>
                        </a:rPr>
                        <a:t> </a:t>
                      </a:r>
                      <a:endParaRPr lang="en-US" sz="1800" kern="50" dirty="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r">
                        <a:lnSpc>
                          <a:spcPct val="115000"/>
                        </a:lnSpc>
                        <a:spcBef>
                          <a:spcPts val="0"/>
                        </a:spcBef>
                        <a:spcAft>
                          <a:spcPts val="0"/>
                        </a:spcAft>
                      </a:pPr>
                      <a:r>
                        <a:rPr lang="en-US" sz="1800" kern="0" dirty="0">
                          <a:effectLst/>
                        </a:rPr>
                        <a:t> </a:t>
                      </a:r>
                      <a:endParaRPr lang="en-US" sz="1800" kern="50" dirty="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r">
                        <a:lnSpc>
                          <a:spcPct val="115000"/>
                        </a:lnSpc>
                        <a:spcBef>
                          <a:spcPts val="0"/>
                        </a:spcBef>
                        <a:spcAft>
                          <a:spcPts val="0"/>
                        </a:spcAft>
                      </a:pPr>
                      <a:r>
                        <a:rPr lang="en-US" sz="1800" kern="0" dirty="0">
                          <a:effectLst/>
                        </a:rPr>
                        <a:t> </a:t>
                      </a:r>
                      <a:endParaRPr lang="en-US" sz="1800" kern="50" dirty="0">
                        <a:solidFill>
                          <a:srgbClr val="000000"/>
                        </a:solidFill>
                        <a:effectLst/>
                        <a:latin typeface="Arial" panose="020B0604020202020204" pitchFamily="34" charset="0"/>
                        <a:ea typeface="Times New Roman" panose="02020603050405020304" pitchFamily="18" charset="0"/>
                      </a:endParaRPr>
                    </a:p>
                  </a:txBody>
                  <a:tcPr marL="68580" marR="68580" marT="0" marB="0" anchor="b"/>
                </a:tc>
                <a:tc>
                  <a:txBody>
                    <a:bodyPr/>
                    <a:lstStyle/>
                    <a:p>
                      <a:pPr marL="0" marR="0" indent="0" algn="r">
                        <a:lnSpc>
                          <a:spcPct val="115000"/>
                        </a:lnSpc>
                        <a:spcBef>
                          <a:spcPts val="0"/>
                        </a:spcBef>
                        <a:spcAft>
                          <a:spcPts val="0"/>
                        </a:spcAft>
                      </a:pPr>
                      <a:r>
                        <a:rPr lang="en-US" sz="1800" kern="0" dirty="0">
                          <a:effectLst/>
                        </a:rPr>
                        <a:t> </a:t>
                      </a:r>
                      <a:endParaRPr lang="en-US" sz="1800" kern="50" dirty="0">
                        <a:solidFill>
                          <a:srgbClr val="000000"/>
                        </a:solidFill>
                        <a:effectLst/>
                        <a:latin typeface="Arial" panose="020B0604020202020204" pitchFamily="34" charset="0"/>
                        <a:ea typeface="Times New Roman" panose="02020603050405020304" pitchFamily="18" charset="0"/>
                      </a:endParaRPr>
                    </a:p>
                  </a:txBody>
                  <a:tcPr marL="68580" marR="68580" marT="0" marB="0" anchor="b"/>
                </a:tc>
                <a:extLst>
                  <a:ext uri="{0D108BD9-81ED-4DB2-BD59-A6C34878D82A}">
                    <a16:rowId xmlns:a16="http://schemas.microsoft.com/office/drawing/2014/main" val="163461887"/>
                  </a:ext>
                </a:extLst>
              </a:tr>
            </a:tbl>
          </a:graphicData>
        </a:graphic>
      </p:graphicFrame>
      <p:sp>
        <p:nvSpPr>
          <p:cNvPr id="5" name="Title 1">
            <a:extLst>
              <a:ext uri="{FF2B5EF4-FFF2-40B4-BE49-F238E27FC236}">
                <a16:creationId xmlns:a16="http://schemas.microsoft.com/office/drawing/2014/main" id="{575B487E-7EF2-AC4C-DEB1-B48DA1CFF0D0}"/>
              </a:ext>
            </a:extLst>
          </p:cNvPr>
          <p:cNvSpPr txBox="1">
            <a:spLocks/>
          </p:cNvSpPr>
          <p:nvPr/>
        </p:nvSpPr>
        <p:spPr>
          <a:xfrm>
            <a:off x="228599" y="160513"/>
            <a:ext cx="8171022"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To-Be – Sizing Details</a:t>
            </a: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spTree>
    <p:extLst>
      <p:ext uri="{BB962C8B-B14F-4D97-AF65-F5344CB8AC3E}">
        <p14:creationId xmlns:p14="http://schemas.microsoft.com/office/powerpoint/2010/main" val="1962625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
            <a:extLst>
              <a:ext uri="{FF2B5EF4-FFF2-40B4-BE49-F238E27FC236}">
                <a16:creationId xmlns:a16="http://schemas.microsoft.com/office/drawing/2014/main" id="{DFE6CC72-124C-A8E4-66C9-650801803CAB}"/>
              </a:ext>
            </a:extLst>
          </p:cNvPr>
          <p:cNvSpPr txBox="1">
            <a:spLocks noGrp="1"/>
          </p:cNvSpPr>
          <p:nvPr>
            <p:ph type="title"/>
          </p:nvPr>
        </p:nvSpPr>
        <p:spPr>
          <a:xfrm>
            <a:off x="257175" y="144463"/>
            <a:ext cx="10515600" cy="736600"/>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To-Be – AWS SSO Authentication Flow</a:t>
            </a: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pic>
        <p:nvPicPr>
          <p:cNvPr id="2" name="Picture 1">
            <a:extLst>
              <a:ext uri="{FF2B5EF4-FFF2-40B4-BE49-F238E27FC236}">
                <a16:creationId xmlns:a16="http://schemas.microsoft.com/office/drawing/2014/main" id="{54DFB590-3260-1004-786F-663B265386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2609" y="742108"/>
            <a:ext cx="9952381" cy="5971429"/>
          </a:xfrm>
          <a:prstGeom prst="rect">
            <a:avLst/>
          </a:prstGeom>
          <a:noFill/>
          <a:ln>
            <a:noFill/>
          </a:ln>
        </p:spPr>
      </p:pic>
    </p:spTree>
    <p:extLst>
      <p:ext uri="{BB962C8B-B14F-4D97-AF65-F5344CB8AC3E}">
        <p14:creationId xmlns:p14="http://schemas.microsoft.com/office/powerpoint/2010/main" val="2187379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34C384-29CB-E601-EE3A-32BA991F3C2E}"/>
              </a:ext>
            </a:extLst>
          </p:cNvPr>
          <p:cNvSpPr txBox="1">
            <a:spLocks/>
          </p:cNvSpPr>
          <p:nvPr/>
        </p:nvSpPr>
        <p:spPr>
          <a:xfrm>
            <a:off x="228598" y="173765"/>
            <a:ext cx="10760765"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To-Be  – Implementation</a:t>
            </a: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grpSp>
        <p:nvGrpSpPr>
          <p:cNvPr id="5" name="Group 4">
            <a:extLst>
              <a:ext uri="{FF2B5EF4-FFF2-40B4-BE49-F238E27FC236}">
                <a16:creationId xmlns:a16="http://schemas.microsoft.com/office/drawing/2014/main" id="{686457D5-64E8-CAF5-61A6-07291A13D62D}"/>
              </a:ext>
            </a:extLst>
          </p:cNvPr>
          <p:cNvGrpSpPr/>
          <p:nvPr/>
        </p:nvGrpSpPr>
        <p:grpSpPr>
          <a:xfrm>
            <a:off x="1045407" y="1103627"/>
            <a:ext cx="1323473" cy="888868"/>
            <a:chOff x="914400" y="1700115"/>
            <a:chExt cx="1323473" cy="888868"/>
          </a:xfrm>
        </p:grpSpPr>
        <p:pic>
          <p:nvPicPr>
            <p:cNvPr id="2" name="Graphic 1">
              <a:extLst>
                <a:ext uri="{FF2B5EF4-FFF2-40B4-BE49-F238E27FC236}">
                  <a16:creationId xmlns:a16="http://schemas.microsoft.com/office/drawing/2014/main" id="{EA2A1E4C-EA09-D4F1-2C8D-B0E584B8E0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263752" y="1700115"/>
              <a:ext cx="661363" cy="642646"/>
            </a:xfrm>
            <a:prstGeom prst="rect">
              <a:avLst/>
            </a:prstGeom>
          </p:spPr>
        </p:pic>
        <p:sp>
          <p:nvSpPr>
            <p:cNvPr id="3" name="TextBox 17">
              <a:extLst>
                <a:ext uri="{FF2B5EF4-FFF2-40B4-BE49-F238E27FC236}">
                  <a16:creationId xmlns:a16="http://schemas.microsoft.com/office/drawing/2014/main" id="{8826E25F-E97B-2A31-7644-C6105C4433B1}"/>
                </a:ext>
              </a:extLst>
            </p:cNvPr>
            <p:cNvSpPr txBox="1">
              <a:spLocks noChangeArrowheads="1"/>
            </p:cNvSpPr>
            <p:nvPr/>
          </p:nvSpPr>
          <p:spPr bwMode="auto">
            <a:xfrm>
              <a:off x="914400" y="2342762"/>
              <a:ext cx="13234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Cloud Engineer</a:t>
              </a:r>
            </a:p>
          </p:txBody>
        </p:sp>
      </p:grpSp>
      <p:sp>
        <p:nvSpPr>
          <p:cNvPr id="6" name="Flowchart: Multidocument 5">
            <a:extLst>
              <a:ext uri="{FF2B5EF4-FFF2-40B4-BE49-F238E27FC236}">
                <a16:creationId xmlns:a16="http://schemas.microsoft.com/office/drawing/2014/main" id="{03652844-5219-D5FE-6872-7A30159B6CA9}"/>
              </a:ext>
            </a:extLst>
          </p:cNvPr>
          <p:cNvSpPr/>
          <p:nvPr/>
        </p:nvSpPr>
        <p:spPr>
          <a:xfrm>
            <a:off x="4632159" y="867686"/>
            <a:ext cx="1576137" cy="1118937"/>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Terraform Script</a:t>
            </a:r>
          </a:p>
        </p:txBody>
      </p:sp>
      <p:grpSp>
        <p:nvGrpSpPr>
          <p:cNvPr id="8" name="Group 7">
            <a:extLst>
              <a:ext uri="{FF2B5EF4-FFF2-40B4-BE49-F238E27FC236}">
                <a16:creationId xmlns:a16="http://schemas.microsoft.com/office/drawing/2014/main" id="{A5EF2766-F4BE-A467-1518-D3751D11F3C5}"/>
              </a:ext>
            </a:extLst>
          </p:cNvPr>
          <p:cNvGrpSpPr/>
          <p:nvPr/>
        </p:nvGrpSpPr>
        <p:grpSpPr>
          <a:xfrm>
            <a:off x="1045406" y="3329940"/>
            <a:ext cx="1323473" cy="888868"/>
            <a:chOff x="914400" y="1700115"/>
            <a:chExt cx="1323473" cy="888868"/>
          </a:xfrm>
        </p:grpSpPr>
        <p:pic>
          <p:nvPicPr>
            <p:cNvPr id="9" name="Graphic 8">
              <a:extLst>
                <a:ext uri="{FF2B5EF4-FFF2-40B4-BE49-F238E27FC236}">
                  <a16:creationId xmlns:a16="http://schemas.microsoft.com/office/drawing/2014/main" id="{7261309F-E412-B1DA-B715-8C2F64BA0B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263752" y="1700115"/>
              <a:ext cx="661363" cy="642646"/>
            </a:xfrm>
            <a:prstGeom prst="rect">
              <a:avLst/>
            </a:prstGeom>
          </p:spPr>
        </p:pic>
        <p:sp>
          <p:nvSpPr>
            <p:cNvPr id="10" name="TextBox 17">
              <a:extLst>
                <a:ext uri="{FF2B5EF4-FFF2-40B4-BE49-F238E27FC236}">
                  <a16:creationId xmlns:a16="http://schemas.microsoft.com/office/drawing/2014/main" id="{CB2BD1CD-CD6C-D9F0-3A94-AC0A4B801DED}"/>
                </a:ext>
              </a:extLst>
            </p:cNvPr>
            <p:cNvSpPr txBox="1">
              <a:spLocks noChangeArrowheads="1"/>
            </p:cNvSpPr>
            <p:nvPr/>
          </p:nvSpPr>
          <p:spPr bwMode="auto">
            <a:xfrm>
              <a:off x="914400" y="2342762"/>
              <a:ext cx="13234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Cloud Engineer</a:t>
              </a:r>
            </a:p>
          </p:txBody>
        </p:sp>
      </p:grpSp>
      <p:grpSp>
        <p:nvGrpSpPr>
          <p:cNvPr id="11" name="Group 10">
            <a:extLst>
              <a:ext uri="{FF2B5EF4-FFF2-40B4-BE49-F238E27FC236}">
                <a16:creationId xmlns:a16="http://schemas.microsoft.com/office/drawing/2014/main" id="{0D9E7CE0-6DAA-F8B7-9CC6-C1E4E4FB5BED}"/>
              </a:ext>
            </a:extLst>
          </p:cNvPr>
          <p:cNvGrpSpPr/>
          <p:nvPr/>
        </p:nvGrpSpPr>
        <p:grpSpPr>
          <a:xfrm>
            <a:off x="5148891" y="3429000"/>
            <a:ext cx="737088" cy="735647"/>
            <a:chOff x="7244023" y="5191410"/>
            <a:chExt cx="303547" cy="317645"/>
          </a:xfrm>
        </p:grpSpPr>
        <p:pic>
          <p:nvPicPr>
            <p:cNvPr id="12" name="Graphic 11">
              <a:extLst>
                <a:ext uri="{FF2B5EF4-FFF2-40B4-BE49-F238E27FC236}">
                  <a16:creationId xmlns:a16="http://schemas.microsoft.com/office/drawing/2014/main" id="{DD249C29-40C0-E180-BC7E-CB309A26A4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44023" y="5191410"/>
              <a:ext cx="281469" cy="197043"/>
            </a:xfrm>
            <a:prstGeom prst="rect">
              <a:avLst/>
            </a:prstGeom>
          </p:spPr>
        </p:pic>
        <p:sp>
          <p:nvSpPr>
            <p:cNvPr id="13" name="TextBox 17">
              <a:extLst>
                <a:ext uri="{FF2B5EF4-FFF2-40B4-BE49-F238E27FC236}">
                  <a16:creationId xmlns:a16="http://schemas.microsoft.com/office/drawing/2014/main" id="{9098F3AF-8727-0D95-5299-A7483E15FB30}"/>
                </a:ext>
              </a:extLst>
            </p:cNvPr>
            <p:cNvSpPr txBox="1">
              <a:spLocks noChangeArrowheads="1"/>
            </p:cNvSpPr>
            <p:nvPr/>
          </p:nvSpPr>
          <p:spPr bwMode="auto">
            <a:xfrm>
              <a:off x="7266101" y="5388453"/>
              <a:ext cx="281469" cy="120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Cloud9</a:t>
              </a:r>
            </a:p>
          </p:txBody>
        </p:sp>
      </p:grpSp>
      <p:sp>
        <p:nvSpPr>
          <p:cNvPr id="14" name="Rectangle: Rounded Corners 13">
            <a:extLst>
              <a:ext uri="{FF2B5EF4-FFF2-40B4-BE49-F238E27FC236}">
                <a16:creationId xmlns:a16="http://schemas.microsoft.com/office/drawing/2014/main" id="{619F24FF-11AA-6234-EA18-733F57D4352D}"/>
              </a:ext>
            </a:extLst>
          </p:cNvPr>
          <p:cNvSpPr/>
          <p:nvPr/>
        </p:nvSpPr>
        <p:spPr>
          <a:xfrm>
            <a:off x="6077650" y="2066842"/>
            <a:ext cx="2411652" cy="34936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Install Pre-requisites</a:t>
            </a:r>
          </a:p>
        </p:txBody>
      </p:sp>
      <p:sp>
        <p:nvSpPr>
          <p:cNvPr id="15" name="Rectangle: Rounded Corners 14">
            <a:extLst>
              <a:ext uri="{FF2B5EF4-FFF2-40B4-BE49-F238E27FC236}">
                <a16:creationId xmlns:a16="http://schemas.microsoft.com/office/drawing/2014/main" id="{C642DFFD-D781-9ECB-563D-D4BEA464E2F7}"/>
              </a:ext>
            </a:extLst>
          </p:cNvPr>
          <p:cNvSpPr/>
          <p:nvPr/>
        </p:nvSpPr>
        <p:spPr>
          <a:xfrm>
            <a:off x="8978748" y="2920405"/>
            <a:ext cx="2411652" cy="34605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Create the Config</a:t>
            </a:r>
          </a:p>
        </p:txBody>
      </p:sp>
      <p:sp>
        <p:nvSpPr>
          <p:cNvPr id="16" name="Rectangle: Rounded Corners 15">
            <a:extLst>
              <a:ext uri="{FF2B5EF4-FFF2-40B4-BE49-F238E27FC236}">
                <a16:creationId xmlns:a16="http://schemas.microsoft.com/office/drawing/2014/main" id="{F779E973-F1FE-1385-9EF8-28727B071EE2}"/>
              </a:ext>
            </a:extLst>
          </p:cNvPr>
          <p:cNvSpPr/>
          <p:nvPr/>
        </p:nvSpPr>
        <p:spPr>
          <a:xfrm>
            <a:off x="8042153" y="2497044"/>
            <a:ext cx="2411652" cy="34936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Create SSH Key</a:t>
            </a:r>
          </a:p>
        </p:txBody>
      </p:sp>
      <p:sp>
        <p:nvSpPr>
          <p:cNvPr id="17" name="Rectangle: Rounded Corners 16">
            <a:extLst>
              <a:ext uri="{FF2B5EF4-FFF2-40B4-BE49-F238E27FC236}">
                <a16:creationId xmlns:a16="http://schemas.microsoft.com/office/drawing/2014/main" id="{F536AC95-96BE-E4E2-A1B9-1AE0D4FB9132}"/>
              </a:ext>
            </a:extLst>
          </p:cNvPr>
          <p:cNvSpPr/>
          <p:nvPr/>
        </p:nvSpPr>
        <p:spPr>
          <a:xfrm>
            <a:off x="9008868" y="3348916"/>
            <a:ext cx="2411652" cy="347472"/>
          </a:xfrm>
          <a:prstGeom prst="round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Create Head Node</a:t>
            </a:r>
          </a:p>
        </p:txBody>
      </p:sp>
      <p:sp>
        <p:nvSpPr>
          <p:cNvPr id="18" name="Rectangle: Rounded Corners 17">
            <a:extLst>
              <a:ext uri="{FF2B5EF4-FFF2-40B4-BE49-F238E27FC236}">
                <a16:creationId xmlns:a16="http://schemas.microsoft.com/office/drawing/2014/main" id="{BE060972-55CE-7ED8-4EC3-C9A276E69222}"/>
              </a:ext>
            </a:extLst>
          </p:cNvPr>
          <p:cNvSpPr/>
          <p:nvPr/>
        </p:nvSpPr>
        <p:spPr>
          <a:xfrm>
            <a:off x="7962092" y="4209300"/>
            <a:ext cx="2411652" cy="3474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Create Workstation</a:t>
            </a:r>
          </a:p>
        </p:txBody>
      </p:sp>
      <p:cxnSp>
        <p:nvCxnSpPr>
          <p:cNvPr id="20" name="Connector: Elbow 19">
            <a:extLst>
              <a:ext uri="{FF2B5EF4-FFF2-40B4-BE49-F238E27FC236}">
                <a16:creationId xmlns:a16="http://schemas.microsoft.com/office/drawing/2014/main" id="{D7CD1830-C963-398C-E5FC-3333308E4A7D}"/>
              </a:ext>
            </a:extLst>
          </p:cNvPr>
          <p:cNvCxnSpPr>
            <a:cxnSpLocks/>
            <a:stCxn id="2" idx="1"/>
            <a:endCxn id="6" idx="1"/>
          </p:cNvCxnSpPr>
          <p:nvPr/>
        </p:nvCxnSpPr>
        <p:spPr>
          <a:xfrm>
            <a:off x="2056122" y="1424950"/>
            <a:ext cx="2576037" cy="22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B2991ED-AE4D-40FA-6824-025C98FDA138}"/>
              </a:ext>
            </a:extLst>
          </p:cNvPr>
          <p:cNvCxnSpPr>
            <a:cxnSpLocks/>
            <a:stCxn id="6" idx="3"/>
            <a:endCxn id="24" idx="1"/>
          </p:cNvCxnSpPr>
          <p:nvPr/>
        </p:nvCxnSpPr>
        <p:spPr>
          <a:xfrm>
            <a:off x="6208296" y="1427155"/>
            <a:ext cx="2356220" cy="42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771DE82E-A3FF-DFAA-D2EC-7B945B3226F4}"/>
              </a:ext>
            </a:extLst>
          </p:cNvPr>
          <p:cNvCxnSpPr>
            <a:cxnSpLocks/>
            <a:stCxn id="9" idx="1"/>
            <a:endCxn id="12" idx="1"/>
          </p:cNvCxnSpPr>
          <p:nvPr/>
        </p:nvCxnSpPr>
        <p:spPr>
          <a:xfrm>
            <a:off x="2056121" y="3651263"/>
            <a:ext cx="3092770" cy="59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BDB3298-6A5E-D2C4-CC88-4F213DECDA17}"/>
              </a:ext>
            </a:extLst>
          </p:cNvPr>
          <p:cNvCxnSpPr>
            <a:cxnSpLocks/>
            <a:stCxn id="12" idx="3"/>
            <a:endCxn id="14" idx="2"/>
          </p:cNvCxnSpPr>
          <p:nvPr/>
        </p:nvCxnSpPr>
        <p:spPr>
          <a:xfrm flipV="1">
            <a:off x="5832368" y="2416202"/>
            <a:ext cx="1451108" cy="1240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FECAA5A-B67A-85EA-7B36-F3C9BA0A36DF}"/>
              </a:ext>
            </a:extLst>
          </p:cNvPr>
          <p:cNvCxnSpPr>
            <a:cxnSpLocks/>
            <a:stCxn id="12" idx="3"/>
            <a:endCxn id="15" idx="1"/>
          </p:cNvCxnSpPr>
          <p:nvPr/>
        </p:nvCxnSpPr>
        <p:spPr>
          <a:xfrm flipV="1">
            <a:off x="5832368" y="3093435"/>
            <a:ext cx="3146380" cy="56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FFB44EE-6BAF-7190-73A8-F41CFDDE9809}"/>
              </a:ext>
            </a:extLst>
          </p:cNvPr>
          <p:cNvCxnSpPr>
            <a:cxnSpLocks/>
            <a:stCxn id="12" idx="3"/>
            <a:endCxn id="16" idx="1"/>
          </p:cNvCxnSpPr>
          <p:nvPr/>
        </p:nvCxnSpPr>
        <p:spPr>
          <a:xfrm flipV="1">
            <a:off x="5832368" y="2671724"/>
            <a:ext cx="2209785" cy="985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19E1EA7-717F-9D71-FDE5-3A64C2464F64}"/>
              </a:ext>
            </a:extLst>
          </p:cNvPr>
          <p:cNvCxnSpPr>
            <a:cxnSpLocks/>
            <a:stCxn id="12" idx="3"/>
            <a:endCxn id="17" idx="1"/>
          </p:cNvCxnSpPr>
          <p:nvPr/>
        </p:nvCxnSpPr>
        <p:spPr>
          <a:xfrm flipV="1">
            <a:off x="5832368" y="3522652"/>
            <a:ext cx="3176500" cy="134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A7F9523-1357-0E71-C659-1AB47B040B8C}"/>
              </a:ext>
            </a:extLst>
          </p:cNvPr>
          <p:cNvCxnSpPr>
            <a:cxnSpLocks/>
            <a:stCxn id="12" idx="3"/>
            <a:endCxn id="18" idx="1"/>
          </p:cNvCxnSpPr>
          <p:nvPr/>
        </p:nvCxnSpPr>
        <p:spPr>
          <a:xfrm>
            <a:off x="5832368" y="3657170"/>
            <a:ext cx="2129724" cy="725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322B3F44-410C-D496-E381-97A7513F34C9}"/>
              </a:ext>
            </a:extLst>
          </p:cNvPr>
          <p:cNvSpPr/>
          <p:nvPr/>
        </p:nvSpPr>
        <p:spPr>
          <a:xfrm>
            <a:off x="336472" y="1225689"/>
            <a:ext cx="661363" cy="3957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45" name="Oval 44">
            <a:extLst>
              <a:ext uri="{FF2B5EF4-FFF2-40B4-BE49-F238E27FC236}">
                <a16:creationId xmlns:a16="http://schemas.microsoft.com/office/drawing/2014/main" id="{6FE6359A-161C-A34C-363E-4F7843E8E6A9}"/>
              </a:ext>
            </a:extLst>
          </p:cNvPr>
          <p:cNvSpPr/>
          <p:nvPr/>
        </p:nvSpPr>
        <p:spPr>
          <a:xfrm>
            <a:off x="336472" y="3453370"/>
            <a:ext cx="661363" cy="3957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46" name="Oval 45">
            <a:extLst>
              <a:ext uri="{FF2B5EF4-FFF2-40B4-BE49-F238E27FC236}">
                <a16:creationId xmlns:a16="http://schemas.microsoft.com/office/drawing/2014/main" id="{53FEEE69-3460-6525-5818-D7B2234CC2DD}"/>
              </a:ext>
            </a:extLst>
          </p:cNvPr>
          <p:cNvSpPr/>
          <p:nvPr/>
        </p:nvSpPr>
        <p:spPr>
          <a:xfrm>
            <a:off x="8614349" y="2108178"/>
            <a:ext cx="451720" cy="29420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a:t>
            </a:r>
          </a:p>
        </p:txBody>
      </p:sp>
      <p:sp>
        <p:nvSpPr>
          <p:cNvPr id="47" name="Oval 46">
            <a:extLst>
              <a:ext uri="{FF2B5EF4-FFF2-40B4-BE49-F238E27FC236}">
                <a16:creationId xmlns:a16="http://schemas.microsoft.com/office/drawing/2014/main" id="{07FDBC34-8968-3CF3-7BBD-42ACFE84A4A4}"/>
              </a:ext>
            </a:extLst>
          </p:cNvPr>
          <p:cNvSpPr/>
          <p:nvPr/>
        </p:nvSpPr>
        <p:spPr>
          <a:xfrm>
            <a:off x="11546587" y="2946333"/>
            <a:ext cx="451720" cy="29420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a:t>
            </a:r>
          </a:p>
        </p:txBody>
      </p:sp>
      <p:sp>
        <p:nvSpPr>
          <p:cNvPr id="48" name="Oval 47">
            <a:extLst>
              <a:ext uri="{FF2B5EF4-FFF2-40B4-BE49-F238E27FC236}">
                <a16:creationId xmlns:a16="http://schemas.microsoft.com/office/drawing/2014/main" id="{AC56CC9A-71FA-86BF-6107-98910E01C30E}"/>
              </a:ext>
            </a:extLst>
          </p:cNvPr>
          <p:cNvSpPr/>
          <p:nvPr/>
        </p:nvSpPr>
        <p:spPr>
          <a:xfrm>
            <a:off x="10585949" y="2542992"/>
            <a:ext cx="451720" cy="29420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a:t>
            </a:r>
          </a:p>
        </p:txBody>
      </p:sp>
      <p:sp>
        <p:nvSpPr>
          <p:cNvPr id="49" name="Oval 48">
            <a:extLst>
              <a:ext uri="{FF2B5EF4-FFF2-40B4-BE49-F238E27FC236}">
                <a16:creationId xmlns:a16="http://schemas.microsoft.com/office/drawing/2014/main" id="{56027EFF-AA05-93BD-FE50-ECAC720781D1}"/>
              </a:ext>
            </a:extLst>
          </p:cNvPr>
          <p:cNvSpPr/>
          <p:nvPr/>
        </p:nvSpPr>
        <p:spPr>
          <a:xfrm>
            <a:off x="11554586" y="3377771"/>
            <a:ext cx="451720" cy="29420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
            </a:r>
          </a:p>
        </p:txBody>
      </p:sp>
      <p:sp>
        <p:nvSpPr>
          <p:cNvPr id="50" name="Oval 49">
            <a:extLst>
              <a:ext uri="{FF2B5EF4-FFF2-40B4-BE49-F238E27FC236}">
                <a16:creationId xmlns:a16="http://schemas.microsoft.com/office/drawing/2014/main" id="{08F9C25D-7FF0-37C8-E27D-D99412A6CB20}"/>
              </a:ext>
            </a:extLst>
          </p:cNvPr>
          <p:cNvSpPr/>
          <p:nvPr/>
        </p:nvSpPr>
        <p:spPr>
          <a:xfrm>
            <a:off x="10522426" y="4262571"/>
            <a:ext cx="451720" cy="29420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a:t>
            </a:r>
          </a:p>
        </p:txBody>
      </p:sp>
      <p:sp>
        <p:nvSpPr>
          <p:cNvPr id="51" name="Rectangle: Rounded Corners 50">
            <a:extLst>
              <a:ext uri="{FF2B5EF4-FFF2-40B4-BE49-F238E27FC236}">
                <a16:creationId xmlns:a16="http://schemas.microsoft.com/office/drawing/2014/main" id="{00370882-292D-7DEB-34F7-43EE0A456B61}"/>
              </a:ext>
            </a:extLst>
          </p:cNvPr>
          <p:cNvSpPr/>
          <p:nvPr/>
        </p:nvSpPr>
        <p:spPr>
          <a:xfrm>
            <a:off x="6077650" y="4646166"/>
            <a:ext cx="2411652" cy="347472"/>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Configure the WS</a:t>
            </a:r>
          </a:p>
        </p:txBody>
      </p:sp>
      <p:cxnSp>
        <p:nvCxnSpPr>
          <p:cNvPr id="52" name="Straight Arrow Connector 51">
            <a:extLst>
              <a:ext uri="{FF2B5EF4-FFF2-40B4-BE49-F238E27FC236}">
                <a16:creationId xmlns:a16="http://schemas.microsoft.com/office/drawing/2014/main" id="{B10BF0CA-4FEB-170A-3ECE-5371DE94C63B}"/>
              </a:ext>
            </a:extLst>
          </p:cNvPr>
          <p:cNvCxnSpPr>
            <a:cxnSpLocks/>
            <a:stCxn id="12" idx="3"/>
            <a:endCxn id="51" idx="0"/>
          </p:cNvCxnSpPr>
          <p:nvPr/>
        </p:nvCxnSpPr>
        <p:spPr>
          <a:xfrm>
            <a:off x="5832368" y="3657170"/>
            <a:ext cx="1451108" cy="988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20D84018-58FE-9220-CD20-C33A0679CC3D}"/>
              </a:ext>
            </a:extLst>
          </p:cNvPr>
          <p:cNvSpPr/>
          <p:nvPr/>
        </p:nvSpPr>
        <p:spPr>
          <a:xfrm>
            <a:off x="8614349" y="4653768"/>
            <a:ext cx="451720" cy="29420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a:t>
            </a:r>
          </a:p>
        </p:txBody>
      </p:sp>
      <p:grpSp>
        <p:nvGrpSpPr>
          <p:cNvPr id="56" name="Group 55">
            <a:extLst>
              <a:ext uri="{FF2B5EF4-FFF2-40B4-BE49-F238E27FC236}">
                <a16:creationId xmlns:a16="http://schemas.microsoft.com/office/drawing/2014/main" id="{3FFA4418-4F24-46EA-CFED-116DDFDDEDEB}"/>
              </a:ext>
            </a:extLst>
          </p:cNvPr>
          <p:cNvGrpSpPr/>
          <p:nvPr/>
        </p:nvGrpSpPr>
        <p:grpSpPr>
          <a:xfrm>
            <a:off x="1045406" y="5447068"/>
            <a:ext cx="1323473" cy="888868"/>
            <a:chOff x="914400" y="1700115"/>
            <a:chExt cx="1323473" cy="888868"/>
          </a:xfrm>
        </p:grpSpPr>
        <p:pic>
          <p:nvPicPr>
            <p:cNvPr id="57" name="Graphic 56">
              <a:extLst>
                <a:ext uri="{FF2B5EF4-FFF2-40B4-BE49-F238E27FC236}">
                  <a16:creationId xmlns:a16="http://schemas.microsoft.com/office/drawing/2014/main" id="{89E55AFE-3153-E634-E2FA-B74945A0CA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263752" y="1700115"/>
              <a:ext cx="661363" cy="642646"/>
            </a:xfrm>
            <a:prstGeom prst="rect">
              <a:avLst/>
            </a:prstGeom>
          </p:spPr>
        </p:pic>
        <p:sp>
          <p:nvSpPr>
            <p:cNvPr id="58" name="TextBox 17">
              <a:extLst>
                <a:ext uri="{FF2B5EF4-FFF2-40B4-BE49-F238E27FC236}">
                  <a16:creationId xmlns:a16="http://schemas.microsoft.com/office/drawing/2014/main" id="{3C1E3B47-1469-BCE6-5564-0C0E77E080C4}"/>
                </a:ext>
              </a:extLst>
            </p:cNvPr>
            <p:cNvSpPr txBox="1">
              <a:spLocks noChangeArrowheads="1"/>
            </p:cNvSpPr>
            <p:nvPr/>
          </p:nvSpPr>
          <p:spPr bwMode="auto">
            <a:xfrm>
              <a:off x="914400" y="2342762"/>
              <a:ext cx="13234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Users</a:t>
              </a:r>
            </a:p>
          </p:txBody>
        </p:sp>
      </p:grpSp>
      <p:sp>
        <p:nvSpPr>
          <p:cNvPr id="59" name="Oval 58">
            <a:extLst>
              <a:ext uri="{FF2B5EF4-FFF2-40B4-BE49-F238E27FC236}">
                <a16:creationId xmlns:a16="http://schemas.microsoft.com/office/drawing/2014/main" id="{B66E6887-4793-5F5C-3B98-B9716ED5586C}"/>
              </a:ext>
            </a:extLst>
          </p:cNvPr>
          <p:cNvSpPr/>
          <p:nvPr/>
        </p:nvSpPr>
        <p:spPr>
          <a:xfrm>
            <a:off x="349478" y="5623340"/>
            <a:ext cx="661363" cy="3957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cxnSp>
        <p:nvCxnSpPr>
          <p:cNvPr id="1025" name="Straight Arrow Connector 1024">
            <a:extLst>
              <a:ext uri="{FF2B5EF4-FFF2-40B4-BE49-F238E27FC236}">
                <a16:creationId xmlns:a16="http://schemas.microsoft.com/office/drawing/2014/main" id="{53496C4F-4C2E-9DA5-14D1-636399B3ABBC}"/>
              </a:ext>
            </a:extLst>
          </p:cNvPr>
          <p:cNvCxnSpPr>
            <a:cxnSpLocks/>
            <a:stCxn id="57" idx="1"/>
          </p:cNvCxnSpPr>
          <p:nvPr/>
        </p:nvCxnSpPr>
        <p:spPr>
          <a:xfrm>
            <a:off x="2056121" y="5768391"/>
            <a:ext cx="755318" cy="8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28" name="Group 1027">
            <a:extLst>
              <a:ext uri="{FF2B5EF4-FFF2-40B4-BE49-F238E27FC236}">
                <a16:creationId xmlns:a16="http://schemas.microsoft.com/office/drawing/2014/main" id="{0D2F7CA4-ECBA-A427-0259-A6FC6BC33CD7}"/>
              </a:ext>
            </a:extLst>
          </p:cNvPr>
          <p:cNvGrpSpPr/>
          <p:nvPr/>
        </p:nvGrpSpPr>
        <p:grpSpPr>
          <a:xfrm>
            <a:off x="2821831" y="5386279"/>
            <a:ext cx="1886253" cy="781810"/>
            <a:chOff x="7472669" y="2476014"/>
            <a:chExt cx="1714775" cy="646124"/>
          </a:xfrm>
        </p:grpSpPr>
        <p:sp>
          <p:nvSpPr>
            <p:cNvPr id="1029" name="Rectangle 1028">
              <a:extLst>
                <a:ext uri="{FF2B5EF4-FFF2-40B4-BE49-F238E27FC236}">
                  <a16:creationId xmlns:a16="http://schemas.microsoft.com/office/drawing/2014/main" id="{70C52225-5D10-2917-A5CD-6D4B3792736F}"/>
                </a:ext>
              </a:extLst>
            </p:cNvPr>
            <p:cNvSpPr/>
            <p:nvPr/>
          </p:nvSpPr>
          <p:spPr>
            <a:xfrm>
              <a:off x="7472669" y="2481957"/>
              <a:ext cx="1691057" cy="633502"/>
            </a:xfrm>
            <a:prstGeom prst="rect">
              <a:avLst/>
            </a:prstGeom>
            <a:noFill/>
            <a:ln w="127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0" name="TextBox 22">
              <a:extLst>
                <a:ext uri="{FF2B5EF4-FFF2-40B4-BE49-F238E27FC236}">
                  <a16:creationId xmlns:a16="http://schemas.microsoft.com/office/drawing/2014/main" id="{E9DA8B5E-C8C6-DEEE-9D07-997836D35110}"/>
                </a:ext>
              </a:extLst>
            </p:cNvPr>
            <p:cNvSpPr txBox="1">
              <a:spLocks noChangeArrowheads="1"/>
            </p:cNvSpPr>
            <p:nvPr/>
          </p:nvSpPr>
          <p:spPr bwMode="auto">
            <a:xfrm>
              <a:off x="7636002" y="2476014"/>
              <a:ext cx="15514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solidFill>
                    <a:schemeClr val="accent2"/>
                  </a:solidFill>
                  <a:latin typeface="Arial" panose="020B0604020202020204" pitchFamily="34" charset="0"/>
                  <a:cs typeface="Arial" panose="020B0604020202020204" pitchFamily="34" charset="0"/>
                </a:rPr>
                <a:t>Workstation (</a:t>
              </a:r>
              <a:r>
                <a:rPr lang="en-US" altLang="en-US" sz="1200" dirty="0">
                  <a:solidFill>
                    <a:srgbClr val="232F3E"/>
                  </a:solidFill>
                  <a:latin typeface="Arial" panose="020B0604020202020204" pitchFamily="34" charset="0"/>
                  <a:cs typeface="Arial" panose="020B0604020202020204" pitchFamily="34" charset="0"/>
                </a:rPr>
                <a:t>W</a:t>
              </a:r>
              <a:r>
                <a:rPr lang="en-US" altLang="en-US" sz="1200" b="1" dirty="0">
                  <a:solidFill>
                    <a:srgbClr val="232F3E"/>
                  </a:solidFill>
                  <a:latin typeface="Arial" panose="020B0604020202020204" pitchFamily="34" charset="0"/>
                  <a:cs typeface="Arial" panose="020B0604020202020204" pitchFamily="34" charset="0"/>
                </a:rPr>
                <a:t>in</a:t>
              </a:r>
              <a:r>
                <a:rPr lang="en-US" altLang="en-US" sz="1200" dirty="0">
                  <a:solidFill>
                    <a:srgbClr val="232F3E"/>
                  </a:solidFill>
                  <a:latin typeface="Arial" panose="020B0604020202020204" pitchFamily="34" charset="0"/>
                  <a:cs typeface="Arial" panose="020B0604020202020204" pitchFamily="34" charset="0"/>
                </a:rPr>
                <a:t>dows</a:t>
              </a:r>
              <a:r>
                <a:rPr lang="en-US" altLang="en-US" sz="1200" b="1" dirty="0">
                  <a:solidFill>
                    <a:schemeClr val="accent2"/>
                  </a:solidFill>
                  <a:latin typeface="Arial" panose="020B0604020202020204" pitchFamily="34" charset="0"/>
                  <a:cs typeface="Arial" panose="020B0604020202020204" pitchFamily="34" charset="0"/>
                </a:rPr>
                <a:t>)</a:t>
              </a:r>
            </a:p>
          </p:txBody>
        </p:sp>
        <p:pic>
          <p:nvPicPr>
            <p:cNvPr id="1031" name="Graphic 108">
              <a:extLst>
                <a:ext uri="{FF2B5EF4-FFF2-40B4-BE49-F238E27FC236}">
                  <a16:creationId xmlns:a16="http://schemas.microsoft.com/office/drawing/2014/main" id="{968E539C-31BD-765B-E3F7-5DFBF36401B0}"/>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7514571" y="2600205"/>
              <a:ext cx="415636" cy="41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9">
              <a:extLst>
                <a:ext uri="{FF2B5EF4-FFF2-40B4-BE49-F238E27FC236}">
                  <a16:creationId xmlns:a16="http://schemas.microsoft.com/office/drawing/2014/main" id="{BC9B1B55-D7B8-B292-6C32-14B2B989301E}"/>
                </a:ext>
              </a:extLst>
            </p:cNvPr>
            <p:cNvSpPr txBox="1">
              <a:spLocks noChangeArrowheads="1"/>
            </p:cNvSpPr>
            <p:nvPr/>
          </p:nvSpPr>
          <p:spPr bwMode="auto">
            <a:xfrm>
              <a:off x="7839199" y="2875917"/>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G4dn.8xlarge</a:t>
              </a:r>
            </a:p>
          </p:txBody>
        </p:sp>
      </p:grpSp>
      <p:grpSp>
        <p:nvGrpSpPr>
          <p:cNvPr id="1034" name="Group 1033">
            <a:extLst>
              <a:ext uri="{FF2B5EF4-FFF2-40B4-BE49-F238E27FC236}">
                <a16:creationId xmlns:a16="http://schemas.microsoft.com/office/drawing/2014/main" id="{47118A9A-707C-8041-2DEA-06436EE742B9}"/>
              </a:ext>
            </a:extLst>
          </p:cNvPr>
          <p:cNvGrpSpPr/>
          <p:nvPr/>
        </p:nvGrpSpPr>
        <p:grpSpPr>
          <a:xfrm>
            <a:off x="5326549" y="5392262"/>
            <a:ext cx="2079009" cy="777758"/>
            <a:chOff x="4318977" y="2306007"/>
            <a:chExt cx="2079009" cy="777758"/>
          </a:xfrm>
        </p:grpSpPr>
        <p:sp>
          <p:nvSpPr>
            <p:cNvPr id="1037" name="Rectangle 1036">
              <a:extLst>
                <a:ext uri="{FF2B5EF4-FFF2-40B4-BE49-F238E27FC236}">
                  <a16:creationId xmlns:a16="http://schemas.microsoft.com/office/drawing/2014/main" id="{3F039F4D-97D3-1FCA-0CA1-7552E19C2D43}"/>
                </a:ext>
              </a:extLst>
            </p:cNvPr>
            <p:cNvSpPr/>
            <p:nvPr/>
          </p:nvSpPr>
          <p:spPr>
            <a:xfrm>
              <a:off x="4318977" y="2306007"/>
              <a:ext cx="2079009" cy="766537"/>
            </a:xfrm>
            <a:prstGeom prst="rect">
              <a:avLst/>
            </a:prstGeom>
            <a:noFill/>
            <a:ln w="254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8" name="TextBox 22">
              <a:extLst>
                <a:ext uri="{FF2B5EF4-FFF2-40B4-BE49-F238E27FC236}">
                  <a16:creationId xmlns:a16="http://schemas.microsoft.com/office/drawing/2014/main" id="{F90CB69E-9DBF-0F23-D849-6D7365DFB993}"/>
                </a:ext>
              </a:extLst>
            </p:cNvPr>
            <p:cNvSpPr txBox="1">
              <a:spLocks noChangeArrowheads="1"/>
            </p:cNvSpPr>
            <p:nvPr/>
          </p:nvSpPr>
          <p:spPr bwMode="auto">
            <a:xfrm>
              <a:off x="4323997" y="2318658"/>
              <a:ext cx="20561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dirty="0">
                  <a:solidFill>
                    <a:schemeClr val="accent2"/>
                  </a:solidFill>
                  <a:latin typeface="Arial" panose="020B0604020202020204" pitchFamily="34" charset="0"/>
                  <a:cs typeface="Arial" panose="020B0604020202020204" pitchFamily="34" charset="0"/>
                </a:rPr>
                <a:t>HPC Cluster</a:t>
              </a:r>
            </a:p>
          </p:txBody>
        </p:sp>
        <p:sp>
          <p:nvSpPr>
            <p:cNvPr id="1039" name="TextBox 22">
              <a:extLst>
                <a:ext uri="{FF2B5EF4-FFF2-40B4-BE49-F238E27FC236}">
                  <a16:creationId xmlns:a16="http://schemas.microsoft.com/office/drawing/2014/main" id="{C1738752-6517-2525-6886-A8AE87A668A4}"/>
                </a:ext>
              </a:extLst>
            </p:cNvPr>
            <p:cNvSpPr txBox="1">
              <a:spLocks noChangeArrowheads="1"/>
            </p:cNvSpPr>
            <p:nvPr/>
          </p:nvSpPr>
          <p:spPr bwMode="auto">
            <a:xfrm>
              <a:off x="4835876" y="2575934"/>
              <a:ext cx="132347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171450" indent="-171450" eaLnBrk="1" hangingPunct="1">
                <a:buFont typeface="Arial" panose="020B0604020202020204" pitchFamily="34" charset="0"/>
                <a:buChar char="•"/>
              </a:pPr>
              <a:r>
                <a:rPr lang="en-US" altLang="en-US" sz="900" dirty="0">
                  <a:solidFill>
                    <a:srgbClr val="232F3E"/>
                  </a:solidFill>
                  <a:latin typeface="Arial" panose="020B0604020202020204" pitchFamily="34" charset="0"/>
                  <a:cs typeface="Arial" panose="020B0604020202020204" pitchFamily="34" charset="0"/>
                </a:rPr>
                <a:t>Scheduler, </a:t>
              </a:r>
            </a:p>
            <a:p>
              <a:pPr marL="171450" indent="-171450" eaLnBrk="1" hangingPunct="1">
                <a:buFont typeface="Arial" panose="020B0604020202020204" pitchFamily="34" charset="0"/>
                <a:buChar char="•"/>
              </a:pPr>
              <a:r>
                <a:rPr lang="en-US" altLang="en-US" sz="900" dirty="0">
                  <a:solidFill>
                    <a:srgbClr val="232F3E"/>
                  </a:solidFill>
                  <a:latin typeface="Arial" panose="020B0604020202020204" pitchFamily="34" charset="0"/>
                  <a:cs typeface="Arial" panose="020B0604020202020204" pitchFamily="34" charset="0"/>
                </a:rPr>
                <a:t>NICE DCV</a:t>
              </a:r>
            </a:p>
            <a:p>
              <a:pPr marL="171450" indent="-171450" eaLnBrk="1" hangingPunct="1">
                <a:buFont typeface="Arial" panose="020B0604020202020204" pitchFamily="34" charset="0"/>
                <a:buChar char="•"/>
              </a:pPr>
              <a:r>
                <a:rPr lang="en-US" altLang="en-US" sz="900" dirty="0">
                  <a:solidFill>
                    <a:srgbClr val="232F3E"/>
                  </a:solidFill>
                  <a:latin typeface="Arial" panose="020B0604020202020204" pitchFamily="34" charset="0"/>
                  <a:cs typeface="Arial" panose="020B0604020202020204" pitchFamily="34" charset="0"/>
                </a:rPr>
                <a:t>Storage, Compute</a:t>
              </a:r>
            </a:p>
          </p:txBody>
        </p:sp>
      </p:grpSp>
      <p:cxnSp>
        <p:nvCxnSpPr>
          <p:cNvPr id="1040" name="Straight Arrow Connector 1039">
            <a:extLst>
              <a:ext uri="{FF2B5EF4-FFF2-40B4-BE49-F238E27FC236}">
                <a16:creationId xmlns:a16="http://schemas.microsoft.com/office/drawing/2014/main" id="{5CEB4B8F-E2B7-515E-9E35-67E970DA6674}"/>
              </a:ext>
            </a:extLst>
          </p:cNvPr>
          <p:cNvCxnSpPr>
            <a:cxnSpLocks/>
            <a:endCxn id="1037" idx="1"/>
          </p:cNvCxnSpPr>
          <p:nvPr/>
        </p:nvCxnSpPr>
        <p:spPr>
          <a:xfrm flipV="1">
            <a:off x="4681994" y="5775531"/>
            <a:ext cx="644555" cy="12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7" name="Rectangle 1056">
            <a:extLst>
              <a:ext uri="{FF2B5EF4-FFF2-40B4-BE49-F238E27FC236}">
                <a16:creationId xmlns:a16="http://schemas.microsoft.com/office/drawing/2014/main" id="{7EE7686A-0AA6-C492-61A0-19F86F8A6097}"/>
              </a:ext>
            </a:extLst>
          </p:cNvPr>
          <p:cNvSpPr/>
          <p:nvPr/>
        </p:nvSpPr>
        <p:spPr>
          <a:xfrm>
            <a:off x="8540014" y="5090917"/>
            <a:ext cx="1094336" cy="396501"/>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pic>
        <p:nvPicPr>
          <p:cNvPr id="1058" name="Graphic 62">
            <a:extLst>
              <a:ext uri="{FF2B5EF4-FFF2-40B4-BE49-F238E27FC236}">
                <a16:creationId xmlns:a16="http://schemas.microsoft.com/office/drawing/2014/main" id="{123A909A-6AAE-3A9C-0A17-13E3B1AD91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38159" y="5145152"/>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9" name="Graphic 62">
            <a:extLst>
              <a:ext uri="{FF2B5EF4-FFF2-40B4-BE49-F238E27FC236}">
                <a16:creationId xmlns:a16="http://schemas.microsoft.com/office/drawing/2014/main" id="{D4AAE4E8-25C9-5765-D6AA-D5243D9C88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52887" y="5157903"/>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0" name="Graphic 62">
            <a:extLst>
              <a:ext uri="{FF2B5EF4-FFF2-40B4-BE49-F238E27FC236}">
                <a16:creationId xmlns:a16="http://schemas.microsoft.com/office/drawing/2014/main" id="{689F4E53-2429-3D17-9471-F5D39874F8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8921" y="5139299"/>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1" name="Rectangle 1060">
            <a:extLst>
              <a:ext uri="{FF2B5EF4-FFF2-40B4-BE49-F238E27FC236}">
                <a16:creationId xmlns:a16="http://schemas.microsoft.com/office/drawing/2014/main" id="{1D457ECF-3FE3-D249-FCC7-1B28BE3B5C76}"/>
              </a:ext>
            </a:extLst>
          </p:cNvPr>
          <p:cNvSpPr/>
          <p:nvPr/>
        </p:nvSpPr>
        <p:spPr>
          <a:xfrm>
            <a:off x="8540014" y="5561419"/>
            <a:ext cx="1094336" cy="396501"/>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pic>
        <p:nvPicPr>
          <p:cNvPr id="1062" name="Graphic 62">
            <a:extLst>
              <a:ext uri="{FF2B5EF4-FFF2-40B4-BE49-F238E27FC236}">
                <a16:creationId xmlns:a16="http://schemas.microsoft.com/office/drawing/2014/main" id="{464A8E83-B7F9-02DC-F99E-E0759CAB5E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38159" y="561565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3" name="Graphic 62">
            <a:extLst>
              <a:ext uri="{FF2B5EF4-FFF2-40B4-BE49-F238E27FC236}">
                <a16:creationId xmlns:a16="http://schemas.microsoft.com/office/drawing/2014/main" id="{6D82A7B6-45E3-4A74-1EB5-1FDFE71B4F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52887" y="5628405"/>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4" name="Graphic 62">
            <a:extLst>
              <a:ext uri="{FF2B5EF4-FFF2-40B4-BE49-F238E27FC236}">
                <a16:creationId xmlns:a16="http://schemas.microsoft.com/office/drawing/2014/main" id="{56B7619A-7B82-BBB2-1EA6-3BA7384AAD1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8921" y="5609801"/>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 name="Rectangle 1064">
            <a:extLst>
              <a:ext uri="{FF2B5EF4-FFF2-40B4-BE49-F238E27FC236}">
                <a16:creationId xmlns:a16="http://schemas.microsoft.com/office/drawing/2014/main" id="{48E01226-295C-8B06-9F8C-3E33A3398EF1}"/>
              </a:ext>
            </a:extLst>
          </p:cNvPr>
          <p:cNvSpPr/>
          <p:nvPr/>
        </p:nvSpPr>
        <p:spPr>
          <a:xfrm>
            <a:off x="8537560" y="6032863"/>
            <a:ext cx="1094336" cy="396501"/>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pic>
        <p:nvPicPr>
          <p:cNvPr id="1066" name="Graphic 62">
            <a:extLst>
              <a:ext uri="{FF2B5EF4-FFF2-40B4-BE49-F238E27FC236}">
                <a16:creationId xmlns:a16="http://schemas.microsoft.com/office/drawing/2014/main" id="{EF5FE906-4C50-A7C5-CF3C-E90AD9618C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35705" y="608709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7" name="Graphic 62">
            <a:extLst>
              <a:ext uri="{FF2B5EF4-FFF2-40B4-BE49-F238E27FC236}">
                <a16:creationId xmlns:a16="http://schemas.microsoft.com/office/drawing/2014/main" id="{132949A9-6098-995D-C27D-D9BCF87D78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50433" y="6099849"/>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8" name="Graphic 62">
            <a:extLst>
              <a:ext uri="{FF2B5EF4-FFF2-40B4-BE49-F238E27FC236}">
                <a16:creationId xmlns:a16="http://schemas.microsoft.com/office/drawing/2014/main" id="{B4FD1221-5693-035B-62B0-95A2C65540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6467" y="6081245"/>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9" name="TextBox 9">
            <a:extLst>
              <a:ext uri="{FF2B5EF4-FFF2-40B4-BE49-F238E27FC236}">
                <a16:creationId xmlns:a16="http://schemas.microsoft.com/office/drawing/2014/main" id="{B1133A72-D8A2-B3F9-3809-30231349AC78}"/>
              </a:ext>
            </a:extLst>
          </p:cNvPr>
          <p:cNvSpPr txBox="1">
            <a:spLocks noChangeArrowheads="1"/>
          </p:cNvSpPr>
          <p:nvPr/>
        </p:nvSpPr>
        <p:spPr bwMode="auto">
          <a:xfrm rot="16200000">
            <a:off x="7875468" y="5647652"/>
            <a:ext cx="915159" cy="2462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Job Queues</a:t>
            </a:r>
          </a:p>
        </p:txBody>
      </p:sp>
      <p:cxnSp>
        <p:nvCxnSpPr>
          <p:cNvPr id="1070" name="Straight Arrow Connector 1069">
            <a:extLst>
              <a:ext uri="{FF2B5EF4-FFF2-40B4-BE49-F238E27FC236}">
                <a16:creationId xmlns:a16="http://schemas.microsoft.com/office/drawing/2014/main" id="{22463D6E-AD35-A3FD-F7DD-BF418E7AEF48}"/>
              </a:ext>
            </a:extLst>
          </p:cNvPr>
          <p:cNvCxnSpPr>
            <a:cxnSpLocks/>
            <a:stCxn id="1037" idx="3"/>
            <a:endCxn id="1069" idx="0"/>
          </p:cNvCxnSpPr>
          <p:nvPr/>
        </p:nvCxnSpPr>
        <p:spPr>
          <a:xfrm flipV="1">
            <a:off x="7405558" y="5770762"/>
            <a:ext cx="804379" cy="476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56BD23D4-29A3-FE02-CDCE-5C0A87B7B039}"/>
              </a:ext>
            </a:extLst>
          </p:cNvPr>
          <p:cNvSpPr/>
          <p:nvPr/>
        </p:nvSpPr>
        <p:spPr>
          <a:xfrm>
            <a:off x="9032360" y="3785554"/>
            <a:ext cx="2411652" cy="347472"/>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Configure the Cluster</a:t>
            </a:r>
          </a:p>
        </p:txBody>
      </p:sp>
      <p:sp>
        <p:nvSpPr>
          <p:cNvPr id="21" name="Oval 20">
            <a:extLst>
              <a:ext uri="{FF2B5EF4-FFF2-40B4-BE49-F238E27FC236}">
                <a16:creationId xmlns:a16="http://schemas.microsoft.com/office/drawing/2014/main" id="{EF6B3675-4EFD-2DD6-DAD7-E7D7CE5F5CAF}"/>
              </a:ext>
            </a:extLst>
          </p:cNvPr>
          <p:cNvSpPr/>
          <p:nvPr/>
        </p:nvSpPr>
        <p:spPr>
          <a:xfrm>
            <a:off x="11600332" y="3821467"/>
            <a:ext cx="451720" cy="29420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a:t>
            </a:r>
          </a:p>
        </p:txBody>
      </p:sp>
      <p:cxnSp>
        <p:nvCxnSpPr>
          <p:cNvPr id="22" name="Straight Arrow Connector 21">
            <a:extLst>
              <a:ext uri="{FF2B5EF4-FFF2-40B4-BE49-F238E27FC236}">
                <a16:creationId xmlns:a16="http://schemas.microsoft.com/office/drawing/2014/main" id="{4F2ED61B-80B5-02E8-747A-9104E85AF9CC}"/>
              </a:ext>
            </a:extLst>
          </p:cNvPr>
          <p:cNvCxnSpPr>
            <a:cxnSpLocks/>
            <a:stCxn id="12" idx="3"/>
            <a:endCxn id="19" idx="1"/>
          </p:cNvCxnSpPr>
          <p:nvPr/>
        </p:nvCxnSpPr>
        <p:spPr>
          <a:xfrm>
            <a:off x="5832368" y="3657170"/>
            <a:ext cx="3199992" cy="302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Graphic 17">
            <a:extLst>
              <a:ext uri="{FF2B5EF4-FFF2-40B4-BE49-F238E27FC236}">
                <a16:creationId xmlns:a16="http://schemas.microsoft.com/office/drawing/2014/main" id="{91E9B270-3C11-F09F-5DBA-A6CB0CCECDA7}"/>
              </a:ext>
            </a:extLst>
          </p:cNvPr>
          <p:cNvPicPr>
            <a:picLocks noChangeAspect="1"/>
          </p:cNvPicPr>
          <p:nvPr/>
        </p:nvPicPr>
        <p:blipFill rotWithShape="1">
          <a:blip r:embed="rId9">
            <a:extLst>
              <a:ext uri="{96DAC541-7B7A-43D3-8B79-37D633B846F1}">
                <asvg:svgBlip xmlns:asvg="http://schemas.microsoft.com/office/drawing/2016/SVG/main" r:embed="rId10"/>
              </a:ext>
            </a:extLst>
          </a:blip>
          <a:srcRect l="7818" t="10303" r="8463" b="6784"/>
          <a:stretch/>
        </p:blipFill>
        <p:spPr bwMode="auto">
          <a:xfrm>
            <a:off x="8564516" y="924700"/>
            <a:ext cx="1889289" cy="10134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53926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34C384-29CB-E601-EE3A-32BA991F3C2E}"/>
              </a:ext>
            </a:extLst>
          </p:cNvPr>
          <p:cNvSpPr txBox="1">
            <a:spLocks/>
          </p:cNvSpPr>
          <p:nvPr/>
        </p:nvSpPr>
        <p:spPr>
          <a:xfrm>
            <a:off x="213382" y="175883"/>
            <a:ext cx="4739618"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To-Be  – Implementation</a:t>
            </a: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grpSp>
        <p:nvGrpSpPr>
          <p:cNvPr id="5" name="Group 4">
            <a:extLst>
              <a:ext uri="{FF2B5EF4-FFF2-40B4-BE49-F238E27FC236}">
                <a16:creationId xmlns:a16="http://schemas.microsoft.com/office/drawing/2014/main" id="{686457D5-64E8-CAF5-61A6-07291A13D62D}"/>
              </a:ext>
            </a:extLst>
          </p:cNvPr>
          <p:cNvGrpSpPr/>
          <p:nvPr/>
        </p:nvGrpSpPr>
        <p:grpSpPr>
          <a:xfrm>
            <a:off x="1045407" y="1099593"/>
            <a:ext cx="1061100" cy="797494"/>
            <a:chOff x="914400" y="1700115"/>
            <a:chExt cx="1323473" cy="888868"/>
          </a:xfrm>
        </p:grpSpPr>
        <p:pic>
          <p:nvPicPr>
            <p:cNvPr id="2" name="Graphic 1">
              <a:extLst>
                <a:ext uri="{FF2B5EF4-FFF2-40B4-BE49-F238E27FC236}">
                  <a16:creationId xmlns:a16="http://schemas.microsoft.com/office/drawing/2014/main" id="{EA2A1E4C-EA09-D4F1-2C8D-B0E584B8E0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263752" y="1700115"/>
              <a:ext cx="661363" cy="642646"/>
            </a:xfrm>
            <a:prstGeom prst="rect">
              <a:avLst/>
            </a:prstGeom>
          </p:spPr>
        </p:pic>
        <p:sp>
          <p:nvSpPr>
            <p:cNvPr id="3" name="TextBox 17">
              <a:extLst>
                <a:ext uri="{FF2B5EF4-FFF2-40B4-BE49-F238E27FC236}">
                  <a16:creationId xmlns:a16="http://schemas.microsoft.com/office/drawing/2014/main" id="{8826E25F-E97B-2A31-7644-C6105C4433B1}"/>
                </a:ext>
              </a:extLst>
            </p:cNvPr>
            <p:cNvSpPr txBox="1">
              <a:spLocks noChangeArrowheads="1"/>
            </p:cNvSpPr>
            <p:nvPr/>
          </p:nvSpPr>
          <p:spPr bwMode="auto">
            <a:xfrm>
              <a:off x="914400" y="2342762"/>
              <a:ext cx="13234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Cloud Engineer</a:t>
              </a:r>
            </a:p>
          </p:txBody>
        </p:sp>
      </p:grpSp>
      <p:sp>
        <p:nvSpPr>
          <p:cNvPr id="6" name="Flowchart: Multidocument 5">
            <a:extLst>
              <a:ext uri="{FF2B5EF4-FFF2-40B4-BE49-F238E27FC236}">
                <a16:creationId xmlns:a16="http://schemas.microsoft.com/office/drawing/2014/main" id="{03652844-5219-D5FE-6872-7A30159B6CA9}"/>
              </a:ext>
            </a:extLst>
          </p:cNvPr>
          <p:cNvSpPr/>
          <p:nvPr/>
        </p:nvSpPr>
        <p:spPr>
          <a:xfrm>
            <a:off x="4632159" y="867686"/>
            <a:ext cx="1463841" cy="442352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Terraform Script</a:t>
            </a:r>
          </a:p>
        </p:txBody>
      </p:sp>
      <p:cxnSp>
        <p:nvCxnSpPr>
          <p:cNvPr id="20" name="Connector: Elbow 19">
            <a:extLst>
              <a:ext uri="{FF2B5EF4-FFF2-40B4-BE49-F238E27FC236}">
                <a16:creationId xmlns:a16="http://schemas.microsoft.com/office/drawing/2014/main" id="{D7CD1830-C963-398C-E5FC-3333308E4A7D}"/>
              </a:ext>
            </a:extLst>
          </p:cNvPr>
          <p:cNvCxnSpPr>
            <a:cxnSpLocks/>
            <a:stCxn id="2" idx="1"/>
          </p:cNvCxnSpPr>
          <p:nvPr/>
        </p:nvCxnSpPr>
        <p:spPr>
          <a:xfrm>
            <a:off x="1855752" y="1387885"/>
            <a:ext cx="2852331" cy="316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B2991ED-AE4D-40FA-6824-025C98FDA138}"/>
              </a:ext>
            </a:extLst>
          </p:cNvPr>
          <p:cNvCxnSpPr>
            <a:cxnSpLocks/>
          </p:cNvCxnSpPr>
          <p:nvPr/>
        </p:nvCxnSpPr>
        <p:spPr>
          <a:xfrm flipV="1">
            <a:off x="6083749" y="1426906"/>
            <a:ext cx="2890342" cy="122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322B3F44-410C-D496-E381-97A7513F34C9}"/>
              </a:ext>
            </a:extLst>
          </p:cNvPr>
          <p:cNvSpPr/>
          <p:nvPr/>
        </p:nvSpPr>
        <p:spPr>
          <a:xfrm>
            <a:off x="336472" y="1225689"/>
            <a:ext cx="661363" cy="3957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45" name="Oval 44">
            <a:extLst>
              <a:ext uri="{FF2B5EF4-FFF2-40B4-BE49-F238E27FC236}">
                <a16:creationId xmlns:a16="http://schemas.microsoft.com/office/drawing/2014/main" id="{6FE6359A-161C-A34C-363E-4F7843E8E6A9}"/>
              </a:ext>
            </a:extLst>
          </p:cNvPr>
          <p:cNvSpPr/>
          <p:nvPr/>
        </p:nvSpPr>
        <p:spPr>
          <a:xfrm>
            <a:off x="333081" y="2292856"/>
            <a:ext cx="661363" cy="3957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grpSp>
        <p:nvGrpSpPr>
          <p:cNvPr id="56" name="Group 55">
            <a:extLst>
              <a:ext uri="{FF2B5EF4-FFF2-40B4-BE49-F238E27FC236}">
                <a16:creationId xmlns:a16="http://schemas.microsoft.com/office/drawing/2014/main" id="{3FFA4418-4F24-46EA-CFED-116DDFDDEDEB}"/>
              </a:ext>
            </a:extLst>
          </p:cNvPr>
          <p:cNvGrpSpPr/>
          <p:nvPr/>
        </p:nvGrpSpPr>
        <p:grpSpPr>
          <a:xfrm>
            <a:off x="914220" y="4266014"/>
            <a:ext cx="1323473" cy="888868"/>
            <a:chOff x="914400" y="1700115"/>
            <a:chExt cx="1323473" cy="888868"/>
          </a:xfrm>
        </p:grpSpPr>
        <p:pic>
          <p:nvPicPr>
            <p:cNvPr id="57" name="Graphic 56">
              <a:extLst>
                <a:ext uri="{FF2B5EF4-FFF2-40B4-BE49-F238E27FC236}">
                  <a16:creationId xmlns:a16="http://schemas.microsoft.com/office/drawing/2014/main" id="{89E55AFE-3153-E634-E2FA-B74945A0CA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263752" y="1700115"/>
              <a:ext cx="661363" cy="642646"/>
            </a:xfrm>
            <a:prstGeom prst="rect">
              <a:avLst/>
            </a:prstGeom>
          </p:spPr>
        </p:pic>
        <p:sp>
          <p:nvSpPr>
            <p:cNvPr id="58" name="TextBox 17">
              <a:extLst>
                <a:ext uri="{FF2B5EF4-FFF2-40B4-BE49-F238E27FC236}">
                  <a16:creationId xmlns:a16="http://schemas.microsoft.com/office/drawing/2014/main" id="{3C1E3B47-1469-BCE6-5564-0C0E77E080C4}"/>
                </a:ext>
              </a:extLst>
            </p:cNvPr>
            <p:cNvSpPr txBox="1">
              <a:spLocks noChangeArrowheads="1"/>
            </p:cNvSpPr>
            <p:nvPr/>
          </p:nvSpPr>
          <p:spPr bwMode="auto">
            <a:xfrm>
              <a:off x="914400" y="2342762"/>
              <a:ext cx="13234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Cloud Engineer</a:t>
              </a:r>
            </a:p>
          </p:txBody>
        </p:sp>
      </p:grpSp>
      <p:sp>
        <p:nvSpPr>
          <p:cNvPr id="59" name="Oval 58">
            <a:extLst>
              <a:ext uri="{FF2B5EF4-FFF2-40B4-BE49-F238E27FC236}">
                <a16:creationId xmlns:a16="http://schemas.microsoft.com/office/drawing/2014/main" id="{B66E6887-4793-5F5C-3B98-B9716ED5586C}"/>
              </a:ext>
            </a:extLst>
          </p:cNvPr>
          <p:cNvSpPr/>
          <p:nvPr/>
        </p:nvSpPr>
        <p:spPr>
          <a:xfrm>
            <a:off x="333080" y="4411221"/>
            <a:ext cx="661363" cy="3957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cxnSp>
        <p:nvCxnSpPr>
          <p:cNvPr id="1025" name="Straight Arrow Connector 1024">
            <a:extLst>
              <a:ext uri="{FF2B5EF4-FFF2-40B4-BE49-F238E27FC236}">
                <a16:creationId xmlns:a16="http://schemas.microsoft.com/office/drawing/2014/main" id="{53496C4F-4C2E-9DA5-14D1-636399B3ABBC}"/>
              </a:ext>
            </a:extLst>
          </p:cNvPr>
          <p:cNvCxnSpPr>
            <a:cxnSpLocks/>
            <a:stCxn id="57" idx="1"/>
          </p:cNvCxnSpPr>
          <p:nvPr/>
        </p:nvCxnSpPr>
        <p:spPr>
          <a:xfrm>
            <a:off x="1924935" y="4587337"/>
            <a:ext cx="26595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688A47C6-F692-9191-5203-39C073CBF36C}"/>
              </a:ext>
            </a:extLst>
          </p:cNvPr>
          <p:cNvPicPr>
            <a:picLocks noChangeAspect="1"/>
          </p:cNvPicPr>
          <p:nvPr/>
        </p:nvPicPr>
        <p:blipFill rotWithShape="1">
          <a:blip r:embed="rId4"/>
          <a:srcRect l="8555" t="10473" r="7910" b="17238"/>
          <a:stretch/>
        </p:blipFill>
        <p:spPr>
          <a:xfrm>
            <a:off x="8974091" y="944960"/>
            <a:ext cx="1706444" cy="963893"/>
          </a:xfrm>
          <a:prstGeom prst="rect">
            <a:avLst/>
          </a:prstGeom>
        </p:spPr>
      </p:pic>
      <p:sp>
        <p:nvSpPr>
          <p:cNvPr id="33" name="TextBox 17">
            <a:extLst>
              <a:ext uri="{FF2B5EF4-FFF2-40B4-BE49-F238E27FC236}">
                <a16:creationId xmlns:a16="http://schemas.microsoft.com/office/drawing/2014/main" id="{3BA4B49B-D2B7-4C4D-BB91-A762EFF7704E}"/>
              </a:ext>
            </a:extLst>
          </p:cNvPr>
          <p:cNvSpPr txBox="1">
            <a:spLocks noChangeArrowheads="1"/>
          </p:cNvSpPr>
          <p:nvPr/>
        </p:nvSpPr>
        <p:spPr bwMode="auto">
          <a:xfrm>
            <a:off x="6872247" y="1192898"/>
            <a:ext cx="13234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Base Infrastructure</a:t>
            </a:r>
          </a:p>
        </p:txBody>
      </p:sp>
      <p:sp>
        <p:nvSpPr>
          <p:cNvPr id="34" name="TextBox 17">
            <a:extLst>
              <a:ext uri="{FF2B5EF4-FFF2-40B4-BE49-F238E27FC236}">
                <a16:creationId xmlns:a16="http://schemas.microsoft.com/office/drawing/2014/main" id="{2AD3B4AD-B3C6-E101-39BC-20A82E03EDE5}"/>
              </a:ext>
            </a:extLst>
          </p:cNvPr>
          <p:cNvSpPr txBox="1">
            <a:spLocks noChangeArrowheads="1"/>
          </p:cNvSpPr>
          <p:nvPr/>
        </p:nvSpPr>
        <p:spPr bwMode="auto">
          <a:xfrm>
            <a:off x="2030582" y="1178589"/>
            <a:ext cx="26015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err="1">
                <a:latin typeface="Arial" panose="020B0604020202020204" pitchFamily="34" charset="0"/>
                <a:ea typeface="Amazon Ember" panose="020B0603020204020204" pitchFamily="34" charset="0"/>
                <a:cs typeface="Arial" panose="020B0604020202020204" pitchFamily="34" charset="0"/>
              </a:rPr>
              <a:t>vpc</a:t>
            </a:r>
            <a:r>
              <a:rPr lang="en-US" altLang="en-US" sz="1000" dirty="0">
                <a:latin typeface="Arial" panose="020B0604020202020204" pitchFamily="34" charset="0"/>
                <a:ea typeface="Amazon Ember" panose="020B0603020204020204" pitchFamily="34" charset="0"/>
                <a:cs typeface="Arial" panose="020B0604020202020204" pitchFamily="34" charset="0"/>
              </a:rPr>
              <a:t>, subnet, sg, key-pair, role, policy </a:t>
            </a:r>
          </a:p>
        </p:txBody>
      </p:sp>
      <p:sp>
        <p:nvSpPr>
          <p:cNvPr id="63" name="TextBox 17">
            <a:extLst>
              <a:ext uri="{FF2B5EF4-FFF2-40B4-BE49-F238E27FC236}">
                <a16:creationId xmlns:a16="http://schemas.microsoft.com/office/drawing/2014/main" id="{3787E9E4-ED37-896E-BE4C-0E7079A3AD89}"/>
              </a:ext>
            </a:extLst>
          </p:cNvPr>
          <p:cNvSpPr txBox="1">
            <a:spLocks noChangeArrowheads="1"/>
          </p:cNvSpPr>
          <p:nvPr/>
        </p:nvSpPr>
        <p:spPr bwMode="auto">
          <a:xfrm>
            <a:off x="2106507" y="2254577"/>
            <a:ext cx="26015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err="1">
                <a:latin typeface="Arial" panose="020B0604020202020204" pitchFamily="34" charset="0"/>
                <a:ea typeface="Amazon Ember" panose="020B0603020204020204" pitchFamily="34" charset="0"/>
                <a:cs typeface="Arial" panose="020B0604020202020204" pitchFamily="34" charset="0"/>
              </a:rPr>
              <a:t>Fsx</a:t>
            </a:r>
            <a:r>
              <a:rPr lang="en-US" altLang="en-US" sz="1000" dirty="0">
                <a:latin typeface="Arial" panose="020B0604020202020204" pitchFamily="34" charset="0"/>
                <a:ea typeface="Amazon Ember" panose="020B0603020204020204" pitchFamily="34" charset="0"/>
                <a:cs typeface="Arial" panose="020B0604020202020204" pitchFamily="34" charset="0"/>
              </a:rPr>
              <a:t> NetApp ONTAP</a:t>
            </a:r>
          </a:p>
        </p:txBody>
      </p:sp>
      <p:pic>
        <p:nvPicPr>
          <p:cNvPr id="1042" name="Picture 1041">
            <a:extLst>
              <a:ext uri="{FF2B5EF4-FFF2-40B4-BE49-F238E27FC236}">
                <a16:creationId xmlns:a16="http://schemas.microsoft.com/office/drawing/2014/main" id="{5B385AB5-0D21-50C7-3414-A58B71DFCB33}"/>
              </a:ext>
            </a:extLst>
          </p:cNvPr>
          <p:cNvPicPr>
            <a:picLocks noChangeAspect="1"/>
          </p:cNvPicPr>
          <p:nvPr/>
        </p:nvPicPr>
        <p:blipFill rotWithShape="1">
          <a:blip r:embed="rId5"/>
          <a:srcRect l="8308" t="9844" r="9509" b="17736"/>
          <a:stretch/>
        </p:blipFill>
        <p:spPr>
          <a:xfrm>
            <a:off x="8974091" y="1982803"/>
            <a:ext cx="1724875" cy="967132"/>
          </a:xfrm>
          <a:prstGeom prst="rect">
            <a:avLst/>
          </a:prstGeom>
        </p:spPr>
      </p:pic>
      <p:cxnSp>
        <p:nvCxnSpPr>
          <p:cNvPr id="1044" name="Straight Arrow Connector 1043">
            <a:extLst>
              <a:ext uri="{FF2B5EF4-FFF2-40B4-BE49-F238E27FC236}">
                <a16:creationId xmlns:a16="http://schemas.microsoft.com/office/drawing/2014/main" id="{C64D4030-A9B2-5C5C-6587-D14AB727D95B}"/>
              </a:ext>
            </a:extLst>
          </p:cNvPr>
          <p:cNvCxnSpPr>
            <a:cxnSpLocks/>
            <a:endCxn id="1042" idx="1"/>
          </p:cNvCxnSpPr>
          <p:nvPr/>
        </p:nvCxnSpPr>
        <p:spPr>
          <a:xfrm>
            <a:off x="6083749" y="2454298"/>
            <a:ext cx="2890342" cy="12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5" name="TextBox 17">
            <a:extLst>
              <a:ext uri="{FF2B5EF4-FFF2-40B4-BE49-F238E27FC236}">
                <a16:creationId xmlns:a16="http://schemas.microsoft.com/office/drawing/2014/main" id="{6845F097-9A2B-4D83-B2B5-AD81BF81B2DB}"/>
              </a:ext>
            </a:extLst>
          </p:cNvPr>
          <p:cNvSpPr txBox="1">
            <a:spLocks noChangeArrowheads="1"/>
          </p:cNvSpPr>
          <p:nvPr/>
        </p:nvSpPr>
        <p:spPr bwMode="auto">
          <a:xfrm>
            <a:off x="6527978" y="2227610"/>
            <a:ext cx="18880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err="1">
                <a:latin typeface="Arial" panose="020B0604020202020204" pitchFamily="34" charset="0"/>
                <a:ea typeface="Amazon Ember" panose="020B0603020204020204" pitchFamily="34" charset="0"/>
                <a:cs typeface="Arial" panose="020B0604020202020204" pitchFamily="34" charset="0"/>
              </a:rPr>
              <a:t>FSx</a:t>
            </a:r>
            <a:r>
              <a:rPr lang="en-US" altLang="en-US" sz="1000" dirty="0">
                <a:latin typeface="Arial" panose="020B0604020202020204" pitchFamily="34" charset="0"/>
                <a:ea typeface="Amazon Ember" panose="020B0603020204020204" pitchFamily="34" charset="0"/>
                <a:cs typeface="Arial" panose="020B0604020202020204" pitchFamily="34" charset="0"/>
              </a:rPr>
              <a:t> Installed &amp; Configured</a:t>
            </a:r>
          </a:p>
        </p:txBody>
      </p:sp>
      <p:sp>
        <p:nvSpPr>
          <p:cNvPr id="1049" name="Oval 1048">
            <a:extLst>
              <a:ext uri="{FF2B5EF4-FFF2-40B4-BE49-F238E27FC236}">
                <a16:creationId xmlns:a16="http://schemas.microsoft.com/office/drawing/2014/main" id="{39A128CD-C888-10F2-78F8-6E78F8C244CE}"/>
              </a:ext>
            </a:extLst>
          </p:cNvPr>
          <p:cNvSpPr/>
          <p:nvPr/>
        </p:nvSpPr>
        <p:spPr>
          <a:xfrm>
            <a:off x="310556" y="3361141"/>
            <a:ext cx="661363" cy="3957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1050" name="TextBox 17">
            <a:extLst>
              <a:ext uri="{FF2B5EF4-FFF2-40B4-BE49-F238E27FC236}">
                <a16:creationId xmlns:a16="http://schemas.microsoft.com/office/drawing/2014/main" id="{2044F22E-CD3D-C4CB-9E1E-421DF50A858E}"/>
              </a:ext>
            </a:extLst>
          </p:cNvPr>
          <p:cNvSpPr txBox="1">
            <a:spLocks noChangeArrowheads="1"/>
          </p:cNvSpPr>
          <p:nvPr/>
        </p:nvSpPr>
        <p:spPr bwMode="auto">
          <a:xfrm>
            <a:off x="2083982" y="3357211"/>
            <a:ext cx="26015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Parallel Cluster</a:t>
            </a:r>
          </a:p>
        </p:txBody>
      </p:sp>
      <p:grpSp>
        <p:nvGrpSpPr>
          <p:cNvPr id="1051" name="Group 1050">
            <a:extLst>
              <a:ext uri="{FF2B5EF4-FFF2-40B4-BE49-F238E27FC236}">
                <a16:creationId xmlns:a16="http://schemas.microsoft.com/office/drawing/2014/main" id="{870E56A3-3CA8-7BC8-C6E6-C72AD8F45565}"/>
              </a:ext>
            </a:extLst>
          </p:cNvPr>
          <p:cNvGrpSpPr/>
          <p:nvPr/>
        </p:nvGrpSpPr>
        <p:grpSpPr>
          <a:xfrm>
            <a:off x="1074745" y="2214012"/>
            <a:ext cx="1061100" cy="797494"/>
            <a:chOff x="914400" y="1700115"/>
            <a:chExt cx="1323473" cy="888868"/>
          </a:xfrm>
        </p:grpSpPr>
        <p:pic>
          <p:nvPicPr>
            <p:cNvPr id="1052" name="Graphic 1051">
              <a:extLst>
                <a:ext uri="{FF2B5EF4-FFF2-40B4-BE49-F238E27FC236}">
                  <a16:creationId xmlns:a16="http://schemas.microsoft.com/office/drawing/2014/main" id="{BE3F3AE6-8AEA-D1E6-991C-D4367DBE1E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263752" y="1700115"/>
              <a:ext cx="661363" cy="642646"/>
            </a:xfrm>
            <a:prstGeom prst="rect">
              <a:avLst/>
            </a:prstGeom>
          </p:spPr>
        </p:pic>
        <p:sp>
          <p:nvSpPr>
            <p:cNvPr id="1053" name="TextBox 17">
              <a:extLst>
                <a:ext uri="{FF2B5EF4-FFF2-40B4-BE49-F238E27FC236}">
                  <a16:creationId xmlns:a16="http://schemas.microsoft.com/office/drawing/2014/main" id="{D43605C7-59D3-96BD-2D97-24BA1EFC3A29}"/>
                </a:ext>
              </a:extLst>
            </p:cNvPr>
            <p:cNvSpPr txBox="1">
              <a:spLocks noChangeArrowheads="1"/>
            </p:cNvSpPr>
            <p:nvPr/>
          </p:nvSpPr>
          <p:spPr bwMode="auto">
            <a:xfrm>
              <a:off x="914400" y="2342762"/>
              <a:ext cx="13234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Cloud Engineer</a:t>
              </a:r>
            </a:p>
          </p:txBody>
        </p:sp>
      </p:grpSp>
      <p:grpSp>
        <p:nvGrpSpPr>
          <p:cNvPr id="1054" name="Group 1053">
            <a:extLst>
              <a:ext uri="{FF2B5EF4-FFF2-40B4-BE49-F238E27FC236}">
                <a16:creationId xmlns:a16="http://schemas.microsoft.com/office/drawing/2014/main" id="{BA4F4E17-5BC8-892D-2531-F294B768BE75}"/>
              </a:ext>
            </a:extLst>
          </p:cNvPr>
          <p:cNvGrpSpPr/>
          <p:nvPr/>
        </p:nvGrpSpPr>
        <p:grpSpPr>
          <a:xfrm>
            <a:off x="1060076" y="3283873"/>
            <a:ext cx="1061100" cy="797494"/>
            <a:chOff x="914400" y="1700115"/>
            <a:chExt cx="1323473" cy="888868"/>
          </a:xfrm>
        </p:grpSpPr>
        <p:pic>
          <p:nvPicPr>
            <p:cNvPr id="1055" name="Graphic 1054">
              <a:extLst>
                <a:ext uri="{FF2B5EF4-FFF2-40B4-BE49-F238E27FC236}">
                  <a16:creationId xmlns:a16="http://schemas.microsoft.com/office/drawing/2014/main" id="{08B61186-0581-DA32-F553-0BEBB603B3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263752" y="1700115"/>
              <a:ext cx="661363" cy="642646"/>
            </a:xfrm>
            <a:prstGeom prst="rect">
              <a:avLst/>
            </a:prstGeom>
          </p:spPr>
        </p:pic>
        <p:sp>
          <p:nvSpPr>
            <p:cNvPr id="1056" name="TextBox 17">
              <a:extLst>
                <a:ext uri="{FF2B5EF4-FFF2-40B4-BE49-F238E27FC236}">
                  <a16:creationId xmlns:a16="http://schemas.microsoft.com/office/drawing/2014/main" id="{0B840837-A429-8DDB-E508-8F6C396952D4}"/>
                </a:ext>
              </a:extLst>
            </p:cNvPr>
            <p:cNvSpPr txBox="1">
              <a:spLocks noChangeArrowheads="1"/>
            </p:cNvSpPr>
            <p:nvPr/>
          </p:nvSpPr>
          <p:spPr bwMode="auto">
            <a:xfrm>
              <a:off x="914400" y="2342762"/>
              <a:ext cx="13234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Cloud Engineer</a:t>
              </a:r>
            </a:p>
          </p:txBody>
        </p:sp>
      </p:grpSp>
      <p:cxnSp>
        <p:nvCxnSpPr>
          <p:cNvPr id="1072" name="Straight Arrow Connector 1071">
            <a:extLst>
              <a:ext uri="{FF2B5EF4-FFF2-40B4-BE49-F238E27FC236}">
                <a16:creationId xmlns:a16="http://schemas.microsoft.com/office/drawing/2014/main" id="{03ED2F9F-3F2D-1E95-15FE-BABC8E1F5C1F}"/>
              </a:ext>
            </a:extLst>
          </p:cNvPr>
          <p:cNvCxnSpPr>
            <a:cxnSpLocks/>
            <a:stCxn id="1052" idx="1"/>
          </p:cNvCxnSpPr>
          <p:nvPr/>
        </p:nvCxnSpPr>
        <p:spPr>
          <a:xfrm flipV="1">
            <a:off x="1885090" y="2494756"/>
            <a:ext cx="2747069" cy="7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7" name="Straight Arrow Connector 1076">
            <a:extLst>
              <a:ext uri="{FF2B5EF4-FFF2-40B4-BE49-F238E27FC236}">
                <a16:creationId xmlns:a16="http://schemas.microsoft.com/office/drawing/2014/main" id="{BC6A073D-EB04-6290-F782-FF7479F918DC}"/>
              </a:ext>
            </a:extLst>
          </p:cNvPr>
          <p:cNvCxnSpPr>
            <a:cxnSpLocks/>
            <a:stCxn id="1055" idx="1"/>
          </p:cNvCxnSpPr>
          <p:nvPr/>
        </p:nvCxnSpPr>
        <p:spPr>
          <a:xfrm>
            <a:off x="1870421" y="3572165"/>
            <a:ext cx="2747069" cy="3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1" name="Straight Arrow Connector 1080">
            <a:extLst>
              <a:ext uri="{FF2B5EF4-FFF2-40B4-BE49-F238E27FC236}">
                <a16:creationId xmlns:a16="http://schemas.microsoft.com/office/drawing/2014/main" id="{1ADFC3CC-5EBA-135B-6F48-D55058DF64D9}"/>
              </a:ext>
            </a:extLst>
          </p:cNvPr>
          <p:cNvCxnSpPr>
            <a:cxnSpLocks/>
          </p:cNvCxnSpPr>
          <p:nvPr/>
        </p:nvCxnSpPr>
        <p:spPr>
          <a:xfrm>
            <a:off x="6143624" y="3598393"/>
            <a:ext cx="2803510" cy="5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2" name="TextBox 17">
            <a:extLst>
              <a:ext uri="{FF2B5EF4-FFF2-40B4-BE49-F238E27FC236}">
                <a16:creationId xmlns:a16="http://schemas.microsoft.com/office/drawing/2014/main" id="{3C02A390-CDBB-E159-C520-B71611A924B7}"/>
              </a:ext>
            </a:extLst>
          </p:cNvPr>
          <p:cNvSpPr txBox="1">
            <a:spLocks noChangeArrowheads="1"/>
          </p:cNvSpPr>
          <p:nvPr/>
        </p:nvSpPr>
        <p:spPr bwMode="auto">
          <a:xfrm>
            <a:off x="6189735" y="3385585"/>
            <a:ext cx="275739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Parallel Cluster Installed and Configured </a:t>
            </a:r>
          </a:p>
        </p:txBody>
      </p:sp>
      <p:sp>
        <p:nvSpPr>
          <p:cNvPr id="13" name="TextBox 17">
            <a:extLst>
              <a:ext uri="{FF2B5EF4-FFF2-40B4-BE49-F238E27FC236}">
                <a16:creationId xmlns:a16="http://schemas.microsoft.com/office/drawing/2014/main" id="{B0C0E6A2-F195-4D2F-8EB5-71CD4671DE11}"/>
              </a:ext>
            </a:extLst>
          </p:cNvPr>
          <p:cNvSpPr txBox="1">
            <a:spLocks noChangeArrowheads="1"/>
          </p:cNvSpPr>
          <p:nvPr/>
        </p:nvSpPr>
        <p:spPr bwMode="auto">
          <a:xfrm>
            <a:off x="1939604" y="4349754"/>
            <a:ext cx="26015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Create Workstation (EC2 Instance)</a:t>
            </a:r>
          </a:p>
        </p:txBody>
      </p:sp>
      <p:pic>
        <p:nvPicPr>
          <p:cNvPr id="16" name="Picture 15">
            <a:extLst>
              <a:ext uri="{FF2B5EF4-FFF2-40B4-BE49-F238E27FC236}">
                <a16:creationId xmlns:a16="http://schemas.microsoft.com/office/drawing/2014/main" id="{E1FA67AA-AF89-4047-3BC2-8F087A2A61BC}"/>
              </a:ext>
            </a:extLst>
          </p:cNvPr>
          <p:cNvPicPr>
            <a:picLocks noChangeAspect="1"/>
          </p:cNvPicPr>
          <p:nvPr/>
        </p:nvPicPr>
        <p:blipFill rotWithShape="1">
          <a:blip r:embed="rId6"/>
          <a:srcRect l="9131" t="9584" r="8329" b="7949"/>
          <a:stretch/>
        </p:blipFill>
        <p:spPr>
          <a:xfrm>
            <a:off x="8973499" y="3054216"/>
            <a:ext cx="1720850" cy="967133"/>
          </a:xfrm>
          <a:prstGeom prst="rect">
            <a:avLst/>
          </a:prstGeom>
        </p:spPr>
      </p:pic>
      <p:pic>
        <p:nvPicPr>
          <p:cNvPr id="17" name="Picture 16">
            <a:extLst>
              <a:ext uri="{FF2B5EF4-FFF2-40B4-BE49-F238E27FC236}">
                <a16:creationId xmlns:a16="http://schemas.microsoft.com/office/drawing/2014/main" id="{DBAFEA91-B4C4-524D-8AB6-E14E1347A25B}"/>
              </a:ext>
            </a:extLst>
          </p:cNvPr>
          <p:cNvPicPr>
            <a:picLocks noChangeAspect="1"/>
          </p:cNvPicPr>
          <p:nvPr/>
        </p:nvPicPr>
        <p:blipFill rotWithShape="1">
          <a:blip r:embed="rId7"/>
          <a:srcRect l="7608" t="9584" r="8329" b="7949"/>
          <a:stretch/>
        </p:blipFill>
        <p:spPr>
          <a:xfrm>
            <a:off x="8927445" y="4125858"/>
            <a:ext cx="1752628" cy="967132"/>
          </a:xfrm>
          <a:prstGeom prst="rect">
            <a:avLst/>
          </a:prstGeom>
        </p:spPr>
      </p:pic>
      <p:sp>
        <p:nvSpPr>
          <p:cNvPr id="18" name="TextBox 17">
            <a:extLst>
              <a:ext uri="{FF2B5EF4-FFF2-40B4-BE49-F238E27FC236}">
                <a16:creationId xmlns:a16="http://schemas.microsoft.com/office/drawing/2014/main" id="{B62982E3-5DE0-0AEC-97D0-58E83C4402B0}"/>
              </a:ext>
            </a:extLst>
          </p:cNvPr>
          <p:cNvSpPr txBox="1">
            <a:spLocks noChangeArrowheads="1"/>
          </p:cNvSpPr>
          <p:nvPr/>
        </p:nvSpPr>
        <p:spPr bwMode="auto">
          <a:xfrm>
            <a:off x="5940178" y="4380130"/>
            <a:ext cx="275739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Parallel Cluster Installed and Configured </a:t>
            </a:r>
          </a:p>
        </p:txBody>
      </p:sp>
      <p:cxnSp>
        <p:nvCxnSpPr>
          <p:cNvPr id="19" name="Straight Arrow Connector 18">
            <a:extLst>
              <a:ext uri="{FF2B5EF4-FFF2-40B4-BE49-F238E27FC236}">
                <a16:creationId xmlns:a16="http://schemas.microsoft.com/office/drawing/2014/main" id="{248A4939-34B9-C620-66D1-127CFF54D02C}"/>
              </a:ext>
            </a:extLst>
          </p:cNvPr>
          <p:cNvCxnSpPr>
            <a:cxnSpLocks/>
            <a:endCxn id="17" idx="1"/>
          </p:cNvCxnSpPr>
          <p:nvPr/>
        </p:nvCxnSpPr>
        <p:spPr>
          <a:xfrm>
            <a:off x="5624623" y="4609424"/>
            <a:ext cx="33028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824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
            <a:extLst>
              <a:ext uri="{FF2B5EF4-FFF2-40B4-BE49-F238E27FC236}">
                <a16:creationId xmlns:a16="http://schemas.microsoft.com/office/drawing/2014/main" id="{DFE6CC72-124C-A8E4-66C9-650801803CAB}"/>
              </a:ext>
            </a:extLst>
          </p:cNvPr>
          <p:cNvSpPr txBox="1">
            <a:spLocks noGrp="1"/>
          </p:cNvSpPr>
          <p:nvPr>
            <p:ph type="title"/>
          </p:nvPr>
        </p:nvSpPr>
        <p:spPr>
          <a:xfrm>
            <a:off x="257175" y="144463"/>
            <a:ext cx="10515600" cy="736600"/>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To-Be – Security Rules</a:t>
            </a: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spTree>
    <p:extLst>
      <p:ext uri="{BB962C8B-B14F-4D97-AF65-F5344CB8AC3E}">
        <p14:creationId xmlns:p14="http://schemas.microsoft.com/office/powerpoint/2010/main" val="2331942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4" name="Title 1">
            <a:extLst>
              <a:ext uri="{FF2B5EF4-FFF2-40B4-BE49-F238E27FC236}">
                <a16:creationId xmlns:a16="http://schemas.microsoft.com/office/drawing/2014/main" id="{F15B41A8-8C0D-4175-A9D8-400FAF95AE8B}"/>
              </a:ext>
            </a:extLst>
          </p:cNvPr>
          <p:cNvSpPr txBox="1">
            <a:spLocks/>
          </p:cNvSpPr>
          <p:nvPr/>
        </p:nvSpPr>
        <p:spPr>
          <a:xfrm>
            <a:off x="228600" y="68799"/>
            <a:ext cx="9779924"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 Networking &amp; On-Prem to AWS Connectivity</a:t>
            </a: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grpSp>
        <p:nvGrpSpPr>
          <p:cNvPr id="21" name="Group 20">
            <a:extLst>
              <a:ext uri="{FF2B5EF4-FFF2-40B4-BE49-F238E27FC236}">
                <a16:creationId xmlns:a16="http://schemas.microsoft.com/office/drawing/2014/main" id="{35063E8A-C56B-BD6B-BBCE-4881C158774C}"/>
              </a:ext>
            </a:extLst>
          </p:cNvPr>
          <p:cNvGrpSpPr/>
          <p:nvPr/>
        </p:nvGrpSpPr>
        <p:grpSpPr>
          <a:xfrm>
            <a:off x="599308" y="743770"/>
            <a:ext cx="10993384" cy="5370460"/>
            <a:chOff x="599308" y="743770"/>
            <a:chExt cx="10993384" cy="5370460"/>
          </a:xfrm>
        </p:grpSpPr>
        <p:grpSp>
          <p:nvGrpSpPr>
            <p:cNvPr id="2" name="Group 1">
              <a:extLst>
                <a:ext uri="{FF2B5EF4-FFF2-40B4-BE49-F238E27FC236}">
                  <a16:creationId xmlns:a16="http://schemas.microsoft.com/office/drawing/2014/main" id="{208D6CEF-34F6-5E85-0712-BDF3CC89AF4E}"/>
                </a:ext>
              </a:extLst>
            </p:cNvPr>
            <p:cNvGrpSpPr/>
            <p:nvPr/>
          </p:nvGrpSpPr>
          <p:grpSpPr>
            <a:xfrm>
              <a:off x="599308" y="743770"/>
              <a:ext cx="10993384" cy="5370460"/>
              <a:chOff x="705634" y="671127"/>
              <a:chExt cx="10993384" cy="5515744"/>
            </a:xfrm>
          </p:grpSpPr>
          <p:grpSp>
            <p:nvGrpSpPr>
              <p:cNvPr id="3" name="Group 2">
                <a:extLst>
                  <a:ext uri="{FF2B5EF4-FFF2-40B4-BE49-F238E27FC236}">
                    <a16:creationId xmlns:a16="http://schemas.microsoft.com/office/drawing/2014/main" id="{958AA4FC-6621-B8FF-478B-7CFF308E5A02}"/>
                  </a:ext>
                </a:extLst>
              </p:cNvPr>
              <p:cNvGrpSpPr/>
              <p:nvPr/>
            </p:nvGrpSpPr>
            <p:grpSpPr>
              <a:xfrm>
                <a:off x="705634" y="671127"/>
                <a:ext cx="10993384" cy="5515744"/>
                <a:chOff x="705634" y="671127"/>
                <a:chExt cx="10993384" cy="5515745"/>
              </a:xfrm>
            </p:grpSpPr>
            <p:grpSp>
              <p:nvGrpSpPr>
                <p:cNvPr id="7" name="Group 6">
                  <a:extLst>
                    <a:ext uri="{FF2B5EF4-FFF2-40B4-BE49-F238E27FC236}">
                      <a16:creationId xmlns:a16="http://schemas.microsoft.com/office/drawing/2014/main" id="{4794DCC7-BEF2-4262-0ECA-E638874AEF78}"/>
                    </a:ext>
                  </a:extLst>
                </p:cNvPr>
                <p:cNvGrpSpPr/>
                <p:nvPr/>
              </p:nvGrpSpPr>
              <p:grpSpPr>
                <a:xfrm>
                  <a:off x="705634" y="671127"/>
                  <a:ext cx="10993384" cy="5515745"/>
                  <a:chOff x="705634" y="671127"/>
                  <a:chExt cx="10993384" cy="5515745"/>
                </a:xfrm>
              </p:grpSpPr>
              <p:pic>
                <p:nvPicPr>
                  <p:cNvPr id="10" name="Picture 9">
                    <a:extLst>
                      <a:ext uri="{FF2B5EF4-FFF2-40B4-BE49-F238E27FC236}">
                        <a16:creationId xmlns:a16="http://schemas.microsoft.com/office/drawing/2014/main" id="{3C3503C0-68F0-F9AB-54F0-AD1DA8B2ED44}"/>
                      </a:ext>
                    </a:extLst>
                  </p:cNvPr>
                  <p:cNvPicPr>
                    <a:picLocks noChangeAspect="1"/>
                  </p:cNvPicPr>
                  <p:nvPr/>
                </p:nvPicPr>
                <p:blipFill>
                  <a:blip r:embed="rId3"/>
                  <a:stretch>
                    <a:fillRect/>
                  </a:stretch>
                </p:blipFill>
                <p:spPr>
                  <a:xfrm>
                    <a:off x="705634" y="671127"/>
                    <a:ext cx="10993384" cy="5515745"/>
                  </a:xfrm>
                  <a:prstGeom prst="rect">
                    <a:avLst/>
                  </a:prstGeom>
                  <a:ln w="12700">
                    <a:solidFill>
                      <a:schemeClr val="accent3"/>
                    </a:solidFill>
                  </a:ln>
                </p:spPr>
              </p:pic>
              <p:sp>
                <p:nvSpPr>
                  <p:cNvPr id="11" name="Rectangle 10">
                    <a:extLst>
                      <a:ext uri="{FF2B5EF4-FFF2-40B4-BE49-F238E27FC236}">
                        <a16:creationId xmlns:a16="http://schemas.microsoft.com/office/drawing/2014/main" id="{19B37AA2-0629-BEC7-CB61-1E5F27069DD7}"/>
                      </a:ext>
                    </a:extLst>
                  </p:cNvPr>
                  <p:cNvSpPr/>
                  <p:nvPr/>
                </p:nvSpPr>
                <p:spPr>
                  <a:xfrm>
                    <a:off x="2440452" y="1274493"/>
                    <a:ext cx="1463040" cy="987444"/>
                  </a:xfrm>
                  <a:prstGeom prst="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AD85BBB-4DEF-597B-A12B-79B5BAFF99A8}"/>
                      </a:ext>
                    </a:extLst>
                  </p:cNvPr>
                  <p:cNvPicPr>
                    <a:picLocks noChangeAspect="1"/>
                  </p:cNvPicPr>
                  <p:nvPr/>
                </p:nvPicPr>
                <p:blipFill>
                  <a:blip r:embed="rId4"/>
                  <a:stretch>
                    <a:fillRect/>
                  </a:stretch>
                </p:blipFill>
                <p:spPr>
                  <a:xfrm>
                    <a:off x="2968583" y="1892799"/>
                    <a:ext cx="885949" cy="333422"/>
                  </a:xfrm>
                  <a:prstGeom prst="rect">
                    <a:avLst/>
                  </a:prstGeom>
                  <a:ln w="12700">
                    <a:solidFill>
                      <a:schemeClr val="accent3"/>
                    </a:solidFill>
                  </a:ln>
                </p:spPr>
              </p:pic>
              <p:pic>
                <p:nvPicPr>
                  <p:cNvPr id="13" name="Picture 12">
                    <a:extLst>
                      <a:ext uri="{FF2B5EF4-FFF2-40B4-BE49-F238E27FC236}">
                        <a16:creationId xmlns:a16="http://schemas.microsoft.com/office/drawing/2014/main" id="{38044536-66B8-B2ED-9138-2EF71569799A}"/>
                      </a:ext>
                    </a:extLst>
                  </p:cNvPr>
                  <p:cNvPicPr>
                    <a:picLocks noChangeAspect="1"/>
                  </p:cNvPicPr>
                  <p:nvPr/>
                </p:nvPicPr>
                <p:blipFill>
                  <a:blip r:embed="rId5"/>
                  <a:stretch>
                    <a:fillRect/>
                  </a:stretch>
                </p:blipFill>
                <p:spPr>
                  <a:xfrm>
                    <a:off x="2968582" y="1503963"/>
                    <a:ext cx="885949" cy="333422"/>
                  </a:xfrm>
                  <a:prstGeom prst="rect">
                    <a:avLst/>
                  </a:prstGeom>
                  <a:ln w="12700">
                    <a:solidFill>
                      <a:schemeClr val="accent3"/>
                    </a:solidFill>
                  </a:ln>
                </p:spPr>
              </p:pic>
              <p:pic>
                <p:nvPicPr>
                  <p:cNvPr id="14" name="Graphic 7">
                    <a:extLst>
                      <a:ext uri="{FF2B5EF4-FFF2-40B4-BE49-F238E27FC236}">
                        <a16:creationId xmlns:a16="http://schemas.microsoft.com/office/drawing/2014/main" id="{6B33A066-B1EE-E16F-5669-BC63FE1029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4188" y="1758322"/>
                    <a:ext cx="200658" cy="20065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5" name="TextBox 9">
                    <a:extLst>
                      <a:ext uri="{FF2B5EF4-FFF2-40B4-BE49-F238E27FC236}">
                        <a16:creationId xmlns:a16="http://schemas.microsoft.com/office/drawing/2014/main" id="{63770973-2542-93E1-9510-B74A172B2619}"/>
                      </a:ext>
                    </a:extLst>
                  </p:cNvPr>
                  <p:cNvSpPr txBox="1">
                    <a:spLocks noChangeArrowheads="1"/>
                  </p:cNvSpPr>
                  <p:nvPr/>
                </p:nvSpPr>
                <p:spPr bwMode="auto">
                  <a:xfrm>
                    <a:off x="2704517" y="1238396"/>
                    <a:ext cx="1066204" cy="2308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900" b="1" dirty="0">
                        <a:latin typeface="Arial" panose="020B0604020202020204" pitchFamily="34" charset="0"/>
                        <a:ea typeface="Amazon Ember" panose="020B0603020204020204" pitchFamily="34" charset="0"/>
                        <a:cs typeface="Arial" panose="020B0604020202020204" pitchFamily="34" charset="0"/>
                      </a:rPr>
                      <a:t>Non Prod RDD</a:t>
                    </a:r>
                  </a:p>
                </p:txBody>
              </p:sp>
              <p:cxnSp>
                <p:nvCxnSpPr>
                  <p:cNvPr id="16" name="Straight Connector 15">
                    <a:extLst>
                      <a:ext uri="{FF2B5EF4-FFF2-40B4-BE49-F238E27FC236}">
                        <a16:creationId xmlns:a16="http://schemas.microsoft.com/office/drawing/2014/main" id="{4632BFDD-C97D-1965-E7F9-5F69B5635D87}"/>
                      </a:ext>
                    </a:extLst>
                  </p:cNvPr>
                  <p:cNvCxnSpPr>
                    <a:cxnSpLocks/>
                    <a:stCxn id="13" idx="1"/>
                    <a:endCxn id="14" idx="3"/>
                  </p:cNvCxnSpPr>
                  <p:nvPr/>
                </p:nvCxnSpPr>
                <p:spPr>
                  <a:xfrm flipH="1">
                    <a:off x="2804846" y="1670674"/>
                    <a:ext cx="163736" cy="187977"/>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148CAB0-A63C-051C-2E5F-B486E572D773}"/>
                      </a:ext>
                    </a:extLst>
                  </p:cNvPr>
                  <p:cNvCxnSpPr>
                    <a:cxnSpLocks/>
                    <a:endCxn id="14" idx="3"/>
                  </p:cNvCxnSpPr>
                  <p:nvPr/>
                </p:nvCxnSpPr>
                <p:spPr>
                  <a:xfrm flipH="1" flipV="1">
                    <a:off x="2804846" y="1858651"/>
                    <a:ext cx="152400" cy="165081"/>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TextBox 9">
                    <a:extLst>
                      <a:ext uri="{FF2B5EF4-FFF2-40B4-BE49-F238E27FC236}">
                        <a16:creationId xmlns:a16="http://schemas.microsoft.com/office/drawing/2014/main" id="{57C4BFB4-2338-E257-C18F-CA7971E71640}"/>
                      </a:ext>
                    </a:extLst>
                  </p:cNvPr>
                  <p:cNvSpPr txBox="1">
                    <a:spLocks noChangeArrowheads="1"/>
                  </p:cNvSpPr>
                  <p:nvPr/>
                </p:nvSpPr>
                <p:spPr bwMode="auto">
                  <a:xfrm>
                    <a:off x="2464516" y="1570360"/>
                    <a:ext cx="478518" cy="23083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TGW</a:t>
                    </a:r>
                  </a:p>
                </p:txBody>
              </p:sp>
              <p:sp>
                <p:nvSpPr>
                  <p:cNvPr id="19" name="Rectangle 18">
                    <a:extLst>
                      <a:ext uri="{FF2B5EF4-FFF2-40B4-BE49-F238E27FC236}">
                        <a16:creationId xmlns:a16="http://schemas.microsoft.com/office/drawing/2014/main" id="{84F9E17B-41BE-9A08-58A4-501A37158971}"/>
                      </a:ext>
                    </a:extLst>
                  </p:cNvPr>
                  <p:cNvSpPr/>
                  <p:nvPr/>
                </p:nvSpPr>
                <p:spPr>
                  <a:xfrm>
                    <a:off x="2943034" y="1503963"/>
                    <a:ext cx="937045" cy="353120"/>
                  </a:xfrm>
                  <a:prstGeom prst="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232C0057-3DCF-348E-0E7A-7B9279B33EB0}"/>
                    </a:ext>
                  </a:extLst>
                </p:cNvPr>
                <p:cNvSpPr/>
                <p:nvPr/>
              </p:nvSpPr>
              <p:spPr>
                <a:xfrm>
                  <a:off x="950495" y="950495"/>
                  <a:ext cx="1754022" cy="28790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F9E4DB-994F-330A-C5BA-09D8C3CC3EBF}"/>
                    </a:ext>
                  </a:extLst>
                </p:cNvPr>
                <p:cNvSpPr/>
                <p:nvPr/>
              </p:nvSpPr>
              <p:spPr>
                <a:xfrm>
                  <a:off x="4969042" y="671127"/>
                  <a:ext cx="3513221" cy="28790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Connector 4">
                <a:extLst>
                  <a:ext uri="{FF2B5EF4-FFF2-40B4-BE49-F238E27FC236}">
                    <a16:creationId xmlns:a16="http://schemas.microsoft.com/office/drawing/2014/main" id="{EA3CFB61-F6C9-5D26-1E40-E380C1BEED9F}"/>
                  </a:ext>
                </a:extLst>
              </p:cNvPr>
              <p:cNvCxnSpPr>
                <a:cxnSpLocks/>
              </p:cNvCxnSpPr>
              <p:nvPr/>
            </p:nvCxnSpPr>
            <p:spPr>
              <a:xfrm flipH="1" flipV="1">
                <a:off x="2704517" y="1958980"/>
                <a:ext cx="868862" cy="1217357"/>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2FAA045-7B0D-15D6-BEB0-45C2E228A616}"/>
                  </a:ext>
                </a:extLst>
              </p:cNvPr>
              <p:cNvCxnSpPr>
                <a:cxnSpLocks/>
                <a:endCxn id="14" idx="2"/>
              </p:cNvCxnSpPr>
              <p:nvPr/>
            </p:nvCxnSpPr>
            <p:spPr>
              <a:xfrm flipH="1" flipV="1">
                <a:off x="2704517" y="1958980"/>
                <a:ext cx="868862" cy="2444578"/>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BCAD4B27-5A24-5F9D-58B9-1DC20B0D67EA}"/>
                </a:ext>
              </a:extLst>
            </p:cNvPr>
            <p:cNvSpPr txBox="1"/>
            <p:nvPr/>
          </p:nvSpPr>
          <p:spPr>
            <a:xfrm rot="16200000">
              <a:off x="10471877" y="2508887"/>
              <a:ext cx="1637414" cy="307777"/>
            </a:xfrm>
            <a:prstGeom prst="rect">
              <a:avLst/>
            </a:prstGeom>
            <a:solidFill>
              <a:srgbClr val="FFFF00"/>
            </a:solidFill>
          </p:spPr>
          <p:txBody>
            <a:bodyPr wrap="square" rtlCol="0">
              <a:spAutoFit/>
            </a:bodyPr>
            <a:lstStyle/>
            <a:p>
              <a:r>
                <a:rPr lang="en-GB" sz="1400" b="1" dirty="0"/>
                <a:t>Proposed New VPC</a:t>
              </a:r>
            </a:p>
          </p:txBody>
        </p:sp>
      </p:grpSp>
    </p:spTree>
    <p:extLst>
      <p:ext uri="{BB962C8B-B14F-4D97-AF65-F5344CB8AC3E}">
        <p14:creationId xmlns:p14="http://schemas.microsoft.com/office/powerpoint/2010/main" val="3882420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Rectangle 221">
            <a:extLst>
              <a:ext uri="{FF2B5EF4-FFF2-40B4-BE49-F238E27FC236}">
                <a16:creationId xmlns:a16="http://schemas.microsoft.com/office/drawing/2014/main" id="{68D83A7E-3201-47A5-595F-EFFC9519AA85}"/>
              </a:ext>
            </a:extLst>
          </p:cNvPr>
          <p:cNvSpPr/>
          <p:nvPr/>
        </p:nvSpPr>
        <p:spPr>
          <a:xfrm>
            <a:off x="2689777" y="2545050"/>
            <a:ext cx="9261431" cy="204339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tx1"/>
              </a:solidFill>
            </a:endParaRPr>
          </a:p>
        </p:txBody>
      </p:sp>
      <p:sp>
        <p:nvSpPr>
          <p:cNvPr id="101" name="Title 1">
            <a:extLst>
              <a:ext uri="{FF2B5EF4-FFF2-40B4-BE49-F238E27FC236}">
                <a16:creationId xmlns:a16="http://schemas.microsoft.com/office/drawing/2014/main" id="{DFE6CC72-124C-A8E4-66C9-650801803CAB}"/>
              </a:ext>
            </a:extLst>
          </p:cNvPr>
          <p:cNvSpPr txBox="1">
            <a:spLocks noGrp="1"/>
          </p:cNvSpPr>
          <p:nvPr>
            <p:ph type="title"/>
          </p:nvPr>
        </p:nvSpPr>
        <p:spPr>
          <a:xfrm>
            <a:off x="257175" y="144463"/>
            <a:ext cx="10515600" cy="736600"/>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To-Be – Security Group</a:t>
            </a: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sp>
        <p:nvSpPr>
          <p:cNvPr id="3" name="Rectangle 2">
            <a:extLst>
              <a:ext uri="{FF2B5EF4-FFF2-40B4-BE49-F238E27FC236}">
                <a16:creationId xmlns:a16="http://schemas.microsoft.com/office/drawing/2014/main" id="{529D58E6-FD92-3039-C681-ED52983B662C}"/>
              </a:ext>
            </a:extLst>
          </p:cNvPr>
          <p:cNvSpPr/>
          <p:nvPr/>
        </p:nvSpPr>
        <p:spPr>
          <a:xfrm>
            <a:off x="2876059" y="3236143"/>
            <a:ext cx="1454825" cy="9144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Workstations</a:t>
            </a:r>
          </a:p>
        </p:txBody>
      </p:sp>
      <p:grpSp>
        <p:nvGrpSpPr>
          <p:cNvPr id="14" name="Group 13">
            <a:extLst>
              <a:ext uri="{FF2B5EF4-FFF2-40B4-BE49-F238E27FC236}">
                <a16:creationId xmlns:a16="http://schemas.microsoft.com/office/drawing/2014/main" id="{F42B628A-349A-1093-4B35-598D8491C3FA}"/>
              </a:ext>
            </a:extLst>
          </p:cNvPr>
          <p:cNvGrpSpPr/>
          <p:nvPr/>
        </p:nvGrpSpPr>
        <p:grpSpPr>
          <a:xfrm>
            <a:off x="5519958" y="5352300"/>
            <a:ext cx="1582985" cy="914401"/>
            <a:chOff x="5432495" y="2959734"/>
            <a:chExt cx="1582985" cy="914401"/>
          </a:xfrm>
        </p:grpSpPr>
        <p:pic>
          <p:nvPicPr>
            <p:cNvPr id="7" name="Graphic 6" descr="Monitor outline">
              <a:extLst>
                <a:ext uri="{FF2B5EF4-FFF2-40B4-BE49-F238E27FC236}">
                  <a16:creationId xmlns:a16="http://schemas.microsoft.com/office/drawing/2014/main" id="{13F84A5E-E26F-242B-A7B2-4FBC2AF4C7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2971800"/>
              <a:ext cx="543560" cy="543560"/>
            </a:xfrm>
            <a:prstGeom prst="rect">
              <a:avLst/>
            </a:prstGeom>
          </p:spPr>
        </p:pic>
        <p:pic>
          <p:nvPicPr>
            <p:cNvPr id="10" name="Graphic 9" descr="Monitor outline">
              <a:extLst>
                <a:ext uri="{FF2B5EF4-FFF2-40B4-BE49-F238E27FC236}">
                  <a16:creationId xmlns:a16="http://schemas.microsoft.com/office/drawing/2014/main" id="{06237FE4-E10D-A9FE-E954-C83BAA4285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77280" y="2971800"/>
              <a:ext cx="543560" cy="543560"/>
            </a:xfrm>
            <a:prstGeom prst="rect">
              <a:avLst/>
            </a:prstGeom>
          </p:spPr>
        </p:pic>
        <p:pic>
          <p:nvPicPr>
            <p:cNvPr id="11" name="Graphic 10" descr="Monitor outline">
              <a:extLst>
                <a:ext uri="{FF2B5EF4-FFF2-40B4-BE49-F238E27FC236}">
                  <a16:creationId xmlns:a16="http://schemas.microsoft.com/office/drawing/2014/main" id="{6EDD78ED-467F-5AB9-9869-010405D01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91200" y="3124200"/>
              <a:ext cx="543560" cy="543560"/>
            </a:xfrm>
            <a:prstGeom prst="rect">
              <a:avLst/>
            </a:prstGeom>
          </p:spPr>
        </p:pic>
        <p:pic>
          <p:nvPicPr>
            <p:cNvPr id="12" name="Graphic 11" descr="Monitor outline">
              <a:extLst>
                <a:ext uri="{FF2B5EF4-FFF2-40B4-BE49-F238E27FC236}">
                  <a16:creationId xmlns:a16="http://schemas.microsoft.com/office/drawing/2014/main" id="{8C2B27C3-74E6-B7B6-F8FD-920DEAD8B2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29680" y="3124200"/>
              <a:ext cx="543560" cy="543560"/>
            </a:xfrm>
            <a:prstGeom prst="rect">
              <a:avLst/>
            </a:prstGeom>
          </p:spPr>
        </p:pic>
        <p:sp>
          <p:nvSpPr>
            <p:cNvPr id="13" name="Rectangle 12">
              <a:extLst>
                <a:ext uri="{FF2B5EF4-FFF2-40B4-BE49-F238E27FC236}">
                  <a16:creationId xmlns:a16="http://schemas.microsoft.com/office/drawing/2014/main" id="{DFE156AF-B75F-7ECA-0498-B2796893441F}"/>
                </a:ext>
              </a:extLst>
            </p:cNvPr>
            <p:cNvSpPr/>
            <p:nvPr/>
          </p:nvSpPr>
          <p:spPr>
            <a:xfrm>
              <a:off x="5432495" y="2959734"/>
              <a:ext cx="1582985" cy="9144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200" dirty="0">
                  <a:solidFill>
                    <a:schemeClr val="tx1"/>
                  </a:solidFill>
                </a:rPr>
                <a:t>On-Prem Servers</a:t>
              </a:r>
            </a:p>
          </p:txBody>
        </p:sp>
      </p:grpSp>
      <p:grpSp>
        <p:nvGrpSpPr>
          <p:cNvPr id="15" name="Group 14">
            <a:extLst>
              <a:ext uri="{FF2B5EF4-FFF2-40B4-BE49-F238E27FC236}">
                <a16:creationId xmlns:a16="http://schemas.microsoft.com/office/drawing/2014/main" id="{0B0FE535-E915-53F5-8448-9D9EEDBE6D10}"/>
              </a:ext>
            </a:extLst>
          </p:cNvPr>
          <p:cNvGrpSpPr/>
          <p:nvPr/>
        </p:nvGrpSpPr>
        <p:grpSpPr>
          <a:xfrm>
            <a:off x="5740158" y="3442513"/>
            <a:ext cx="1297565" cy="604751"/>
            <a:chOff x="4131564" y="5758306"/>
            <a:chExt cx="1698230" cy="749638"/>
          </a:xfrm>
        </p:grpSpPr>
        <p:pic>
          <p:nvPicPr>
            <p:cNvPr id="16" name="Graphic 8">
              <a:extLst>
                <a:ext uri="{FF2B5EF4-FFF2-40B4-BE49-F238E27FC236}">
                  <a16:creationId xmlns:a16="http://schemas.microsoft.com/office/drawing/2014/main" id="{CA1807B8-D56B-44F5-3804-70C49CA036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0396" y="5758306"/>
              <a:ext cx="391026" cy="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9">
              <a:extLst>
                <a:ext uri="{FF2B5EF4-FFF2-40B4-BE49-F238E27FC236}">
                  <a16:creationId xmlns:a16="http://schemas.microsoft.com/office/drawing/2014/main" id="{6031C779-3E3E-C07C-E65C-99B6A5B99356}"/>
                </a:ext>
              </a:extLst>
            </p:cNvPr>
            <p:cNvSpPr txBox="1">
              <a:spLocks noChangeArrowheads="1"/>
            </p:cNvSpPr>
            <p:nvPr/>
          </p:nvSpPr>
          <p:spPr bwMode="auto">
            <a:xfrm>
              <a:off x="4131564" y="6164581"/>
              <a:ext cx="1698230" cy="34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b="1" dirty="0" err="1">
                  <a:latin typeface="Arial" panose="020B0604020202020204" pitchFamily="34" charset="0"/>
                  <a:ea typeface="Amazon Ember" panose="020B0603020204020204" pitchFamily="34" charset="0"/>
                  <a:cs typeface="Arial" panose="020B0604020202020204" pitchFamily="34" charset="0"/>
                </a:rPr>
                <a:t>FSx</a:t>
              </a:r>
              <a:r>
                <a:rPr lang="en-US" altLang="en-US" sz="1200" b="1" dirty="0">
                  <a:latin typeface="Arial" panose="020B0604020202020204" pitchFamily="34" charset="0"/>
                  <a:ea typeface="Amazon Ember" panose="020B0603020204020204" pitchFamily="34" charset="0"/>
                  <a:cs typeface="Arial" panose="020B0604020202020204" pitchFamily="34" charset="0"/>
                </a:rPr>
                <a:t> for ONTAP</a:t>
              </a:r>
            </a:p>
          </p:txBody>
        </p:sp>
      </p:grpSp>
      <p:sp>
        <p:nvSpPr>
          <p:cNvPr id="20" name="Rectangle 19">
            <a:extLst>
              <a:ext uri="{FF2B5EF4-FFF2-40B4-BE49-F238E27FC236}">
                <a16:creationId xmlns:a16="http://schemas.microsoft.com/office/drawing/2014/main" id="{7D04AA8D-BD6C-F25E-D685-9A9233CC5F3F}"/>
              </a:ext>
            </a:extLst>
          </p:cNvPr>
          <p:cNvSpPr/>
          <p:nvPr/>
        </p:nvSpPr>
        <p:spPr>
          <a:xfrm>
            <a:off x="5574895" y="3225983"/>
            <a:ext cx="1462830" cy="9144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ndParaRPr>
          </a:p>
        </p:txBody>
      </p:sp>
      <p:grpSp>
        <p:nvGrpSpPr>
          <p:cNvPr id="31" name="Group 30">
            <a:extLst>
              <a:ext uri="{FF2B5EF4-FFF2-40B4-BE49-F238E27FC236}">
                <a16:creationId xmlns:a16="http://schemas.microsoft.com/office/drawing/2014/main" id="{1CA1C219-444A-C5A8-66C2-54618B991A8E}"/>
              </a:ext>
            </a:extLst>
          </p:cNvPr>
          <p:cNvGrpSpPr/>
          <p:nvPr/>
        </p:nvGrpSpPr>
        <p:grpSpPr>
          <a:xfrm>
            <a:off x="9074271" y="756673"/>
            <a:ext cx="1582985" cy="914401"/>
            <a:chOff x="4081215" y="3234054"/>
            <a:chExt cx="1582985" cy="914401"/>
          </a:xfrm>
        </p:grpSpPr>
        <p:pic>
          <p:nvPicPr>
            <p:cNvPr id="9" name="Graphic 8" descr="Programmer female outline">
              <a:extLst>
                <a:ext uri="{FF2B5EF4-FFF2-40B4-BE49-F238E27FC236}">
                  <a16:creationId xmlns:a16="http://schemas.microsoft.com/office/drawing/2014/main" id="{EFF74525-4803-FF1B-9D04-8E703E26A4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86015" y="3262945"/>
              <a:ext cx="604520" cy="604520"/>
            </a:xfrm>
            <a:prstGeom prst="rect">
              <a:avLst/>
            </a:prstGeom>
          </p:spPr>
        </p:pic>
        <p:pic>
          <p:nvPicPr>
            <p:cNvPr id="24" name="Graphic 23" descr="Programmer female outline">
              <a:extLst>
                <a:ext uri="{FF2B5EF4-FFF2-40B4-BE49-F238E27FC236}">
                  <a16:creationId xmlns:a16="http://schemas.microsoft.com/office/drawing/2014/main" id="{98B832BA-EA3A-AF49-84D2-95A30DF92D5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53375" y="3262945"/>
              <a:ext cx="604520" cy="604520"/>
            </a:xfrm>
            <a:prstGeom prst="rect">
              <a:avLst/>
            </a:prstGeom>
          </p:spPr>
        </p:pic>
        <p:sp>
          <p:nvSpPr>
            <p:cNvPr id="30" name="Rectangle 29">
              <a:extLst>
                <a:ext uri="{FF2B5EF4-FFF2-40B4-BE49-F238E27FC236}">
                  <a16:creationId xmlns:a16="http://schemas.microsoft.com/office/drawing/2014/main" id="{B27B96AB-A187-9278-9397-875B3458EFEC}"/>
                </a:ext>
              </a:extLst>
            </p:cNvPr>
            <p:cNvSpPr/>
            <p:nvPr/>
          </p:nvSpPr>
          <p:spPr>
            <a:xfrm>
              <a:off x="4081215" y="3234054"/>
              <a:ext cx="1582985" cy="9144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200" dirty="0">
                  <a:solidFill>
                    <a:schemeClr val="tx1"/>
                  </a:solidFill>
                </a:rPr>
                <a:t>London Users</a:t>
              </a:r>
            </a:p>
          </p:txBody>
        </p:sp>
      </p:grpSp>
      <p:grpSp>
        <p:nvGrpSpPr>
          <p:cNvPr id="32" name="Group 31">
            <a:extLst>
              <a:ext uri="{FF2B5EF4-FFF2-40B4-BE49-F238E27FC236}">
                <a16:creationId xmlns:a16="http://schemas.microsoft.com/office/drawing/2014/main" id="{1B8F7EBD-EDE8-1C7D-03B1-DEC60C171AC5}"/>
              </a:ext>
            </a:extLst>
          </p:cNvPr>
          <p:cNvGrpSpPr/>
          <p:nvPr/>
        </p:nvGrpSpPr>
        <p:grpSpPr>
          <a:xfrm>
            <a:off x="2084891" y="738080"/>
            <a:ext cx="1582985" cy="914401"/>
            <a:chOff x="4081215" y="3234054"/>
            <a:chExt cx="1582985" cy="914401"/>
          </a:xfrm>
        </p:grpSpPr>
        <p:pic>
          <p:nvPicPr>
            <p:cNvPr id="33" name="Graphic 32" descr="Programmer female outline">
              <a:extLst>
                <a:ext uri="{FF2B5EF4-FFF2-40B4-BE49-F238E27FC236}">
                  <a16:creationId xmlns:a16="http://schemas.microsoft.com/office/drawing/2014/main" id="{84C9B01A-FEAD-4A1D-A70B-A8FAC4D661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86015" y="3262945"/>
              <a:ext cx="604520" cy="604520"/>
            </a:xfrm>
            <a:prstGeom prst="rect">
              <a:avLst/>
            </a:prstGeom>
          </p:spPr>
        </p:pic>
        <p:pic>
          <p:nvPicPr>
            <p:cNvPr id="34" name="Graphic 33" descr="Programmer female outline">
              <a:extLst>
                <a:ext uri="{FF2B5EF4-FFF2-40B4-BE49-F238E27FC236}">
                  <a16:creationId xmlns:a16="http://schemas.microsoft.com/office/drawing/2014/main" id="{82B65E95-B895-3E0E-E44E-5E105A1ED99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53375" y="3262945"/>
              <a:ext cx="604520" cy="604520"/>
            </a:xfrm>
            <a:prstGeom prst="rect">
              <a:avLst/>
            </a:prstGeom>
          </p:spPr>
        </p:pic>
        <p:sp>
          <p:nvSpPr>
            <p:cNvPr id="35" name="Rectangle 34">
              <a:extLst>
                <a:ext uri="{FF2B5EF4-FFF2-40B4-BE49-F238E27FC236}">
                  <a16:creationId xmlns:a16="http://schemas.microsoft.com/office/drawing/2014/main" id="{1F23DE39-0940-ECE7-FEEA-532A41E916A8}"/>
                </a:ext>
              </a:extLst>
            </p:cNvPr>
            <p:cNvSpPr/>
            <p:nvPr/>
          </p:nvSpPr>
          <p:spPr>
            <a:xfrm>
              <a:off x="4081215" y="3234054"/>
              <a:ext cx="1582985" cy="9144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sz="1200" dirty="0">
                  <a:solidFill>
                    <a:schemeClr val="tx1"/>
                  </a:solidFill>
                </a:rPr>
                <a:t>Singapore Users</a:t>
              </a:r>
            </a:p>
          </p:txBody>
        </p:sp>
      </p:grpSp>
      <p:sp>
        <p:nvSpPr>
          <p:cNvPr id="37" name="Rectangle 36">
            <a:extLst>
              <a:ext uri="{FF2B5EF4-FFF2-40B4-BE49-F238E27FC236}">
                <a16:creationId xmlns:a16="http://schemas.microsoft.com/office/drawing/2014/main" id="{F7C88D92-18A9-B43A-F476-885B975934D4}"/>
              </a:ext>
            </a:extLst>
          </p:cNvPr>
          <p:cNvSpPr/>
          <p:nvPr/>
        </p:nvSpPr>
        <p:spPr>
          <a:xfrm>
            <a:off x="8207399" y="3225982"/>
            <a:ext cx="1462830" cy="9144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Head Node</a:t>
            </a:r>
          </a:p>
        </p:txBody>
      </p:sp>
      <p:grpSp>
        <p:nvGrpSpPr>
          <p:cNvPr id="115" name="Group 114">
            <a:extLst>
              <a:ext uri="{FF2B5EF4-FFF2-40B4-BE49-F238E27FC236}">
                <a16:creationId xmlns:a16="http://schemas.microsoft.com/office/drawing/2014/main" id="{7D168C52-6781-912D-AC32-3330155DBB51}"/>
              </a:ext>
            </a:extLst>
          </p:cNvPr>
          <p:cNvGrpSpPr/>
          <p:nvPr/>
        </p:nvGrpSpPr>
        <p:grpSpPr>
          <a:xfrm>
            <a:off x="5771457" y="4739014"/>
            <a:ext cx="1067326" cy="543314"/>
            <a:chOff x="5801937" y="5145414"/>
            <a:chExt cx="1067326" cy="543314"/>
          </a:xfrm>
        </p:grpSpPr>
        <p:sp>
          <p:nvSpPr>
            <p:cNvPr id="49" name="Rectangle 48">
              <a:extLst>
                <a:ext uri="{FF2B5EF4-FFF2-40B4-BE49-F238E27FC236}">
                  <a16:creationId xmlns:a16="http://schemas.microsoft.com/office/drawing/2014/main" id="{618C65DF-625E-7DDB-3B0B-68B03C3DB5BE}"/>
                </a:ext>
              </a:extLst>
            </p:cNvPr>
            <p:cNvSpPr/>
            <p:nvPr/>
          </p:nvSpPr>
          <p:spPr>
            <a:xfrm>
              <a:off x="5801937" y="5145414"/>
              <a:ext cx="1067326" cy="530737"/>
            </a:xfrm>
            <a:prstGeom prst="rect">
              <a:avLst/>
            </a:prstGeom>
            <a:solidFill>
              <a:srgbClr val="FFC000">
                <a:alpha val="9804"/>
              </a:srgbClr>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r>
                <a:rPr lang="en-US" sz="1200" dirty="0">
                  <a:solidFill>
                    <a:schemeClr val="bg1"/>
                  </a:solidFill>
                </a:rPr>
                <a:t>LDAP</a:t>
              </a:r>
            </a:p>
            <a:p>
              <a:r>
                <a:rPr lang="en-US" sz="1200" dirty="0">
                  <a:solidFill>
                    <a:schemeClr val="bg1"/>
                  </a:solidFill>
                </a:rPr>
                <a:t>/AD</a:t>
              </a:r>
            </a:p>
          </p:txBody>
        </p:sp>
        <p:pic>
          <p:nvPicPr>
            <p:cNvPr id="50" name="Graphic 49">
              <a:extLst>
                <a:ext uri="{FF2B5EF4-FFF2-40B4-BE49-F238E27FC236}">
                  <a16:creationId xmlns:a16="http://schemas.microsoft.com/office/drawing/2014/main" id="{70AE6343-E817-7CD3-DBE6-D741C48765A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67332" y="5177733"/>
              <a:ext cx="338281" cy="310119"/>
            </a:xfrm>
            <a:prstGeom prst="rect">
              <a:avLst/>
            </a:prstGeom>
          </p:spPr>
        </p:pic>
        <p:sp>
          <p:nvSpPr>
            <p:cNvPr id="51" name="TextBox 50">
              <a:extLst>
                <a:ext uri="{FF2B5EF4-FFF2-40B4-BE49-F238E27FC236}">
                  <a16:creationId xmlns:a16="http://schemas.microsoft.com/office/drawing/2014/main" id="{0529F24F-ADF2-2360-DE5E-0F53DF9557A0}"/>
                </a:ext>
              </a:extLst>
            </p:cNvPr>
            <p:cNvSpPr txBox="1"/>
            <p:nvPr/>
          </p:nvSpPr>
          <p:spPr>
            <a:xfrm>
              <a:off x="5983784" y="5442507"/>
              <a:ext cx="810311" cy="246221"/>
            </a:xfrm>
            <a:prstGeom prst="rect">
              <a:avLst/>
            </a:prstGeom>
            <a:noFill/>
          </p:spPr>
          <p:txBody>
            <a:bodyPr wrap="square" rtlCol="0">
              <a:spAutoFit/>
            </a:bodyPr>
            <a:lstStyle/>
            <a:p>
              <a:r>
                <a:rPr lang="en-US" sz="1000" dirty="0"/>
                <a:t>LDAP/AD</a:t>
              </a:r>
            </a:p>
          </p:txBody>
        </p:sp>
      </p:grpSp>
      <p:cxnSp>
        <p:nvCxnSpPr>
          <p:cNvPr id="86" name="Connector: Elbow 85">
            <a:extLst>
              <a:ext uri="{FF2B5EF4-FFF2-40B4-BE49-F238E27FC236}">
                <a16:creationId xmlns:a16="http://schemas.microsoft.com/office/drawing/2014/main" id="{554BBAC5-7884-99A6-7CC7-641C55FB60DC}"/>
              </a:ext>
            </a:extLst>
          </p:cNvPr>
          <p:cNvCxnSpPr>
            <a:cxnSpLocks/>
          </p:cNvCxnSpPr>
          <p:nvPr/>
        </p:nvCxnSpPr>
        <p:spPr>
          <a:xfrm rot="16200000" flipH="1">
            <a:off x="2361644" y="2167126"/>
            <a:ext cx="1756382" cy="727088"/>
          </a:xfrm>
          <a:prstGeom prst="bentConnector3">
            <a:avLst>
              <a:gd name="adj1" fmla="val 41150"/>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87" name="Connector: Elbow 86">
            <a:extLst>
              <a:ext uri="{FF2B5EF4-FFF2-40B4-BE49-F238E27FC236}">
                <a16:creationId xmlns:a16="http://schemas.microsoft.com/office/drawing/2014/main" id="{5C1943C1-5431-2239-5C5B-FCDF2434BE46}"/>
              </a:ext>
            </a:extLst>
          </p:cNvPr>
          <p:cNvCxnSpPr>
            <a:cxnSpLocks/>
          </p:cNvCxnSpPr>
          <p:nvPr/>
        </p:nvCxnSpPr>
        <p:spPr>
          <a:xfrm rot="5400000">
            <a:off x="5865726" y="-591178"/>
            <a:ext cx="1737789" cy="6262292"/>
          </a:xfrm>
          <a:prstGeom prst="bentConnector3">
            <a:avLst>
              <a:gd name="adj1" fmla="val 40528"/>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48D4A5BB-3C61-29E2-45AD-57A0DDF19257}"/>
              </a:ext>
            </a:extLst>
          </p:cNvPr>
          <p:cNvCxnSpPr>
            <a:cxnSpLocks/>
          </p:cNvCxnSpPr>
          <p:nvPr/>
        </p:nvCxnSpPr>
        <p:spPr>
          <a:xfrm>
            <a:off x="3240591" y="1652480"/>
            <a:ext cx="0" cy="509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060B9418-C7FA-9A18-AA42-898F4B9EA007}"/>
              </a:ext>
            </a:extLst>
          </p:cNvPr>
          <p:cNvCxnSpPr>
            <a:cxnSpLocks/>
          </p:cNvCxnSpPr>
          <p:nvPr/>
        </p:nvCxnSpPr>
        <p:spPr>
          <a:xfrm>
            <a:off x="3241377" y="2161575"/>
            <a:ext cx="5694108" cy="1032213"/>
          </a:xfrm>
          <a:prstGeom prst="bentConnector3">
            <a:avLst>
              <a:gd name="adj1" fmla="val 100263"/>
            </a:avLst>
          </a:prstGeom>
          <a:ln>
            <a:solidFill>
              <a:schemeClr val="accent3"/>
            </a:solidFill>
            <a:tailEnd type="triangle"/>
          </a:ln>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AF8D4325-166E-4561-B231-F9F3987C9092}"/>
              </a:ext>
            </a:extLst>
          </p:cNvPr>
          <p:cNvCxnSpPr>
            <a:cxnSpLocks/>
          </p:cNvCxnSpPr>
          <p:nvPr/>
        </p:nvCxnSpPr>
        <p:spPr>
          <a:xfrm>
            <a:off x="3240591" y="1652481"/>
            <a:ext cx="0" cy="5090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6467A21-56AB-E381-7CFD-0371F7A56D7A}"/>
              </a:ext>
            </a:extLst>
          </p:cNvPr>
          <p:cNvCxnSpPr>
            <a:cxnSpLocks/>
          </p:cNvCxnSpPr>
          <p:nvPr/>
        </p:nvCxnSpPr>
        <p:spPr>
          <a:xfrm>
            <a:off x="3240591" y="1652476"/>
            <a:ext cx="0" cy="5090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2C23A6E4-19DA-A239-79CC-F5C58827AC4B}"/>
              </a:ext>
            </a:extLst>
          </p:cNvPr>
          <p:cNvCxnSpPr>
            <a:cxnSpLocks/>
            <a:endCxn id="20" idx="0"/>
          </p:cNvCxnSpPr>
          <p:nvPr/>
        </p:nvCxnSpPr>
        <p:spPr>
          <a:xfrm>
            <a:off x="3667875" y="1195280"/>
            <a:ext cx="2638435" cy="2030703"/>
          </a:xfrm>
          <a:prstGeom prst="bentConnector2">
            <a:avLst/>
          </a:prstGeom>
          <a:ln>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B7A6517B-91CC-FC4A-A65E-1B9CAB6968C6}"/>
              </a:ext>
            </a:extLst>
          </p:cNvPr>
          <p:cNvCxnSpPr>
            <a:cxnSpLocks/>
            <a:stCxn id="30" idx="1"/>
            <a:endCxn id="20" idx="0"/>
          </p:cNvCxnSpPr>
          <p:nvPr/>
        </p:nvCxnSpPr>
        <p:spPr>
          <a:xfrm rot="10800000" flipV="1">
            <a:off x="6306311" y="1213873"/>
            <a:ext cx="2767961" cy="2012109"/>
          </a:xfrm>
          <a:prstGeom prst="bentConnector2">
            <a:avLst/>
          </a:prstGeom>
          <a:ln>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430A27F7-F070-685B-2EDB-A79799D30102}"/>
              </a:ext>
            </a:extLst>
          </p:cNvPr>
          <p:cNvCxnSpPr>
            <a:cxnSpLocks/>
            <a:stCxn id="3" idx="3"/>
            <a:endCxn id="20" idx="1"/>
          </p:cNvCxnSpPr>
          <p:nvPr/>
        </p:nvCxnSpPr>
        <p:spPr>
          <a:xfrm flipV="1">
            <a:off x="4330884" y="3683184"/>
            <a:ext cx="1244011" cy="10160"/>
          </a:xfrm>
          <a:prstGeom prst="bentConnector3">
            <a:avLst>
              <a:gd name="adj1" fmla="val 50000"/>
            </a:avLst>
          </a:prstGeom>
          <a:ln>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0" name="Connector: Elbow 119">
            <a:extLst>
              <a:ext uri="{FF2B5EF4-FFF2-40B4-BE49-F238E27FC236}">
                <a16:creationId xmlns:a16="http://schemas.microsoft.com/office/drawing/2014/main" id="{22418063-45AB-5C6B-CDC1-F756018C06A2}"/>
              </a:ext>
            </a:extLst>
          </p:cNvPr>
          <p:cNvCxnSpPr>
            <a:cxnSpLocks/>
            <a:stCxn id="37" idx="1"/>
            <a:endCxn id="20" idx="3"/>
          </p:cNvCxnSpPr>
          <p:nvPr/>
        </p:nvCxnSpPr>
        <p:spPr>
          <a:xfrm rot="10800000" flipV="1">
            <a:off x="7037725" y="3683182"/>
            <a:ext cx="1169674" cy="1"/>
          </a:xfrm>
          <a:prstGeom prst="bentConnector3">
            <a:avLst>
              <a:gd name="adj1" fmla="val 50000"/>
            </a:avLst>
          </a:prstGeom>
          <a:ln>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BD22AB87-B69A-873C-8F96-6562CB4148AF}"/>
              </a:ext>
            </a:extLst>
          </p:cNvPr>
          <p:cNvSpPr/>
          <p:nvPr/>
        </p:nvSpPr>
        <p:spPr>
          <a:xfrm>
            <a:off x="10336340" y="3216838"/>
            <a:ext cx="1462830" cy="9144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Compute Nodes</a:t>
            </a:r>
          </a:p>
        </p:txBody>
      </p:sp>
      <p:cxnSp>
        <p:nvCxnSpPr>
          <p:cNvPr id="130" name="Connector: Elbow 129">
            <a:extLst>
              <a:ext uri="{FF2B5EF4-FFF2-40B4-BE49-F238E27FC236}">
                <a16:creationId xmlns:a16="http://schemas.microsoft.com/office/drawing/2014/main" id="{1DCC59C9-EFD2-7159-B667-AEBCFB11B727}"/>
              </a:ext>
            </a:extLst>
          </p:cNvPr>
          <p:cNvCxnSpPr>
            <a:cxnSpLocks/>
            <a:stCxn id="129" idx="0"/>
          </p:cNvCxnSpPr>
          <p:nvPr/>
        </p:nvCxnSpPr>
        <p:spPr>
          <a:xfrm rot="16200000" flipH="1" flipV="1">
            <a:off x="8954368" y="1300193"/>
            <a:ext cx="196742" cy="4030032"/>
          </a:xfrm>
          <a:prstGeom prst="bentConnector4">
            <a:avLst>
              <a:gd name="adj1" fmla="val -124972"/>
              <a:gd name="adj2" fmla="val 82017"/>
            </a:avLst>
          </a:prstGeom>
          <a:ln>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8" name="Connector: Elbow 137">
            <a:extLst>
              <a:ext uri="{FF2B5EF4-FFF2-40B4-BE49-F238E27FC236}">
                <a16:creationId xmlns:a16="http://schemas.microsoft.com/office/drawing/2014/main" id="{9CE440EB-8BEC-31F3-4B8E-E303D241A031}"/>
              </a:ext>
            </a:extLst>
          </p:cNvPr>
          <p:cNvCxnSpPr>
            <a:cxnSpLocks/>
          </p:cNvCxnSpPr>
          <p:nvPr/>
        </p:nvCxnSpPr>
        <p:spPr>
          <a:xfrm rot="5400000">
            <a:off x="7094880" y="4148447"/>
            <a:ext cx="1851997" cy="1835871"/>
          </a:xfrm>
          <a:prstGeom prst="bentConnector2">
            <a:avLst/>
          </a:prstGeom>
          <a:ln>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41" name="Connector: Elbow 140">
            <a:extLst>
              <a:ext uri="{FF2B5EF4-FFF2-40B4-BE49-F238E27FC236}">
                <a16:creationId xmlns:a16="http://schemas.microsoft.com/office/drawing/2014/main" id="{AA733D90-7ABF-2D02-974B-81388FAD77A0}"/>
              </a:ext>
            </a:extLst>
          </p:cNvPr>
          <p:cNvCxnSpPr>
            <a:cxnSpLocks/>
            <a:stCxn id="3" idx="2"/>
            <a:endCxn id="13" idx="1"/>
          </p:cNvCxnSpPr>
          <p:nvPr/>
        </p:nvCxnSpPr>
        <p:spPr>
          <a:xfrm rot="16200000" flipH="1">
            <a:off x="3732237" y="4021780"/>
            <a:ext cx="1658956" cy="1916486"/>
          </a:xfrm>
          <a:prstGeom prst="bentConnector2">
            <a:avLst/>
          </a:prstGeom>
          <a:ln>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44" name="Connector: Elbow 143">
            <a:extLst>
              <a:ext uri="{FF2B5EF4-FFF2-40B4-BE49-F238E27FC236}">
                <a16:creationId xmlns:a16="http://schemas.microsoft.com/office/drawing/2014/main" id="{EEED30E4-231B-A00E-CB61-7CAA9CD07415}"/>
              </a:ext>
            </a:extLst>
          </p:cNvPr>
          <p:cNvCxnSpPr>
            <a:cxnSpLocks/>
          </p:cNvCxnSpPr>
          <p:nvPr/>
        </p:nvCxnSpPr>
        <p:spPr>
          <a:xfrm rot="10800000" flipV="1">
            <a:off x="6838783" y="4199662"/>
            <a:ext cx="1821796" cy="980436"/>
          </a:xfrm>
          <a:prstGeom prst="bentConnector3">
            <a:avLst>
              <a:gd name="adj1" fmla="val -750"/>
            </a:avLst>
          </a:prstGeom>
          <a:ln>
            <a:solidFill>
              <a:srgbClr val="00206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9" name="Connector: Elbow 148">
            <a:extLst>
              <a:ext uri="{FF2B5EF4-FFF2-40B4-BE49-F238E27FC236}">
                <a16:creationId xmlns:a16="http://schemas.microsoft.com/office/drawing/2014/main" id="{65042CA3-635B-4D51-5F64-260CBB2746E2}"/>
              </a:ext>
            </a:extLst>
          </p:cNvPr>
          <p:cNvCxnSpPr>
            <a:cxnSpLocks/>
            <a:endCxn id="49" idx="1"/>
          </p:cNvCxnSpPr>
          <p:nvPr/>
        </p:nvCxnSpPr>
        <p:spPr>
          <a:xfrm>
            <a:off x="3873441" y="4016781"/>
            <a:ext cx="1898016" cy="987602"/>
          </a:xfrm>
          <a:prstGeom prst="bentConnector3">
            <a:avLst>
              <a:gd name="adj1" fmla="val 1288"/>
            </a:avLst>
          </a:prstGeom>
          <a:ln>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3" name="Connector: Elbow 152">
            <a:extLst>
              <a:ext uri="{FF2B5EF4-FFF2-40B4-BE49-F238E27FC236}">
                <a16:creationId xmlns:a16="http://schemas.microsoft.com/office/drawing/2014/main" id="{44BFD1BA-1214-5F8A-0B36-112813F2A19C}"/>
              </a:ext>
            </a:extLst>
          </p:cNvPr>
          <p:cNvCxnSpPr>
            <a:cxnSpLocks/>
            <a:stCxn id="20" idx="2"/>
            <a:endCxn id="49" idx="0"/>
          </p:cNvCxnSpPr>
          <p:nvPr/>
        </p:nvCxnSpPr>
        <p:spPr>
          <a:xfrm rot="5400000">
            <a:off x="6006401" y="4439104"/>
            <a:ext cx="598629" cy="1190"/>
          </a:xfrm>
          <a:prstGeom prst="bentConnector3">
            <a:avLst>
              <a:gd name="adj1" fmla="val 50000"/>
            </a:avLst>
          </a:prstGeom>
          <a:ln>
            <a:solidFill>
              <a:srgbClr val="00206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91C2C01D-EF59-A7BB-21C3-12EAC1815351}"/>
              </a:ext>
            </a:extLst>
          </p:cNvPr>
          <p:cNvCxnSpPr>
            <a:cxnSpLocks/>
          </p:cNvCxnSpPr>
          <p:nvPr/>
        </p:nvCxnSpPr>
        <p:spPr>
          <a:xfrm>
            <a:off x="3870626" y="4199661"/>
            <a:ext cx="1898016" cy="987602"/>
          </a:xfrm>
          <a:prstGeom prst="bentConnector3">
            <a:avLst>
              <a:gd name="adj1" fmla="val 1288"/>
            </a:avLst>
          </a:prstGeom>
          <a:ln>
            <a:solidFill>
              <a:srgbClr val="00206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5" name="Connector: Elbow 154">
            <a:extLst>
              <a:ext uri="{FF2B5EF4-FFF2-40B4-BE49-F238E27FC236}">
                <a16:creationId xmlns:a16="http://schemas.microsoft.com/office/drawing/2014/main" id="{C405851A-A12B-A7C6-2FF9-5EFE99D90C01}"/>
              </a:ext>
            </a:extLst>
          </p:cNvPr>
          <p:cNvCxnSpPr>
            <a:cxnSpLocks/>
          </p:cNvCxnSpPr>
          <p:nvPr/>
        </p:nvCxnSpPr>
        <p:spPr>
          <a:xfrm rot="10800000" flipV="1">
            <a:off x="6873101" y="4157051"/>
            <a:ext cx="3899675" cy="1023047"/>
          </a:xfrm>
          <a:prstGeom prst="bentConnector3">
            <a:avLst>
              <a:gd name="adj1" fmla="val -283"/>
            </a:avLst>
          </a:prstGeom>
          <a:ln>
            <a:solidFill>
              <a:srgbClr val="00206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1" name="Rectangle 160">
            <a:extLst>
              <a:ext uri="{FF2B5EF4-FFF2-40B4-BE49-F238E27FC236}">
                <a16:creationId xmlns:a16="http://schemas.microsoft.com/office/drawing/2014/main" id="{784ED1FD-E3DD-C455-596B-6DAD27E94A21}"/>
              </a:ext>
            </a:extLst>
          </p:cNvPr>
          <p:cNvSpPr/>
          <p:nvPr/>
        </p:nvSpPr>
        <p:spPr>
          <a:xfrm>
            <a:off x="98635" y="4855464"/>
            <a:ext cx="2374465" cy="15061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400"/>
              </a:spcAft>
            </a:pPr>
            <a:r>
              <a:rPr lang="en-US" sz="1200" dirty="0">
                <a:solidFill>
                  <a:schemeClr val="tx1"/>
                </a:solidFill>
              </a:rPr>
              <a:t>Data Request </a:t>
            </a:r>
          </a:p>
          <a:p>
            <a:pPr>
              <a:spcAft>
                <a:spcPts val="400"/>
              </a:spcAft>
            </a:pPr>
            <a:r>
              <a:rPr lang="en-US" sz="1200" dirty="0">
                <a:solidFill>
                  <a:schemeClr val="tx1"/>
                </a:solidFill>
              </a:rPr>
              <a:t>RDP, DCV Request</a:t>
            </a:r>
          </a:p>
          <a:p>
            <a:pPr>
              <a:spcAft>
                <a:spcPts val="400"/>
              </a:spcAft>
            </a:pPr>
            <a:r>
              <a:rPr lang="en-US" sz="1200" dirty="0">
                <a:solidFill>
                  <a:schemeClr val="tx1"/>
                </a:solidFill>
              </a:rPr>
              <a:t>SSH Request</a:t>
            </a:r>
          </a:p>
          <a:p>
            <a:pPr>
              <a:spcAft>
                <a:spcPts val="400"/>
              </a:spcAft>
            </a:pPr>
            <a:r>
              <a:rPr lang="en-US" sz="1200" dirty="0">
                <a:solidFill>
                  <a:schemeClr val="tx1"/>
                </a:solidFill>
              </a:rPr>
              <a:t>LDAP Request</a:t>
            </a:r>
          </a:p>
          <a:p>
            <a:pPr>
              <a:spcAft>
                <a:spcPts val="400"/>
              </a:spcAft>
            </a:pPr>
            <a:r>
              <a:rPr lang="en-US" sz="1200" dirty="0">
                <a:solidFill>
                  <a:schemeClr val="tx1"/>
                </a:solidFill>
              </a:rPr>
              <a:t>On-prem Request</a:t>
            </a:r>
          </a:p>
          <a:p>
            <a:pPr>
              <a:spcAft>
                <a:spcPts val="400"/>
              </a:spcAft>
            </a:pPr>
            <a:r>
              <a:rPr lang="en-US" sz="1200" dirty="0">
                <a:solidFill>
                  <a:schemeClr val="tx1"/>
                </a:solidFill>
              </a:rPr>
              <a:t>Submit Job</a:t>
            </a:r>
          </a:p>
        </p:txBody>
      </p:sp>
      <p:sp>
        <p:nvSpPr>
          <p:cNvPr id="162" name="TextBox 161">
            <a:extLst>
              <a:ext uri="{FF2B5EF4-FFF2-40B4-BE49-F238E27FC236}">
                <a16:creationId xmlns:a16="http://schemas.microsoft.com/office/drawing/2014/main" id="{E37C7EEE-E6D9-9742-6C92-C96B072AF75E}"/>
              </a:ext>
            </a:extLst>
          </p:cNvPr>
          <p:cNvSpPr txBox="1"/>
          <p:nvPr/>
        </p:nvSpPr>
        <p:spPr>
          <a:xfrm>
            <a:off x="2295986" y="1742397"/>
            <a:ext cx="701603" cy="461665"/>
          </a:xfrm>
          <a:prstGeom prst="rect">
            <a:avLst/>
          </a:prstGeom>
          <a:noFill/>
        </p:spPr>
        <p:txBody>
          <a:bodyPr wrap="square" rtlCol="0">
            <a:spAutoFit/>
          </a:bodyPr>
          <a:lstStyle/>
          <a:p>
            <a:r>
              <a:rPr lang="en-GB" sz="1200" dirty="0"/>
              <a:t>RDP &amp; DCV</a:t>
            </a:r>
          </a:p>
        </p:txBody>
      </p:sp>
      <p:sp>
        <p:nvSpPr>
          <p:cNvPr id="163" name="TextBox 162">
            <a:extLst>
              <a:ext uri="{FF2B5EF4-FFF2-40B4-BE49-F238E27FC236}">
                <a16:creationId xmlns:a16="http://schemas.microsoft.com/office/drawing/2014/main" id="{050CAC95-D47F-C454-3E34-33DF8D2EE219}"/>
              </a:ext>
            </a:extLst>
          </p:cNvPr>
          <p:cNvSpPr txBox="1"/>
          <p:nvPr/>
        </p:nvSpPr>
        <p:spPr>
          <a:xfrm>
            <a:off x="9832796" y="1750571"/>
            <a:ext cx="769202" cy="461665"/>
          </a:xfrm>
          <a:prstGeom prst="rect">
            <a:avLst/>
          </a:prstGeom>
          <a:noFill/>
        </p:spPr>
        <p:txBody>
          <a:bodyPr wrap="square" rtlCol="0">
            <a:spAutoFit/>
          </a:bodyPr>
          <a:lstStyle/>
          <a:p>
            <a:r>
              <a:rPr lang="en-GB" sz="1200" dirty="0"/>
              <a:t>RDP &amp;, DCV</a:t>
            </a:r>
          </a:p>
        </p:txBody>
      </p:sp>
      <p:sp>
        <p:nvSpPr>
          <p:cNvPr id="164" name="TextBox 163">
            <a:extLst>
              <a:ext uri="{FF2B5EF4-FFF2-40B4-BE49-F238E27FC236}">
                <a16:creationId xmlns:a16="http://schemas.microsoft.com/office/drawing/2014/main" id="{F0F58DA9-5F97-69D7-7AF2-75A61D2E698D}"/>
              </a:ext>
            </a:extLst>
          </p:cNvPr>
          <p:cNvSpPr txBox="1"/>
          <p:nvPr/>
        </p:nvSpPr>
        <p:spPr>
          <a:xfrm>
            <a:off x="3240591" y="1807658"/>
            <a:ext cx="546945" cy="276999"/>
          </a:xfrm>
          <a:prstGeom prst="rect">
            <a:avLst/>
          </a:prstGeom>
          <a:noFill/>
        </p:spPr>
        <p:txBody>
          <a:bodyPr wrap="square" rtlCol="0">
            <a:spAutoFit/>
          </a:bodyPr>
          <a:lstStyle/>
          <a:p>
            <a:r>
              <a:rPr lang="en-GB" sz="1200" dirty="0"/>
              <a:t>SSH</a:t>
            </a:r>
          </a:p>
        </p:txBody>
      </p:sp>
      <p:sp>
        <p:nvSpPr>
          <p:cNvPr id="165" name="TextBox 164">
            <a:extLst>
              <a:ext uri="{FF2B5EF4-FFF2-40B4-BE49-F238E27FC236}">
                <a16:creationId xmlns:a16="http://schemas.microsoft.com/office/drawing/2014/main" id="{5D8785BF-1938-DCAD-43BA-37C2C3F6DD94}"/>
              </a:ext>
            </a:extLst>
          </p:cNvPr>
          <p:cNvSpPr txBox="1"/>
          <p:nvPr/>
        </p:nvSpPr>
        <p:spPr>
          <a:xfrm>
            <a:off x="9043791" y="1795465"/>
            <a:ext cx="546945" cy="276999"/>
          </a:xfrm>
          <a:prstGeom prst="rect">
            <a:avLst/>
          </a:prstGeom>
          <a:noFill/>
        </p:spPr>
        <p:txBody>
          <a:bodyPr wrap="square" rtlCol="0">
            <a:spAutoFit/>
          </a:bodyPr>
          <a:lstStyle/>
          <a:p>
            <a:r>
              <a:rPr lang="en-GB" sz="1200" dirty="0"/>
              <a:t>SSH</a:t>
            </a:r>
          </a:p>
        </p:txBody>
      </p:sp>
      <p:sp>
        <p:nvSpPr>
          <p:cNvPr id="166" name="TextBox 165">
            <a:extLst>
              <a:ext uri="{FF2B5EF4-FFF2-40B4-BE49-F238E27FC236}">
                <a16:creationId xmlns:a16="http://schemas.microsoft.com/office/drawing/2014/main" id="{E503C3F5-65E7-E57D-DC1A-9E52C5D949E8}"/>
              </a:ext>
            </a:extLst>
          </p:cNvPr>
          <p:cNvSpPr txBox="1"/>
          <p:nvPr/>
        </p:nvSpPr>
        <p:spPr>
          <a:xfrm>
            <a:off x="5760478" y="897171"/>
            <a:ext cx="1112622" cy="276999"/>
          </a:xfrm>
          <a:prstGeom prst="rect">
            <a:avLst/>
          </a:prstGeom>
          <a:noFill/>
        </p:spPr>
        <p:txBody>
          <a:bodyPr wrap="square" rtlCol="0">
            <a:spAutoFit/>
          </a:bodyPr>
          <a:lstStyle/>
          <a:p>
            <a:r>
              <a:rPr lang="en-GB" sz="1200" dirty="0"/>
              <a:t>Map Storage</a:t>
            </a:r>
          </a:p>
        </p:txBody>
      </p:sp>
      <p:sp>
        <p:nvSpPr>
          <p:cNvPr id="167" name="TextBox 166">
            <a:extLst>
              <a:ext uri="{FF2B5EF4-FFF2-40B4-BE49-F238E27FC236}">
                <a16:creationId xmlns:a16="http://schemas.microsoft.com/office/drawing/2014/main" id="{94D36285-4B02-52CE-A8B0-75FA45AECB48}"/>
              </a:ext>
            </a:extLst>
          </p:cNvPr>
          <p:cNvSpPr txBox="1"/>
          <p:nvPr/>
        </p:nvSpPr>
        <p:spPr>
          <a:xfrm>
            <a:off x="4445009" y="3396023"/>
            <a:ext cx="1112622" cy="276999"/>
          </a:xfrm>
          <a:prstGeom prst="rect">
            <a:avLst/>
          </a:prstGeom>
          <a:noFill/>
        </p:spPr>
        <p:txBody>
          <a:bodyPr wrap="square" rtlCol="0">
            <a:spAutoFit/>
          </a:bodyPr>
          <a:lstStyle/>
          <a:p>
            <a:r>
              <a:rPr lang="en-GB" sz="1200" dirty="0"/>
              <a:t>Map Storage</a:t>
            </a:r>
          </a:p>
        </p:txBody>
      </p:sp>
      <p:sp>
        <p:nvSpPr>
          <p:cNvPr id="169" name="TextBox 168">
            <a:extLst>
              <a:ext uri="{FF2B5EF4-FFF2-40B4-BE49-F238E27FC236}">
                <a16:creationId xmlns:a16="http://schemas.microsoft.com/office/drawing/2014/main" id="{EDBE0A01-E05D-9442-7764-11DDE2198223}"/>
              </a:ext>
            </a:extLst>
          </p:cNvPr>
          <p:cNvSpPr txBox="1"/>
          <p:nvPr/>
        </p:nvSpPr>
        <p:spPr>
          <a:xfrm>
            <a:off x="7088980" y="3415939"/>
            <a:ext cx="1229712" cy="276999"/>
          </a:xfrm>
          <a:prstGeom prst="rect">
            <a:avLst/>
          </a:prstGeom>
          <a:noFill/>
        </p:spPr>
        <p:txBody>
          <a:bodyPr wrap="square" rtlCol="0">
            <a:spAutoFit/>
          </a:bodyPr>
          <a:lstStyle/>
          <a:p>
            <a:r>
              <a:rPr lang="en-GB" sz="1200" dirty="0"/>
              <a:t>Mount Storage</a:t>
            </a:r>
          </a:p>
        </p:txBody>
      </p:sp>
      <p:sp>
        <p:nvSpPr>
          <p:cNvPr id="172" name="TextBox 171">
            <a:extLst>
              <a:ext uri="{FF2B5EF4-FFF2-40B4-BE49-F238E27FC236}">
                <a16:creationId xmlns:a16="http://schemas.microsoft.com/office/drawing/2014/main" id="{9D08A720-62AE-62C8-DA92-15D5EF555942}"/>
              </a:ext>
            </a:extLst>
          </p:cNvPr>
          <p:cNvSpPr txBox="1"/>
          <p:nvPr/>
        </p:nvSpPr>
        <p:spPr>
          <a:xfrm>
            <a:off x="5808496" y="4321226"/>
            <a:ext cx="1112622" cy="276999"/>
          </a:xfrm>
          <a:prstGeom prst="rect">
            <a:avLst/>
          </a:prstGeom>
          <a:noFill/>
        </p:spPr>
        <p:txBody>
          <a:bodyPr wrap="square" rtlCol="0">
            <a:spAutoFit/>
          </a:bodyPr>
          <a:lstStyle/>
          <a:p>
            <a:r>
              <a:rPr lang="en-GB" sz="1200" dirty="0"/>
              <a:t>Domain Join</a:t>
            </a:r>
          </a:p>
        </p:txBody>
      </p:sp>
      <p:sp>
        <p:nvSpPr>
          <p:cNvPr id="173" name="TextBox 172">
            <a:extLst>
              <a:ext uri="{FF2B5EF4-FFF2-40B4-BE49-F238E27FC236}">
                <a16:creationId xmlns:a16="http://schemas.microsoft.com/office/drawing/2014/main" id="{ADFE8A72-35B8-26EE-81FA-0ED77769B06D}"/>
              </a:ext>
            </a:extLst>
          </p:cNvPr>
          <p:cNvSpPr txBox="1"/>
          <p:nvPr/>
        </p:nvSpPr>
        <p:spPr>
          <a:xfrm>
            <a:off x="4274336" y="4707306"/>
            <a:ext cx="1112622" cy="276999"/>
          </a:xfrm>
          <a:prstGeom prst="rect">
            <a:avLst/>
          </a:prstGeom>
          <a:noFill/>
        </p:spPr>
        <p:txBody>
          <a:bodyPr wrap="square" rtlCol="0">
            <a:spAutoFit/>
          </a:bodyPr>
          <a:lstStyle/>
          <a:p>
            <a:r>
              <a:rPr lang="en-GB" sz="1200" dirty="0"/>
              <a:t>Domain Join</a:t>
            </a:r>
          </a:p>
        </p:txBody>
      </p:sp>
      <p:sp>
        <p:nvSpPr>
          <p:cNvPr id="174" name="TextBox 173">
            <a:extLst>
              <a:ext uri="{FF2B5EF4-FFF2-40B4-BE49-F238E27FC236}">
                <a16:creationId xmlns:a16="http://schemas.microsoft.com/office/drawing/2014/main" id="{DE396EA6-289F-A83B-1E1C-61F63D1221CC}"/>
              </a:ext>
            </a:extLst>
          </p:cNvPr>
          <p:cNvSpPr txBox="1"/>
          <p:nvPr/>
        </p:nvSpPr>
        <p:spPr>
          <a:xfrm>
            <a:off x="7068335" y="4747946"/>
            <a:ext cx="1527025" cy="461665"/>
          </a:xfrm>
          <a:prstGeom prst="rect">
            <a:avLst/>
          </a:prstGeom>
          <a:noFill/>
        </p:spPr>
        <p:txBody>
          <a:bodyPr wrap="square" rtlCol="0">
            <a:spAutoFit/>
          </a:bodyPr>
          <a:lstStyle/>
          <a:p>
            <a:pPr algn="ctr"/>
            <a:r>
              <a:rPr lang="en-GB" sz="1200" dirty="0"/>
              <a:t>Directory Service Integration</a:t>
            </a:r>
          </a:p>
        </p:txBody>
      </p:sp>
      <p:sp>
        <p:nvSpPr>
          <p:cNvPr id="175" name="TextBox 174">
            <a:extLst>
              <a:ext uri="{FF2B5EF4-FFF2-40B4-BE49-F238E27FC236}">
                <a16:creationId xmlns:a16="http://schemas.microsoft.com/office/drawing/2014/main" id="{5374AD64-BF40-7D27-0EF4-B83B918F0F2D}"/>
              </a:ext>
            </a:extLst>
          </p:cNvPr>
          <p:cNvSpPr txBox="1"/>
          <p:nvPr/>
        </p:nvSpPr>
        <p:spPr>
          <a:xfrm>
            <a:off x="3756175" y="5570906"/>
            <a:ext cx="1630783" cy="461665"/>
          </a:xfrm>
          <a:prstGeom prst="rect">
            <a:avLst/>
          </a:prstGeom>
          <a:noFill/>
        </p:spPr>
        <p:txBody>
          <a:bodyPr wrap="square" rtlCol="0">
            <a:spAutoFit/>
          </a:bodyPr>
          <a:lstStyle/>
          <a:p>
            <a:pPr algn="ctr"/>
            <a:r>
              <a:rPr lang="en-GB" sz="1200" dirty="0"/>
              <a:t>HPC Apps Connects to on-prem servers</a:t>
            </a:r>
          </a:p>
        </p:txBody>
      </p:sp>
      <p:sp>
        <p:nvSpPr>
          <p:cNvPr id="176" name="TextBox 175">
            <a:extLst>
              <a:ext uri="{FF2B5EF4-FFF2-40B4-BE49-F238E27FC236}">
                <a16:creationId xmlns:a16="http://schemas.microsoft.com/office/drawing/2014/main" id="{CA066D81-DE1B-ADC2-F2F1-6457E78C4FA7}"/>
              </a:ext>
            </a:extLst>
          </p:cNvPr>
          <p:cNvSpPr txBox="1"/>
          <p:nvPr/>
        </p:nvSpPr>
        <p:spPr>
          <a:xfrm>
            <a:off x="7180095" y="5570906"/>
            <a:ext cx="1630783" cy="461665"/>
          </a:xfrm>
          <a:prstGeom prst="rect">
            <a:avLst/>
          </a:prstGeom>
          <a:noFill/>
        </p:spPr>
        <p:txBody>
          <a:bodyPr wrap="square" rtlCol="0">
            <a:spAutoFit/>
          </a:bodyPr>
          <a:lstStyle/>
          <a:p>
            <a:pPr algn="ctr"/>
            <a:r>
              <a:rPr lang="en-GB" sz="1200" dirty="0"/>
              <a:t>HPC Apps Connects to on-prem servers</a:t>
            </a:r>
          </a:p>
        </p:txBody>
      </p:sp>
      <p:cxnSp>
        <p:nvCxnSpPr>
          <p:cNvPr id="181" name="Straight Connector 180">
            <a:extLst>
              <a:ext uri="{FF2B5EF4-FFF2-40B4-BE49-F238E27FC236}">
                <a16:creationId xmlns:a16="http://schemas.microsoft.com/office/drawing/2014/main" id="{52D8CC78-6E54-457C-48EE-D29914FAA5C7}"/>
              </a:ext>
            </a:extLst>
          </p:cNvPr>
          <p:cNvCxnSpPr>
            <a:cxnSpLocks/>
          </p:cNvCxnSpPr>
          <p:nvPr/>
        </p:nvCxnSpPr>
        <p:spPr>
          <a:xfrm flipV="1">
            <a:off x="1550416" y="5001946"/>
            <a:ext cx="845371" cy="17094"/>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9C806A2A-4EDD-B3B4-5F32-4C73DCC37E7A}"/>
              </a:ext>
            </a:extLst>
          </p:cNvPr>
          <p:cNvCxnSpPr>
            <a:cxnSpLocks/>
          </p:cNvCxnSpPr>
          <p:nvPr/>
        </p:nvCxnSpPr>
        <p:spPr>
          <a:xfrm flipV="1">
            <a:off x="1543304" y="5249850"/>
            <a:ext cx="845371" cy="1709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3BF3D662-87E1-D5ED-1DA7-FA03230147B0}"/>
              </a:ext>
            </a:extLst>
          </p:cNvPr>
          <p:cNvCxnSpPr>
            <a:cxnSpLocks/>
          </p:cNvCxnSpPr>
          <p:nvPr/>
        </p:nvCxnSpPr>
        <p:spPr>
          <a:xfrm flipV="1">
            <a:off x="1543304" y="5481498"/>
            <a:ext cx="845371" cy="1709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A1A283FF-3497-9D97-8DB7-73BAD30FCFDB}"/>
              </a:ext>
            </a:extLst>
          </p:cNvPr>
          <p:cNvCxnSpPr>
            <a:cxnSpLocks/>
          </p:cNvCxnSpPr>
          <p:nvPr/>
        </p:nvCxnSpPr>
        <p:spPr>
          <a:xfrm flipV="1">
            <a:off x="1543304" y="5701856"/>
            <a:ext cx="845371" cy="17094"/>
          </a:xfrm>
          <a:prstGeom prst="line">
            <a:avLst/>
          </a:prstGeom>
          <a:ln>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5D592521-38EF-F8C2-FAB0-45E9EBB87E74}"/>
              </a:ext>
            </a:extLst>
          </p:cNvPr>
          <p:cNvCxnSpPr>
            <a:cxnSpLocks/>
          </p:cNvCxnSpPr>
          <p:nvPr/>
        </p:nvCxnSpPr>
        <p:spPr>
          <a:xfrm flipV="1">
            <a:off x="1543304" y="5933618"/>
            <a:ext cx="845371" cy="17094"/>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8" name="Connector: Elbow 187">
            <a:extLst>
              <a:ext uri="{FF2B5EF4-FFF2-40B4-BE49-F238E27FC236}">
                <a16:creationId xmlns:a16="http://schemas.microsoft.com/office/drawing/2014/main" id="{393D6B1D-0DB1-3D94-9795-0B46FC37D4A3}"/>
              </a:ext>
            </a:extLst>
          </p:cNvPr>
          <p:cNvCxnSpPr>
            <a:cxnSpLocks/>
            <a:stCxn id="129" idx="2"/>
            <a:endCxn id="13" idx="3"/>
          </p:cNvCxnSpPr>
          <p:nvPr/>
        </p:nvCxnSpPr>
        <p:spPr>
          <a:xfrm rot="5400000">
            <a:off x="8246219" y="2987964"/>
            <a:ext cx="1678261" cy="3964812"/>
          </a:xfrm>
          <a:prstGeom prst="bentConnector2">
            <a:avLst/>
          </a:prstGeom>
          <a:ln>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96" name="Connector: Elbow 195">
            <a:extLst>
              <a:ext uri="{FF2B5EF4-FFF2-40B4-BE49-F238E27FC236}">
                <a16:creationId xmlns:a16="http://schemas.microsoft.com/office/drawing/2014/main" id="{7C76CD0C-1A40-2FFD-5BF2-7F435560A027}"/>
              </a:ext>
            </a:extLst>
          </p:cNvPr>
          <p:cNvCxnSpPr>
            <a:cxnSpLocks/>
            <a:stCxn id="37" idx="3"/>
            <a:endCxn id="129" idx="1"/>
          </p:cNvCxnSpPr>
          <p:nvPr/>
        </p:nvCxnSpPr>
        <p:spPr>
          <a:xfrm flipV="1">
            <a:off x="9670229" y="3674039"/>
            <a:ext cx="666111" cy="9144"/>
          </a:xfrm>
          <a:prstGeom prst="bentConnector3">
            <a:avLst>
              <a:gd name="adj1" fmla="val 50000"/>
            </a:avLst>
          </a:prstGeom>
          <a:ln>
            <a:solidFill>
              <a:schemeClr val="accent3"/>
            </a:solidFill>
            <a:tailEnd type="triangle"/>
          </a:ln>
        </p:spPr>
        <p:style>
          <a:lnRef idx="1">
            <a:schemeClr val="dk1"/>
          </a:lnRef>
          <a:fillRef idx="0">
            <a:schemeClr val="dk1"/>
          </a:fillRef>
          <a:effectRef idx="0">
            <a:schemeClr val="dk1"/>
          </a:effectRef>
          <a:fontRef idx="minor">
            <a:schemeClr val="tx1"/>
          </a:fontRef>
        </p:style>
      </p:cxnSp>
      <p:sp>
        <p:nvSpPr>
          <p:cNvPr id="201" name="TextBox 200">
            <a:extLst>
              <a:ext uri="{FF2B5EF4-FFF2-40B4-BE49-F238E27FC236}">
                <a16:creationId xmlns:a16="http://schemas.microsoft.com/office/drawing/2014/main" id="{87366607-9607-A5C3-DB17-1C1B9770F659}"/>
              </a:ext>
            </a:extLst>
          </p:cNvPr>
          <p:cNvSpPr txBox="1"/>
          <p:nvPr/>
        </p:nvSpPr>
        <p:spPr>
          <a:xfrm>
            <a:off x="9674948" y="3449403"/>
            <a:ext cx="666111" cy="461665"/>
          </a:xfrm>
          <a:prstGeom prst="rect">
            <a:avLst/>
          </a:prstGeom>
          <a:noFill/>
        </p:spPr>
        <p:txBody>
          <a:bodyPr wrap="square" rtlCol="0">
            <a:spAutoFit/>
          </a:bodyPr>
          <a:lstStyle/>
          <a:p>
            <a:pPr algn="ctr"/>
            <a:r>
              <a:rPr lang="en-GB" sz="1200" dirty="0"/>
              <a:t>All Traffic</a:t>
            </a:r>
          </a:p>
        </p:txBody>
      </p:sp>
      <p:grpSp>
        <p:nvGrpSpPr>
          <p:cNvPr id="215" name="Group 214">
            <a:extLst>
              <a:ext uri="{FF2B5EF4-FFF2-40B4-BE49-F238E27FC236}">
                <a16:creationId xmlns:a16="http://schemas.microsoft.com/office/drawing/2014/main" id="{C5F669A0-ED0D-E338-285F-2695503F388F}"/>
              </a:ext>
            </a:extLst>
          </p:cNvPr>
          <p:cNvGrpSpPr/>
          <p:nvPr/>
        </p:nvGrpSpPr>
        <p:grpSpPr>
          <a:xfrm>
            <a:off x="3928105" y="2682122"/>
            <a:ext cx="4705910" cy="553428"/>
            <a:chOff x="3928105" y="2865595"/>
            <a:chExt cx="4705910" cy="553428"/>
          </a:xfrm>
        </p:grpSpPr>
        <p:cxnSp>
          <p:nvCxnSpPr>
            <p:cNvPr id="203" name="Connector: Elbow 202">
              <a:extLst>
                <a:ext uri="{FF2B5EF4-FFF2-40B4-BE49-F238E27FC236}">
                  <a16:creationId xmlns:a16="http://schemas.microsoft.com/office/drawing/2014/main" id="{FAE6821F-D3BD-D372-A506-EE0029F8FD12}"/>
                </a:ext>
              </a:extLst>
            </p:cNvPr>
            <p:cNvCxnSpPr>
              <a:cxnSpLocks/>
            </p:cNvCxnSpPr>
            <p:nvPr/>
          </p:nvCxnSpPr>
          <p:spPr>
            <a:xfrm>
              <a:off x="3928105" y="2865595"/>
              <a:ext cx="4705910" cy="510154"/>
            </a:xfrm>
            <a:prstGeom prst="bentConnector3">
              <a:avLst>
                <a:gd name="adj1" fmla="val 10013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065D7069-D34D-30A4-1BD5-36C98E9D568D}"/>
                </a:ext>
              </a:extLst>
            </p:cNvPr>
            <p:cNvCxnSpPr/>
            <p:nvPr/>
          </p:nvCxnSpPr>
          <p:spPr>
            <a:xfrm>
              <a:off x="3928105" y="2865595"/>
              <a:ext cx="0" cy="553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6" name="TextBox 215">
            <a:extLst>
              <a:ext uri="{FF2B5EF4-FFF2-40B4-BE49-F238E27FC236}">
                <a16:creationId xmlns:a16="http://schemas.microsoft.com/office/drawing/2014/main" id="{652D16CF-E2FC-4803-80E9-451F39652443}"/>
              </a:ext>
            </a:extLst>
          </p:cNvPr>
          <p:cNvSpPr txBox="1"/>
          <p:nvPr/>
        </p:nvSpPr>
        <p:spPr>
          <a:xfrm>
            <a:off x="4490613" y="2654949"/>
            <a:ext cx="1112622" cy="276999"/>
          </a:xfrm>
          <a:prstGeom prst="rect">
            <a:avLst/>
          </a:prstGeom>
          <a:noFill/>
        </p:spPr>
        <p:txBody>
          <a:bodyPr wrap="square" rtlCol="0">
            <a:spAutoFit/>
          </a:bodyPr>
          <a:lstStyle/>
          <a:p>
            <a:r>
              <a:rPr lang="en-GB" sz="1200" dirty="0"/>
              <a:t>Submit Job</a:t>
            </a:r>
          </a:p>
        </p:txBody>
      </p:sp>
      <p:cxnSp>
        <p:nvCxnSpPr>
          <p:cNvPr id="217" name="Straight Connector 216">
            <a:extLst>
              <a:ext uri="{FF2B5EF4-FFF2-40B4-BE49-F238E27FC236}">
                <a16:creationId xmlns:a16="http://schemas.microsoft.com/office/drawing/2014/main" id="{E867A287-D35A-CD71-9B03-A85DBCDBA5B1}"/>
              </a:ext>
            </a:extLst>
          </p:cNvPr>
          <p:cNvCxnSpPr>
            <a:cxnSpLocks/>
          </p:cNvCxnSpPr>
          <p:nvPr/>
        </p:nvCxnSpPr>
        <p:spPr>
          <a:xfrm flipV="1">
            <a:off x="1540256" y="6177458"/>
            <a:ext cx="845371" cy="170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23" name="Graphic 222">
            <a:extLst>
              <a:ext uri="{FF2B5EF4-FFF2-40B4-BE49-F238E27FC236}">
                <a16:creationId xmlns:a16="http://schemas.microsoft.com/office/drawing/2014/main" id="{BE271508-07E0-42C3-6D93-787422EB9ED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683239" y="2546674"/>
            <a:ext cx="406970" cy="406970"/>
          </a:xfrm>
          <a:prstGeom prst="rect">
            <a:avLst/>
          </a:prstGeom>
        </p:spPr>
      </p:pic>
      <p:cxnSp>
        <p:nvCxnSpPr>
          <p:cNvPr id="228" name="Connector: Elbow 227">
            <a:extLst>
              <a:ext uri="{FF2B5EF4-FFF2-40B4-BE49-F238E27FC236}">
                <a16:creationId xmlns:a16="http://schemas.microsoft.com/office/drawing/2014/main" id="{17AE1544-EC87-825B-4D70-DF354557A4AF}"/>
              </a:ext>
            </a:extLst>
          </p:cNvPr>
          <p:cNvCxnSpPr>
            <a:cxnSpLocks/>
          </p:cNvCxnSpPr>
          <p:nvPr/>
        </p:nvCxnSpPr>
        <p:spPr>
          <a:xfrm rot="5400000">
            <a:off x="8448156" y="2171975"/>
            <a:ext cx="1544607" cy="563410"/>
          </a:xfrm>
          <a:prstGeom prst="bentConnector3">
            <a:avLst>
              <a:gd name="adj1" fmla="val 31056"/>
            </a:avLst>
          </a:prstGeom>
          <a:ln>
            <a:solidFill>
              <a:schemeClr val="accent3"/>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0306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17" name="Rectangle 16">
            <a:extLst>
              <a:ext uri="{FF2B5EF4-FFF2-40B4-BE49-F238E27FC236}">
                <a16:creationId xmlns:a16="http://schemas.microsoft.com/office/drawing/2014/main" id="{F6A77D24-E22A-92A4-257B-0FFC573A3094}"/>
              </a:ext>
            </a:extLst>
          </p:cNvPr>
          <p:cNvSpPr/>
          <p:nvPr/>
        </p:nvSpPr>
        <p:spPr>
          <a:xfrm>
            <a:off x="3291830" y="1721536"/>
            <a:ext cx="6983137" cy="3826248"/>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50" dirty="0">
                <a:solidFill>
                  <a:srgbClr val="5B9CD5"/>
                </a:solidFill>
                <a:cs typeface="Arial" panose="020B0604020202020204" pitchFamily="34" charset="0"/>
              </a:rPr>
              <a:t>rdd-npr-hpc-poc-1a-sn</a:t>
            </a:r>
          </a:p>
        </p:txBody>
      </p:sp>
      <p:sp>
        <p:nvSpPr>
          <p:cNvPr id="4" name="Title 1">
            <a:extLst>
              <a:ext uri="{FF2B5EF4-FFF2-40B4-BE49-F238E27FC236}">
                <a16:creationId xmlns:a16="http://schemas.microsoft.com/office/drawing/2014/main" id="{F15B41A8-8C0D-4175-A9D8-400FAF95AE8B}"/>
              </a:ext>
            </a:extLst>
          </p:cNvPr>
          <p:cNvSpPr txBox="1">
            <a:spLocks/>
          </p:cNvSpPr>
          <p:nvPr/>
        </p:nvSpPr>
        <p:spPr>
          <a:xfrm>
            <a:off x="228599" y="160513"/>
            <a:ext cx="8171022"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To-Be – Terraform Plan to create infra for Cloud9</a:t>
            </a: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pic>
        <p:nvPicPr>
          <p:cNvPr id="9" name="Graphic 8">
            <a:extLst>
              <a:ext uri="{FF2B5EF4-FFF2-40B4-BE49-F238E27FC236}">
                <a16:creationId xmlns:a16="http://schemas.microsoft.com/office/drawing/2014/main" id="{F8CC59FF-5A9C-4DA4-AA84-68E346D132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594" y="780564"/>
            <a:ext cx="406970" cy="406970"/>
          </a:xfrm>
          <a:prstGeom prst="rect">
            <a:avLst/>
          </a:prstGeom>
        </p:spPr>
      </p:pic>
      <p:sp>
        <p:nvSpPr>
          <p:cNvPr id="18" name="Rectangle 17">
            <a:extLst>
              <a:ext uri="{FF2B5EF4-FFF2-40B4-BE49-F238E27FC236}">
                <a16:creationId xmlns:a16="http://schemas.microsoft.com/office/drawing/2014/main" id="{AE492E0C-E80C-4A2D-9128-5730160DFB98}"/>
              </a:ext>
            </a:extLst>
          </p:cNvPr>
          <p:cNvSpPr/>
          <p:nvPr/>
        </p:nvSpPr>
        <p:spPr>
          <a:xfrm>
            <a:off x="1116978" y="783037"/>
            <a:ext cx="9842066" cy="555150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e-CH"/>
          </a:p>
        </p:txBody>
      </p:sp>
      <p:grpSp>
        <p:nvGrpSpPr>
          <p:cNvPr id="43" name="Group 42">
            <a:extLst>
              <a:ext uri="{FF2B5EF4-FFF2-40B4-BE49-F238E27FC236}">
                <a16:creationId xmlns:a16="http://schemas.microsoft.com/office/drawing/2014/main" id="{0A3A048C-3A8F-4DFE-A1AC-027B9F006A6E}"/>
              </a:ext>
            </a:extLst>
          </p:cNvPr>
          <p:cNvGrpSpPr/>
          <p:nvPr/>
        </p:nvGrpSpPr>
        <p:grpSpPr>
          <a:xfrm>
            <a:off x="2221868" y="1611412"/>
            <a:ext cx="8232884" cy="3976799"/>
            <a:chOff x="3687899" y="2191753"/>
            <a:chExt cx="3416871" cy="3467614"/>
          </a:xfrm>
        </p:grpSpPr>
        <p:grpSp>
          <p:nvGrpSpPr>
            <p:cNvPr id="44" name="Group 43">
              <a:extLst>
                <a:ext uri="{FF2B5EF4-FFF2-40B4-BE49-F238E27FC236}">
                  <a16:creationId xmlns:a16="http://schemas.microsoft.com/office/drawing/2014/main" id="{06DE8DB9-E22C-4663-8F53-7969CACDAE10}"/>
                </a:ext>
              </a:extLst>
            </p:cNvPr>
            <p:cNvGrpSpPr/>
            <p:nvPr/>
          </p:nvGrpSpPr>
          <p:grpSpPr>
            <a:xfrm>
              <a:off x="3713666" y="2191753"/>
              <a:ext cx="3391104" cy="3467614"/>
              <a:chOff x="2688137" y="1467632"/>
              <a:chExt cx="7734678" cy="4359962"/>
            </a:xfrm>
          </p:grpSpPr>
          <p:sp>
            <p:nvSpPr>
              <p:cNvPr id="46" name="Rectangle 45">
                <a:extLst>
                  <a:ext uri="{FF2B5EF4-FFF2-40B4-BE49-F238E27FC236}">
                    <a16:creationId xmlns:a16="http://schemas.microsoft.com/office/drawing/2014/main" id="{45A5F243-597F-49B7-BDC7-355BF9934459}"/>
                  </a:ext>
                </a:extLst>
              </p:cNvPr>
              <p:cNvSpPr/>
              <p:nvPr/>
            </p:nvSpPr>
            <p:spPr>
              <a:xfrm>
                <a:off x="2688137" y="1470143"/>
                <a:ext cx="7734678" cy="4357451"/>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 </a:t>
                </a:r>
              </a:p>
            </p:txBody>
          </p:sp>
          <p:pic>
            <p:nvPicPr>
              <p:cNvPr id="47" name="Graphic 46">
                <a:extLst>
                  <a:ext uri="{FF2B5EF4-FFF2-40B4-BE49-F238E27FC236}">
                    <a16:creationId xmlns:a16="http://schemas.microsoft.com/office/drawing/2014/main" id="{38D384D5-F575-4694-B159-CAF23BF2D9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04465" y="1467632"/>
                <a:ext cx="310613" cy="390288"/>
              </a:xfrm>
              <a:prstGeom prst="rect">
                <a:avLst/>
              </a:prstGeom>
            </p:spPr>
          </p:pic>
        </p:grpSp>
        <p:sp>
          <p:nvSpPr>
            <p:cNvPr id="45" name="TextBox 44">
              <a:extLst>
                <a:ext uri="{FF2B5EF4-FFF2-40B4-BE49-F238E27FC236}">
                  <a16:creationId xmlns:a16="http://schemas.microsoft.com/office/drawing/2014/main" id="{8DF7D326-3EBB-414A-ACAD-FF2026931B69}"/>
                </a:ext>
              </a:extLst>
            </p:cNvPr>
            <p:cNvSpPr txBox="1"/>
            <p:nvPr/>
          </p:nvSpPr>
          <p:spPr>
            <a:xfrm>
              <a:off x="3687899" y="2474151"/>
              <a:ext cx="384289" cy="241532"/>
            </a:xfrm>
            <a:prstGeom prst="rect">
              <a:avLst/>
            </a:prstGeom>
            <a:noFill/>
          </p:spPr>
          <p:txBody>
            <a:bodyPr wrap="square" rtlCol="0">
              <a:spAutoFit/>
            </a:bodyPr>
            <a:lstStyle/>
            <a:p>
              <a:r>
                <a:rPr lang="en-US" sz="1200" b="1" dirty="0">
                  <a:solidFill>
                    <a:schemeClr val="accent6">
                      <a:lumMod val="75000"/>
                    </a:schemeClr>
                  </a:solidFill>
                </a:rPr>
                <a:t>HPC VPC</a:t>
              </a:r>
            </a:p>
          </p:txBody>
        </p:sp>
      </p:grpSp>
      <p:sp>
        <p:nvSpPr>
          <p:cNvPr id="48" name="Rectangle 47">
            <a:extLst>
              <a:ext uri="{FF2B5EF4-FFF2-40B4-BE49-F238E27FC236}">
                <a16:creationId xmlns:a16="http://schemas.microsoft.com/office/drawing/2014/main" id="{B1C9ED97-2FE8-474D-BEA0-962F9769ECBF}"/>
              </a:ext>
            </a:extLst>
          </p:cNvPr>
          <p:cNvSpPr/>
          <p:nvPr/>
        </p:nvSpPr>
        <p:spPr bwMode="auto">
          <a:xfrm>
            <a:off x="3233530" y="1351947"/>
            <a:ext cx="7137770" cy="4316537"/>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000" dirty="0">
                <a:solidFill>
                  <a:srgbClr val="5B9CD5"/>
                </a:solidFill>
                <a:latin typeface="Arial" panose="020B0604020202020204" pitchFamily="34" charset="0"/>
                <a:cs typeface="Arial" panose="020B0604020202020204" pitchFamily="34" charset="0"/>
              </a:rPr>
              <a:t>eu-west-1a</a:t>
            </a:r>
          </a:p>
        </p:txBody>
      </p:sp>
      <p:pic>
        <p:nvPicPr>
          <p:cNvPr id="63" name="Graphic 35">
            <a:extLst>
              <a:ext uri="{FF2B5EF4-FFF2-40B4-BE49-F238E27FC236}">
                <a16:creationId xmlns:a16="http://schemas.microsoft.com/office/drawing/2014/main" id="{FE617F0D-E2F2-4C4F-C66D-724C459D91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1831" y="1718258"/>
            <a:ext cx="243780" cy="25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8" name="Group 57">
            <a:extLst>
              <a:ext uri="{FF2B5EF4-FFF2-40B4-BE49-F238E27FC236}">
                <a16:creationId xmlns:a16="http://schemas.microsoft.com/office/drawing/2014/main" id="{EFD00671-212F-F0EE-4720-DFAF1736CC56}"/>
              </a:ext>
            </a:extLst>
          </p:cNvPr>
          <p:cNvGrpSpPr/>
          <p:nvPr/>
        </p:nvGrpSpPr>
        <p:grpSpPr>
          <a:xfrm>
            <a:off x="6502648" y="3510215"/>
            <a:ext cx="599534" cy="425003"/>
            <a:chOff x="7111039" y="5191410"/>
            <a:chExt cx="599534" cy="425003"/>
          </a:xfrm>
        </p:grpSpPr>
        <p:pic>
          <p:nvPicPr>
            <p:cNvPr id="79" name="Graphic 78">
              <a:extLst>
                <a:ext uri="{FF2B5EF4-FFF2-40B4-BE49-F238E27FC236}">
                  <a16:creationId xmlns:a16="http://schemas.microsoft.com/office/drawing/2014/main" id="{CBB84A94-C8B8-2DF8-C100-A07C90D6547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244023" y="5191410"/>
              <a:ext cx="281469" cy="197043"/>
            </a:xfrm>
            <a:prstGeom prst="rect">
              <a:avLst/>
            </a:prstGeom>
          </p:spPr>
        </p:pic>
        <p:sp>
          <p:nvSpPr>
            <p:cNvPr id="81" name="TextBox 17">
              <a:extLst>
                <a:ext uri="{FF2B5EF4-FFF2-40B4-BE49-F238E27FC236}">
                  <a16:creationId xmlns:a16="http://schemas.microsoft.com/office/drawing/2014/main" id="{D8C0D0D4-0AC1-60E6-39F8-3205D9E8AAE3}"/>
                </a:ext>
              </a:extLst>
            </p:cNvPr>
            <p:cNvSpPr txBox="1">
              <a:spLocks noChangeArrowheads="1"/>
            </p:cNvSpPr>
            <p:nvPr/>
          </p:nvSpPr>
          <p:spPr bwMode="auto">
            <a:xfrm>
              <a:off x="7111039" y="5385581"/>
              <a:ext cx="59953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Cloud9</a:t>
              </a:r>
            </a:p>
          </p:txBody>
        </p:sp>
      </p:grpSp>
      <p:sp>
        <p:nvSpPr>
          <p:cNvPr id="119" name="Rectangle 118">
            <a:extLst>
              <a:ext uri="{FF2B5EF4-FFF2-40B4-BE49-F238E27FC236}">
                <a16:creationId xmlns:a16="http://schemas.microsoft.com/office/drawing/2014/main" id="{BFFDA4C4-8721-9344-FEC1-D03B1C51852C}"/>
              </a:ext>
            </a:extLst>
          </p:cNvPr>
          <p:cNvSpPr/>
          <p:nvPr/>
        </p:nvSpPr>
        <p:spPr>
          <a:xfrm>
            <a:off x="1820700" y="1126886"/>
            <a:ext cx="8900186" cy="4948077"/>
          </a:xfrm>
          <a:prstGeom prst="rect">
            <a:avLst/>
          </a:prstGeom>
          <a:noFill/>
          <a:ln w="6350">
            <a:solidFill>
              <a:srgbClr val="CD226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33795" tIns="46759"/>
          <a:lstStyle/>
          <a:p>
            <a:pPr algn="ctr">
              <a:defRPr/>
            </a:pPr>
            <a:endParaRPr lang="en-US" sz="614" baseline="-25000" dirty="0">
              <a:solidFill>
                <a:srgbClr val="CD2264"/>
              </a:solidFill>
              <a:latin typeface="Arial" panose="020B0604020202020204" pitchFamily="34" charset="0"/>
              <a:cs typeface="Arial" panose="020B0604020202020204" pitchFamily="34" charset="0"/>
            </a:endParaRPr>
          </a:p>
        </p:txBody>
      </p:sp>
      <p:pic>
        <p:nvPicPr>
          <p:cNvPr id="238" name="Graphic 7">
            <a:extLst>
              <a:ext uri="{FF2B5EF4-FFF2-40B4-BE49-F238E27FC236}">
                <a16:creationId xmlns:a16="http://schemas.microsoft.com/office/drawing/2014/main" id="{CA80C4C9-C41E-6097-B5BF-AD606D388DA5}"/>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1876499" y="1152795"/>
            <a:ext cx="278891" cy="28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TextBox 9">
            <a:extLst>
              <a:ext uri="{FF2B5EF4-FFF2-40B4-BE49-F238E27FC236}">
                <a16:creationId xmlns:a16="http://schemas.microsoft.com/office/drawing/2014/main" id="{AC3FCE81-9911-14F8-0267-BF7C1016415B}"/>
              </a:ext>
            </a:extLst>
          </p:cNvPr>
          <p:cNvSpPr txBox="1">
            <a:spLocks noChangeArrowheads="1"/>
          </p:cNvSpPr>
          <p:nvPr/>
        </p:nvSpPr>
        <p:spPr bwMode="auto">
          <a:xfrm>
            <a:off x="2077413" y="1163421"/>
            <a:ext cx="11878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NPR RDD A/C</a:t>
            </a:r>
          </a:p>
        </p:txBody>
      </p:sp>
      <p:sp>
        <p:nvSpPr>
          <p:cNvPr id="6" name="Rectangle 5">
            <a:extLst>
              <a:ext uri="{FF2B5EF4-FFF2-40B4-BE49-F238E27FC236}">
                <a16:creationId xmlns:a16="http://schemas.microsoft.com/office/drawing/2014/main" id="{16AAD38D-A7D8-0E86-0E36-9475A09F1279}"/>
              </a:ext>
            </a:extLst>
          </p:cNvPr>
          <p:cNvSpPr/>
          <p:nvPr/>
        </p:nvSpPr>
        <p:spPr>
          <a:xfrm>
            <a:off x="1508371" y="816883"/>
            <a:ext cx="1426994" cy="307777"/>
          </a:xfrm>
          <a:prstGeom prst="rect">
            <a:avLst/>
          </a:prstGeom>
        </p:spPr>
        <p:txBody>
          <a:bodyPr wrap="none">
            <a:spAutoFit/>
          </a:bodyPr>
          <a:lstStyle/>
          <a:p>
            <a:pPr algn="ctr"/>
            <a:r>
              <a:rPr lang="de-CH" sz="1400" b="1" dirty="0">
                <a:solidFill>
                  <a:schemeClr val="accent2">
                    <a:lumMod val="60000"/>
                    <a:lumOff val="40000"/>
                  </a:schemeClr>
                </a:solidFill>
              </a:rPr>
              <a:t>Ireland Region</a:t>
            </a:r>
          </a:p>
        </p:txBody>
      </p:sp>
    </p:spTree>
    <p:extLst>
      <p:ext uri="{BB962C8B-B14F-4D97-AF65-F5344CB8AC3E}">
        <p14:creationId xmlns:p14="http://schemas.microsoft.com/office/powerpoint/2010/main" val="3528639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2" name="Rectangle 1">
            <a:extLst>
              <a:ext uri="{FF2B5EF4-FFF2-40B4-BE49-F238E27FC236}">
                <a16:creationId xmlns:a16="http://schemas.microsoft.com/office/drawing/2014/main" id="{63A8BBDB-4678-627C-268F-3A04F18ED5BB}"/>
              </a:ext>
            </a:extLst>
          </p:cNvPr>
          <p:cNvSpPr/>
          <p:nvPr/>
        </p:nvSpPr>
        <p:spPr>
          <a:xfrm>
            <a:off x="6858537" y="1677384"/>
            <a:ext cx="3506535" cy="3494438"/>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50" dirty="0">
                <a:solidFill>
                  <a:srgbClr val="5B9CD5"/>
                </a:solidFill>
                <a:cs typeface="Arial" panose="020B0604020202020204" pitchFamily="34" charset="0"/>
              </a:rPr>
              <a:t>rdd-prd-hpc-euw1-1b-sn1</a:t>
            </a:r>
          </a:p>
        </p:txBody>
      </p:sp>
      <p:sp>
        <p:nvSpPr>
          <p:cNvPr id="17" name="Rectangle 16">
            <a:extLst>
              <a:ext uri="{FF2B5EF4-FFF2-40B4-BE49-F238E27FC236}">
                <a16:creationId xmlns:a16="http://schemas.microsoft.com/office/drawing/2014/main" id="{F6A77D24-E22A-92A4-257B-0FFC573A3094}"/>
              </a:ext>
            </a:extLst>
          </p:cNvPr>
          <p:cNvSpPr/>
          <p:nvPr/>
        </p:nvSpPr>
        <p:spPr>
          <a:xfrm>
            <a:off x="3291830" y="1681781"/>
            <a:ext cx="3506535" cy="3494438"/>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50" dirty="0">
                <a:solidFill>
                  <a:srgbClr val="5B9CD5"/>
                </a:solidFill>
                <a:cs typeface="Arial" panose="020B0604020202020204" pitchFamily="34" charset="0"/>
              </a:rPr>
              <a:t>rdd-prd-hpc-euw1-1a-sn1</a:t>
            </a:r>
          </a:p>
        </p:txBody>
      </p:sp>
      <p:sp>
        <p:nvSpPr>
          <p:cNvPr id="4" name="Title 1">
            <a:extLst>
              <a:ext uri="{FF2B5EF4-FFF2-40B4-BE49-F238E27FC236}">
                <a16:creationId xmlns:a16="http://schemas.microsoft.com/office/drawing/2014/main" id="{F15B41A8-8C0D-4175-A9D8-400FAF95AE8B}"/>
              </a:ext>
            </a:extLst>
          </p:cNvPr>
          <p:cNvSpPr txBox="1">
            <a:spLocks/>
          </p:cNvSpPr>
          <p:nvPr/>
        </p:nvSpPr>
        <p:spPr>
          <a:xfrm>
            <a:off x="228599" y="160513"/>
            <a:ext cx="8171022"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To-Be – Terraform Plan to create infra for Cloud9</a:t>
            </a: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pic>
        <p:nvPicPr>
          <p:cNvPr id="9" name="Graphic 8">
            <a:extLst>
              <a:ext uri="{FF2B5EF4-FFF2-40B4-BE49-F238E27FC236}">
                <a16:creationId xmlns:a16="http://schemas.microsoft.com/office/drawing/2014/main" id="{F8CC59FF-5A9C-4DA4-AA84-68E346D132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594" y="780564"/>
            <a:ext cx="406970" cy="406970"/>
          </a:xfrm>
          <a:prstGeom prst="rect">
            <a:avLst/>
          </a:prstGeom>
        </p:spPr>
      </p:pic>
      <p:sp>
        <p:nvSpPr>
          <p:cNvPr id="18" name="Rectangle 17">
            <a:extLst>
              <a:ext uri="{FF2B5EF4-FFF2-40B4-BE49-F238E27FC236}">
                <a16:creationId xmlns:a16="http://schemas.microsoft.com/office/drawing/2014/main" id="{AE492E0C-E80C-4A2D-9128-5730160DFB98}"/>
              </a:ext>
            </a:extLst>
          </p:cNvPr>
          <p:cNvSpPr/>
          <p:nvPr/>
        </p:nvSpPr>
        <p:spPr>
          <a:xfrm>
            <a:off x="1116978" y="783037"/>
            <a:ext cx="9842066" cy="469106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de-CH"/>
          </a:p>
        </p:txBody>
      </p:sp>
      <p:grpSp>
        <p:nvGrpSpPr>
          <p:cNvPr id="43" name="Group 42">
            <a:extLst>
              <a:ext uri="{FF2B5EF4-FFF2-40B4-BE49-F238E27FC236}">
                <a16:creationId xmlns:a16="http://schemas.microsoft.com/office/drawing/2014/main" id="{0A3A048C-3A8F-4DFE-A1AC-027B9F006A6E}"/>
              </a:ext>
            </a:extLst>
          </p:cNvPr>
          <p:cNvGrpSpPr/>
          <p:nvPr/>
        </p:nvGrpSpPr>
        <p:grpSpPr>
          <a:xfrm>
            <a:off x="2221868" y="1613016"/>
            <a:ext cx="8232884" cy="3563203"/>
            <a:chOff x="3687899" y="2191753"/>
            <a:chExt cx="3416871" cy="3467614"/>
          </a:xfrm>
        </p:grpSpPr>
        <p:grpSp>
          <p:nvGrpSpPr>
            <p:cNvPr id="44" name="Group 43">
              <a:extLst>
                <a:ext uri="{FF2B5EF4-FFF2-40B4-BE49-F238E27FC236}">
                  <a16:creationId xmlns:a16="http://schemas.microsoft.com/office/drawing/2014/main" id="{06DE8DB9-E22C-4663-8F53-7969CACDAE10}"/>
                </a:ext>
              </a:extLst>
            </p:cNvPr>
            <p:cNvGrpSpPr/>
            <p:nvPr/>
          </p:nvGrpSpPr>
          <p:grpSpPr>
            <a:xfrm>
              <a:off x="3713666" y="2191753"/>
              <a:ext cx="3391104" cy="3467614"/>
              <a:chOff x="2688137" y="1467632"/>
              <a:chExt cx="7734678" cy="4359962"/>
            </a:xfrm>
          </p:grpSpPr>
          <p:sp>
            <p:nvSpPr>
              <p:cNvPr id="46" name="Rectangle 45">
                <a:extLst>
                  <a:ext uri="{FF2B5EF4-FFF2-40B4-BE49-F238E27FC236}">
                    <a16:creationId xmlns:a16="http://schemas.microsoft.com/office/drawing/2014/main" id="{45A5F243-597F-49B7-BDC7-355BF9934459}"/>
                  </a:ext>
                </a:extLst>
              </p:cNvPr>
              <p:cNvSpPr/>
              <p:nvPr/>
            </p:nvSpPr>
            <p:spPr>
              <a:xfrm>
                <a:off x="2688137" y="1470143"/>
                <a:ext cx="7734678" cy="4357451"/>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 </a:t>
                </a:r>
              </a:p>
            </p:txBody>
          </p:sp>
          <p:pic>
            <p:nvPicPr>
              <p:cNvPr id="47" name="Graphic 46">
                <a:extLst>
                  <a:ext uri="{FF2B5EF4-FFF2-40B4-BE49-F238E27FC236}">
                    <a16:creationId xmlns:a16="http://schemas.microsoft.com/office/drawing/2014/main" id="{38D384D5-F575-4694-B159-CAF23BF2D9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04465" y="1467632"/>
                <a:ext cx="310613" cy="390288"/>
              </a:xfrm>
              <a:prstGeom prst="rect">
                <a:avLst/>
              </a:prstGeom>
            </p:spPr>
          </p:pic>
        </p:grpSp>
        <p:sp>
          <p:nvSpPr>
            <p:cNvPr id="45" name="TextBox 44">
              <a:extLst>
                <a:ext uri="{FF2B5EF4-FFF2-40B4-BE49-F238E27FC236}">
                  <a16:creationId xmlns:a16="http://schemas.microsoft.com/office/drawing/2014/main" id="{8DF7D326-3EBB-414A-ACAD-FF2026931B69}"/>
                </a:ext>
              </a:extLst>
            </p:cNvPr>
            <p:cNvSpPr txBox="1"/>
            <p:nvPr/>
          </p:nvSpPr>
          <p:spPr>
            <a:xfrm>
              <a:off x="3687899" y="2474151"/>
              <a:ext cx="384289" cy="241532"/>
            </a:xfrm>
            <a:prstGeom prst="rect">
              <a:avLst/>
            </a:prstGeom>
            <a:noFill/>
          </p:spPr>
          <p:txBody>
            <a:bodyPr wrap="square" rtlCol="0">
              <a:spAutoFit/>
            </a:bodyPr>
            <a:lstStyle/>
            <a:p>
              <a:r>
                <a:rPr lang="en-US" sz="1200" b="1" dirty="0">
                  <a:solidFill>
                    <a:schemeClr val="accent6">
                      <a:lumMod val="75000"/>
                    </a:schemeClr>
                  </a:solidFill>
                </a:rPr>
                <a:t>VPC</a:t>
              </a:r>
            </a:p>
          </p:txBody>
        </p:sp>
      </p:grpSp>
      <p:sp>
        <p:nvSpPr>
          <p:cNvPr id="48" name="Rectangle 47">
            <a:extLst>
              <a:ext uri="{FF2B5EF4-FFF2-40B4-BE49-F238E27FC236}">
                <a16:creationId xmlns:a16="http://schemas.microsoft.com/office/drawing/2014/main" id="{B1C9ED97-2FE8-474D-BEA0-962F9769ECBF}"/>
              </a:ext>
            </a:extLst>
          </p:cNvPr>
          <p:cNvSpPr/>
          <p:nvPr/>
        </p:nvSpPr>
        <p:spPr bwMode="auto">
          <a:xfrm>
            <a:off x="3233530" y="1351947"/>
            <a:ext cx="7137770" cy="3893037"/>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000" dirty="0">
                <a:solidFill>
                  <a:srgbClr val="5B9CD5"/>
                </a:solidFill>
                <a:latin typeface="Arial" panose="020B0604020202020204" pitchFamily="34" charset="0"/>
                <a:cs typeface="Arial" panose="020B0604020202020204" pitchFamily="34" charset="0"/>
              </a:rPr>
              <a:t>eu-west-1</a:t>
            </a:r>
          </a:p>
        </p:txBody>
      </p:sp>
      <p:pic>
        <p:nvPicPr>
          <p:cNvPr id="63" name="Graphic 35">
            <a:extLst>
              <a:ext uri="{FF2B5EF4-FFF2-40B4-BE49-F238E27FC236}">
                <a16:creationId xmlns:a16="http://schemas.microsoft.com/office/drawing/2014/main" id="{FE617F0D-E2F2-4C4F-C66D-724C459D91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1831" y="1718258"/>
            <a:ext cx="243780" cy="25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Rectangle 118">
            <a:extLst>
              <a:ext uri="{FF2B5EF4-FFF2-40B4-BE49-F238E27FC236}">
                <a16:creationId xmlns:a16="http://schemas.microsoft.com/office/drawing/2014/main" id="{BFFDA4C4-8721-9344-FEC1-D03B1C51852C}"/>
              </a:ext>
            </a:extLst>
          </p:cNvPr>
          <p:cNvSpPr/>
          <p:nvPr/>
        </p:nvSpPr>
        <p:spPr>
          <a:xfrm>
            <a:off x="1820700" y="1124660"/>
            <a:ext cx="8746583" cy="4235534"/>
          </a:xfrm>
          <a:prstGeom prst="rect">
            <a:avLst/>
          </a:prstGeom>
          <a:noFill/>
          <a:ln w="6350">
            <a:solidFill>
              <a:srgbClr val="CD226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33795" tIns="46759"/>
          <a:lstStyle/>
          <a:p>
            <a:pPr algn="ctr">
              <a:defRPr/>
            </a:pPr>
            <a:endParaRPr lang="en-US" sz="614" baseline="-25000" dirty="0">
              <a:solidFill>
                <a:srgbClr val="CD2264"/>
              </a:solidFill>
              <a:latin typeface="Arial" panose="020B0604020202020204" pitchFamily="34" charset="0"/>
              <a:cs typeface="Arial" panose="020B0604020202020204" pitchFamily="34" charset="0"/>
            </a:endParaRPr>
          </a:p>
        </p:txBody>
      </p:sp>
      <p:pic>
        <p:nvPicPr>
          <p:cNvPr id="238" name="Graphic 7">
            <a:extLst>
              <a:ext uri="{FF2B5EF4-FFF2-40B4-BE49-F238E27FC236}">
                <a16:creationId xmlns:a16="http://schemas.microsoft.com/office/drawing/2014/main" id="{CA80C4C9-C41E-6097-B5BF-AD606D388DA5}"/>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1876499" y="1152795"/>
            <a:ext cx="278891" cy="28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TextBox 9">
            <a:extLst>
              <a:ext uri="{FF2B5EF4-FFF2-40B4-BE49-F238E27FC236}">
                <a16:creationId xmlns:a16="http://schemas.microsoft.com/office/drawing/2014/main" id="{AC3FCE81-9911-14F8-0267-BF7C1016415B}"/>
              </a:ext>
            </a:extLst>
          </p:cNvPr>
          <p:cNvSpPr txBox="1">
            <a:spLocks noChangeArrowheads="1"/>
          </p:cNvSpPr>
          <p:nvPr/>
        </p:nvSpPr>
        <p:spPr bwMode="auto">
          <a:xfrm>
            <a:off x="2077413" y="1163421"/>
            <a:ext cx="11878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PRD RDD A/C</a:t>
            </a:r>
          </a:p>
        </p:txBody>
      </p:sp>
      <p:sp>
        <p:nvSpPr>
          <p:cNvPr id="6" name="Rectangle 5">
            <a:extLst>
              <a:ext uri="{FF2B5EF4-FFF2-40B4-BE49-F238E27FC236}">
                <a16:creationId xmlns:a16="http://schemas.microsoft.com/office/drawing/2014/main" id="{16AAD38D-A7D8-0E86-0E36-9475A09F1279}"/>
              </a:ext>
            </a:extLst>
          </p:cNvPr>
          <p:cNvSpPr/>
          <p:nvPr/>
        </p:nvSpPr>
        <p:spPr>
          <a:xfrm>
            <a:off x="1508371" y="816883"/>
            <a:ext cx="1426994" cy="307777"/>
          </a:xfrm>
          <a:prstGeom prst="rect">
            <a:avLst/>
          </a:prstGeom>
        </p:spPr>
        <p:txBody>
          <a:bodyPr wrap="none">
            <a:spAutoFit/>
          </a:bodyPr>
          <a:lstStyle/>
          <a:p>
            <a:pPr algn="ctr"/>
            <a:r>
              <a:rPr lang="de-CH" sz="1400" b="1" dirty="0">
                <a:solidFill>
                  <a:schemeClr val="accent2">
                    <a:lumMod val="60000"/>
                    <a:lumOff val="40000"/>
                  </a:schemeClr>
                </a:solidFill>
              </a:rPr>
              <a:t>Ireland Region</a:t>
            </a:r>
          </a:p>
        </p:txBody>
      </p:sp>
      <p:pic>
        <p:nvPicPr>
          <p:cNvPr id="3" name="Graphic 35">
            <a:extLst>
              <a:ext uri="{FF2B5EF4-FFF2-40B4-BE49-F238E27FC236}">
                <a16:creationId xmlns:a16="http://schemas.microsoft.com/office/drawing/2014/main" id="{70CB1D50-2699-BF77-3036-959952BD479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6666" y="1678503"/>
            <a:ext cx="243780" cy="25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0CA9D810-85F6-49DB-7608-632F82BD4320}"/>
              </a:ext>
            </a:extLst>
          </p:cNvPr>
          <p:cNvSpPr/>
          <p:nvPr/>
        </p:nvSpPr>
        <p:spPr>
          <a:xfrm>
            <a:off x="3366946" y="3702374"/>
            <a:ext cx="6917635" cy="1370223"/>
          </a:xfrm>
          <a:prstGeom prst="rect">
            <a:avLst/>
          </a:prstGeom>
          <a:noFill/>
          <a:ln w="127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accent4">
                  <a:lumMod val="60000"/>
                  <a:lumOff val="40000"/>
                </a:schemeClr>
              </a:solidFill>
            </a:endParaRPr>
          </a:p>
        </p:txBody>
      </p:sp>
      <p:sp>
        <p:nvSpPr>
          <p:cNvPr id="11" name="TextBox 17">
            <a:extLst>
              <a:ext uri="{FF2B5EF4-FFF2-40B4-BE49-F238E27FC236}">
                <a16:creationId xmlns:a16="http://schemas.microsoft.com/office/drawing/2014/main" id="{6801FA0C-04C8-BE43-F292-DF9B14349CA6}"/>
              </a:ext>
            </a:extLst>
          </p:cNvPr>
          <p:cNvSpPr txBox="1">
            <a:spLocks noChangeArrowheads="1"/>
          </p:cNvSpPr>
          <p:nvPr/>
        </p:nvSpPr>
        <p:spPr bwMode="auto">
          <a:xfrm>
            <a:off x="5661329" y="3702709"/>
            <a:ext cx="24411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900">
                <a:latin typeface="Arial" panose="020B0604020202020204" pitchFamily="34" charset="0"/>
                <a:ea typeface="Amazon Ember" panose="020B0603020204020204" pitchFamily="34" charset="0"/>
                <a:cs typeface="Arial" panose="020B060402020202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eaLnBrk="0" fontAlgn="base" hangingPunct="0">
              <a:spcBef>
                <a:spcPct val="0"/>
              </a:spcBef>
              <a:spcAft>
                <a:spcPct val="0"/>
              </a:spcAft>
              <a:defRPr>
                <a:latin typeface="Calibri" panose="020F0502020204030204" pitchFamily="34" charset="0"/>
              </a:defRPr>
            </a:lvl6pPr>
            <a:lvl7pPr marL="2971800" indent="-228600" eaLnBrk="0" fontAlgn="base" hangingPunct="0">
              <a:spcBef>
                <a:spcPct val="0"/>
              </a:spcBef>
              <a:spcAft>
                <a:spcPct val="0"/>
              </a:spcAft>
              <a:defRPr>
                <a:latin typeface="Calibri" panose="020F0502020204030204" pitchFamily="34" charset="0"/>
              </a:defRPr>
            </a:lvl7pPr>
            <a:lvl8pPr marL="3429000" indent="-228600" eaLnBrk="0" fontAlgn="base" hangingPunct="0">
              <a:spcBef>
                <a:spcPct val="0"/>
              </a:spcBef>
              <a:spcAft>
                <a:spcPct val="0"/>
              </a:spcAft>
              <a:defRPr>
                <a:latin typeface="Calibri" panose="020F0502020204030204" pitchFamily="34" charset="0"/>
              </a:defRPr>
            </a:lvl8pPr>
            <a:lvl9pPr marL="3886200" indent="-228600" eaLnBrk="0" fontAlgn="base" hangingPunct="0">
              <a:spcBef>
                <a:spcPct val="0"/>
              </a:spcBef>
              <a:spcAft>
                <a:spcPct val="0"/>
              </a:spcAft>
              <a:defRPr>
                <a:latin typeface="Calibri" panose="020F0502020204030204" pitchFamily="34" charset="0"/>
              </a:defRPr>
            </a:lvl9pPr>
          </a:lstStyle>
          <a:p>
            <a:r>
              <a:rPr lang="en-US" sz="1200" dirty="0">
                <a:solidFill>
                  <a:schemeClr val="accent4">
                    <a:lumMod val="60000"/>
                    <a:lumOff val="40000"/>
                  </a:schemeClr>
                </a:solidFill>
              </a:rPr>
              <a:t>sg-</a:t>
            </a:r>
            <a:r>
              <a:rPr lang="en-US" sz="1200" dirty="0" err="1">
                <a:solidFill>
                  <a:schemeClr val="accent4">
                    <a:lumMod val="60000"/>
                    <a:lumOff val="40000"/>
                  </a:schemeClr>
                </a:solidFill>
              </a:rPr>
              <a:t>rdd</a:t>
            </a:r>
            <a:r>
              <a:rPr lang="en-US" sz="1200" dirty="0">
                <a:solidFill>
                  <a:schemeClr val="accent4">
                    <a:lumMod val="60000"/>
                    <a:lumOff val="40000"/>
                  </a:schemeClr>
                </a:solidFill>
              </a:rPr>
              <a:t>-</a:t>
            </a:r>
            <a:r>
              <a:rPr lang="en-US" sz="1200" dirty="0" err="1">
                <a:solidFill>
                  <a:schemeClr val="accent4">
                    <a:lumMod val="60000"/>
                    <a:lumOff val="40000"/>
                  </a:schemeClr>
                </a:solidFill>
              </a:rPr>
              <a:t>prd-hpc-computenode</a:t>
            </a:r>
            <a:endParaRPr lang="en-US" sz="1200" dirty="0">
              <a:solidFill>
                <a:schemeClr val="accent4">
                  <a:lumMod val="60000"/>
                  <a:lumOff val="40000"/>
                </a:schemeClr>
              </a:solidFill>
            </a:endParaRPr>
          </a:p>
        </p:txBody>
      </p:sp>
      <p:grpSp>
        <p:nvGrpSpPr>
          <p:cNvPr id="29" name="Group 28">
            <a:extLst>
              <a:ext uri="{FF2B5EF4-FFF2-40B4-BE49-F238E27FC236}">
                <a16:creationId xmlns:a16="http://schemas.microsoft.com/office/drawing/2014/main" id="{FEF20323-5ED0-32AB-6D32-85329FFC846B}"/>
              </a:ext>
            </a:extLst>
          </p:cNvPr>
          <p:cNvGrpSpPr/>
          <p:nvPr/>
        </p:nvGrpSpPr>
        <p:grpSpPr>
          <a:xfrm>
            <a:off x="4162344" y="5705026"/>
            <a:ext cx="508262" cy="552856"/>
            <a:chOff x="2699197" y="5822212"/>
            <a:chExt cx="508262" cy="552856"/>
          </a:xfrm>
        </p:grpSpPr>
        <p:pic>
          <p:nvPicPr>
            <p:cNvPr id="30" name="Graphic 19">
              <a:extLst>
                <a:ext uri="{FF2B5EF4-FFF2-40B4-BE49-F238E27FC236}">
                  <a16:creationId xmlns:a16="http://schemas.microsoft.com/office/drawing/2014/main" id="{C31ECC5D-3CAE-8E96-B9A6-6B68BAD0155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4035" y="5822212"/>
              <a:ext cx="324000" cy="3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30">
              <a:extLst>
                <a:ext uri="{FF2B5EF4-FFF2-40B4-BE49-F238E27FC236}">
                  <a16:creationId xmlns:a16="http://schemas.microsoft.com/office/drawing/2014/main" id="{FE860C91-13B0-C6E8-3701-793F60071362}"/>
                </a:ext>
              </a:extLst>
            </p:cNvPr>
            <p:cNvSpPr txBox="1"/>
            <p:nvPr/>
          </p:nvSpPr>
          <p:spPr>
            <a:xfrm>
              <a:off x="2699197" y="6128847"/>
              <a:ext cx="508262" cy="246221"/>
            </a:xfrm>
            <a:prstGeom prst="rect">
              <a:avLst/>
            </a:prstGeom>
            <a:noFill/>
          </p:spPr>
          <p:txBody>
            <a:bodyPr wrap="square" rtlCol="0">
              <a:spAutoFit/>
            </a:bodyPr>
            <a:lstStyle/>
            <a:p>
              <a:pPr algn="ctr"/>
              <a:r>
                <a:rPr lang="en-US" sz="1000" dirty="0"/>
                <a:t>IAM</a:t>
              </a:r>
            </a:p>
          </p:txBody>
        </p:sp>
      </p:grpSp>
      <p:sp>
        <p:nvSpPr>
          <p:cNvPr id="38" name="Rectangle 37">
            <a:extLst>
              <a:ext uri="{FF2B5EF4-FFF2-40B4-BE49-F238E27FC236}">
                <a16:creationId xmlns:a16="http://schemas.microsoft.com/office/drawing/2014/main" id="{3BABBF18-4E83-20A9-DF16-2E9B1506D257}"/>
              </a:ext>
            </a:extLst>
          </p:cNvPr>
          <p:cNvSpPr/>
          <p:nvPr/>
        </p:nvSpPr>
        <p:spPr>
          <a:xfrm>
            <a:off x="4052625" y="5560497"/>
            <a:ext cx="3755556" cy="696266"/>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45FCFA74-F189-3B30-91DE-35FDF2BDA4ED}"/>
              </a:ext>
            </a:extLst>
          </p:cNvPr>
          <p:cNvGrpSpPr/>
          <p:nvPr/>
        </p:nvGrpSpPr>
        <p:grpSpPr>
          <a:xfrm>
            <a:off x="7301408" y="5701838"/>
            <a:ext cx="366838" cy="556025"/>
            <a:chOff x="5393728" y="5776079"/>
            <a:chExt cx="366838" cy="556025"/>
          </a:xfrm>
        </p:grpSpPr>
        <p:pic>
          <p:nvPicPr>
            <p:cNvPr id="54" name="Graphic 8">
              <a:extLst>
                <a:ext uri="{FF2B5EF4-FFF2-40B4-BE49-F238E27FC236}">
                  <a16:creationId xmlns:a16="http://schemas.microsoft.com/office/drawing/2014/main" id="{421AECC4-815B-00A3-E49B-783392B512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05088" y="5776079"/>
              <a:ext cx="355478" cy="355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Box 9">
              <a:extLst>
                <a:ext uri="{FF2B5EF4-FFF2-40B4-BE49-F238E27FC236}">
                  <a16:creationId xmlns:a16="http://schemas.microsoft.com/office/drawing/2014/main" id="{DD36FFFA-4A3D-3C95-63B2-5773DE9A8BBE}"/>
                </a:ext>
              </a:extLst>
            </p:cNvPr>
            <p:cNvSpPr txBox="1">
              <a:spLocks noChangeArrowheads="1"/>
            </p:cNvSpPr>
            <p:nvPr/>
          </p:nvSpPr>
          <p:spPr bwMode="auto">
            <a:xfrm>
              <a:off x="5393728" y="6085883"/>
              <a:ext cx="3580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S3</a:t>
              </a:r>
            </a:p>
          </p:txBody>
        </p:sp>
      </p:grpSp>
      <p:grpSp>
        <p:nvGrpSpPr>
          <p:cNvPr id="62" name="Group 61">
            <a:extLst>
              <a:ext uri="{FF2B5EF4-FFF2-40B4-BE49-F238E27FC236}">
                <a16:creationId xmlns:a16="http://schemas.microsoft.com/office/drawing/2014/main" id="{1C7EF92C-F7A4-4721-CD44-D2AEA0686000}"/>
              </a:ext>
            </a:extLst>
          </p:cNvPr>
          <p:cNvGrpSpPr/>
          <p:nvPr/>
        </p:nvGrpSpPr>
        <p:grpSpPr>
          <a:xfrm>
            <a:off x="4704465" y="5693886"/>
            <a:ext cx="1256820" cy="557508"/>
            <a:chOff x="4569298" y="4978271"/>
            <a:chExt cx="1256820" cy="557508"/>
          </a:xfrm>
        </p:grpSpPr>
        <p:pic>
          <p:nvPicPr>
            <p:cNvPr id="57" name="Graphic 21">
              <a:extLst>
                <a:ext uri="{FF2B5EF4-FFF2-40B4-BE49-F238E27FC236}">
                  <a16:creationId xmlns:a16="http://schemas.microsoft.com/office/drawing/2014/main" id="{28345DF3-701B-FB7B-32F9-2439B0D9B4FB}"/>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5019106" y="4978271"/>
              <a:ext cx="357205" cy="357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Box 59">
              <a:extLst>
                <a:ext uri="{FF2B5EF4-FFF2-40B4-BE49-F238E27FC236}">
                  <a16:creationId xmlns:a16="http://schemas.microsoft.com/office/drawing/2014/main" id="{8D889575-A659-4C6B-22D9-DFBC46C37C26}"/>
                </a:ext>
              </a:extLst>
            </p:cNvPr>
            <p:cNvSpPr txBox="1"/>
            <p:nvPr/>
          </p:nvSpPr>
          <p:spPr>
            <a:xfrm>
              <a:off x="4569298" y="5289558"/>
              <a:ext cx="1256820" cy="246221"/>
            </a:xfrm>
            <a:prstGeom prst="rect">
              <a:avLst/>
            </a:prstGeom>
            <a:noFill/>
          </p:spPr>
          <p:txBody>
            <a:bodyPr wrap="square" rtlCol="0">
              <a:spAutoFit/>
            </a:bodyPr>
            <a:lstStyle/>
            <a:p>
              <a:pPr algn="ctr"/>
              <a:r>
                <a:rPr lang="en-US" sz="1000" dirty="0"/>
                <a:t>Route53 Resolver</a:t>
              </a:r>
            </a:p>
          </p:txBody>
        </p:sp>
      </p:grpSp>
      <p:grpSp>
        <p:nvGrpSpPr>
          <p:cNvPr id="64" name="Group 63">
            <a:extLst>
              <a:ext uri="{FF2B5EF4-FFF2-40B4-BE49-F238E27FC236}">
                <a16:creationId xmlns:a16="http://schemas.microsoft.com/office/drawing/2014/main" id="{E0C9F551-4D02-26FF-5B25-CA8EEE59E9F1}"/>
              </a:ext>
            </a:extLst>
          </p:cNvPr>
          <p:cNvGrpSpPr/>
          <p:nvPr/>
        </p:nvGrpSpPr>
        <p:grpSpPr>
          <a:xfrm>
            <a:off x="5919046" y="5563927"/>
            <a:ext cx="1173511" cy="676934"/>
            <a:chOff x="5783879" y="4864214"/>
            <a:chExt cx="1173511" cy="676934"/>
          </a:xfrm>
        </p:grpSpPr>
        <p:pic>
          <p:nvPicPr>
            <p:cNvPr id="59" name="Graphic 58">
              <a:extLst>
                <a:ext uri="{FF2B5EF4-FFF2-40B4-BE49-F238E27FC236}">
                  <a16:creationId xmlns:a16="http://schemas.microsoft.com/office/drawing/2014/main" id="{9D41AC21-7B04-A75E-2B68-A4915927C73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008370" y="4864214"/>
              <a:ext cx="608533" cy="608533"/>
            </a:xfrm>
            <a:prstGeom prst="rect">
              <a:avLst/>
            </a:prstGeom>
          </p:spPr>
        </p:pic>
        <p:sp>
          <p:nvSpPr>
            <p:cNvPr id="61" name="TextBox 60">
              <a:extLst>
                <a:ext uri="{FF2B5EF4-FFF2-40B4-BE49-F238E27FC236}">
                  <a16:creationId xmlns:a16="http://schemas.microsoft.com/office/drawing/2014/main" id="{3633E1D6-E9CD-5539-D85A-E272690E28F5}"/>
                </a:ext>
              </a:extLst>
            </p:cNvPr>
            <p:cNvSpPr txBox="1"/>
            <p:nvPr/>
          </p:nvSpPr>
          <p:spPr>
            <a:xfrm>
              <a:off x="5783879" y="5294927"/>
              <a:ext cx="1173511" cy="246221"/>
            </a:xfrm>
            <a:prstGeom prst="rect">
              <a:avLst/>
            </a:prstGeom>
            <a:noFill/>
          </p:spPr>
          <p:txBody>
            <a:bodyPr wrap="square" rtlCol="0">
              <a:spAutoFit/>
            </a:bodyPr>
            <a:lstStyle/>
            <a:p>
              <a:pPr algn="ctr"/>
              <a:r>
                <a:rPr lang="en-US" sz="1000" dirty="0"/>
                <a:t>IAM Role, Policy</a:t>
              </a:r>
            </a:p>
          </p:txBody>
        </p:sp>
      </p:grpSp>
      <p:grpSp>
        <p:nvGrpSpPr>
          <p:cNvPr id="65" name="Group 64">
            <a:extLst>
              <a:ext uri="{FF2B5EF4-FFF2-40B4-BE49-F238E27FC236}">
                <a16:creationId xmlns:a16="http://schemas.microsoft.com/office/drawing/2014/main" id="{55BDADF4-8441-13C9-6B7A-395E38F43989}"/>
              </a:ext>
            </a:extLst>
          </p:cNvPr>
          <p:cNvGrpSpPr/>
          <p:nvPr/>
        </p:nvGrpSpPr>
        <p:grpSpPr>
          <a:xfrm>
            <a:off x="6280877" y="2915706"/>
            <a:ext cx="1056328" cy="540206"/>
            <a:chOff x="4331022" y="5792237"/>
            <a:chExt cx="1056328" cy="540206"/>
          </a:xfrm>
        </p:grpSpPr>
        <p:pic>
          <p:nvPicPr>
            <p:cNvPr id="66" name="Graphic 8">
              <a:extLst>
                <a:ext uri="{FF2B5EF4-FFF2-40B4-BE49-F238E27FC236}">
                  <a16:creationId xmlns:a16="http://schemas.microsoft.com/office/drawing/2014/main" id="{DB02581F-EBFA-FB92-3417-06871D765B8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14328" y="5792237"/>
              <a:ext cx="323162" cy="32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TextBox 9">
              <a:extLst>
                <a:ext uri="{FF2B5EF4-FFF2-40B4-BE49-F238E27FC236}">
                  <a16:creationId xmlns:a16="http://schemas.microsoft.com/office/drawing/2014/main" id="{D558E056-5AE0-8809-D88B-2963EB32B9CF}"/>
                </a:ext>
              </a:extLst>
            </p:cNvPr>
            <p:cNvSpPr txBox="1">
              <a:spLocks noChangeArrowheads="1"/>
            </p:cNvSpPr>
            <p:nvPr/>
          </p:nvSpPr>
          <p:spPr bwMode="auto">
            <a:xfrm>
              <a:off x="4331022" y="6101611"/>
              <a:ext cx="105632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900" dirty="0" err="1">
                  <a:latin typeface="Arial" panose="020B0604020202020204" pitchFamily="34" charset="0"/>
                  <a:ea typeface="Amazon Ember" panose="020B0603020204020204" pitchFamily="34" charset="0"/>
                  <a:cs typeface="Arial" panose="020B0604020202020204" pitchFamily="34" charset="0"/>
                </a:rPr>
                <a:t>FSx</a:t>
              </a:r>
              <a:r>
                <a:rPr lang="en-US" altLang="en-US" sz="900" dirty="0">
                  <a:latin typeface="Arial" panose="020B0604020202020204" pitchFamily="34" charset="0"/>
                  <a:ea typeface="Amazon Ember" panose="020B0603020204020204" pitchFamily="34" charset="0"/>
                  <a:cs typeface="Arial" panose="020B0604020202020204" pitchFamily="34" charset="0"/>
                </a:rPr>
                <a:t> for ONTAP</a:t>
              </a:r>
            </a:p>
          </p:txBody>
        </p:sp>
      </p:grpSp>
      <p:grpSp>
        <p:nvGrpSpPr>
          <p:cNvPr id="75" name="Group 74">
            <a:extLst>
              <a:ext uri="{FF2B5EF4-FFF2-40B4-BE49-F238E27FC236}">
                <a16:creationId xmlns:a16="http://schemas.microsoft.com/office/drawing/2014/main" id="{4C28B47E-CA87-3161-8A7B-4C96D9C4746D}"/>
              </a:ext>
            </a:extLst>
          </p:cNvPr>
          <p:cNvGrpSpPr/>
          <p:nvPr/>
        </p:nvGrpSpPr>
        <p:grpSpPr>
          <a:xfrm>
            <a:off x="7559071" y="1916496"/>
            <a:ext cx="2219437" cy="1022126"/>
            <a:chOff x="7380189" y="2133165"/>
            <a:chExt cx="2219437" cy="1022126"/>
          </a:xfrm>
        </p:grpSpPr>
        <p:sp>
          <p:nvSpPr>
            <p:cNvPr id="7" name="Rectangle 6">
              <a:extLst>
                <a:ext uri="{FF2B5EF4-FFF2-40B4-BE49-F238E27FC236}">
                  <a16:creationId xmlns:a16="http://schemas.microsoft.com/office/drawing/2014/main" id="{71786E38-E9D1-697C-D6C1-8548C6BD2996}"/>
                </a:ext>
              </a:extLst>
            </p:cNvPr>
            <p:cNvSpPr/>
            <p:nvPr/>
          </p:nvSpPr>
          <p:spPr>
            <a:xfrm>
              <a:off x="7380189" y="2176365"/>
              <a:ext cx="2219437" cy="978926"/>
            </a:xfrm>
            <a:prstGeom prst="rect">
              <a:avLst/>
            </a:prstGeom>
            <a:noFill/>
            <a:ln w="127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accent4">
                    <a:lumMod val="60000"/>
                    <a:lumOff val="40000"/>
                  </a:schemeClr>
                </a:solidFill>
              </a:endParaRPr>
            </a:p>
          </p:txBody>
        </p:sp>
        <p:sp>
          <p:nvSpPr>
            <p:cNvPr id="8" name="TextBox 17">
              <a:extLst>
                <a:ext uri="{FF2B5EF4-FFF2-40B4-BE49-F238E27FC236}">
                  <a16:creationId xmlns:a16="http://schemas.microsoft.com/office/drawing/2014/main" id="{54B26136-D7D8-3327-19E4-6D89FCFDC8D6}"/>
                </a:ext>
              </a:extLst>
            </p:cNvPr>
            <p:cNvSpPr txBox="1">
              <a:spLocks noChangeArrowheads="1"/>
            </p:cNvSpPr>
            <p:nvPr/>
          </p:nvSpPr>
          <p:spPr bwMode="auto">
            <a:xfrm>
              <a:off x="7694769" y="2133165"/>
              <a:ext cx="16225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900">
                  <a:latin typeface="Arial" panose="020B0604020202020204" pitchFamily="34" charset="0"/>
                  <a:ea typeface="Amazon Ember" panose="020B0603020204020204" pitchFamily="34" charset="0"/>
                  <a:cs typeface="Arial" panose="020B060402020202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eaLnBrk="0" fontAlgn="base" hangingPunct="0">
                <a:spcBef>
                  <a:spcPct val="0"/>
                </a:spcBef>
                <a:spcAft>
                  <a:spcPct val="0"/>
                </a:spcAft>
                <a:defRPr>
                  <a:latin typeface="Calibri" panose="020F0502020204030204" pitchFamily="34" charset="0"/>
                </a:defRPr>
              </a:lvl6pPr>
              <a:lvl7pPr marL="2971800" indent="-228600" eaLnBrk="0" fontAlgn="base" hangingPunct="0">
                <a:spcBef>
                  <a:spcPct val="0"/>
                </a:spcBef>
                <a:spcAft>
                  <a:spcPct val="0"/>
                </a:spcAft>
                <a:defRPr>
                  <a:latin typeface="Calibri" panose="020F0502020204030204" pitchFamily="34" charset="0"/>
                </a:defRPr>
              </a:lvl7pPr>
              <a:lvl8pPr marL="3429000" indent="-228600" eaLnBrk="0" fontAlgn="base" hangingPunct="0">
                <a:spcBef>
                  <a:spcPct val="0"/>
                </a:spcBef>
                <a:spcAft>
                  <a:spcPct val="0"/>
                </a:spcAft>
                <a:defRPr>
                  <a:latin typeface="Calibri" panose="020F0502020204030204" pitchFamily="34" charset="0"/>
                </a:defRPr>
              </a:lvl8pPr>
              <a:lvl9pPr marL="3886200" indent="-228600" eaLnBrk="0" fontAlgn="base" hangingPunct="0">
                <a:spcBef>
                  <a:spcPct val="0"/>
                </a:spcBef>
                <a:spcAft>
                  <a:spcPct val="0"/>
                </a:spcAft>
                <a:defRPr>
                  <a:latin typeface="Calibri" panose="020F0502020204030204" pitchFamily="34" charset="0"/>
                </a:defRPr>
              </a:lvl9pPr>
            </a:lstStyle>
            <a:p>
              <a:r>
                <a:rPr lang="en-US" sz="1200" dirty="0">
                  <a:solidFill>
                    <a:schemeClr val="accent4">
                      <a:lumMod val="60000"/>
                      <a:lumOff val="40000"/>
                    </a:schemeClr>
                  </a:solidFill>
                </a:rPr>
                <a:t>sg-</a:t>
              </a:r>
              <a:r>
                <a:rPr lang="en-US" sz="1200" dirty="0" err="1">
                  <a:solidFill>
                    <a:schemeClr val="accent4">
                      <a:lumMod val="60000"/>
                      <a:lumOff val="40000"/>
                    </a:schemeClr>
                  </a:solidFill>
                </a:rPr>
                <a:t>rdd</a:t>
              </a:r>
              <a:r>
                <a:rPr lang="en-US" sz="1200" dirty="0">
                  <a:solidFill>
                    <a:schemeClr val="accent4">
                      <a:lumMod val="60000"/>
                      <a:lumOff val="40000"/>
                    </a:schemeClr>
                  </a:solidFill>
                </a:rPr>
                <a:t>-</a:t>
              </a:r>
              <a:r>
                <a:rPr lang="en-US" sz="1200" dirty="0" err="1">
                  <a:solidFill>
                    <a:schemeClr val="accent4">
                      <a:lumMod val="60000"/>
                      <a:lumOff val="40000"/>
                    </a:schemeClr>
                  </a:solidFill>
                </a:rPr>
                <a:t>prd</a:t>
              </a:r>
              <a:r>
                <a:rPr lang="en-US" sz="1200" dirty="0">
                  <a:solidFill>
                    <a:schemeClr val="accent4">
                      <a:lumMod val="60000"/>
                      <a:lumOff val="40000"/>
                    </a:schemeClr>
                  </a:solidFill>
                </a:rPr>
                <a:t>-</a:t>
              </a:r>
              <a:r>
                <a:rPr lang="en-US" sz="1200" dirty="0" err="1">
                  <a:solidFill>
                    <a:schemeClr val="accent4">
                      <a:lumMod val="60000"/>
                      <a:lumOff val="40000"/>
                    </a:schemeClr>
                  </a:solidFill>
                </a:rPr>
                <a:t>hpc</a:t>
              </a:r>
              <a:r>
                <a:rPr lang="en-US" sz="1200" dirty="0">
                  <a:solidFill>
                    <a:schemeClr val="accent4">
                      <a:lumMod val="60000"/>
                      <a:lumOff val="40000"/>
                    </a:schemeClr>
                  </a:solidFill>
                </a:rPr>
                <a:t>-head</a:t>
              </a:r>
            </a:p>
          </p:txBody>
        </p:sp>
        <p:grpSp>
          <p:nvGrpSpPr>
            <p:cNvPr id="68" name="Group 67">
              <a:extLst>
                <a:ext uri="{FF2B5EF4-FFF2-40B4-BE49-F238E27FC236}">
                  <a16:creationId xmlns:a16="http://schemas.microsoft.com/office/drawing/2014/main" id="{27BB129C-A6B2-8769-11B8-9CF60349AEB5}"/>
                </a:ext>
              </a:extLst>
            </p:cNvPr>
            <p:cNvGrpSpPr/>
            <p:nvPr/>
          </p:nvGrpSpPr>
          <p:grpSpPr>
            <a:xfrm>
              <a:off x="7450598" y="2478247"/>
              <a:ext cx="2061216" cy="637934"/>
              <a:chOff x="4834740" y="1732883"/>
              <a:chExt cx="2061216" cy="637934"/>
            </a:xfrm>
          </p:grpSpPr>
          <p:grpSp>
            <p:nvGrpSpPr>
              <p:cNvPr id="69" name="Group 68">
                <a:extLst>
                  <a:ext uri="{FF2B5EF4-FFF2-40B4-BE49-F238E27FC236}">
                    <a16:creationId xmlns:a16="http://schemas.microsoft.com/office/drawing/2014/main" id="{671A34E3-F5A4-550B-6D42-7C7D53573D0D}"/>
                  </a:ext>
                </a:extLst>
              </p:cNvPr>
              <p:cNvGrpSpPr/>
              <p:nvPr/>
            </p:nvGrpSpPr>
            <p:grpSpPr>
              <a:xfrm>
                <a:off x="4834740" y="1732883"/>
                <a:ext cx="2061216" cy="637934"/>
                <a:chOff x="4318977" y="2306008"/>
                <a:chExt cx="2061216" cy="637934"/>
              </a:xfrm>
            </p:grpSpPr>
            <p:pic>
              <p:nvPicPr>
                <p:cNvPr id="71" name="Graphic 46">
                  <a:extLst>
                    <a:ext uri="{FF2B5EF4-FFF2-40B4-BE49-F238E27FC236}">
                      <a16:creationId xmlns:a16="http://schemas.microsoft.com/office/drawing/2014/main" id="{AC3DBDDC-FF29-F680-D75C-9FB23DA58A29}"/>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4367790" y="2523833"/>
                  <a:ext cx="377851" cy="3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Rectangle 71">
                  <a:extLst>
                    <a:ext uri="{FF2B5EF4-FFF2-40B4-BE49-F238E27FC236}">
                      <a16:creationId xmlns:a16="http://schemas.microsoft.com/office/drawing/2014/main" id="{5CF6918D-2A87-A561-5C31-BAE3A291EAC1}"/>
                    </a:ext>
                  </a:extLst>
                </p:cNvPr>
                <p:cNvSpPr/>
                <p:nvPr/>
              </p:nvSpPr>
              <p:spPr>
                <a:xfrm>
                  <a:off x="4318977" y="2306008"/>
                  <a:ext cx="2041085" cy="637934"/>
                </a:xfrm>
                <a:prstGeom prst="rect">
                  <a:avLst/>
                </a:prstGeom>
                <a:noFill/>
                <a:ln w="254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22">
                  <a:extLst>
                    <a:ext uri="{FF2B5EF4-FFF2-40B4-BE49-F238E27FC236}">
                      <a16:creationId xmlns:a16="http://schemas.microsoft.com/office/drawing/2014/main" id="{74E79C67-F9BD-F105-C929-C4FEFD7A46A3}"/>
                    </a:ext>
                  </a:extLst>
                </p:cNvPr>
                <p:cNvSpPr txBox="1">
                  <a:spLocks noChangeArrowheads="1"/>
                </p:cNvSpPr>
                <p:nvPr/>
              </p:nvSpPr>
              <p:spPr bwMode="auto">
                <a:xfrm>
                  <a:off x="4323997" y="2318658"/>
                  <a:ext cx="2056196" cy="276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b="1" dirty="0">
                      <a:solidFill>
                        <a:schemeClr val="accent2"/>
                      </a:solidFill>
                      <a:latin typeface="Arial" panose="020B0604020202020204" pitchFamily="34" charset="0"/>
                      <a:cs typeface="Arial" panose="020B0604020202020204" pitchFamily="34" charset="0"/>
                    </a:rPr>
                    <a:t>Head Node (</a:t>
                  </a:r>
                  <a:r>
                    <a:rPr lang="en-US" altLang="en-US" sz="1200" b="1" dirty="0">
                      <a:solidFill>
                        <a:srgbClr val="232F3E"/>
                      </a:solidFill>
                      <a:latin typeface="Arial" panose="020B0604020202020204" pitchFamily="34" charset="0"/>
                      <a:cs typeface="Arial" panose="020B0604020202020204" pitchFamily="34" charset="0"/>
                    </a:rPr>
                    <a:t>RHEL</a:t>
                  </a:r>
                  <a:r>
                    <a:rPr lang="en-US" altLang="en-US" sz="1200" b="1" dirty="0">
                      <a:solidFill>
                        <a:schemeClr val="accent2"/>
                      </a:solidFill>
                      <a:latin typeface="Arial" panose="020B0604020202020204" pitchFamily="34" charset="0"/>
                      <a:cs typeface="Arial" panose="020B0604020202020204" pitchFamily="34" charset="0"/>
                    </a:rPr>
                    <a:t>)</a:t>
                  </a:r>
                </a:p>
              </p:txBody>
            </p:sp>
            <p:sp>
              <p:nvSpPr>
                <p:cNvPr id="74" name="TextBox 22">
                  <a:extLst>
                    <a:ext uri="{FF2B5EF4-FFF2-40B4-BE49-F238E27FC236}">
                      <a16:creationId xmlns:a16="http://schemas.microsoft.com/office/drawing/2014/main" id="{DFCACC9D-5C56-1059-A438-B3961E25D792}"/>
                    </a:ext>
                  </a:extLst>
                </p:cNvPr>
                <p:cNvSpPr txBox="1">
                  <a:spLocks noChangeArrowheads="1"/>
                </p:cNvSpPr>
                <p:nvPr/>
              </p:nvSpPr>
              <p:spPr bwMode="auto">
                <a:xfrm>
                  <a:off x="4835876" y="2533402"/>
                  <a:ext cx="116124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171450" indent="-171450" eaLnBrk="1" hangingPunct="1">
                    <a:buFont typeface="Arial" panose="020B0604020202020204" pitchFamily="34" charset="0"/>
                    <a:buChar char="•"/>
                  </a:pPr>
                  <a:r>
                    <a:rPr lang="en-US" altLang="en-US" sz="900" dirty="0">
                      <a:solidFill>
                        <a:srgbClr val="232F3E"/>
                      </a:solidFill>
                      <a:latin typeface="Arial" panose="020B0604020202020204" pitchFamily="34" charset="0"/>
                      <a:cs typeface="Arial" panose="020B0604020202020204" pitchFamily="34" charset="0"/>
                    </a:rPr>
                    <a:t>Scheduler </a:t>
                  </a:r>
                </a:p>
              </p:txBody>
            </p:sp>
          </p:grpSp>
          <p:sp>
            <p:nvSpPr>
              <p:cNvPr id="70" name="TextBox 9">
                <a:extLst>
                  <a:ext uri="{FF2B5EF4-FFF2-40B4-BE49-F238E27FC236}">
                    <a16:creationId xmlns:a16="http://schemas.microsoft.com/office/drawing/2014/main" id="{7AC4ED56-C6A0-DED2-F51F-378FF322CC1B}"/>
                  </a:ext>
                </a:extLst>
              </p:cNvPr>
              <p:cNvSpPr txBox="1">
                <a:spLocks noChangeArrowheads="1"/>
              </p:cNvSpPr>
              <p:nvPr/>
            </p:nvSpPr>
            <p:spPr bwMode="auto">
              <a:xfrm>
                <a:off x="5331508" y="2101427"/>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C6i.2xlarge</a:t>
                </a:r>
              </a:p>
            </p:txBody>
          </p:sp>
        </p:grpSp>
      </p:grpSp>
      <p:grpSp>
        <p:nvGrpSpPr>
          <p:cNvPr id="91" name="Group 90">
            <a:extLst>
              <a:ext uri="{FF2B5EF4-FFF2-40B4-BE49-F238E27FC236}">
                <a16:creationId xmlns:a16="http://schemas.microsoft.com/office/drawing/2014/main" id="{65E00E00-AFCC-8DDC-277D-58927B7591BA}"/>
              </a:ext>
            </a:extLst>
          </p:cNvPr>
          <p:cNvGrpSpPr/>
          <p:nvPr/>
        </p:nvGrpSpPr>
        <p:grpSpPr>
          <a:xfrm>
            <a:off x="4072418" y="4023804"/>
            <a:ext cx="5683582" cy="468625"/>
            <a:chOff x="4778647" y="3750657"/>
            <a:chExt cx="4971985" cy="468625"/>
          </a:xfrm>
        </p:grpSpPr>
        <p:sp>
          <p:nvSpPr>
            <p:cNvPr id="92" name="Rectangle 91">
              <a:extLst>
                <a:ext uri="{FF2B5EF4-FFF2-40B4-BE49-F238E27FC236}">
                  <a16:creationId xmlns:a16="http://schemas.microsoft.com/office/drawing/2014/main" id="{AF84CBB2-F2BF-9F49-04A3-01C635A12BFF}"/>
                </a:ext>
              </a:extLst>
            </p:cNvPr>
            <p:cNvSpPr/>
            <p:nvPr/>
          </p:nvSpPr>
          <p:spPr>
            <a:xfrm>
              <a:off x="4778647" y="3750657"/>
              <a:ext cx="4842168" cy="468625"/>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pic>
          <p:nvPicPr>
            <p:cNvPr id="93" name="Graphic 92">
              <a:extLst>
                <a:ext uri="{FF2B5EF4-FFF2-40B4-BE49-F238E27FC236}">
                  <a16:creationId xmlns:a16="http://schemas.microsoft.com/office/drawing/2014/main" id="{19FCE7E9-5015-31C9-2347-52C8E4560D3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514061" y="3877768"/>
              <a:ext cx="236571" cy="236571"/>
            </a:xfrm>
            <a:prstGeom prst="rect">
              <a:avLst/>
            </a:prstGeom>
          </p:spPr>
        </p:pic>
        <p:grpSp>
          <p:nvGrpSpPr>
            <p:cNvPr id="94" name="Group 93">
              <a:extLst>
                <a:ext uri="{FF2B5EF4-FFF2-40B4-BE49-F238E27FC236}">
                  <a16:creationId xmlns:a16="http://schemas.microsoft.com/office/drawing/2014/main" id="{793AB1A3-9609-2F9A-D2F0-EB7FDD17651A}"/>
                </a:ext>
              </a:extLst>
            </p:cNvPr>
            <p:cNvGrpSpPr/>
            <p:nvPr/>
          </p:nvGrpSpPr>
          <p:grpSpPr>
            <a:xfrm>
              <a:off x="4898455" y="3827395"/>
              <a:ext cx="2170571" cy="330878"/>
              <a:chOff x="4898455" y="4441014"/>
              <a:chExt cx="2170571" cy="330878"/>
            </a:xfrm>
          </p:grpSpPr>
          <p:pic>
            <p:nvPicPr>
              <p:cNvPr id="100" name="Graphic 62">
                <a:extLst>
                  <a:ext uri="{FF2B5EF4-FFF2-40B4-BE49-F238E27FC236}">
                    <a16:creationId xmlns:a16="http://schemas.microsoft.com/office/drawing/2014/main" id="{8BE5A360-0447-B595-1384-37CD6D7FB6D2}"/>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TextBox 22">
                <a:extLst>
                  <a:ext uri="{FF2B5EF4-FFF2-40B4-BE49-F238E27FC236}">
                    <a16:creationId xmlns:a16="http://schemas.microsoft.com/office/drawing/2014/main" id="{FAA5D404-F2F1-721A-9E1C-58019FCF912F}"/>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102" name="Graphic 62">
                <a:extLst>
                  <a:ext uri="{FF2B5EF4-FFF2-40B4-BE49-F238E27FC236}">
                    <a16:creationId xmlns:a16="http://schemas.microsoft.com/office/drawing/2014/main" id="{F87B7F26-B5C5-DB53-65EF-BF45EF8A1CAC}"/>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12421"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Graphic 62">
                <a:extLst>
                  <a:ext uri="{FF2B5EF4-FFF2-40B4-BE49-F238E27FC236}">
                    <a16:creationId xmlns:a16="http://schemas.microsoft.com/office/drawing/2014/main" id="{6A5E99C6-B4C8-FE0E-1FB2-E438290A7F4F}"/>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9845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5" name="Group 94">
              <a:extLst>
                <a:ext uri="{FF2B5EF4-FFF2-40B4-BE49-F238E27FC236}">
                  <a16:creationId xmlns:a16="http://schemas.microsoft.com/office/drawing/2014/main" id="{4DFCA834-18B4-2669-6FFF-1522643F6239}"/>
                </a:ext>
              </a:extLst>
            </p:cNvPr>
            <p:cNvGrpSpPr/>
            <p:nvPr/>
          </p:nvGrpSpPr>
          <p:grpSpPr>
            <a:xfrm>
              <a:off x="7253471" y="3827395"/>
              <a:ext cx="2206667" cy="330878"/>
              <a:chOff x="4862359" y="4441014"/>
              <a:chExt cx="2206667" cy="330878"/>
            </a:xfrm>
          </p:grpSpPr>
          <p:pic>
            <p:nvPicPr>
              <p:cNvPr id="96" name="Graphic 62">
                <a:extLst>
                  <a:ext uri="{FF2B5EF4-FFF2-40B4-BE49-F238E27FC236}">
                    <a16:creationId xmlns:a16="http://schemas.microsoft.com/office/drawing/2014/main" id="{BDB41F68-9C67-2AB0-DA04-D78C4F3A8720}"/>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 name="TextBox 22">
                <a:extLst>
                  <a:ext uri="{FF2B5EF4-FFF2-40B4-BE49-F238E27FC236}">
                    <a16:creationId xmlns:a16="http://schemas.microsoft.com/office/drawing/2014/main" id="{53017C50-3EBB-C668-4493-1C1D40AC2A7C}"/>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98" name="Graphic 62">
                <a:extLst>
                  <a:ext uri="{FF2B5EF4-FFF2-40B4-BE49-F238E27FC236}">
                    <a16:creationId xmlns:a16="http://schemas.microsoft.com/office/drawing/2014/main" id="{B56DAEB2-AC76-389A-96E0-4DC4283E2F5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Graphic 62">
                <a:extLst>
                  <a:ext uri="{FF2B5EF4-FFF2-40B4-BE49-F238E27FC236}">
                    <a16:creationId xmlns:a16="http://schemas.microsoft.com/office/drawing/2014/main" id="{855A9B41-27CE-135E-6E3A-14F02644AAB0}"/>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62359"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04" name="Group 103">
            <a:extLst>
              <a:ext uri="{FF2B5EF4-FFF2-40B4-BE49-F238E27FC236}">
                <a16:creationId xmlns:a16="http://schemas.microsoft.com/office/drawing/2014/main" id="{133C63A5-D74B-D51C-BF34-7D14538C5CE4}"/>
              </a:ext>
            </a:extLst>
          </p:cNvPr>
          <p:cNvGrpSpPr/>
          <p:nvPr/>
        </p:nvGrpSpPr>
        <p:grpSpPr>
          <a:xfrm>
            <a:off x="4080640" y="4549499"/>
            <a:ext cx="5667226" cy="468625"/>
            <a:chOff x="4792955" y="3750657"/>
            <a:chExt cx="4957677" cy="468625"/>
          </a:xfrm>
        </p:grpSpPr>
        <p:sp>
          <p:nvSpPr>
            <p:cNvPr id="105" name="Rectangle 104">
              <a:extLst>
                <a:ext uri="{FF2B5EF4-FFF2-40B4-BE49-F238E27FC236}">
                  <a16:creationId xmlns:a16="http://schemas.microsoft.com/office/drawing/2014/main" id="{004B36CC-C354-8D00-4FBC-BF9583FF8401}"/>
                </a:ext>
              </a:extLst>
            </p:cNvPr>
            <p:cNvSpPr/>
            <p:nvPr/>
          </p:nvSpPr>
          <p:spPr>
            <a:xfrm>
              <a:off x="4792955" y="3750657"/>
              <a:ext cx="4827859" cy="468625"/>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rgbClr val="D86613"/>
                </a:solidFill>
                <a:latin typeface="Arial" panose="020B0604020202020204" pitchFamily="34" charset="0"/>
                <a:cs typeface="Arial" panose="020B0604020202020204" pitchFamily="34" charset="0"/>
              </a:endParaRPr>
            </a:p>
          </p:txBody>
        </p:sp>
        <p:pic>
          <p:nvPicPr>
            <p:cNvPr id="107" name="Graphic 106">
              <a:extLst>
                <a:ext uri="{FF2B5EF4-FFF2-40B4-BE49-F238E27FC236}">
                  <a16:creationId xmlns:a16="http://schemas.microsoft.com/office/drawing/2014/main" id="{C6BD1B02-A75E-6F9C-A350-F054090644F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514061" y="3874450"/>
              <a:ext cx="236571" cy="236571"/>
            </a:xfrm>
            <a:prstGeom prst="rect">
              <a:avLst/>
            </a:prstGeom>
          </p:spPr>
        </p:pic>
        <p:grpSp>
          <p:nvGrpSpPr>
            <p:cNvPr id="108" name="Group 107">
              <a:extLst>
                <a:ext uri="{FF2B5EF4-FFF2-40B4-BE49-F238E27FC236}">
                  <a16:creationId xmlns:a16="http://schemas.microsoft.com/office/drawing/2014/main" id="{641CD3F0-4DCB-A63B-A64E-A7017D2B7CC5}"/>
                </a:ext>
              </a:extLst>
            </p:cNvPr>
            <p:cNvGrpSpPr/>
            <p:nvPr/>
          </p:nvGrpSpPr>
          <p:grpSpPr>
            <a:xfrm>
              <a:off x="4898455" y="3827395"/>
              <a:ext cx="2170571" cy="330878"/>
              <a:chOff x="4898455" y="4441014"/>
              <a:chExt cx="2170571" cy="330878"/>
            </a:xfrm>
          </p:grpSpPr>
          <p:pic>
            <p:nvPicPr>
              <p:cNvPr id="114" name="Graphic 62">
                <a:extLst>
                  <a:ext uri="{FF2B5EF4-FFF2-40B4-BE49-F238E27FC236}">
                    <a16:creationId xmlns:a16="http://schemas.microsoft.com/office/drawing/2014/main" id="{6714543E-DBF8-C5EF-96C4-4C9931EB992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TextBox 22">
                <a:extLst>
                  <a:ext uri="{FF2B5EF4-FFF2-40B4-BE49-F238E27FC236}">
                    <a16:creationId xmlns:a16="http://schemas.microsoft.com/office/drawing/2014/main" id="{EB722B62-8CFB-993D-F696-4E17596FF63C}"/>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116" name="Graphic 62">
                <a:extLst>
                  <a:ext uri="{FF2B5EF4-FFF2-40B4-BE49-F238E27FC236}">
                    <a16:creationId xmlns:a16="http://schemas.microsoft.com/office/drawing/2014/main" id="{58D93F57-E51A-C9E6-0CAE-5AA5B12A3DE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12421"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Graphic 62">
                <a:extLst>
                  <a:ext uri="{FF2B5EF4-FFF2-40B4-BE49-F238E27FC236}">
                    <a16:creationId xmlns:a16="http://schemas.microsoft.com/office/drawing/2014/main" id="{679B8F65-7ED9-2434-77BE-19BBB4527930}"/>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98455"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9" name="Group 108">
              <a:extLst>
                <a:ext uri="{FF2B5EF4-FFF2-40B4-BE49-F238E27FC236}">
                  <a16:creationId xmlns:a16="http://schemas.microsoft.com/office/drawing/2014/main" id="{F2C9C31D-575B-134E-A5A6-6A1E0EFFC265}"/>
                </a:ext>
              </a:extLst>
            </p:cNvPr>
            <p:cNvGrpSpPr/>
            <p:nvPr/>
          </p:nvGrpSpPr>
          <p:grpSpPr>
            <a:xfrm>
              <a:off x="7253471" y="3827395"/>
              <a:ext cx="2206667" cy="330878"/>
              <a:chOff x="4862359" y="4441014"/>
              <a:chExt cx="2206667" cy="330878"/>
            </a:xfrm>
          </p:grpSpPr>
          <p:pic>
            <p:nvPicPr>
              <p:cNvPr id="110" name="Graphic 62">
                <a:extLst>
                  <a:ext uri="{FF2B5EF4-FFF2-40B4-BE49-F238E27FC236}">
                    <a16:creationId xmlns:a16="http://schemas.microsoft.com/office/drawing/2014/main" id="{244F4608-9548-C14C-8400-760ADB80C53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97693" y="4446867"/>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TextBox 22">
                <a:extLst>
                  <a:ext uri="{FF2B5EF4-FFF2-40B4-BE49-F238E27FC236}">
                    <a16:creationId xmlns:a16="http://schemas.microsoft.com/office/drawing/2014/main" id="{76C2B9C2-94C7-BB9E-5051-745710FE9488}"/>
                  </a:ext>
                </a:extLst>
              </p:cNvPr>
              <p:cNvSpPr txBox="1">
                <a:spLocks noChangeArrowheads="1"/>
              </p:cNvSpPr>
              <p:nvPr/>
            </p:nvSpPr>
            <p:spPr bwMode="auto">
              <a:xfrm>
                <a:off x="5770866" y="4484277"/>
                <a:ext cx="129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232F3E"/>
                    </a:solidFill>
                    <a:latin typeface="Arial" panose="020B0604020202020204" pitchFamily="34" charset="0"/>
                    <a:cs typeface="Arial" panose="020B0604020202020204" pitchFamily="34" charset="0"/>
                  </a:rPr>
                  <a:t>Compute Nodes</a:t>
                </a:r>
              </a:p>
            </p:txBody>
          </p:sp>
          <p:pic>
            <p:nvPicPr>
              <p:cNvPr id="112" name="Graphic 62">
                <a:extLst>
                  <a:ext uri="{FF2B5EF4-FFF2-40B4-BE49-F238E27FC236}">
                    <a16:creationId xmlns:a16="http://schemas.microsoft.com/office/drawing/2014/main" id="{1CC4F6C6-0D4E-8151-BC38-79A656A0FAD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36485" y="4459618"/>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 name="Graphic 62">
                <a:extLst>
                  <a:ext uri="{FF2B5EF4-FFF2-40B4-BE49-F238E27FC236}">
                    <a16:creationId xmlns:a16="http://schemas.microsoft.com/office/drawing/2014/main" id="{87C6B5E9-9972-1F8E-5A94-0A0124296FA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62359" y="444101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4" name="Group 23">
            <a:extLst>
              <a:ext uri="{FF2B5EF4-FFF2-40B4-BE49-F238E27FC236}">
                <a16:creationId xmlns:a16="http://schemas.microsoft.com/office/drawing/2014/main" id="{BC7BB3EB-7783-8EBB-03E3-73B34B3B6C1B}"/>
              </a:ext>
            </a:extLst>
          </p:cNvPr>
          <p:cNvGrpSpPr/>
          <p:nvPr/>
        </p:nvGrpSpPr>
        <p:grpSpPr>
          <a:xfrm>
            <a:off x="3793723" y="1935277"/>
            <a:ext cx="2505105" cy="1003633"/>
            <a:chOff x="3792272" y="1934989"/>
            <a:chExt cx="2505105" cy="1003633"/>
          </a:xfrm>
        </p:grpSpPr>
        <p:grpSp>
          <p:nvGrpSpPr>
            <p:cNvPr id="25" name="Group 24">
              <a:extLst>
                <a:ext uri="{FF2B5EF4-FFF2-40B4-BE49-F238E27FC236}">
                  <a16:creationId xmlns:a16="http://schemas.microsoft.com/office/drawing/2014/main" id="{98F1297A-E600-726C-1372-1C15796A8FAA}"/>
                </a:ext>
              </a:extLst>
            </p:cNvPr>
            <p:cNvGrpSpPr/>
            <p:nvPr/>
          </p:nvGrpSpPr>
          <p:grpSpPr>
            <a:xfrm>
              <a:off x="3838262" y="2151389"/>
              <a:ext cx="2459115" cy="736086"/>
              <a:chOff x="8823398" y="1657264"/>
              <a:chExt cx="2459115" cy="736086"/>
            </a:xfrm>
          </p:grpSpPr>
          <p:sp>
            <p:nvSpPr>
              <p:cNvPr id="28" name="Rectangle 27">
                <a:extLst>
                  <a:ext uri="{FF2B5EF4-FFF2-40B4-BE49-F238E27FC236}">
                    <a16:creationId xmlns:a16="http://schemas.microsoft.com/office/drawing/2014/main" id="{561E4626-B2FC-0F9B-EB80-9FE59FABDD81}"/>
                  </a:ext>
                </a:extLst>
              </p:cNvPr>
              <p:cNvSpPr/>
              <p:nvPr/>
            </p:nvSpPr>
            <p:spPr>
              <a:xfrm>
                <a:off x="8823398" y="1761728"/>
                <a:ext cx="2427012" cy="631622"/>
              </a:xfrm>
              <a:prstGeom prst="rect">
                <a:avLst/>
              </a:prstGeom>
              <a:noFill/>
              <a:ln w="127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22">
                <a:extLst>
                  <a:ext uri="{FF2B5EF4-FFF2-40B4-BE49-F238E27FC236}">
                    <a16:creationId xmlns:a16="http://schemas.microsoft.com/office/drawing/2014/main" id="{7E34BA96-EBF8-4C5B-15BD-C230E45BE76F}"/>
                  </a:ext>
                </a:extLst>
              </p:cNvPr>
              <p:cNvSpPr txBox="1">
                <a:spLocks noChangeArrowheads="1"/>
              </p:cNvSpPr>
              <p:nvPr/>
            </p:nvSpPr>
            <p:spPr bwMode="auto">
              <a:xfrm>
                <a:off x="9024530" y="1657264"/>
                <a:ext cx="22579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200" b="1" dirty="0">
                    <a:solidFill>
                      <a:schemeClr val="accent2"/>
                    </a:solidFill>
                    <a:latin typeface="Arial" panose="020B0604020202020204" pitchFamily="34" charset="0"/>
                    <a:cs typeface="Arial" panose="020B0604020202020204" pitchFamily="34" charset="0"/>
                  </a:rPr>
                  <a:t>Workstations (</a:t>
                </a:r>
                <a:r>
                  <a:rPr lang="en-US" altLang="en-US" sz="1200" b="1" dirty="0">
                    <a:latin typeface="Arial" panose="020B0604020202020204" pitchFamily="34" charset="0"/>
                    <a:cs typeface="Arial" panose="020B0604020202020204" pitchFamily="34" charset="0"/>
                  </a:rPr>
                  <a:t>Windows</a:t>
                </a:r>
                <a:r>
                  <a:rPr lang="en-US" altLang="en-US" sz="1200" b="1" dirty="0">
                    <a:solidFill>
                      <a:schemeClr val="accent2"/>
                    </a:solidFill>
                    <a:latin typeface="Arial" panose="020B0604020202020204" pitchFamily="34" charset="0"/>
                    <a:cs typeface="Arial" panose="020B0604020202020204" pitchFamily="34" charset="0"/>
                  </a:rPr>
                  <a:t>)</a:t>
                </a:r>
                <a:r>
                  <a:rPr lang="en-US" altLang="en-US" b="1" dirty="0">
                    <a:solidFill>
                      <a:schemeClr val="accent2"/>
                    </a:solidFill>
                    <a:latin typeface="Arial" panose="020B0604020202020204" pitchFamily="34" charset="0"/>
                    <a:cs typeface="Arial" panose="020B0604020202020204" pitchFamily="34" charset="0"/>
                  </a:rPr>
                  <a:t> </a:t>
                </a:r>
              </a:p>
            </p:txBody>
          </p:sp>
          <p:pic>
            <p:nvPicPr>
              <p:cNvPr id="33" name="Graphic 108">
                <a:extLst>
                  <a:ext uri="{FF2B5EF4-FFF2-40B4-BE49-F238E27FC236}">
                    <a16:creationId xmlns:a16="http://schemas.microsoft.com/office/drawing/2014/main" id="{F7C9F5D7-E42E-12E1-EDA8-4F08A77C2D3C}"/>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9159772" y="1968691"/>
                <a:ext cx="415636" cy="41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Graphic 108">
                <a:extLst>
                  <a:ext uri="{FF2B5EF4-FFF2-40B4-BE49-F238E27FC236}">
                    <a16:creationId xmlns:a16="http://schemas.microsoft.com/office/drawing/2014/main" id="{063023E0-19DA-F7FB-7EC1-E4B55DE82D99}"/>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9587836" y="1977707"/>
                <a:ext cx="415636" cy="41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Graphic 108">
                <a:extLst>
                  <a:ext uri="{FF2B5EF4-FFF2-40B4-BE49-F238E27FC236}">
                    <a16:creationId xmlns:a16="http://schemas.microsoft.com/office/drawing/2014/main" id="{A4EBE805-6CF7-51C9-C1EC-84BB802B072D}"/>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10034777" y="1976403"/>
                <a:ext cx="415636" cy="41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Graphic 108">
                <a:extLst>
                  <a:ext uri="{FF2B5EF4-FFF2-40B4-BE49-F238E27FC236}">
                    <a16:creationId xmlns:a16="http://schemas.microsoft.com/office/drawing/2014/main" id="{E98100D2-25A5-438A-629C-58FFA0A16BC4}"/>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10465929" y="1968691"/>
                <a:ext cx="415636" cy="41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Rectangle 25">
              <a:extLst>
                <a:ext uri="{FF2B5EF4-FFF2-40B4-BE49-F238E27FC236}">
                  <a16:creationId xmlns:a16="http://schemas.microsoft.com/office/drawing/2014/main" id="{DDF84B29-0BE8-4E24-5269-6FF34E33E6FC}"/>
                </a:ext>
              </a:extLst>
            </p:cNvPr>
            <p:cNvSpPr/>
            <p:nvPr/>
          </p:nvSpPr>
          <p:spPr>
            <a:xfrm>
              <a:off x="3792272" y="1964394"/>
              <a:ext cx="2502432" cy="974228"/>
            </a:xfrm>
            <a:prstGeom prst="rect">
              <a:avLst/>
            </a:prstGeom>
            <a:noFill/>
            <a:ln w="127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accent4">
                    <a:lumMod val="60000"/>
                    <a:lumOff val="40000"/>
                  </a:schemeClr>
                </a:solidFill>
              </a:endParaRPr>
            </a:p>
          </p:txBody>
        </p:sp>
        <p:sp>
          <p:nvSpPr>
            <p:cNvPr id="27" name="TextBox 17">
              <a:extLst>
                <a:ext uri="{FF2B5EF4-FFF2-40B4-BE49-F238E27FC236}">
                  <a16:creationId xmlns:a16="http://schemas.microsoft.com/office/drawing/2014/main" id="{72D004B2-7DCD-23D0-A5FC-A90D2DEB6EE1}"/>
                </a:ext>
              </a:extLst>
            </p:cNvPr>
            <p:cNvSpPr txBox="1">
              <a:spLocks noChangeArrowheads="1"/>
            </p:cNvSpPr>
            <p:nvPr/>
          </p:nvSpPr>
          <p:spPr bwMode="auto">
            <a:xfrm>
              <a:off x="4069893" y="1934989"/>
              <a:ext cx="22194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900">
                  <a:latin typeface="Arial" panose="020B0604020202020204" pitchFamily="34" charset="0"/>
                  <a:ea typeface="Amazon Ember" panose="020B0603020204020204" pitchFamily="34" charset="0"/>
                  <a:cs typeface="Arial" panose="020B060402020202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eaLnBrk="0" fontAlgn="base" hangingPunct="0">
                <a:spcBef>
                  <a:spcPct val="0"/>
                </a:spcBef>
                <a:spcAft>
                  <a:spcPct val="0"/>
                </a:spcAft>
                <a:defRPr>
                  <a:latin typeface="Calibri" panose="020F0502020204030204" pitchFamily="34" charset="0"/>
                </a:defRPr>
              </a:lvl6pPr>
              <a:lvl7pPr marL="2971800" indent="-228600" eaLnBrk="0" fontAlgn="base" hangingPunct="0">
                <a:spcBef>
                  <a:spcPct val="0"/>
                </a:spcBef>
                <a:spcAft>
                  <a:spcPct val="0"/>
                </a:spcAft>
                <a:defRPr>
                  <a:latin typeface="Calibri" panose="020F0502020204030204" pitchFamily="34" charset="0"/>
                </a:defRPr>
              </a:lvl7pPr>
              <a:lvl8pPr marL="3429000" indent="-228600" eaLnBrk="0" fontAlgn="base" hangingPunct="0">
                <a:spcBef>
                  <a:spcPct val="0"/>
                </a:spcBef>
                <a:spcAft>
                  <a:spcPct val="0"/>
                </a:spcAft>
                <a:defRPr>
                  <a:latin typeface="Calibri" panose="020F0502020204030204" pitchFamily="34" charset="0"/>
                </a:defRPr>
              </a:lvl8pPr>
              <a:lvl9pPr marL="3886200" indent="-228600" eaLnBrk="0" fontAlgn="base" hangingPunct="0">
                <a:spcBef>
                  <a:spcPct val="0"/>
                </a:spcBef>
                <a:spcAft>
                  <a:spcPct val="0"/>
                </a:spcAft>
                <a:defRPr>
                  <a:latin typeface="Calibri" panose="020F0502020204030204" pitchFamily="34" charset="0"/>
                </a:defRPr>
              </a:lvl9pPr>
            </a:lstStyle>
            <a:p>
              <a:r>
                <a:rPr lang="en-US" sz="1200" dirty="0">
                  <a:solidFill>
                    <a:schemeClr val="accent4">
                      <a:lumMod val="60000"/>
                      <a:lumOff val="40000"/>
                    </a:schemeClr>
                  </a:solidFill>
                </a:rPr>
                <a:t>sg-</a:t>
              </a:r>
              <a:r>
                <a:rPr lang="en-US" sz="1200" dirty="0" err="1">
                  <a:solidFill>
                    <a:schemeClr val="accent4">
                      <a:lumMod val="60000"/>
                      <a:lumOff val="40000"/>
                    </a:schemeClr>
                  </a:solidFill>
                </a:rPr>
                <a:t>rdd</a:t>
              </a:r>
              <a:r>
                <a:rPr lang="en-US" sz="1200" dirty="0">
                  <a:solidFill>
                    <a:schemeClr val="accent4">
                      <a:lumMod val="60000"/>
                      <a:lumOff val="40000"/>
                    </a:schemeClr>
                  </a:solidFill>
                </a:rPr>
                <a:t>-</a:t>
              </a:r>
              <a:r>
                <a:rPr lang="en-US" sz="1200" dirty="0" err="1">
                  <a:solidFill>
                    <a:schemeClr val="accent4">
                      <a:lumMod val="60000"/>
                      <a:lumOff val="40000"/>
                    </a:schemeClr>
                  </a:solidFill>
                </a:rPr>
                <a:t>prd</a:t>
              </a:r>
              <a:r>
                <a:rPr lang="en-US" sz="1200" dirty="0">
                  <a:solidFill>
                    <a:schemeClr val="accent4">
                      <a:lumMod val="60000"/>
                      <a:lumOff val="40000"/>
                    </a:schemeClr>
                  </a:solidFill>
                </a:rPr>
                <a:t>-</a:t>
              </a:r>
              <a:r>
                <a:rPr lang="en-US" sz="1200" dirty="0" err="1">
                  <a:solidFill>
                    <a:schemeClr val="accent4">
                      <a:lumMod val="60000"/>
                      <a:lumOff val="40000"/>
                    </a:schemeClr>
                  </a:solidFill>
                </a:rPr>
                <a:t>hpc</a:t>
              </a:r>
              <a:r>
                <a:rPr lang="en-US" sz="1200" dirty="0">
                  <a:solidFill>
                    <a:schemeClr val="accent4">
                      <a:lumMod val="60000"/>
                      <a:lumOff val="40000"/>
                    </a:schemeClr>
                  </a:solidFill>
                </a:rPr>
                <a:t>-workstation</a:t>
              </a:r>
            </a:p>
          </p:txBody>
        </p:sp>
      </p:grpSp>
    </p:spTree>
    <p:extLst>
      <p:ext uri="{BB962C8B-B14F-4D97-AF65-F5344CB8AC3E}">
        <p14:creationId xmlns:p14="http://schemas.microsoft.com/office/powerpoint/2010/main" val="4029058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itHub - aws-samples/no-tears-cluster: 1-Click Cluster Deployment with AWS  ParallelCluster">
            <a:extLst>
              <a:ext uri="{FF2B5EF4-FFF2-40B4-BE49-F238E27FC236}">
                <a16:creationId xmlns:a16="http://schemas.microsoft.com/office/drawing/2014/main" id="{546F23DC-EC8F-7E97-E3C6-97F7E6DF61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098" r="2987"/>
          <a:stretch/>
        </p:blipFill>
        <p:spPr bwMode="auto">
          <a:xfrm>
            <a:off x="808383" y="781878"/>
            <a:ext cx="10760765" cy="535836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334C384-29CB-E601-EE3A-32BA991F3C2E}"/>
              </a:ext>
            </a:extLst>
          </p:cNvPr>
          <p:cNvSpPr txBox="1">
            <a:spLocks/>
          </p:cNvSpPr>
          <p:nvPr/>
        </p:nvSpPr>
        <p:spPr>
          <a:xfrm>
            <a:off x="228598" y="173765"/>
            <a:ext cx="10760765"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To-Be  – High Level Architecture Diagram using AWS Parallel Cluster (</a:t>
            </a:r>
            <a:r>
              <a:rPr lang="en-US" sz="1600" dirty="0"/>
              <a:t>AWS Reference Architecture</a:t>
            </a:r>
            <a:r>
              <a:rPr lang="en-US" sz="2000" dirty="0"/>
              <a:t>)</a:t>
            </a: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spTree>
    <p:extLst>
      <p:ext uri="{BB962C8B-B14F-4D97-AF65-F5344CB8AC3E}">
        <p14:creationId xmlns:p14="http://schemas.microsoft.com/office/powerpoint/2010/main" val="398925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4" name="Title 1">
            <a:extLst>
              <a:ext uri="{FF2B5EF4-FFF2-40B4-BE49-F238E27FC236}">
                <a16:creationId xmlns:a16="http://schemas.microsoft.com/office/drawing/2014/main" id="{F15B41A8-8C0D-4175-A9D8-400FAF95AE8B}"/>
              </a:ext>
            </a:extLst>
          </p:cNvPr>
          <p:cNvSpPr txBox="1">
            <a:spLocks/>
          </p:cNvSpPr>
          <p:nvPr/>
        </p:nvSpPr>
        <p:spPr>
          <a:xfrm>
            <a:off x="283481" y="37018"/>
            <a:ext cx="7242010" cy="360113"/>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 High level Architecture Diagram with Multi-Account</a:t>
            </a:r>
          </a:p>
        </p:txBody>
      </p:sp>
      <p:pic>
        <p:nvPicPr>
          <p:cNvPr id="7" name="Graphic 6">
            <a:extLst>
              <a:ext uri="{FF2B5EF4-FFF2-40B4-BE49-F238E27FC236}">
                <a16:creationId xmlns:a16="http://schemas.microsoft.com/office/drawing/2014/main" id="{ABFE8832-748D-4869-93C9-4FFC149DA3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2270" y="654606"/>
            <a:ext cx="406970" cy="406970"/>
          </a:xfrm>
          <a:prstGeom prst="rect">
            <a:avLst/>
          </a:prstGeom>
        </p:spPr>
      </p:pic>
      <p:sp>
        <p:nvSpPr>
          <p:cNvPr id="8" name="Rectangle 7">
            <a:extLst>
              <a:ext uri="{FF2B5EF4-FFF2-40B4-BE49-F238E27FC236}">
                <a16:creationId xmlns:a16="http://schemas.microsoft.com/office/drawing/2014/main" id="{D1939038-662C-45F3-9C4F-E29A79E106E3}"/>
              </a:ext>
            </a:extLst>
          </p:cNvPr>
          <p:cNvSpPr/>
          <p:nvPr/>
        </p:nvSpPr>
        <p:spPr>
          <a:xfrm>
            <a:off x="2560320" y="663741"/>
            <a:ext cx="9449523" cy="6081615"/>
          </a:xfrm>
          <a:prstGeom prst="rect">
            <a:avLst/>
          </a:prstGeom>
          <a:noFill/>
          <a:ln w="25400"/>
        </p:spPr>
        <p:style>
          <a:lnRef idx="2">
            <a:schemeClr val="dk1"/>
          </a:lnRef>
          <a:fillRef idx="1">
            <a:schemeClr val="lt1"/>
          </a:fillRef>
          <a:effectRef idx="0">
            <a:schemeClr val="dk1"/>
          </a:effectRef>
          <a:fontRef idx="minor">
            <a:schemeClr val="dk1"/>
          </a:fontRef>
        </p:style>
        <p:txBody>
          <a:bodyPr rtlCol="0" anchor="ctr"/>
          <a:lstStyle/>
          <a:p>
            <a:pPr algn="ctr"/>
            <a:endParaRPr lang="de-CH"/>
          </a:p>
        </p:txBody>
      </p:sp>
      <p:pic>
        <p:nvPicPr>
          <p:cNvPr id="9" name="Graphic 43">
            <a:extLst>
              <a:ext uri="{FF2B5EF4-FFF2-40B4-BE49-F238E27FC236}">
                <a16:creationId xmlns:a16="http://schemas.microsoft.com/office/drawing/2014/main" id="{4CC49EA7-F631-44EC-A1E2-1C30661041A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37598" y="775441"/>
            <a:ext cx="271790" cy="27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EE8CB0EF-C2CC-4520-98DC-8FCCF1DAD9C6}"/>
              </a:ext>
            </a:extLst>
          </p:cNvPr>
          <p:cNvSpPr/>
          <p:nvPr/>
        </p:nvSpPr>
        <p:spPr>
          <a:xfrm>
            <a:off x="92252" y="1389229"/>
            <a:ext cx="1118548" cy="822986"/>
          </a:xfrm>
          <a:prstGeom prst="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de-CH">
              <a:solidFill>
                <a:schemeClr val="bg1"/>
              </a:solidFill>
            </a:endParaRPr>
          </a:p>
        </p:txBody>
      </p:sp>
      <p:pic>
        <p:nvPicPr>
          <p:cNvPr id="11" name="Graphic 104">
            <a:extLst>
              <a:ext uri="{FF2B5EF4-FFF2-40B4-BE49-F238E27FC236}">
                <a16:creationId xmlns:a16="http://schemas.microsoft.com/office/drawing/2014/main" id="{92CF584A-519F-4D78-A42D-CD6EE33324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28" y="1396602"/>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2">
            <a:extLst>
              <a:ext uri="{FF2B5EF4-FFF2-40B4-BE49-F238E27FC236}">
                <a16:creationId xmlns:a16="http://schemas.microsoft.com/office/drawing/2014/main" id="{BFB35824-DAC3-4A5F-A0D8-9B8BD1073D05}"/>
              </a:ext>
            </a:extLst>
          </p:cNvPr>
          <p:cNvSpPr txBox="1">
            <a:spLocks noChangeArrowheads="1"/>
          </p:cNvSpPr>
          <p:nvPr/>
        </p:nvSpPr>
        <p:spPr bwMode="auto">
          <a:xfrm>
            <a:off x="388701" y="1424311"/>
            <a:ext cx="9442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solidFill>
                  <a:schemeClr val="bg1">
                    <a:lumMod val="50000"/>
                  </a:schemeClr>
                </a:solidFill>
                <a:latin typeface="Arial" panose="020B0604020202020204" pitchFamily="34" charset="0"/>
                <a:ea typeface="Amazon Ember" panose="020B0603020204020204" pitchFamily="34" charset="0"/>
                <a:cs typeface="Arial" panose="020B0604020202020204" pitchFamily="34" charset="0"/>
              </a:rPr>
              <a:t>Malmesbury</a:t>
            </a:r>
          </a:p>
        </p:txBody>
      </p:sp>
      <p:grpSp>
        <p:nvGrpSpPr>
          <p:cNvPr id="13" name="Group 12">
            <a:extLst>
              <a:ext uri="{FF2B5EF4-FFF2-40B4-BE49-F238E27FC236}">
                <a16:creationId xmlns:a16="http://schemas.microsoft.com/office/drawing/2014/main" id="{43017204-006F-4637-AF57-3B248C24F49B}"/>
              </a:ext>
            </a:extLst>
          </p:cNvPr>
          <p:cNvGrpSpPr/>
          <p:nvPr/>
        </p:nvGrpSpPr>
        <p:grpSpPr>
          <a:xfrm>
            <a:off x="98424" y="1757081"/>
            <a:ext cx="810311" cy="451874"/>
            <a:chOff x="191117" y="3724164"/>
            <a:chExt cx="930238" cy="565861"/>
          </a:xfrm>
        </p:grpSpPr>
        <p:sp>
          <p:nvSpPr>
            <p:cNvPr id="14" name="Rectangle 13">
              <a:extLst>
                <a:ext uri="{FF2B5EF4-FFF2-40B4-BE49-F238E27FC236}">
                  <a16:creationId xmlns:a16="http://schemas.microsoft.com/office/drawing/2014/main" id="{25E993DE-B72F-4CBC-9DA4-0FEB8E059DFA}"/>
                </a:ext>
              </a:extLst>
            </p:cNvPr>
            <p:cNvSpPr/>
            <p:nvPr/>
          </p:nvSpPr>
          <p:spPr>
            <a:xfrm>
              <a:off x="250621" y="3724164"/>
              <a:ext cx="725949" cy="527183"/>
            </a:xfrm>
            <a:prstGeom prst="rect">
              <a:avLst/>
            </a:prstGeom>
            <a:solidFill>
              <a:srgbClr val="FFC000">
                <a:alpha val="9804"/>
              </a:srgb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r>
                <a:rPr lang="en-US" sz="1200" dirty="0">
                  <a:solidFill>
                    <a:schemeClr val="bg1"/>
                  </a:solidFill>
                </a:rPr>
                <a:t>LDAP</a:t>
              </a:r>
            </a:p>
            <a:p>
              <a:r>
                <a:rPr lang="en-US" sz="1200" dirty="0">
                  <a:solidFill>
                    <a:schemeClr val="bg1"/>
                  </a:solidFill>
                </a:rPr>
                <a:t>/AD</a:t>
              </a:r>
            </a:p>
          </p:txBody>
        </p:sp>
        <p:pic>
          <p:nvPicPr>
            <p:cNvPr id="15" name="Graphic 14">
              <a:extLst>
                <a:ext uri="{FF2B5EF4-FFF2-40B4-BE49-F238E27FC236}">
                  <a16:creationId xmlns:a16="http://schemas.microsoft.com/office/drawing/2014/main" id="{5AAEF92A-77F0-4EE4-B6FD-1FBBC570CBF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0119" y="3762032"/>
              <a:ext cx="291770" cy="291770"/>
            </a:xfrm>
            <a:prstGeom prst="rect">
              <a:avLst/>
            </a:prstGeom>
          </p:spPr>
        </p:pic>
        <p:sp>
          <p:nvSpPr>
            <p:cNvPr id="16" name="TextBox 15">
              <a:extLst>
                <a:ext uri="{FF2B5EF4-FFF2-40B4-BE49-F238E27FC236}">
                  <a16:creationId xmlns:a16="http://schemas.microsoft.com/office/drawing/2014/main" id="{E87755D0-7C72-416D-B48B-9CA31E2170B4}"/>
                </a:ext>
              </a:extLst>
            </p:cNvPr>
            <p:cNvSpPr txBox="1"/>
            <p:nvPr/>
          </p:nvSpPr>
          <p:spPr>
            <a:xfrm>
              <a:off x="191117" y="3981694"/>
              <a:ext cx="930238" cy="308331"/>
            </a:xfrm>
            <a:prstGeom prst="rect">
              <a:avLst/>
            </a:prstGeom>
            <a:noFill/>
          </p:spPr>
          <p:txBody>
            <a:bodyPr wrap="square" rtlCol="0">
              <a:spAutoFit/>
            </a:bodyPr>
            <a:lstStyle/>
            <a:p>
              <a:r>
                <a:rPr lang="en-US" sz="1000" dirty="0"/>
                <a:t>LDAP/AD</a:t>
              </a:r>
            </a:p>
          </p:txBody>
        </p:sp>
      </p:grpSp>
      <p:sp>
        <p:nvSpPr>
          <p:cNvPr id="18" name="Rectangle 17">
            <a:extLst>
              <a:ext uri="{FF2B5EF4-FFF2-40B4-BE49-F238E27FC236}">
                <a16:creationId xmlns:a16="http://schemas.microsoft.com/office/drawing/2014/main" id="{12931F39-B588-4B23-A888-88D9621CDA9B}"/>
              </a:ext>
            </a:extLst>
          </p:cNvPr>
          <p:cNvSpPr/>
          <p:nvPr/>
        </p:nvSpPr>
        <p:spPr>
          <a:xfrm>
            <a:off x="4451066" y="3781766"/>
            <a:ext cx="3542290" cy="2844115"/>
          </a:xfrm>
          <a:prstGeom prst="rect">
            <a:avLst/>
          </a:prstGeom>
          <a:solidFill>
            <a:schemeClr val="bg1"/>
          </a:solidFill>
          <a:ln w="6350">
            <a:solidFill>
              <a:srgbClr val="CD226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33795" tIns="46759"/>
          <a:lstStyle/>
          <a:p>
            <a:pPr algn="ctr">
              <a:defRPr/>
            </a:pPr>
            <a:endParaRPr lang="en-US" sz="614" baseline="-25000" dirty="0">
              <a:solidFill>
                <a:srgbClr val="CD2264"/>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CB646B6C-C7CD-49DA-91EF-EDBFA3EAF910}"/>
              </a:ext>
            </a:extLst>
          </p:cNvPr>
          <p:cNvSpPr/>
          <p:nvPr/>
        </p:nvSpPr>
        <p:spPr>
          <a:xfrm>
            <a:off x="4427782" y="896706"/>
            <a:ext cx="7502987" cy="2610910"/>
          </a:xfrm>
          <a:prstGeom prst="rect">
            <a:avLst/>
          </a:prstGeom>
          <a:solidFill>
            <a:schemeClr val="bg1"/>
          </a:solidFill>
          <a:ln w="6350">
            <a:solidFill>
              <a:srgbClr val="CD226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33795" tIns="46759"/>
          <a:lstStyle/>
          <a:p>
            <a:pPr algn="ctr">
              <a:defRPr/>
            </a:pPr>
            <a:endParaRPr lang="en-US" sz="614" baseline="-25000" dirty="0">
              <a:solidFill>
                <a:srgbClr val="CD2264"/>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CB441933-F122-45C9-A0C0-3FCAB150128E}"/>
              </a:ext>
            </a:extLst>
          </p:cNvPr>
          <p:cNvSpPr/>
          <p:nvPr/>
        </p:nvSpPr>
        <p:spPr>
          <a:xfrm>
            <a:off x="2927495" y="4585336"/>
            <a:ext cx="1318547" cy="2040545"/>
          </a:xfrm>
          <a:prstGeom prst="rect">
            <a:avLst/>
          </a:prstGeom>
          <a:noFill/>
          <a:ln w="6350">
            <a:solidFill>
              <a:srgbClr val="CD226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33795" tIns="46759"/>
          <a:lstStyle/>
          <a:p>
            <a:pPr algn="ctr">
              <a:defRPr/>
            </a:pPr>
            <a:endParaRPr lang="en-US" sz="614" baseline="-25000" dirty="0">
              <a:solidFill>
                <a:srgbClr val="CD2264"/>
              </a:solidFill>
              <a:latin typeface="Arial" panose="020B0604020202020204" pitchFamily="34" charset="0"/>
              <a:cs typeface="Arial" panose="020B0604020202020204" pitchFamily="34" charset="0"/>
            </a:endParaRPr>
          </a:p>
        </p:txBody>
      </p:sp>
      <p:pic>
        <p:nvPicPr>
          <p:cNvPr id="22" name="Graphic 21">
            <a:extLst>
              <a:ext uri="{FF2B5EF4-FFF2-40B4-BE49-F238E27FC236}">
                <a16:creationId xmlns:a16="http://schemas.microsoft.com/office/drawing/2014/main" id="{020D0F44-BD14-4E1E-944C-281757DC23A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78825" y="4594112"/>
            <a:ext cx="274459" cy="274459"/>
          </a:xfrm>
          <a:prstGeom prst="rect">
            <a:avLst/>
          </a:prstGeom>
        </p:spPr>
      </p:pic>
      <p:sp>
        <p:nvSpPr>
          <p:cNvPr id="23" name="TextBox 9">
            <a:extLst>
              <a:ext uri="{FF2B5EF4-FFF2-40B4-BE49-F238E27FC236}">
                <a16:creationId xmlns:a16="http://schemas.microsoft.com/office/drawing/2014/main" id="{4756203A-9ADC-44C0-9DB8-643674C35044}"/>
              </a:ext>
            </a:extLst>
          </p:cNvPr>
          <p:cNvSpPr txBox="1">
            <a:spLocks noChangeArrowheads="1"/>
          </p:cNvSpPr>
          <p:nvPr/>
        </p:nvSpPr>
        <p:spPr bwMode="auto">
          <a:xfrm>
            <a:off x="3173931" y="4593596"/>
            <a:ext cx="11444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Master Account</a:t>
            </a:r>
          </a:p>
        </p:txBody>
      </p:sp>
      <p:pic>
        <p:nvPicPr>
          <p:cNvPr id="24" name="Graphic 7">
            <a:extLst>
              <a:ext uri="{FF2B5EF4-FFF2-40B4-BE49-F238E27FC236}">
                <a16:creationId xmlns:a16="http://schemas.microsoft.com/office/drawing/2014/main" id="{150C0076-DF06-4882-91F9-E5C08462944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04631" y="3841663"/>
            <a:ext cx="293784" cy="293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9">
            <a:extLst>
              <a:ext uri="{FF2B5EF4-FFF2-40B4-BE49-F238E27FC236}">
                <a16:creationId xmlns:a16="http://schemas.microsoft.com/office/drawing/2014/main" id="{D1F8752A-7A74-4852-90BC-3FE0C5A174A5}"/>
              </a:ext>
            </a:extLst>
          </p:cNvPr>
          <p:cNvSpPr txBox="1">
            <a:spLocks noChangeArrowheads="1"/>
          </p:cNvSpPr>
          <p:nvPr/>
        </p:nvSpPr>
        <p:spPr bwMode="auto">
          <a:xfrm>
            <a:off x="4655693" y="895887"/>
            <a:ext cx="13503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Production Account</a:t>
            </a:r>
          </a:p>
        </p:txBody>
      </p:sp>
      <p:pic>
        <p:nvPicPr>
          <p:cNvPr id="34" name="Graphic 7">
            <a:extLst>
              <a:ext uri="{FF2B5EF4-FFF2-40B4-BE49-F238E27FC236}">
                <a16:creationId xmlns:a16="http://schemas.microsoft.com/office/drawing/2014/main" id="{E615CA70-77C5-45B3-A28B-E25752BE2423}"/>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4463721" y="886951"/>
            <a:ext cx="278891" cy="28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9">
            <a:extLst>
              <a:ext uri="{FF2B5EF4-FFF2-40B4-BE49-F238E27FC236}">
                <a16:creationId xmlns:a16="http://schemas.microsoft.com/office/drawing/2014/main" id="{8438D1B9-DF50-48E4-A7D2-139C1469BF3F}"/>
              </a:ext>
            </a:extLst>
          </p:cNvPr>
          <p:cNvSpPr txBox="1">
            <a:spLocks noChangeArrowheads="1"/>
          </p:cNvSpPr>
          <p:nvPr/>
        </p:nvSpPr>
        <p:spPr bwMode="auto">
          <a:xfrm>
            <a:off x="4671864" y="3806437"/>
            <a:ext cx="12737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NPR RDD Account</a:t>
            </a:r>
          </a:p>
        </p:txBody>
      </p:sp>
      <p:pic>
        <p:nvPicPr>
          <p:cNvPr id="36" name="Graphic 7">
            <a:extLst>
              <a:ext uri="{FF2B5EF4-FFF2-40B4-BE49-F238E27FC236}">
                <a16:creationId xmlns:a16="http://schemas.microsoft.com/office/drawing/2014/main" id="{ACF2CA7B-A918-4B9B-B10A-8FA385DA0D5B}"/>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4479867" y="3797016"/>
            <a:ext cx="278891" cy="28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6">
            <a:extLst>
              <a:ext uri="{FF2B5EF4-FFF2-40B4-BE49-F238E27FC236}">
                <a16:creationId xmlns:a16="http://schemas.microsoft.com/office/drawing/2014/main" id="{3BE1CCFB-4715-4BCC-B687-6B78ED2C3F92}"/>
              </a:ext>
            </a:extLst>
          </p:cNvPr>
          <p:cNvSpPr/>
          <p:nvPr/>
        </p:nvSpPr>
        <p:spPr>
          <a:xfrm>
            <a:off x="4539445" y="4173976"/>
            <a:ext cx="3408804" cy="2386604"/>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 </a:t>
            </a:r>
          </a:p>
        </p:txBody>
      </p:sp>
      <p:pic>
        <p:nvPicPr>
          <p:cNvPr id="38" name="Graphic 37">
            <a:extLst>
              <a:ext uri="{FF2B5EF4-FFF2-40B4-BE49-F238E27FC236}">
                <a16:creationId xmlns:a16="http://schemas.microsoft.com/office/drawing/2014/main" id="{6E44BAD4-8A73-4217-B2F0-47F3A32DD78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548538" y="4175375"/>
            <a:ext cx="273707" cy="294206"/>
          </a:xfrm>
          <a:prstGeom prst="rect">
            <a:avLst/>
          </a:prstGeom>
        </p:spPr>
      </p:pic>
      <p:sp>
        <p:nvSpPr>
          <p:cNvPr id="39" name="Rectangle 38">
            <a:extLst>
              <a:ext uri="{FF2B5EF4-FFF2-40B4-BE49-F238E27FC236}">
                <a16:creationId xmlns:a16="http://schemas.microsoft.com/office/drawing/2014/main" id="{ADD95530-1E69-47FD-AB05-3162BF86C3ED}"/>
              </a:ext>
            </a:extLst>
          </p:cNvPr>
          <p:cNvSpPr/>
          <p:nvPr/>
        </p:nvSpPr>
        <p:spPr>
          <a:xfrm>
            <a:off x="8251852" y="4153328"/>
            <a:ext cx="3626076" cy="2407252"/>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 </a:t>
            </a:r>
          </a:p>
        </p:txBody>
      </p:sp>
      <p:pic>
        <p:nvPicPr>
          <p:cNvPr id="40" name="Graphic 39">
            <a:extLst>
              <a:ext uri="{FF2B5EF4-FFF2-40B4-BE49-F238E27FC236}">
                <a16:creationId xmlns:a16="http://schemas.microsoft.com/office/drawing/2014/main" id="{A2BDB86D-15ED-4F68-BB39-A0395C49301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246889" y="4159120"/>
            <a:ext cx="273707" cy="294206"/>
          </a:xfrm>
          <a:prstGeom prst="rect">
            <a:avLst/>
          </a:prstGeom>
        </p:spPr>
      </p:pic>
      <p:sp>
        <p:nvSpPr>
          <p:cNvPr id="45" name="TextBox 9">
            <a:extLst>
              <a:ext uri="{FF2B5EF4-FFF2-40B4-BE49-F238E27FC236}">
                <a16:creationId xmlns:a16="http://schemas.microsoft.com/office/drawing/2014/main" id="{1CF05C8B-B134-43DF-AE21-C411DFBFB948}"/>
              </a:ext>
            </a:extLst>
          </p:cNvPr>
          <p:cNvSpPr txBox="1">
            <a:spLocks noChangeArrowheads="1"/>
          </p:cNvSpPr>
          <p:nvPr/>
        </p:nvSpPr>
        <p:spPr bwMode="auto">
          <a:xfrm>
            <a:off x="4792295" y="4177824"/>
            <a:ext cx="12737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VPC-HPC-Dev</a:t>
            </a:r>
          </a:p>
        </p:txBody>
      </p:sp>
      <p:sp>
        <p:nvSpPr>
          <p:cNvPr id="46" name="TextBox 9">
            <a:extLst>
              <a:ext uri="{FF2B5EF4-FFF2-40B4-BE49-F238E27FC236}">
                <a16:creationId xmlns:a16="http://schemas.microsoft.com/office/drawing/2014/main" id="{1476528E-E001-44EB-B37A-384B3B38053C}"/>
              </a:ext>
            </a:extLst>
          </p:cNvPr>
          <p:cNvSpPr txBox="1">
            <a:spLocks noChangeArrowheads="1"/>
          </p:cNvSpPr>
          <p:nvPr/>
        </p:nvSpPr>
        <p:spPr bwMode="auto">
          <a:xfrm>
            <a:off x="8498233" y="4163704"/>
            <a:ext cx="12737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VPC-HPC-Test</a:t>
            </a:r>
          </a:p>
        </p:txBody>
      </p:sp>
      <p:sp>
        <p:nvSpPr>
          <p:cNvPr id="49" name="Rectangle 48">
            <a:extLst>
              <a:ext uri="{FF2B5EF4-FFF2-40B4-BE49-F238E27FC236}">
                <a16:creationId xmlns:a16="http://schemas.microsoft.com/office/drawing/2014/main" id="{61E53DCD-7C64-4CC8-A966-65F16742EE33}"/>
              </a:ext>
            </a:extLst>
          </p:cNvPr>
          <p:cNvSpPr/>
          <p:nvPr/>
        </p:nvSpPr>
        <p:spPr>
          <a:xfrm>
            <a:off x="4928414" y="1193356"/>
            <a:ext cx="6949514" cy="2261337"/>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 </a:t>
            </a:r>
          </a:p>
        </p:txBody>
      </p:sp>
      <p:pic>
        <p:nvPicPr>
          <p:cNvPr id="50" name="Graphic 49">
            <a:extLst>
              <a:ext uri="{FF2B5EF4-FFF2-40B4-BE49-F238E27FC236}">
                <a16:creationId xmlns:a16="http://schemas.microsoft.com/office/drawing/2014/main" id="{AE85ECDC-205D-4291-B564-0732007C5D8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933728" y="1183713"/>
            <a:ext cx="273707" cy="294206"/>
          </a:xfrm>
          <a:prstGeom prst="rect">
            <a:avLst/>
          </a:prstGeom>
        </p:spPr>
      </p:pic>
      <p:sp>
        <p:nvSpPr>
          <p:cNvPr id="53" name="TextBox 9">
            <a:extLst>
              <a:ext uri="{FF2B5EF4-FFF2-40B4-BE49-F238E27FC236}">
                <a16:creationId xmlns:a16="http://schemas.microsoft.com/office/drawing/2014/main" id="{8D760DB5-AA99-4E9B-B563-F27754820504}"/>
              </a:ext>
            </a:extLst>
          </p:cNvPr>
          <p:cNvSpPr txBox="1">
            <a:spLocks noChangeArrowheads="1"/>
          </p:cNvSpPr>
          <p:nvPr/>
        </p:nvSpPr>
        <p:spPr bwMode="auto">
          <a:xfrm>
            <a:off x="5147251" y="1190657"/>
            <a:ext cx="12737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VPC-HPC-Prod</a:t>
            </a:r>
          </a:p>
        </p:txBody>
      </p:sp>
      <p:pic>
        <p:nvPicPr>
          <p:cNvPr id="56" name="Graphic 6">
            <a:extLst>
              <a:ext uri="{FF2B5EF4-FFF2-40B4-BE49-F238E27FC236}">
                <a16:creationId xmlns:a16="http://schemas.microsoft.com/office/drawing/2014/main" id="{04ADBFE6-103F-42A1-BF19-506333B98EA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91214" y="5949081"/>
            <a:ext cx="416040" cy="41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Rectangle 57">
            <a:extLst>
              <a:ext uri="{FF2B5EF4-FFF2-40B4-BE49-F238E27FC236}">
                <a16:creationId xmlns:a16="http://schemas.microsoft.com/office/drawing/2014/main" id="{4C12188F-0890-49EB-8558-13E34729C0D2}"/>
              </a:ext>
            </a:extLst>
          </p:cNvPr>
          <p:cNvSpPr/>
          <p:nvPr/>
        </p:nvSpPr>
        <p:spPr>
          <a:xfrm>
            <a:off x="2984423" y="4995186"/>
            <a:ext cx="1198090" cy="884147"/>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endParaRPr lang="en-US" sz="1200" dirty="0">
              <a:solidFill>
                <a:srgbClr val="5B9CD5"/>
              </a:solidFill>
              <a:cs typeface="Arial" panose="020B0604020202020204" pitchFamily="34" charset="0"/>
            </a:endParaRPr>
          </a:p>
        </p:txBody>
      </p:sp>
      <p:pic>
        <p:nvPicPr>
          <p:cNvPr id="59" name="Graphic 35">
            <a:extLst>
              <a:ext uri="{FF2B5EF4-FFF2-40B4-BE49-F238E27FC236}">
                <a16:creationId xmlns:a16="http://schemas.microsoft.com/office/drawing/2014/main" id="{0DFA9A5E-805D-440C-8136-6247584D3E2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79863" y="5004109"/>
            <a:ext cx="207646" cy="21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Box 9">
            <a:extLst>
              <a:ext uri="{FF2B5EF4-FFF2-40B4-BE49-F238E27FC236}">
                <a16:creationId xmlns:a16="http://schemas.microsoft.com/office/drawing/2014/main" id="{7CD9D6F2-E307-4440-B302-6AC49250CEB7}"/>
              </a:ext>
            </a:extLst>
          </p:cNvPr>
          <p:cNvSpPr txBox="1">
            <a:spLocks noChangeArrowheads="1"/>
          </p:cNvSpPr>
          <p:nvPr/>
        </p:nvSpPr>
        <p:spPr bwMode="auto">
          <a:xfrm>
            <a:off x="3148143" y="4966003"/>
            <a:ext cx="1083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Shared subnet from Network Account</a:t>
            </a:r>
          </a:p>
        </p:txBody>
      </p:sp>
      <p:sp>
        <p:nvSpPr>
          <p:cNvPr id="91" name="Rectangle 90">
            <a:extLst>
              <a:ext uri="{FF2B5EF4-FFF2-40B4-BE49-F238E27FC236}">
                <a16:creationId xmlns:a16="http://schemas.microsoft.com/office/drawing/2014/main" id="{77130D44-8136-4AB2-A50D-2845BDE4D72E}"/>
              </a:ext>
            </a:extLst>
          </p:cNvPr>
          <p:cNvSpPr/>
          <p:nvPr/>
        </p:nvSpPr>
        <p:spPr bwMode="auto">
          <a:xfrm>
            <a:off x="4983532" y="1450582"/>
            <a:ext cx="2218813" cy="1955740"/>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900" dirty="0">
                <a:solidFill>
                  <a:srgbClr val="5B9CD5"/>
                </a:solidFill>
                <a:latin typeface="Arial" panose="020B0604020202020204" pitchFamily="34" charset="0"/>
                <a:cs typeface="Arial" panose="020B0604020202020204" pitchFamily="34" charset="0"/>
              </a:rPr>
              <a:t>AZ-1</a:t>
            </a:r>
          </a:p>
        </p:txBody>
      </p:sp>
      <p:sp>
        <p:nvSpPr>
          <p:cNvPr id="92" name="Rectangle 91">
            <a:extLst>
              <a:ext uri="{FF2B5EF4-FFF2-40B4-BE49-F238E27FC236}">
                <a16:creationId xmlns:a16="http://schemas.microsoft.com/office/drawing/2014/main" id="{A8AB150B-BD57-4A43-95A9-0AA0D0A76B7D}"/>
              </a:ext>
            </a:extLst>
          </p:cNvPr>
          <p:cNvSpPr/>
          <p:nvPr/>
        </p:nvSpPr>
        <p:spPr bwMode="auto">
          <a:xfrm>
            <a:off x="7267074" y="1434904"/>
            <a:ext cx="2218813" cy="1955740"/>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900" dirty="0">
                <a:solidFill>
                  <a:srgbClr val="5B9CD5"/>
                </a:solidFill>
                <a:latin typeface="Arial" panose="020B0604020202020204" pitchFamily="34" charset="0"/>
                <a:cs typeface="Arial" panose="020B0604020202020204" pitchFamily="34" charset="0"/>
              </a:rPr>
              <a:t>AZ-2</a:t>
            </a:r>
          </a:p>
        </p:txBody>
      </p:sp>
      <p:pic>
        <p:nvPicPr>
          <p:cNvPr id="123" name="Graphic 8">
            <a:extLst>
              <a:ext uri="{FF2B5EF4-FFF2-40B4-BE49-F238E27FC236}">
                <a16:creationId xmlns:a16="http://schemas.microsoft.com/office/drawing/2014/main" id="{06900736-FE84-467B-ABC4-4C0027314A3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12005" y="5613897"/>
            <a:ext cx="362062" cy="3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9" name="Group 138">
            <a:extLst>
              <a:ext uri="{FF2B5EF4-FFF2-40B4-BE49-F238E27FC236}">
                <a16:creationId xmlns:a16="http://schemas.microsoft.com/office/drawing/2014/main" id="{CA96EC68-2B86-47C9-8C06-BB0DBEF9D45D}"/>
              </a:ext>
            </a:extLst>
          </p:cNvPr>
          <p:cNvGrpSpPr/>
          <p:nvPr/>
        </p:nvGrpSpPr>
        <p:grpSpPr>
          <a:xfrm>
            <a:off x="4613217" y="4594278"/>
            <a:ext cx="3245977" cy="585187"/>
            <a:chOff x="2921224" y="1595766"/>
            <a:chExt cx="3245977" cy="585187"/>
          </a:xfrm>
        </p:grpSpPr>
        <p:sp>
          <p:nvSpPr>
            <p:cNvPr id="140" name="Rectangle 139">
              <a:extLst>
                <a:ext uri="{FF2B5EF4-FFF2-40B4-BE49-F238E27FC236}">
                  <a16:creationId xmlns:a16="http://schemas.microsoft.com/office/drawing/2014/main" id="{CC7EF27A-739C-4147-AE10-2DF0EED61DE9}"/>
                </a:ext>
              </a:extLst>
            </p:cNvPr>
            <p:cNvSpPr/>
            <p:nvPr/>
          </p:nvSpPr>
          <p:spPr>
            <a:xfrm>
              <a:off x="2921224" y="1595766"/>
              <a:ext cx="3245977" cy="585187"/>
            </a:xfrm>
            <a:prstGeom prst="rect">
              <a:avLst/>
            </a:prstGeom>
            <a:solidFill>
              <a:schemeClr val="accent6">
                <a:lumMod val="60000"/>
                <a:lumOff val="40000"/>
                <a:alpha val="68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00" dirty="0">
                  <a:solidFill>
                    <a:srgbClr val="1E8900"/>
                  </a:solidFill>
                </a:rPr>
                <a:t>Public subnet</a:t>
              </a:r>
            </a:p>
          </p:txBody>
        </p:sp>
        <p:grpSp>
          <p:nvGrpSpPr>
            <p:cNvPr id="141" name="Group 140">
              <a:extLst>
                <a:ext uri="{FF2B5EF4-FFF2-40B4-BE49-F238E27FC236}">
                  <a16:creationId xmlns:a16="http://schemas.microsoft.com/office/drawing/2014/main" id="{05E35D4D-129A-44AC-8362-DDB773ED34B0}"/>
                </a:ext>
              </a:extLst>
            </p:cNvPr>
            <p:cNvGrpSpPr/>
            <p:nvPr/>
          </p:nvGrpSpPr>
          <p:grpSpPr>
            <a:xfrm>
              <a:off x="3419700" y="1808043"/>
              <a:ext cx="870944" cy="291481"/>
              <a:chOff x="4487525" y="2432861"/>
              <a:chExt cx="870944" cy="264261"/>
            </a:xfrm>
          </p:grpSpPr>
          <p:sp>
            <p:nvSpPr>
              <p:cNvPr id="143" name="TextBox 17">
                <a:extLst>
                  <a:ext uri="{FF2B5EF4-FFF2-40B4-BE49-F238E27FC236}">
                    <a16:creationId xmlns:a16="http://schemas.microsoft.com/office/drawing/2014/main" id="{DFC5BE70-8FC8-4809-9DAB-04285C39BF63}"/>
                  </a:ext>
                </a:extLst>
              </p:cNvPr>
              <p:cNvSpPr txBox="1">
                <a:spLocks noChangeArrowheads="1"/>
              </p:cNvSpPr>
              <p:nvPr/>
            </p:nvSpPr>
            <p:spPr bwMode="auto">
              <a:xfrm>
                <a:off x="4685444" y="2464029"/>
                <a:ext cx="673025" cy="209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NAT GW</a:t>
                </a:r>
              </a:p>
            </p:txBody>
          </p:sp>
          <p:pic>
            <p:nvPicPr>
              <p:cNvPr id="144" name="Graphic 35">
                <a:extLst>
                  <a:ext uri="{FF2B5EF4-FFF2-40B4-BE49-F238E27FC236}">
                    <a16:creationId xmlns:a16="http://schemas.microsoft.com/office/drawing/2014/main" id="{6D4AB53D-C3B9-4C33-9342-B18A0379BE0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87525" y="2432861"/>
                <a:ext cx="283686" cy="26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2" name="Graphic 13">
              <a:extLst>
                <a:ext uri="{FF2B5EF4-FFF2-40B4-BE49-F238E27FC236}">
                  <a16:creationId xmlns:a16="http://schemas.microsoft.com/office/drawing/2014/main" id="{9D2E3F20-9CBE-458E-A210-84271F0AFA5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31438" y="1596952"/>
              <a:ext cx="209960" cy="22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0" name="Rectangle 149">
            <a:extLst>
              <a:ext uri="{FF2B5EF4-FFF2-40B4-BE49-F238E27FC236}">
                <a16:creationId xmlns:a16="http://schemas.microsoft.com/office/drawing/2014/main" id="{D344C7A2-119C-4C0D-B277-B91ABDFB04F1}"/>
              </a:ext>
            </a:extLst>
          </p:cNvPr>
          <p:cNvSpPr/>
          <p:nvPr/>
        </p:nvSpPr>
        <p:spPr>
          <a:xfrm>
            <a:off x="4619573" y="5218148"/>
            <a:ext cx="3245977" cy="1211702"/>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00" dirty="0">
                <a:solidFill>
                  <a:srgbClr val="5B9CD5"/>
                </a:solidFill>
                <a:cs typeface="Arial" panose="020B0604020202020204" pitchFamily="34" charset="0"/>
              </a:rPr>
              <a:t>Private subnet</a:t>
            </a:r>
          </a:p>
        </p:txBody>
      </p:sp>
      <p:sp>
        <p:nvSpPr>
          <p:cNvPr id="157" name="Rectangle 156">
            <a:extLst>
              <a:ext uri="{FF2B5EF4-FFF2-40B4-BE49-F238E27FC236}">
                <a16:creationId xmlns:a16="http://schemas.microsoft.com/office/drawing/2014/main" id="{393B6B0D-6325-4342-BB69-CBA5452A4D24}"/>
              </a:ext>
            </a:extLst>
          </p:cNvPr>
          <p:cNvSpPr/>
          <p:nvPr/>
        </p:nvSpPr>
        <p:spPr bwMode="auto">
          <a:xfrm>
            <a:off x="8327632" y="4378254"/>
            <a:ext cx="1704384" cy="212996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900" dirty="0">
                <a:solidFill>
                  <a:srgbClr val="5B9CD5"/>
                </a:solidFill>
                <a:latin typeface="Arial" panose="020B0604020202020204" pitchFamily="34" charset="0"/>
                <a:cs typeface="Arial" panose="020B0604020202020204" pitchFamily="34" charset="0"/>
              </a:rPr>
              <a:t>AZ-1</a:t>
            </a:r>
          </a:p>
        </p:txBody>
      </p:sp>
      <p:grpSp>
        <p:nvGrpSpPr>
          <p:cNvPr id="158" name="Group 157">
            <a:extLst>
              <a:ext uri="{FF2B5EF4-FFF2-40B4-BE49-F238E27FC236}">
                <a16:creationId xmlns:a16="http://schemas.microsoft.com/office/drawing/2014/main" id="{C4D1D007-D9DC-4DD9-A442-23D0189D55FB}"/>
              </a:ext>
            </a:extLst>
          </p:cNvPr>
          <p:cNvGrpSpPr/>
          <p:nvPr/>
        </p:nvGrpSpPr>
        <p:grpSpPr>
          <a:xfrm>
            <a:off x="8363650" y="4604095"/>
            <a:ext cx="1641339" cy="575369"/>
            <a:chOff x="3245130" y="1595766"/>
            <a:chExt cx="1572724" cy="575369"/>
          </a:xfrm>
        </p:grpSpPr>
        <p:sp>
          <p:nvSpPr>
            <p:cNvPr id="159" name="Rectangle 158">
              <a:extLst>
                <a:ext uri="{FF2B5EF4-FFF2-40B4-BE49-F238E27FC236}">
                  <a16:creationId xmlns:a16="http://schemas.microsoft.com/office/drawing/2014/main" id="{E215BCD9-6383-4342-BF2C-807EC19F8B78}"/>
                </a:ext>
              </a:extLst>
            </p:cNvPr>
            <p:cNvSpPr/>
            <p:nvPr/>
          </p:nvSpPr>
          <p:spPr>
            <a:xfrm>
              <a:off x="3246142" y="1595766"/>
              <a:ext cx="1571712" cy="575369"/>
            </a:xfrm>
            <a:prstGeom prst="rect">
              <a:avLst/>
            </a:prstGeom>
            <a:solidFill>
              <a:schemeClr val="accent6">
                <a:lumMod val="60000"/>
                <a:lumOff val="40000"/>
                <a:alpha val="68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00" dirty="0">
                  <a:solidFill>
                    <a:srgbClr val="1E8900"/>
                  </a:solidFill>
                </a:rPr>
                <a:t>Public subnet</a:t>
              </a:r>
            </a:p>
          </p:txBody>
        </p:sp>
        <p:grpSp>
          <p:nvGrpSpPr>
            <p:cNvPr id="160" name="Group 159">
              <a:extLst>
                <a:ext uri="{FF2B5EF4-FFF2-40B4-BE49-F238E27FC236}">
                  <a16:creationId xmlns:a16="http://schemas.microsoft.com/office/drawing/2014/main" id="{695F0DF4-6AD3-4E0F-A980-B44FAE4C2FAC}"/>
                </a:ext>
              </a:extLst>
            </p:cNvPr>
            <p:cNvGrpSpPr/>
            <p:nvPr/>
          </p:nvGrpSpPr>
          <p:grpSpPr>
            <a:xfrm>
              <a:off x="3270674" y="1871475"/>
              <a:ext cx="806861" cy="240895"/>
              <a:chOff x="4338499" y="2490369"/>
              <a:chExt cx="806861" cy="218399"/>
            </a:xfrm>
          </p:grpSpPr>
          <p:sp>
            <p:nvSpPr>
              <p:cNvPr id="162" name="TextBox 17">
                <a:extLst>
                  <a:ext uri="{FF2B5EF4-FFF2-40B4-BE49-F238E27FC236}">
                    <a16:creationId xmlns:a16="http://schemas.microsoft.com/office/drawing/2014/main" id="{1E4EE8B5-FFF8-4BE2-9969-0489A0FE820F}"/>
                  </a:ext>
                </a:extLst>
              </p:cNvPr>
              <p:cNvSpPr txBox="1">
                <a:spLocks noChangeArrowheads="1"/>
              </p:cNvSpPr>
              <p:nvPr/>
            </p:nvSpPr>
            <p:spPr bwMode="auto">
              <a:xfrm>
                <a:off x="4472335" y="2498605"/>
                <a:ext cx="673025" cy="209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NAT GW</a:t>
                </a:r>
              </a:p>
            </p:txBody>
          </p:sp>
          <p:pic>
            <p:nvPicPr>
              <p:cNvPr id="163" name="Graphic 35">
                <a:extLst>
                  <a:ext uri="{FF2B5EF4-FFF2-40B4-BE49-F238E27FC236}">
                    <a16:creationId xmlns:a16="http://schemas.microsoft.com/office/drawing/2014/main" id="{B7C928E7-7FA1-44CF-A596-D4BBBE0F09C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38499" y="2490369"/>
                <a:ext cx="234451" cy="218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1" name="Graphic 13">
              <a:extLst>
                <a:ext uri="{FF2B5EF4-FFF2-40B4-BE49-F238E27FC236}">
                  <a16:creationId xmlns:a16="http://schemas.microsoft.com/office/drawing/2014/main" id="{9021E1D0-E585-4276-8D69-5BCC852361C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45130" y="1599065"/>
              <a:ext cx="209960" cy="22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7" name="Group 166">
            <a:extLst>
              <a:ext uri="{FF2B5EF4-FFF2-40B4-BE49-F238E27FC236}">
                <a16:creationId xmlns:a16="http://schemas.microsoft.com/office/drawing/2014/main" id="{93331F49-F7EA-4EB6-A272-5DB5837147DF}"/>
              </a:ext>
            </a:extLst>
          </p:cNvPr>
          <p:cNvGrpSpPr/>
          <p:nvPr/>
        </p:nvGrpSpPr>
        <p:grpSpPr>
          <a:xfrm>
            <a:off x="8365917" y="5218145"/>
            <a:ext cx="1639069" cy="1211706"/>
            <a:chOff x="3690584" y="2577435"/>
            <a:chExt cx="1244815" cy="1184370"/>
          </a:xfrm>
        </p:grpSpPr>
        <p:sp>
          <p:nvSpPr>
            <p:cNvPr id="169" name="Rectangle 168">
              <a:extLst>
                <a:ext uri="{FF2B5EF4-FFF2-40B4-BE49-F238E27FC236}">
                  <a16:creationId xmlns:a16="http://schemas.microsoft.com/office/drawing/2014/main" id="{0F185AD6-4A9D-4245-BA41-B4405B4B08CA}"/>
                </a:ext>
              </a:extLst>
            </p:cNvPr>
            <p:cNvSpPr/>
            <p:nvPr/>
          </p:nvSpPr>
          <p:spPr>
            <a:xfrm>
              <a:off x="3692457" y="2577435"/>
              <a:ext cx="1242942" cy="1184370"/>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00" dirty="0">
                  <a:solidFill>
                    <a:srgbClr val="5B9CD5"/>
                  </a:solidFill>
                  <a:cs typeface="Arial" panose="020B0604020202020204" pitchFamily="34" charset="0"/>
                </a:rPr>
                <a:t>Private subnet</a:t>
              </a:r>
            </a:p>
          </p:txBody>
        </p:sp>
        <p:pic>
          <p:nvPicPr>
            <p:cNvPr id="170" name="Graphic 35">
              <a:extLst>
                <a:ext uri="{FF2B5EF4-FFF2-40B4-BE49-F238E27FC236}">
                  <a16:creationId xmlns:a16="http://schemas.microsoft.com/office/drawing/2014/main" id="{09CF2304-F33B-4788-A50A-9931F4BDCB0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90584" y="2582564"/>
              <a:ext cx="168429" cy="223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6" name="Rectangle 175">
            <a:extLst>
              <a:ext uri="{FF2B5EF4-FFF2-40B4-BE49-F238E27FC236}">
                <a16:creationId xmlns:a16="http://schemas.microsoft.com/office/drawing/2014/main" id="{545AE00F-DFD6-4BC2-BFA3-F981E541EA50}"/>
              </a:ext>
            </a:extLst>
          </p:cNvPr>
          <p:cNvSpPr/>
          <p:nvPr/>
        </p:nvSpPr>
        <p:spPr bwMode="auto">
          <a:xfrm>
            <a:off x="10140528" y="4375425"/>
            <a:ext cx="1704383" cy="212996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900" dirty="0">
                <a:solidFill>
                  <a:srgbClr val="5B9CD5"/>
                </a:solidFill>
                <a:latin typeface="Arial" panose="020B0604020202020204" pitchFamily="34" charset="0"/>
                <a:cs typeface="Arial" panose="020B0604020202020204" pitchFamily="34" charset="0"/>
              </a:rPr>
              <a:t>AZ-2</a:t>
            </a:r>
          </a:p>
        </p:txBody>
      </p:sp>
      <p:grpSp>
        <p:nvGrpSpPr>
          <p:cNvPr id="177" name="Group 176">
            <a:extLst>
              <a:ext uri="{FF2B5EF4-FFF2-40B4-BE49-F238E27FC236}">
                <a16:creationId xmlns:a16="http://schemas.microsoft.com/office/drawing/2014/main" id="{77CF5B3C-E266-4BB9-BEE3-902707C2FD76}"/>
              </a:ext>
            </a:extLst>
          </p:cNvPr>
          <p:cNvGrpSpPr/>
          <p:nvPr/>
        </p:nvGrpSpPr>
        <p:grpSpPr>
          <a:xfrm>
            <a:off x="10184719" y="4604096"/>
            <a:ext cx="1606702" cy="575368"/>
            <a:chOff x="3246141" y="1595767"/>
            <a:chExt cx="1606702" cy="575368"/>
          </a:xfrm>
        </p:grpSpPr>
        <p:sp>
          <p:nvSpPr>
            <p:cNvPr id="178" name="Rectangle 177">
              <a:extLst>
                <a:ext uri="{FF2B5EF4-FFF2-40B4-BE49-F238E27FC236}">
                  <a16:creationId xmlns:a16="http://schemas.microsoft.com/office/drawing/2014/main" id="{2E251593-FCFA-43A0-A222-51009A14304D}"/>
                </a:ext>
              </a:extLst>
            </p:cNvPr>
            <p:cNvSpPr/>
            <p:nvPr/>
          </p:nvSpPr>
          <p:spPr>
            <a:xfrm>
              <a:off x="3246141" y="1595767"/>
              <a:ext cx="1606702" cy="575368"/>
            </a:xfrm>
            <a:prstGeom prst="rect">
              <a:avLst/>
            </a:prstGeom>
            <a:solidFill>
              <a:schemeClr val="accent6">
                <a:lumMod val="60000"/>
                <a:lumOff val="40000"/>
                <a:alpha val="68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00" dirty="0">
                  <a:solidFill>
                    <a:srgbClr val="1E8900"/>
                  </a:solidFill>
                </a:rPr>
                <a:t>Public subnet</a:t>
              </a:r>
            </a:p>
          </p:txBody>
        </p:sp>
        <p:grpSp>
          <p:nvGrpSpPr>
            <p:cNvPr id="179" name="Group 178">
              <a:extLst>
                <a:ext uri="{FF2B5EF4-FFF2-40B4-BE49-F238E27FC236}">
                  <a16:creationId xmlns:a16="http://schemas.microsoft.com/office/drawing/2014/main" id="{DB1A68FC-87B5-4BE6-9D2F-634ECCE62E79}"/>
                </a:ext>
              </a:extLst>
            </p:cNvPr>
            <p:cNvGrpSpPr/>
            <p:nvPr/>
          </p:nvGrpSpPr>
          <p:grpSpPr>
            <a:xfrm>
              <a:off x="4023245" y="1877957"/>
              <a:ext cx="817819" cy="249744"/>
              <a:chOff x="5091070" y="2496249"/>
              <a:chExt cx="817819" cy="226422"/>
            </a:xfrm>
          </p:grpSpPr>
          <p:sp>
            <p:nvSpPr>
              <p:cNvPr id="181" name="TextBox 17">
                <a:extLst>
                  <a:ext uri="{FF2B5EF4-FFF2-40B4-BE49-F238E27FC236}">
                    <a16:creationId xmlns:a16="http://schemas.microsoft.com/office/drawing/2014/main" id="{8D5907B1-2594-4F57-9A78-E69F0FADD340}"/>
                  </a:ext>
                </a:extLst>
              </p:cNvPr>
              <p:cNvSpPr txBox="1">
                <a:spLocks noChangeArrowheads="1"/>
              </p:cNvSpPr>
              <p:nvPr/>
            </p:nvSpPr>
            <p:spPr bwMode="auto">
              <a:xfrm>
                <a:off x="5091070" y="2513395"/>
                <a:ext cx="673025" cy="209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NAT GW</a:t>
                </a:r>
              </a:p>
            </p:txBody>
          </p:sp>
          <p:pic>
            <p:nvPicPr>
              <p:cNvPr id="182" name="Graphic 35">
                <a:extLst>
                  <a:ext uri="{FF2B5EF4-FFF2-40B4-BE49-F238E27FC236}">
                    <a16:creationId xmlns:a16="http://schemas.microsoft.com/office/drawing/2014/main" id="{E4A49524-A5B5-477C-9BBC-81859DE8338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74438" y="2496249"/>
                <a:ext cx="234451" cy="218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0" name="Graphic 13">
              <a:extLst>
                <a:ext uri="{FF2B5EF4-FFF2-40B4-BE49-F238E27FC236}">
                  <a16:creationId xmlns:a16="http://schemas.microsoft.com/office/drawing/2014/main" id="{7049314D-F8EA-4616-997A-901CB1C5DFD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53839" y="1599065"/>
              <a:ext cx="209960" cy="22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8" name="Rectangle 187">
            <a:extLst>
              <a:ext uri="{FF2B5EF4-FFF2-40B4-BE49-F238E27FC236}">
                <a16:creationId xmlns:a16="http://schemas.microsoft.com/office/drawing/2014/main" id="{5A181BC1-0152-4181-8162-56318F1AF2E7}"/>
              </a:ext>
            </a:extLst>
          </p:cNvPr>
          <p:cNvSpPr/>
          <p:nvPr/>
        </p:nvSpPr>
        <p:spPr>
          <a:xfrm>
            <a:off x="10193749" y="5218144"/>
            <a:ext cx="1604029" cy="121170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00" dirty="0">
                <a:solidFill>
                  <a:srgbClr val="5B9CD5"/>
                </a:solidFill>
                <a:cs typeface="Arial" panose="020B0604020202020204" pitchFamily="34" charset="0"/>
              </a:rPr>
              <a:t>Private subnet</a:t>
            </a:r>
          </a:p>
        </p:txBody>
      </p:sp>
      <p:sp>
        <p:nvSpPr>
          <p:cNvPr id="197" name="TextBox 9">
            <a:extLst>
              <a:ext uri="{FF2B5EF4-FFF2-40B4-BE49-F238E27FC236}">
                <a16:creationId xmlns:a16="http://schemas.microsoft.com/office/drawing/2014/main" id="{4B464F1A-3D89-42E6-91AA-B390E4EBB329}"/>
              </a:ext>
            </a:extLst>
          </p:cNvPr>
          <p:cNvSpPr txBox="1">
            <a:spLocks noChangeArrowheads="1"/>
          </p:cNvSpPr>
          <p:nvPr/>
        </p:nvSpPr>
        <p:spPr bwMode="auto">
          <a:xfrm>
            <a:off x="3186827" y="6330295"/>
            <a:ext cx="8089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SSO</a:t>
            </a:r>
          </a:p>
        </p:txBody>
      </p:sp>
      <p:grpSp>
        <p:nvGrpSpPr>
          <p:cNvPr id="198" name="Group 197">
            <a:extLst>
              <a:ext uri="{FF2B5EF4-FFF2-40B4-BE49-F238E27FC236}">
                <a16:creationId xmlns:a16="http://schemas.microsoft.com/office/drawing/2014/main" id="{C33C1917-7E33-45E2-A16D-E380F910930A}"/>
              </a:ext>
            </a:extLst>
          </p:cNvPr>
          <p:cNvGrpSpPr/>
          <p:nvPr/>
        </p:nvGrpSpPr>
        <p:grpSpPr>
          <a:xfrm>
            <a:off x="44754" y="688837"/>
            <a:ext cx="1118616" cy="552089"/>
            <a:chOff x="44754" y="1725937"/>
            <a:chExt cx="1118616" cy="552089"/>
          </a:xfrm>
        </p:grpSpPr>
        <p:grpSp>
          <p:nvGrpSpPr>
            <p:cNvPr id="199" name="Group 198">
              <a:extLst>
                <a:ext uri="{FF2B5EF4-FFF2-40B4-BE49-F238E27FC236}">
                  <a16:creationId xmlns:a16="http://schemas.microsoft.com/office/drawing/2014/main" id="{087308EF-042E-4E25-9A5C-52B7E0126D43}"/>
                </a:ext>
              </a:extLst>
            </p:cNvPr>
            <p:cNvGrpSpPr/>
            <p:nvPr/>
          </p:nvGrpSpPr>
          <p:grpSpPr>
            <a:xfrm>
              <a:off x="44754" y="1725937"/>
              <a:ext cx="1118616" cy="552089"/>
              <a:chOff x="60592" y="745070"/>
              <a:chExt cx="1118616" cy="552089"/>
            </a:xfrm>
          </p:grpSpPr>
          <p:grpSp>
            <p:nvGrpSpPr>
              <p:cNvPr id="201" name="Group 200">
                <a:extLst>
                  <a:ext uri="{FF2B5EF4-FFF2-40B4-BE49-F238E27FC236}">
                    <a16:creationId xmlns:a16="http://schemas.microsoft.com/office/drawing/2014/main" id="{A6567C27-1321-4142-8B6C-2E2EE5B020AF}"/>
                  </a:ext>
                </a:extLst>
              </p:cNvPr>
              <p:cNvGrpSpPr/>
              <p:nvPr/>
            </p:nvGrpSpPr>
            <p:grpSpPr>
              <a:xfrm>
                <a:off x="106719" y="782542"/>
                <a:ext cx="1069816" cy="514617"/>
                <a:chOff x="275585" y="5312272"/>
                <a:chExt cx="1069816" cy="514617"/>
              </a:xfrm>
            </p:grpSpPr>
            <p:sp>
              <p:nvSpPr>
                <p:cNvPr id="203" name="Rectangle 202">
                  <a:extLst>
                    <a:ext uri="{FF2B5EF4-FFF2-40B4-BE49-F238E27FC236}">
                      <a16:creationId xmlns:a16="http://schemas.microsoft.com/office/drawing/2014/main" id="{E2B85ECD-114E-46AD-8576-131E6F4CAABC}"/>
                    </a:ext>
                  </a:extLst>
                </p:cNvPr>
                <p:cNvSpPr/>
                <p:nvPr/>
              </p:nvSpPr>
              <p:spPr>
                <a:xfrm>
                  <a:off x="275585" y="5312272"/>
                  <a:ext cx="1069816" cy="51461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de-CH">
                    <a:solidFill>
                      <a:schemeClr val="bg1"/>
                    </a:solidFill>
                  </a:endParaRPr>
                </a:p>
              </p:txBody>
            </p:sp>
            <p:pic>
              <p:nvPicPr>
                <p:cNvPr id="204" name="Graphic 203">
                  <a:extLst>
                    <a:ext uri="{FF2B5EF4-FFF2-40B4-BE49-F238E27FC236}">
                      <a16:creationId xmlns:a16="http://schemas.microsoft.com/office/drawing/2014/main" id="{1EBBAC90-8738-4AC4-92B8-FFF12897217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flipH="1">
                  <a:off x="428161" y="5497417"/>
                  <a:ext cx="285801" cy="277713"/>
                </a:xfrm>
                <a:prstGeom prst="rect">
                  <a:avLst/>
                </a:prstGeom>
              </p:spPr>
            </p:pic>
          </p:grpSp>
          <p:sp>
            <p:nvSpPr>
              <p:cNvPr id="202" name="TextBox 12">
                <a:extLst>
                  <a:ext uri="{FF2B5EF4-FFF2-40B4-BE49-F238E27FC236}">
                    <a16:creationId xmlns:a16="http://schemas.microsoft.com/office/drawing/2014/main" id="{514C23E9-B42F-4454-A6E7-E2AED7A1028C}"/>
                  </a:ext>
                </a:extLst>
              </p:cNvPr>
              <p:cNvSpPr txBox="1">
                <a:spLocks noChangeArrowheads="1"/>
              </p:cNvSpPr>
              <p:nvPr/>
            </p:nvSpPr>
            <p:spPr bwMode="auto">
              <a:xfrm>
                <a:off x="60592" y="745070"/>
                <a:ext cx="11186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solidFill>
                      <a:schemeClr val="bg1">
                        <a:lumMod val="50000"/>
                      </a:schemeClr>
                    </a:solidFill>
                    <a:latin typeface="Arial" panose="020B0604020202020204" pitchFamily="34" charset="0"/>
                    <a:ea typeface="Amazon Ember" panose="020B0603020204020204" pitchFamily="34" charset="0"/>
                    <a:cs typeface="Arial" panose="020B0604020202020204" pitchFamily="34" charset="0"/>
                  </a:rPr>
                  <a:t>TCS Dev Center</a:t>
                </a:r>
              </a:p>
            </p:txBody>
          </p:sp>
        </p:grpSp>
        <p:pic>
          <p:nvPicPr>
            <p:cNvPr id="200" name="Graphic 199" descr="Internet with solid fill">
              <a:extLst>
                <a:ext uri="{FF2B5EF4-FFF2-40B4-BE49-F238E27FC236}">
                  <a16:creationId xmlns:a16="http://schemas.microsoft.com/office/drawing/2014/main" id="{5EFCABA8-0D84-4133-90FF-70B53DE37B50}"/>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36874" y="1909512"/>
              <a:ext cx="352541" cy="352541"/>
            </a:xfrm>
            <a:prstGeom prst="rect">
              <a:avLst/>
            </a:prstGeom>
          </p:spPr>
        </p:pic>
      </p:grpSp>
      <p:pic>
        <p:nvPicPr>
          <p:cNvPr id="206" name="Graphic 9">
            <a:extLst>
              <a:ext uri="{FF2B5EF4-FFF2-40B4-BE49-F238E27FC236}">
                <a16:creationId xmlns:a16="http://schemas.microsoft.com/office/drawing/2014/main" id="{C67D8471-ED9A-4B00-8B36-D63758270684}"/>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840200" y="1729330"/>
            <a:ext cx="279024" cy="279024"/>
          </a:xfrm>
          <a:prstGeom prst="rect">
            <a:avLst/>
          </a:prstGeom>
        </p:spPr>
      </p:pic>
      <p:grpSp>
        <p:nvGrpSpPr>
          <p:cNvPr id="288" name="Group 287">
            <a:extLst>
              <a:ext uri="{FF2B5EF4-FFF2-40B4-BE49-F238E27FC236}">
                <a16:creationId xmlns:a16="http://schemas.microsoft.com/office/drawing/2014/main" id="{84E525C1-E346-6DAF-1394-E20DFC89EAAF}"/>
              </a:ext>
            </a:extLst>
          </p:cNvPr>
          <p:cNvGrpSpPr/>
          <p:nvPr/>
        </p:nvGrpSpPr>
        <p:grpSpPr>
          <a:xfrm>
            <a:off x="5994614" y="5797266"/>
            <a:ext cx="599534" cy="425003"/>
            <a:chOff x="7111039" y="5191410"/>
            <a:chExt cx="599534" cy="425003"/>
          </a:xfrm>
        </p:grpSpPr>
        <p:pic>
          <p:nvPicPr>
            <p:cNvPr id="149" name="Graphic 148">
              <a:extLst>
                <a:ext uri="{FF2B5EF4-FFF2-40B4-BE49-F238E27FC236}">
                  <a16:creationId xmlns:a16="http://schemas.microsoft.com/office/drawing/2014/main" id="{C01DBFBE-629E-4CB1-B349-E7EEE09F5016}"/>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244023" y="5191410"/>
              <a:ext cx="281469" cy="197043"/>
            </a:xfrm>
            <a:prstGeom prst="rect">
              <a:avLst/>
            </a:prstGeom>
          </p:spPr>
        </p:pic>
        <p:sp>
          <p:nvSpPr>
            <p:cNvPr id="208" name="TextBox 17">
              <a:extLst>
                <a:ext uri="{FF2B5EF4-FFF2-40B4-BE49-F238E27FC236}">
                  <a16:creationId xmlns:a16="http://schemas.microsoft.com/office/drawing/2014/main" id="{79F69F6F-C30B-4F70-B7C7-404F48D1A799}"/>
                </a:ext>
              </a:extLst>
            </p:cNvPr>
            <p:cNvSpPr txBox="1">
              <a:spLocks noChangeArrowheads="1"/>
            </p:cNvSpPr>
            <p:nvPr/>
          </p:nvSpPr>
          <p:spPr bwMode="auto">
            <a:xfrm>
              <a:off x="7111039" y="5385581"/>
              <a:ext cx="59953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Cloud9</a:t>
              </a:r>
            </a:p>
          </p:txBody>
        </p:sp>
      </p:grpSp>
      <p:cxnSp>
        <p:nvCxnSpPr>
          <p:cNvPr id="209" name="Connector: Elbow 208">
            <a:extLst>
              <a:ext uri="{FF2B5EF4-FFF2-40B4-BE49-F238E27FC236}">
                <a16:creationId xmlns:a16="http://schemas.microsoft.com/office/drawing/2014/main" id="{AACB9141-2158-444C-94FA-C4B14B77FA51}"/>
              </a:ext>
            </a:extLst>
          </p:cNvPr>
          <p:cNvCxnSpPr>
            <a:cxnSpLocks/>
            <a:stCxn id="206" idx="3"/>
            <a:endCxn id="232" idx="1"/>
          </p:cNvCxnSpPr>
          <p:nvPr/>
        </p:nvCxnSpPr>
        <p:spPr>
          <a:xfrm flipV="1">
            <a:off x="1119224" y="1868426"/>
            <a:ext cx="694491" cy="416"/>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0" name="Connector: Elbow 209">
            <a:extLst>
              <a:ext uri="{FF2B5EF4-FFF2-40B4-BE49-F238E27FC236}">
                <a16:creationId xmlns:a16="http://schemas.microsoft.com/office/drawing/2014/main" id="{BF272784-8568-4245-956B-546B5CA439E0}"/>
              </a:ext>
            </a:extLst>
          </p:cNvPr>
          <p:cNvCxnSpPr>
            <a:cxnSpLocks/>
            <a:stCxn id="200" idx="3"/>
            <a:endCxn id="232" idx="0"/>
          </p:cNvCxnSpPr>
          <p:nvPr/>
        </p:nvCxnSpPr>
        <p:spPr>
          <a:xfrm>
            <a:off x="989415" y="1048683"/>
            <a:ext cx="1150111" cy="531167"/>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211" name="Rectangle 210">
            <a:extLst>
              <a:ext uri="{FF2B5EF4-FFF2-40B4-BE49-F238E27FC236}">
                <a16:creationId xmlns:a16="http://schemas.microsoft.com/office/drawing/2014/main" id="{26809E20-CC44-41D1-9458-265EA96E065F}"/>
              </a:ext>
            </a:extLst>
          </p:cNvPr>
          <p:cNvSpPr/>
          <p:nvPr/>
        </p:nvSpPr>
        <p:spPr>
          <a:xfrm>
            <a:off x="1138716" y="1912797"/>
            <a:ext cx="1033728" cy="200264"/>
          </a:xfrm>
          <a:prstGeom prst="rect">
            <a:avLst/>
          </a:prstGeom>
          <a:noFill/>
          <a:ln>
            <a:noFill/>
          </a:ln>
          <a:effectLst/>
          <a:scene3d>
            <a:camera prst="orthographicFront">
              <a:rot lat="0" lon="0" rev="0"/>
            </a:camera>
            <a:lightRig rig="contrasting" dir="t">
              <a:rot lat="0" lon="0" rev="7800000"/>
            </a:lightRig>
          </a:scene3d>
          <a:sp3d>
            <a:bevelT w="139700" h="139700"/>
          </a:sp3d>
        </p:spPr>
        <p:style>
          <a:lnRef idx="1">
            <a:schemeClr val="accent6"/>
          </a:lnRef>
          <a:fillRef idx="2">
            <a:schemeClr val="accent6"/>
          </a:fillRef>
          <a:effectRef idx="1">
            <a:schemeClr val="accent6"/>
          </a:effectRef>
          <a:fontRef idx="minor">
            <a:schemeClr val="dk1"/>
          </a:fontRef>
        </p:style>
        <p:txBody>
          <a:bodyPr rtlCol="0" anchor="ctr"/>
          <a:lstStyle/>
          <a:p>
            <a:r>
              <a:rPr lang="en-US" sz="900" dirty="0">
                <a:solidFill>
                  <a:schemeClr val="tx1"/>
                </a:solidFill>
              </a:rPr>
              <a:t> </a:t>
            </a:r>
            <a:r>
              <a:rPr lang="en-US" sz="800" dirty="0">
                <a:solidFill>
                  <a:schemeClr val="tx1"/>
                </a:solidFill>
              </a:rPr>
              <a:t>SD-WAN</a:t>
            </a:r>
          </a:p>
        </p:txBody>
      </p:sp>
      <p:sp>
        <p:nvSpPr>
          <p:cNvPr id="220" name="Rectangle 219">
            <a:extLst>
              <a:ext uri="{FF2B5EF4-FFF2-40B4-BE49-F238E27FC236}">
                <a16:creationId xmlns:a16="http://schemas.microsoft.com/office/drawing/2014/main" id="{A10548C7-5BA6-4233-9110-E74CE26C8079}"/>
              </a:ext>
            </a:extLst>
          </p:cNvPr>
          <p:cNvSpPr/>
          <p:nvPr/>
        </p:nvSpPr>
        <p:spPr>
          <a:xfrm>
            <a:off x="8178269" y="3793486"/>
            <a:ext cx="3751695" cy="2844115"/>
          </a:xfrm>
          <a:prstGeom prst="rect">
            <a:avLst/>
          </a:prstGeom>
          <a:noFill/>
          <a:ln w="6350">
            <a:solidFill>
              <a:srgbClr val="CD226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33795" tIns="46759"/>
          <a:lstStyle/>
          <a:p>
            <a:pPr algn="ctr">
              <a:defRPr/>
            </a:pPr>
            <a:endParaRPr lang="en-US" sz="614" baseline="-25000" dirty="0">
              <a:solidFill>
                <a:srgbClr val="CD2264"/>
              </a:solidFill>
              <a:latin typeface="Arial" panose="020B0604020202020204" pitchFamily="34" charset="0"/>
              <a:cs typeface="Arial" panose="020B0604020202020204" pitchFamily="34" charset="0"/>
            </a:endParaRPr>
          </a:p>
        </p:txBody>
      </p:sp>
      <p:sp>
        <p:nvSpPr>
          <p:cNvPr id="221" name="TextBox 9">
            <a:extLst>
              <a:ext uri="{FF2B5EF4-FFF2-40B4-BE49-F238E27FC236}">
                <a16:creationId xmlns:a16="http://schemas.microsoft.com/office/drawing/2014/main" id="{6FF6305D-5B75-4D75-BA20-36F51C045BCA}"/>
              </a:ext>
            </a:extLst>
          </p:cNvPr>
          <p:cNvSpPr txBox="1">
            <a:spLocks noChangeArrowheads="1"/>
          </p:cNvSpPr>
          <p:nvPr/>
        </p:nvSpPr>
        <p:spPr bwMode="auto">
          <a:xfrm>
            <a:off x="8415960" y="3818157"/>
            <a:ext cx="12737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Test Account</a:t>
            </a:r>
          </a:p>
        </p:txBody>
      </p:sp>
      <p:pic>
        <p:nvPicPr>
          <p:cNvPr id="222" name="Graphic 7">
            <a:extLst>
              <a:ext uri="{FF2B5EF4-FFF2-40B4-BE49-F238E27FC236}">
                <a16:creationId xmlns:a16="http://schemas.microsoft.com/office/drawing/2014/main" id="{06673F9C-7ECC-42BF-82D5-07DEC4B275D2}"/>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8223963" y="3808736"/>
            <a:ext cx="278891" cy="28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 name="TextBox 9">
            <a:extLst>
              <a:ext uri="{FF2B5EF4-FFF2-40B4-BE49-F238E27FC236}">
                <a16:creationId xmlns:a16="http://schemas.microsoft.com/office/drawing/2014/main" id="{FBE6AB60-30B0-4571-91F2-7A0B5CD2045A}"/>
              </a:ext>
            </a:extLst>
          </p:cNvPr>
          <p:cNvSpPr txBox="1">
            <a:spLocks noChangeArrowheads="1"/>
          </p:cNvSpPr>
          <p:nvPr/>
        </p:nvSpPr>
        <p:spPr bwMode="auto">
          <a:xfrm>
            <a:off x="10153257" y="3821224"/>
            <a:ext cx="5038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TGW</a:t>
            </a:r>
          </a:p>
        </p:txBody>
      </p:sp>
      <p:sp>
        <p:nvSpPr>
          <p:cNvPr id="226" name="TextBox 9">
            <a:extLst>
              <a:ext uri="{FF2B5EF4-FFF2-40B4-BE49-F238E27FC236}">
                <a16:creationId xmlns:a16="http://schemas.microsoft.com/office/drawing/2014/main" id="{39B83ACC-1F73-45AF-8D56-24242B826CED}"/>
              </a:ext>
            </a:extLst>
          </p:cNvPr>
          <p:cNvSpPr txBox="1">
            <a:spLocks noChangeArrowheads="1"/>
          </p:cNvSpPr>
          <p:nvPr/>
        </p:nvSpPr>
        <p:spPr bwMode="auto">
          <a:xfrm>
            <a:off x="6340674" y="3871531"/>
            <a:ext cx="5038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TGW</a:t>
            </a:r>
          </a:p>
        </p:txBody>
      </p:sp>
      <p:pic>
        <p:nvPicPr>
          <p:cNvPr id="229" name="Graphic 31">
            <a:extLst>
              <a:ext uri="{FF2B5EF4-FFF2-40B4-BE49-F238E27FC236}">
                <a16:creationId xmlns:a16="http://schemas.microsoft.com/office/drawing/2014/main" id="{A5B3C797-3AD9-4972-8B25-29C3F2392C41}"/>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130122" y="5322943"/>
            <a:ext cx="327067" cy="327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0" name="TextBox 17">
            <a:extLst>
              <a:ext uri="{FF2B5EF4-FFF2-40B4-BE49-F238E27FC236}">
                <a16:creationId xmlns:a16="http://schemas.microsoft.com/office/drawing/2014/main" id="{04E18B7E-DC07-404A-90DD-AD6ED6128E8A}"/>
              </a:ext>
            </a:extLst>
          </p:cNvPr>
          <p:cNvSpPr txBox="1">
            <a:spLocks noChangeArrowheads="1"/>
          </p:cNvSpPr>
          <p:nvPr/>
        </p:nvSpPr>
        <p:spPr bwMode="auto">
          <a:xfrm>
            <a:off x="3001506" y="5602026"/>
            <a:ext cx="114387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900" dirty="0">
                <a:latin typeface="Arial" panose="020B0604020202020204" pitchFamily="34" charset="0"/>
                <a:ea typeface="Amazon Ember" panose="020B0603020204020204" pitchFamily="34" charset="0"/>
                <a:cs typeface="Arial" panose="020B0604020202020204" pitchFamily="34" charset="0"/>
              </a:rPr>
              <a:t>AWS Managed AD</a:t>
            </a:r>
          </a:p>
        </p:txBody>
      </p:sp>
      <p:pic>
        <p:nvPicPr>
          <p:cNvPr id="231" name="Graphic 31">
            <a:extLst>
              <a:ext uri="{FF2B5EF4-FFF2-40B4-BE49-F238E27FC236}">
                <a16:creationId xmlns:a16="http://schemas.microsoft.com/office/drawing/2014/main" id="{4111012D-725A-45C3-ADF1-BE10C68C9042}"/>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702226" y="5319016"/>
            <a:ext cx="327067" cy="327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2" name="Picture 2">
            <a:extLst>
              <a:ext uri="{FF2B5EF4-FFF2-40B4-BE49-F238E27FC236}">
                <a16:creationId xmlns:a16="http://schemas.microsoft.com/office/drawing/2014/main" id="{6588E315-AA77-4840-9179-9FA3A18AD39A}"/>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813715" y="1579850"/>
            <a:ext cx="651621" cy="577151"/>
          </a:xfrm>
          <a:prstGeom prst="rect">
            <a:avLst/>
          </a:prstGeom>
          <a:noFill/>
          <a:extLst>
            <a:ext uri="{909E8E84-426E-40DD-AFC4-6F175D3DCCD1}">
              <a14:hiddenFill xmlns:a14="http://schemas.microsoft.com/office/drawing/2010/main">
                <a:solidFill>
                  <a:srgbClr val="FFFFFF"/>
                </a:solidFill>
              </a14:hiddenFill>
            </a:ext>
          </a:extLst>
        </p:spPr>
      </p:pic>
      <p:sp>
        <p:nvSpPr>
          <p:cNvPr id="233" name="TextBox 9">
            <a:extLst>
              <a:ext uri="{FF2B5EF4-FFF2-40B4-BE49-F238E27FC236}">
                <a16:creationId xmlns:a16="http://schemas.microsoft.com/office/drawing/2014/main" id="{0C64615E-B798-4A90-9EEB-203ABEB5651B}"/>
              </a:ext>
            </a:extLst>
          </p:cNvPr>
          <p:cNvSpPr txBox="1">
            <a:spLocks noChangeArrowheads="1"/>
          </p:cNvSpPr>
          <p:nvPr/>
        </p:nvSpPr>
        <p:spPr bwMode="auto">
          <a:xfrm>
            <a:off x="1222265" y="1032339"/>
            <a:ext cx="84761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Client VPN</a:t>
            </a:r>
          </a:p>
        </p:txBody>
      </p:sp>
      <p:sp>
        <p:nvSpPr>
          <p:cNvPr id="234" name="Rectangle 233">
            <a:extLst>
              <a:ext uri="{FF2B5EF4-FFF2-40B4-BE49-F238E27FC236}">
                <a16:creationId xmlns:a16="http://schemas.microsoft.com/office/drawing/2014/main" id="{D375FFD9-8CD9-4548-8253-DC6E1FC457A1}"/>
              </a:ext>
            </a:extLst>
          </p:cNvPr>
          <p:cNvSpPr/>
          <p:nvPr/>
        </p:nvSpPr>
        <p:spPr>
          <a:xfrm>
            <a:off x="66735" y="2726420"/>
            <a:ext cx="2408547" cy="26763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Connectivity</a:t>
            </a:r>
          </a:p>
          <a:p>
            <a:pPr marL="171450" indent="-171450">
              <a:buFont typeface="Arial" panose="020B0604020202020204" pitchFamily="34" charset="0"/>
              <a:buChar char="•"/>
            </a:pPr>
            <a:r>
              <a:rPr lang="en-US" sz="800" dirty="0">
                <a:solidFill>
                  <a:schemeClr val="tx1"/>
                </a:solidFill>
              </a:rPr>
              <a:t>SD-WAN, Client VPN are connected to IGW</a:t>
            </a:r>
          </a:p>
          <a:p>
            <a:pPr marL="171450" indent="-171450">
              <a:buFont typeface="Arial" panose="020B0604020202020204" pitchFamily="34" charset="0"/>
              <a:buChar char="•"/>
            </a:pPr>
            <a:r>
              <a:rPr lang="en-US" sz="800" dirty="0">
                <a:solidFill>
                  <a:schemeClr val="tx1"/>
                </a:solidFill>
              </a:rPr>
              <a:t>IGW, Cisco CSR deployed in Transit A/C</a:t>
            </a:r>
          </a:p>
          <a:p>
            <a:pPr marL="171450" indent="-171450">
              <a:buFont typeface="Arial" panose="020B0604020202020204" pitchFamily="34" charset="0"/>
              <a:buChar char="•"/>
            </a:pPr>
            <a:r>
              <a:rPr lang="en-US" sz="800" dirty="0">
                <a:solidFill>
                  <a:schemeClr val="tx1"/>
                </a:solidFill>
              </a:rPr>
              <a:t>VPCs are connected through TGW &amp; CSR</a:t>
            </a:r>
          </a:p>
          <a:p>
            <a:r>
              <a:rPr lang="en-US" sz="1000" b="1" dirty="0">
                <a:solidFill>
                  <a:schemeClr val="tx1"/>
                </a:solidFill>
              </a:rPr>
              <a:t>Authentication</a:t>
            </a:r>
          </a:p>
          <a:p>
            <a:pPr marL="171450" indent="-171450">
              <a:buFont typeface="Arial" panose="020B0604020202020204" pitchFamily="34" charset="0"/>
              <a:buChar char="•"/>
            </a:pPr>
            <a:r>
              <a:rPr lang="en-US" sz="800" dirty="0">
                <a:solidFill>
                  <a:schemeClr val="tx1"/>
                </a:solidFill>
              </a:rPr>
              <a:t>AWS SSO based authentication</a:t>
            </a:r>
          </a:p>
          <a:p>
            <a:pPr marL="171450" indent="-171450">
              <a:buFont typeface="Arial" panose="020B0604020202020204" pitchFamily="34" charset="0"/>
              <a:buChar char="•"/>
            </a:pPr>
            <a:r>
              <a:rPr lang="en-US" sz="800" dirty="0">
                <a:solidFill>
                  <a:schemeClr val="tx1"/>
                </a:solidFill>
              </a:rPr>
              <a:t>AWS SSO is integrated with MS AD</a:t>
            </a:r>
          </a:p>
          <a:p>
            <a:pPr marL="171450" indent="-171450">
              <a:buFont typeface="Arial" panose="020B0604020202020204" pitchFamily="34" charset="0"/>
              <a:buChar char="•"/>
            </a:pPr>
            <a:r>
              <a:rPr lang="en-US" sz="800" dirty="0">
                <a:solidFill>
                  <a:schemeClr val="tx1"/>
                </a:solidFill>
              </a:rPr>
              <a:t>Domain join</a:t>
            </a:r>
          </a:p>
          <a:p>
            <a:r>
              <a:rPr lang="en-US" sz="1050" b="1" dirty="0">
                <a:solidFill>
                  <a:schemeClr val="tx1"/>
                </a:solidFill>
              </a:rPr>
              <a:t>Connect Workstations</a:t>
            </a:r>
          </a:p>
          <a:p>
            <a:pPr marL="171450" indent="-171450">
              <a:buFont typeface="Arial" panose="020B0604020202020204" pitchFamily="34" charset="0"/>
              <a:buChar char="•"/>
            </a:pPr>
            <a:r>
              <a:rPr lang="en-US" sz="800" dirty="0">
                <a:solidFill>
                  <a:schemeClr val="tx1"/>
                </a:solidFill>
              </a:rPr>
              <a:t>Log-on to SSO Portal, then AWS </a:t>
            </a:r>
            <a:r>
              <a:rPr lang="en-US" sz="800" dirty="0" err="1">
                <a:solidFill>
                  <a:schemeClr val="tx1"/>
                </a:solidFill>
              </a:rPr>
              <a:t>Mgmt</a:t>
            </a:r>
            <a:r>
              <a:rPr lang="en-US" sz="800" dirty="0">
                <a:solidFill>
                  <a:schemeClr val="tx1"/>
                </a:solidFill>
              </a:rPr>
              <a:t> console, then Session </a:t>
            </a:r>
            <a:r>
              <a:rPr lang="en-US" sz="800" dirty="0" err="1">
                <a:solidFill>
                  <a:schemeClr val="tx1"/>
                </a:solidFill>
              </a:rPr>
              <a:t>Mgr</a:t>
            </a:r>
            <a:r>
              <a:rPr lang="en-US" sz="800" dirty="0">
                <a:solidFill>
                  <a:schemeClr val="tx1"/>
                </a:solidFill>
              </a:rPr>
              <a:t> to connect to Workstation</a:t>
            </a:r>
          </a:p>
          <a:p>
            <a:pPr marL="171450" indent="-171450">
              <a:buFont typeface="Arial" panose="020B0604020202020204" pitchFamily="34" charset="0"/>
              <a:buChar char="•"/>
            </a:pPr>
            <a:r>
              <a:rPr lang="en-US" sz="800" dirty="0">
                <a:solidFill>
                  <a:schemeClr val="tx1"/>
                </a:solidFill>
              </a:rPr>
              <a:t>Alternatively, user can RDP to Workstations </a:t>
            </a:r>
          </a:p>
          <a:p>
            <a:r>
              <a:rPr lang="en-US" sz="1000" b="1" dirty="0">
                <a:solidFill>
                  <a:schemeClr val="tx1"/>
                </a:solidFill>
              </a:rPr>
              <a:t>Workflow</a:t>
            </a:r>
          </a:p>
          <a:p>
            <a:pPr marL="171450" indent="-171450">
              <a:buFont typeface="Arial" panose="020B0604020202020204" pitchFamily="34" charset="0"/>
              <a:buChar char="•"/>
            </a:pPr>
            <a:r>
              <a:rPr lang="en-US" sz="800" dirty="0">
                <a:solidFill>
                  <a:schemeClr val="tx1"/>
                </a:solidFill>
              </a:rPr>
              <a:t>Users get into their Workstation</a:t>
            </a:r>
          </a:p>
          <a:p>
            <a:pPr marL="171450" indent="-171450">
              <a:buFont typeface="Arial" panose="020B0604020202020204" pitchFamily="34" charset="0"/>
              <a:buChar char="•"/>
            </a:pPr>
            <a:r>
              <a:rPr lang="en-US" sz="800" dirty="0">
                <a:solidFill>
                  <a:schemeClr val="tx1"/>
                </a:solidFill>
              </a:rPr>
              <a:t>Browse the Head-Node Web Portal Load Balancer </a:t>
            </a:r>
            <a:r>
              <a:rPr lang="en-US" sz="800" dirty="0" err="1">
                <a:solidFill>
                  <a:schemeClr val="tx1"/>
                </a:solidFill>
              </a:rPr>
              <a:t>url</a:t>
            </a:r>
            <a:r>
              <a:rPr lang="en-US" sz="800" dirty="0">
                <a:solidFill>
                  <a:schemeClr val="tx1"/>
                </a:solidFill>
              </a:rPr>
              <a:t>, or Open the DCV session</a:t>
            </a:r>
          </a:p>
          <a:p>
            <a:pPr marL="171450" indent="-171450">
              <a:buFont typeface="Arial" panose="020B0604020202020204" pitchFamily="34" charset="0"/>
              <a:buChar char="•"/>
            </a:pPr>
            <a:r>
              <a:rPr lang="en-US" sz="800" dirty="0">
                <a:solidFill>
                  <a:schemeClr val="tx1"/>
                </a:solidFill>
              </a:rPr>
              <a:t>The users will post job, and can visualize remotely via NICE DCV</a:t>
            </a:r>
          </a:p>
        </p:txBody>
      </p:sp>
      <p:sp>
        <p:nvSpPr>
          <p:cNvPr id="235" name="Rectangle 234">
            <a:extLst>
              <a:ext uri="{FF2B5EF4-FFF2-40B4-BE49-F238E27FC236}">
                <a16:creationId xmlns:a16="http://schemas.microsoft.com/office/drawing/2014/main" id="{D11F3911-2065-43BC-BFCD-3D0BF90EF93F}"/>
              </a:ext>
            </a:extLst>
          </p:cNvPr>
          <p:cNvSpPr/>
          <p:nvPr/>
        </p:nvSpPr>
        <p:spPr>
          <a:xfrm>
            <a:off x="66190" y="5459572"/>
            <a:ext cx="2410356" cy="93129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rPr>
              <a:t>POC Scope</a:t>
            </a:r>
          </a:p>
          <a:p>
            <a:pPr marL="171450" indent="-171450">
              <a:buFont typeface="Arial" panose="020B0604020202020204" pitchFamily="34" charset="0"/>
              <a:buChar char="•"/>
            </a:pPr>
            <a:r>
              <a:rPr lang="en-US" sz="800" dirty="0">
                <a:solidFill>
                  <a:schemeClr val="tx1"/>
                </a:solidFill>
              </a:rPr>
              <a:t>Infrastructure creation for PoC</a:t>
            </a:r>
          </a:p>
          <a:p>
            <a:pPr marL="171450" indent="-171450">
              <a:buFont typeface="Arial" panose="020B0604020202020204" pitchFamily="34" charset="0"/>
              <a:buChar char="•"/>
            </a:pPr>
            <a:r>
              <a:rPr lang="en-US" sz="800" dirty="0">
                <a:solidFill>
                  <a:schemeClr val="tx1"/>
                </a:solidFill>
              </a:rPr>
              <a:t>Leverage existing AWS Landing Zone</a:t>
            </a:r>
          </a:p>
          <a:p>
            <a:pPr marL="171450" indent="-171450">
              <a:buFont typeface="Arial" panose="020B0604020202020204" pitchFamily="34" charset="0"/>
              <a:buChar char="•"/>
            </a:pPr>
            <a:r>
              <a:rPr lang="en-US" sz="800" dirty="0">
                <a:solidFill>
                  <a:schemeClr val="tx1"/>
                </a:solidFill>
              </a:rPr>
              <a:t>Leverage existing Active Directory, Domain</a:t>
            </a:r>
          </a:p>
          <a:p>
            <a:pPr marL="171450" indent="-171450">
              <a:buFont typeface="Arial" panose="020B0604020202020204" pitchFamily="34" charset="0"/>
              <a:buChar char="•"/>
            </a:pPr>
            <a:r>
              <a:rPr lang="en-US" sz="800" dirty="0">
                <a:solidFill>
                  <a:schemeClr val="tx1"/>
                </a:solidFill>
              </a:rPr>
              <a:t>Data upload/migration &amp; App deployment</a:t>
            </a:r>
          </a:p>
          <a:p>
            <a:pPr marL="171450" indent="-171450">
              <a:buFont typeface="Arial" panose="020B0604020202020204" pitchFamily="34" charset="0"/>
              <a:buChar char="•"/>
            </a:pPr>
            <a:r>
              <a:rPr lang="en-US" sz="800" dirty="0">
                <a:solidFill>
                  <a:schemeClr val="tx1"/>
                </a:solidFill>
              </a:rPr>
              <a:t>Use case validation</a:t>
            </a:r>
          </a:p>
        </p:txBody>
      </p:sp>
      <p:sp>
        <p:nvSpPr>
          <p:cNvPr id="236" name="Rectangle 235">
            <a:extLst>
              <a:ext uri="{FF2B5EF4-FFF2-40B4-BE49-F238E27FC236}">
                <a16:creationId xmlns:a16="http://schemas.microsoft.com/office/drawing/2014/main" id="{C8073078-8E8C-4E61-943E-79D128DA0E03}"/>
              </a:ext>
            </a:extLst>
          </p:cNvPr>
          <p:cNvSpPr/>
          <p:nvPr/>
        </p:nvSpPr>
        <p:spPr>
          <a:xfrm>
            <a:off x="7295135" y="613591"/>
            <a:ext cx="1426994" cy="307777"/>
          </a:xfrm>
          <a:prstGeom prst="rect">
            <a:avLst/>
          </a:prstGeom>
        </p:spPr>
        <p:txBody>
          <a:bodyPr wrap="none">
            <a:spAutoFit/>
          </a:bodyPr>
          <a:lstStyle/>
          <a:p>
            <a:pPr algn="ctr"/>
            <a:r>
              <a:rPr lang="de-CH" sz="1400" b="1" dirty="0">
                <a:solidFill>
                  <a:schemeClr val="accent5"/>
                </a:solidFill>
              </a:rPr>
              <a:t>Ireland Region</a:t>
            </a:r>
          </a:p>
        </p:txBody>
      </p:sp>
      <p:cxnSp>
        <p:nvCxnSpPr>
          <p:cNvPr id="294" name="Connector: Elbow 293">
            <a:extLst>
              <a:ext uri="{FF2B5EF4-FFF2-40B4-BE49-F238E27FC236}">
                <a16:creationId xmlns:a16="http://schemas.microsoft.com/office/drawing/2014/main" id="{4199B827-2118-43C8-BFE8-7D6D3D114F60}"/>
              </a:ext>
            </a:extLst>
          </p:cNvPr>
          <p:cNvCxnSpPr>
            <a:cxnSpLocks/>
            <a:endCxn id="16" idx="2"/>
          </p:cNvCxnSpPr>
          <p:nvPr/>
        </p:nvCxnSpPr>
        <p:spPr>
          <a:xfrm rot="10800000">
            <a:off x="503580" y="2208955"/>
            <a:ext cx="2265024" cy="359660"/>
          </a:xfrm>
          <a:prstGeom prst="bentConnector2">
            <a:avLst/>
          </a:prstGeom>
          <a:ln w="12700">
            <a:solidFill>
              <a:schemeClr val="accent2"/>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97" name="Connector: Elbow 296">
            <a:extLst>
              <a:ext uri="{FF2B5EF4-FFF2-40B4-BE49-F238E27FC236}">
                <a16:creationId xmlns:a16="http://schemas.microsoft.com/office/drawing/2014/main" id="{53AF89C5-2CEB-428A-8D01-213FDB127EE1}"/>
              </a:ext>
            </a:extLst>
          </p:cNvPr>
          <p:cNvCxnSpPr>
            <a:cxnSpLocks/>
            <a:endCxn id="229" idx="1"/>
          </p:cNvCxnSpPr>
          <p:nvPr/>
        </p:nvCxnSpPr>
        <p:spPr>
          <a:xfrm rot="16200000" flipH="1">
            <a:off x="1490433" y="3846787"/>
            <a:ext cx="2917861" cy="361517"/>
          </a:xfrm>
          <a:prstGeom prst="bentConnector2">
            <a:avLst/>
          </a:prstGeom>
          <a:ln w="12700">
            <a:solidFill>
              <a:schemeClr val="accent2"/>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01" name="TextBox 9">
            <a:extLst>
              <a:ext uri="{FF2B5EF4-FFF2-40B4-BE49-F238E27FC236}">
                <a16:creationId xmlns:a16="http://schemas.microsoft.com/office/drawing/2014/main" id="{30BAAE50-7340-41F0-ADFD-14BCD91C6954}"/>
              </a:ext>
            </a:extLst>
          </p:cNvPr>
          <p:cNvSpPr txBox="1">
            <a:spLocks noChangeArrowheads="1"/>
          </p:cNvSpPr>
          <p:nvPr/>
        </p:nvSpPr>
        <p:spPr bwMode="auto">
          <a:xfrm rot="16200000">
            <a:off x="2344420" y="3722425"/>
            <a:ext cx="10459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Two-Way Trust</a:t>
            </a:r>
          </a:p>
        </p:txBody>
      </p:sp>
      <p:grpSp>
        <p:nvGrpSpPr>
          <p:cNvPr id="241" name="Group 240">
            <a:extLst>
              <a:ext uri="{FF2B5EF4-FFF2-40B4-BE49-F238E27FC236}">
                <a16:creationId xmlns:a16="http://schemas.microsoft.com/office/drawing/2014/main" id="{E0C8149F-AA2E-A0FF-33DC-29D872A8573B}"/>
              </a:ext>
            </a:extLst>
          </p:cNvPr>
          <p:cNvGrpSpPr/>
          <p:nvPr/>
        </p:nvGrpSpPr>
        <p:grpSpPr>
          <a:xfrm>
            <a:off x="2951342" y="869613"/>
            <a:ext cx="1332586" cy="1931828"/>
            <a:chOff x="229492" y="4271907"/>
            <a:chExt cx="1332586" cy="1931828"/>
          </a:xfrm>
        </p:grpSpPr>
        <p:sp>
          <p:nvSpPr>
            <p:cNvPr id="242" name="Rectangle 241">
              <a:extLst>
                <a:ext uri="{FF2B5EF4-FFF2-40B4-BE49-F238E27FC236}">
                  <a16:creationId xmlns:a16="http://schemas.microsoft.com/office/drawing/2014/main" id="{4A55C21C-EB1E-89BF-E886-1F7EABCC5DB0}"/>
                </a:ext>
              </a:extLst>
            </p:cNvPr>
            <p:cNvSpPr/>
            <p:nvPr/>
          </p:nvSpPr>
          <p:spPr>
            <a:xfrm>
              <a:off x="229492" y="4277231"/>
              <a:ext cx="1312675" cy="1926504"/>
            </a:xfrm>
            <a:prstGeom prst="rect">
              <a:avLst/>
            </a:prstGeom>
            <a:noFill/>
            <a:ln w="6350">
              <a:solidFill>
                <a:srgbClr val="CD226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33795" tIns="46759"/>
            <a:lstStyle/>
            <a:p>
              <a:pPr algn="ctr">
                <a:defRPr/>
              </a:pPr>
              <a:endParaRPr lang="en-US" sz="614" baseline="-25000" dirty="0">
                <a:solidFill>
                  <a:srgbClr val="CD2264"/>
                </a:solidFill>
                <a:latin typeface="Arial" panose="020B0604020202020204" pitchFamily="34" charset="0"/>
                <a:cs typeface="Arial" panose="020B0604020202020204" pitchFamily="34" charset="0"/>
              </a:endParaRPr>
            </a:p>
          </p:txBody>
        </p:sp>
        <p:sp>
          <p:nvSpPr>
            <p:cNvPr id="243" name="TextBox 9">
              <a:extLst>
                <a:ext uri="{FF2B5EF4-FFF2-40B4-BE49-F238E27FC236}">
                  <a16:creationId xmlns:a16="http://schemas.microsoft.com/office/drawing/2014/main" id="{8EC850CD-94FC-58D1-C875-7181B999CB8A}"/>
                </a:ext>
              </a:extLst>
            </p:cNvPr>
            <p:cNvSpPr txBox="1">
              <a:spLocks noChangeArrowheads="1"/>
            </p:cNvSpPr>
            <p:nvPr/>
          </p:nvSpPr>
          <p:spPr bwMode="auto">
            <a:xfrm>
              <a:off x="417583" y="4281328"/>
              <a:ext cx="11444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 Transit Account</a:t>
              </a:r>
            </a:p>
          </p:txBody>
        </p:sp>
        <p:pic>
          <p:nvPicPr>
            <p:cNvPr id="244" name="Graphic 7">
              <a:extLst>
                <a:ext uri="{FF2B5EF4-FFF2-40B4-BE49-F238E27FC236}">
                  <a16:creationId xmlns:a16="http://schemas.microsoft.com/office/drawing/2014/main" id="{61B655A0-F387-9695-39E8-1CB109703E2D}"/>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243004" y="4271907"/>
              <a:ext cx="278891" cy="28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 name="Graphic 19">
              <a:extLst>
                <a:ext uri="{FF2B5EF4-FFF2-40B4-BE49-F238E27FC236}">
                  <a16:creationId xmlns:a16="http://schemas.microsoft.com/office/drawing/2014/main" id="{3FC2774B-4C2F-E3AF-8212-089AEAD8C498}"/>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89086" y="4502576"/>
              <a:ext cx="284623" cy="284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6" name="Group 245">
              <a:extLst>
                <a:ext uri="{FF2B5EF4-FFF2-40B4-BE49-F238E27FC236}">
                  <a16:creationId xmlns:a16="http://schemas.microsoft.com/office/drawing/2014/main" id="{EEFA1BB2-6B35-BF58-9A04-627EFB3C0BFE}"/>
                </a:ext>
              </a:extLst>
            </p:cNvPr>
            <p:cNvGrpSpPr/>
            <p:nvPr/>
          </p:nvGrpSpPr>
          <p:grpSpPr>
            <a:xfrm>
              <a:off x="291645" y="4961453"/>
              <a:ext cx="1194252" cy="1149287"/>
              <a:chOff x="2042174" y="1022020"/>
              <a:chExt cx="2431159" cy="766373"/>
            </a:xfrm>
          </p:grpSpPr>
          <p:sp>
            <p:nvSpPr>
              <p:cNvPr id="255" name="Rectangle 254">
                <a:extLst>
                  <a:ext uri="{FF2B5EF4-FFF2-40B4-BE49-F238E27FC236}">
                    <a16:creationId xmlns:a16="http://schemas.microsoft.com/office/drawing/2014/main" id="{9D61BDE8-2B86-C8A0-8FD7-2715ABFD3FA9}"/>
                  </a:ext>
                </a:extLst>
              </p:cNvPr>
              <p:cNvSpPr/>
              <p:nvPr/>
            </p:nvSpPr>
            <p:spPr>
              <a:xfrm>
                <a:off x="2053436" y="1031662"/>
                <a:ext cx="2419897" cy="756731"/>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ln w="0"/>
                  <a:solidFill>
                    <a:srgbClr val="1E8900"/>
                  </a:solidFill>
                  <a:latin typeface="Arial" panose="020B0604020202020204" pitchFamily="34" charset="0"/>
                  <a:cs typeface="Arial" panose="020B0604020202020204" pitchFamily="34" charset="0"/>
                </a:endParaRPr>
              </a:p>
            </p:txBody>
          </p:sp>
          <p:pic>
            <p:nvPicPr>
              <p:cNvPr id="256" name="Graphic 255">
                <a:extLst>
                  <a:ext uri="{FF2B5EF4-FFF2-40B4-BE49-F238E27FC236}">
                    <a16:creationId xmlns:a16="http://schemas.microsoft.com/office/drawing/2014/main" id="{A4C5099B-28C8-9145-2269-EA6617A57CC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042174" y="1022020"/>
                <a:ext cx="437070" cy="175455"/>
              </a:xfrm>
              <a:prstGeom prst="rect">
                <a:avLst/>
              </a:prstGeom>
            </p:spPr>
          </p:pic>
        </p:grpSp>
        <p:grpSp>
          <p:nvGrpSpPr>
            <p:cNvPr id="247" name="Group 246">
              <a:extLst>
                <a:ext uri="{FF2B5EF4-FFF2-40B4-BE49-F238E27FC236}">
                  <a16:creationId xmlns:a16="http://schemas.microsoft.com/office/drawing/2014/main" id="{AFFAAD8C-9ED4-E078-8FB1-1DADC42A3A9C}"/>
                </a:ext>
              </a:extLst>
            </p:cNvPr>
            <p:cNvGrpSpPr/>
            <p:nvPr/>
          </p:nvGrpSpPr>
          <p:grpSpPr>
            <a:xfrm>
              <a:off x="325417" y="5267152"/>
              <a:ext cx="1136488" cy="803970"/>
              <a:chOff x="8961888" y="3507090"/>
              <a:chExt cx="1136488" cy="803970"/>
            </a:xfrm>
          </p:grpSpPr>
          <p:grpSp>
            <p:nvGrpSpPr>
              <p:cNvPr id="250" name="Group 249">
                <a:extLst>
                  <a:ext uri="{FF2B5EF4-FFF2-40B4-BE49-F238E27FC236}">
                    <a16:creationId xmlns:a16="http://schemas.microsoft.com/office/drawing/2014/main" id="{47624668-5053-49D6-0302-78EDB983C75A}"/>
                  </a:ext>
                </a:extLst>
              </p:cNvPr>
              <p:cNvGrpSpPr/>
              <p:nvPr/>
            </p:nvGrpSpPr>
            <p:grpSpPr>
              <a:xfrm>
                <a:off x="8993525" y="3539137"/>
                <a:ext cx="1073921" cy="704146"/>
                <a:chOff x="6512194" y="3008962"/>
                <a:chExt cx="1007509" cy="704146"/>
              </a:xfrm>
            </p:grpSpPr>
            <p:sp>
              <p:nvSpPr>
                <p:cNvPr id="253" name="Rectangle 252">
                  <a:extLst>
                    <a:ext uri="{FF2B5EF4-FFF2-40B4-BE49-F238E27FC236}">
                      <a16:creationId xmlns:a16="http://schemas.microsoft.com/office/drawing/2014/main" id="{51EF3D6D-4CB1-3C86-1D2C-BEF727EA90C0}"/>
                    </a:ext>
                  </a:extLst>
                </p:cNvPr>
                <p:cNvSpPr/>
                <p:nvPr/>
              </p:nvSpPr>
              <p:spPr>
                <a:xfrm>
                  <a:off x="6521692" y="3008962"/>
                  <a:ext cx="998011" cy="70414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800" dirty="0">
                      <a:solidFill>
                        <a:srgbClr val="5B9CD5"/>
                      </a:solidFill>
                      <a:cs typeface="Arial" panose="020B0604020202020204" pitchFamily="34" charset="0"/>
                    </a:rPr>
                    <a:t>Corp Subnet</a:t>
                  </a:r>
                </a:p>
              </p:txBody>
            </p:sp>
            <p:pic>
              <p:nvPicPr>
                <p:cNvPr id="254" name="Graphic 35">
                  <a:extLst>
                    <a:ext uri="{FF2B5EF4-FFF2-40B4-BE49-F238E27FC236}">
                      <a16:creationId xmlns:a16="http://schemas.microsoft.com/office/drawing/2014/main" id="{97C02EA6-55D4-9260-BC2D-F65EBAA29A8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12194" y="3018042"/>
                  <a:ext cx="207646" cy="21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1" name="Rectangle 250">
                <a:extLst>
                  <a:ext uri="{FF2B5EF4-FFF2-40B4-BE49-F238E27FC236}">
                    <a16:creationId xmlns:a16="http://schemas.microsoft.com/office/drawing/2014/main" id="{1EB2FF91-72AC-E91A-B2E6-282A83224683}"/>
                  </a:ext>
                </a:extLst>
              </p:cNvPr>
              <p:cNvSpPr/>
              <p:nvPr/>
            </p:nvSpPr>
            <p:spPr bwMode="auto">
              <a:xfrm>
                <a:off x="8961888" y="3507090"/>
                <a:ext cx="534603" cy="803970"/>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000" dirty="0">
                  <a:solidFill>
                    <a:srgbClr val="5B9CD5"/>
                  </a:solidFill>
                  <a:latin typeface="Arial" panose="020B0604020202020204" pitchFamily="34" charset="0"/>
                  <a:cs typeface="Arial" panose="020B0604020202020204" pitchFamily="34" charset="0"/>
                </a:endParaRPr>
              </a:p>
            </p:txBody>
          </p:sp>
          <p:sp>
            <p:nvSpPr>
              <p:cNvPr id="252" name="Rectangle 251">
                <a:extLst>
                  <a:ext uri="{FF2B5EF4-FFF2-40B4-BE49-F238E27FC236}">
                    <a16:creationId xmlns:a16="http://schemas.microsoft.com/office/drawing/2014/main" id="{8AD4725B-C661-7C55-3946-79946A8F83EB}"/>
                  </a:ext>
                </a:extLst>
              </p:cNvPr>
              <p:cNvSpPr/>
              <p:nvPr/>
            </p:nvSpPr>
            <p:spPr bwMode="auto">
              <a:xfrm>
                <a:off x="9526530" y="3507090"/>
                <a:ext cx="571846" cy="803970"/>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000" dirty="0">
                  <a:solidFill>
                    <a:srgbClr val="5B9CD5"/>
                  </a:solidFill>
                  <a:latin typeface="Arial" panose="020B0604020202020204" pitchFamily="34" charset="0"/>
                  <a:cs typeface="Arial" panose="020B0604020202020204" pitchFamily="34" charset="0"/>
                </a:endParaRPr>
              </a:p>
            </p:txBody>
          </p:sp>
        </p:grpSp>
        <p:pic>
          <p:nvPicPr>
            <p:cNvPr id="248" name="Picture 247">
              <a:extLst>
                <a:ext uri="{FF2B5EF4-FFF2-40B4-BE49-F238E27FC236}">
                  <a16:creationId xmlns:a16="http://schemas.microsoft.com/office/drawing/2014/main" id="{D3DFB4D5-FA20-2AC0-5EB9-5DD71CD5272C}"/>
                </a:ext>
              </a:extLst>
            </p:cNvPr>
            <p:cNvPicPr>
              <a:picLocks noChangeAspect="1"/>
            </p:cNvPicPr>
            <p:nvPr/>
          </p:nvPicPr>
          <p:blipFill>
            <a:blip r:embed="rId32"/>
            <a:stretch>
              <a:fillRect/>
            </a:stretch>
          </p:blipFill>
          <p:spPr>
            <a:xfrm>
              <a:off x="1063784" y="5636752"/>
              <a:ext cx="266700" cy="219075"/>
            </a:xfrm>
            <a:prstGeom prst="rect">
              <a:avLst/>
            </a:prstGeom>
          </p:spPr>
        </p:pic>
        <p:pic>
          <p:nvPicPr>
            <p:cNvPr id="249" name="Picture 248">
              <a:extLst>
                <a:ext uri="{FF2B5EF4-FFF2-40B4-BE49-F238E27FC236}">
                  <a16:creationId xmlns:a16="http://schemas.microsoft.com/office/drawing/2014/main" id="{2A44FCEA-46F6-B65B-9997-83E06546C0D1}"/>
                </a:ext>
              </a:extLst>
            </p:cNvPr>
            <p:cNvPicPr>
              <a:picLocks noChangeAspect="1"/>
            </p:cNvPicPr>
            <p:nvPr/>
          </p:nvPicPr>
          <p:blipFill>
            <a:blip r:embed="rId32"/>
            <a:stretch>
              <a:fillRect/>
            </a:stretch>
          </p:blipFill>
          <p:spPr>
            <a:xfrm>
              <a:off x="445507" y="5630527"/>
              <a:ext cx="266700" cy="219075"/>
            </a:xfrm>
            <a:prstGeom prst="rect">
              <a:avLst/>
            </a:prstGeom>
          </p:spPr>
        </p:pic>
      </p:grpSp>
      <p:cxnSp>
        <p:nvCxnSpPr>
          <p:cNvPr id="263" name="Connector: Elbow 262">
            <a:extLst>
              <a:ext uri="{FF2B5EF4-FFF2-40B4-BE49-F238E27FC236}">
                <a16:creationId xmlns:a16="http://schemas.microsoft.com/office/drawing/2014/main" id="{454F82A8-2FB7-F380-F1DD-A84853AB8CE5}"/>
              </a:ext>
            </a:extLst>
          </p:cNvPr>
          <p:cNvCxnSpPr>
            <a:cxnSpLocks/>
            <a:stCxn id="232" idx="3"/>
            <a:endCxn id="245" idx="1"/>
          </p:cNvCxnSpPr>
          <p:nvPr/>
        </p:nvCxnSpPr>
        <p:spPr>
          <a:xfrm flipV="1">
            <a:off x="2465336" y="1242594"/>
            <a:ext cx="1045600" cy="625832"/>
          </a:xfrm>
          <a:prstGeom prst="bentConnector3">
            <a:avLst>
              <a:gd name="adj1" fmla="val 30679"/>
            </a:avLst>
          </a:prstGeom>
          <a:ln>
            <a:tailEnd type="triangle"/>
          </a:ln>
        </p:spPr>
        <p:style>
          <a:lnRef idx="1">
            <a:schemeClr val="accent2"/>
          </a:lnRef>
          <a:fillRef idx="0">
            <a:schemeClr val="accent2"/>
          </a:fillRef>
          <a:effectRef idx="0">
            <a:schemeClr val="accent2"/>
          </a:effectRef>
          <a:fontRef idx="minor">
            <a:schemeClr val="tx1"/>
          </a:fontRef>
        </p:style>
      </p:cxnSp>
      <p:pic>
        <p:nvPicPr>
          <p:cNvPr id="270" name="Graphic 5">
            <a:extLst>
              <a:ext uri="{FF2B5EF4-FFF2-40B4-BE49-F238E27FC236}">
                <a16:creationId xmlns:a16="http://schemas.microsoft.com/office/drawing/2014/main" id="{FD049370-ED20-FE1C-6BE1-E8F5DBCD00E6}"/>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135245" y="4726756"/>
            <a:ext cx="281559" cy="28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 name="TextBox 17">
            <a:extLst>
              <a:ext uri="{FF2B5EF4-FFF2-40B4-BE49-F238E27FC236}">
                <a16:creationId xmlns:a16="http://schemas.microsoft.com/office/drawing/2014/main" id="{845A4696-5FE3-41A6-A407-6DEC97AE9EAE}"/>
              </a:ext>
            </a:extLst>
          </p:cNvPr>
          <p:cNvSpPr txBox="1">
            <a:spLocks noChangeArrowheads="1"/>
          </p:cNvSpPr>
          <p:nvPr/>
        </p:nvSpPr>
        <p:spPr bwMode="auto">
          <a:xfrm>
            <a:off x="5803955" y="4538797"/>
            <a:ext cx="9018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rgbClr val="00B0F0"/>
                </a:solidFill>
                <a:latin typeface="Arial" panose="020B0604020202020204" pitchFamily="34" charset="0"/>
                <a:ea typeface="Amazon Ember" panose="020B0603020204020204" pitchFamily="34" charset="0"/>
                <a:cs typeface="Arial" panose="020B0604020202020204" pitchFamily="34" charset="0"/>
              </a:rPr>
              <a:t>Head Node</a:t>
            </a:r>
          </a:p>
        </p:txBody>
      </p:sp>
      <p:sp>
        <p:nvSpPr>
          <p:cNvPr id="273" name="TextBox 17">
            <a:extLst>
              <a:ext uri="{FF2B5EF4-FFF2-40B4-BE49-F238E27FC236}">
                <a16:creationId xmlns:a16="http://schemas.microsoft.com/office/drawing/2014/main" id="{C6E39560-AAA6-9D1E-50B8-AD3CAEF0D81B}"/>
              </a:ext>
            </a:extLst>
          </p:cNvPr>
          <p:cNvSpPr txBox="1">
            <a:spLocks noChangeArrowheads="1"/>
          </p:cNvSpPr>
          <p:nvPr/>
        </p:nvSpPr>
        <p:spPr bwMode="auto">
          <a:xfrm>
            <a:off x="6455636" y="4663310"/>
            <a:ext cx="1457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171450" indent="-171450" eaLnBrk="1" hangingPunct="1">
              <a:buFont typeface="Arial" panose="020B0604020202020204" pitchFamily="34" charset="0"/>
              <a:buChar char="•"/>
            </a:pPr>
            <a:r>
              <a:rPr lang="en-US" altLang="en-US" sz="800" dirty="0">
                <a:latin typeface="Arial" panose="020B0604020202020204" pitchFamily="34" charset="0"/>
                <a:ea typeface="Amazon Ember" panose="020B0603020204020204" pitchFamily="34" charset="0"/>
                <a:cs typeface="Arial" panose="020B0604020202020204" pitchFamily="34" charset="0"/>
              </a:rPr>
              <a:t>Scheduler</a:t>
            </a:r>
          </a:p>
          <a:p>
            <a:pPr marL="171450" indent="-171450" eaLnBrk="1" hangingPunct="1">
              <a:buFont typeface="Arial" panose="020B0604020202020204" pitchFamily="34" charset="0"/>
              <a:buChar char="•"/>
            </a:pPr>
            <a:r>
              <a:rPr lang="en-US" altLang="en-US" sz="800" dirty="0">
                <a:latin typeface="Arial" panose="020B0604020202020204" pitchFamily="34" charset="0"/>
                <a:ea typeface="Amazon Ember" panose="020B0603020204020204" pitchFamily="34" charset="0"/>
                <a:cs typeface="Arial" panose="020B0604020202020204" pitchFamily="34" charset="0"/>
              </a:rPr>
              <a:t>Web Portal</a:t>
            </a:r>
          </a:p>
          <a:p>
            <a:pPr marL="171450" indent="-171450" eaLnBrk="1" hangingPunct="1">
              <a:buFont typeface="Arial" panose="020B0604020202020204" pitchFamily="34" charset="0"/>
              <a:buChar char="•"/>
            </a:pPr>
            <a:r>
              <a:rPr lang="en-US" altLang="en-US" sz="800" dirty="0">
                <a:latin typeface="Arial" panose="020B0604020202020204" pitchFamily="34" charset="0"/>
                <a:ea typeface="Amazon Ember" panose="020B0603020204020204" pitchFamily="34" charset="0"/>
                <a:cs typeface="Arial" panose="020B0604020202020204" pitchFamily="34" charset="0"/>
              </a:rPr>
              <a:t>Analytical Dashboard</a:t>
            </a:r>
          </a:p>
        </p:txBody>
      </p:sp>
      <p:sp>
        <p:nvSpPr>
          <p:cNvPr id="274" name="Rectangle 273">
            <a:extLst>
              <a:ext uri="{FF2B5EF4-FFF2-40B4-BE49-F238E27FC236}">
                <a16:creationId xmlns:a16="http://schemas.microsoft.com/office/drawing/2014/main" id="{3B41E6E8-ABB3-F50C-0477-DE49B2EFFA4B}"/>
              </a:ext>
            </a:extLst>
          </p:cNvPr>
          <p:cNvSpPr/>
          <p:nvPr/>
        </p:nvSpPr>
        <p:spPr bwMode="auto">
          <a:xfrm>
            <a:off x="4582940" y="4373535"/>
            <a:ext cx="1677039" cy="213468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900" dirty="0">
                <a:solidFill>
                  <a:srgbClr val="5B9CD5"/>
                </a:solidFill>
                <a:latin typeface="Arial" panose="020B0604020202020204" pitchFamily="34" charset="0"/>
                <a:cs typeface="Arial" panose="020B0604020202020204" pitchFamily="34" charset="0"/>
              </a:rPr>
              <a:t>AZ-1</a:t>
            </a:r>
          </a:p>
        </p:txBody>
      </p:sp>
      <p:sp>
        <p:nvSpPr>
          <p:cNvPr id="275" name="Rectangle 274">
            <a:extLst>
              <a:ext uri="{FF2B5EF4-FFF2-40B4-BE49-F238E27FC236}">
                <a16:creationId xmlns:a16="http://schemas.microsoft.com/office/drawing/2014/main" id="{84FE85F5-E75F-F029-09F9-12E22D230D7D}"/>
              </a:ext>
            </a:extLst>
          </p:cNvPr>
          <p:cNvSpPr/>
          <p:nvPr/>
        </p:nvSpPr>
        <p:spPr bwMode="auto">
          <a:xfrm>
            <a:off x="6302349" y="4373535"/>
            <a:ext cx="1610335" cy="2134683"/>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900" dirty="0">
                <a:solidFill>
                  <a:srgbClr val="5B9CD5"/>
                </a:solidFill>
                <a:latin typeface="Arial" panose="020B0604020202020204" pitchFamily="34" charset="0"/>
                <a:cs typeface="Arial" panose="020B0604020202020204" pitchFamily="34" charset="0"/>
              </a:rPr>
              <a:t>AZ-2</a:t>
            </a:r>
          </a:p>
        </p:txBody>
      </p:sp>
      <p:grpSp>
        <p:nvGrpSpPr>
          <p:cNvPr id="282" name="Group 281">
            <a:extLst>
              <a:ext uri="{FF2B5EF4-FFF2-40B4-BE49-F238E27FC236}">
                <a16:creationId xmlns:a16="http://schemas.microsoft.com/office/drawing/2014/main" id="{5A48A2E8-70DC-47FA-F049-CA4F92674715}"/>
              </a:ext>
            </a:extLst>
          </p:cNvPr>
          <p:cNvGrpSpPr/>
          <p:nvPr/>
        </p:nvGrpSpPr>
        <p:grpSpPr>
          <a:xfrm>
            <a:off x="4858636" y="5481030"/>
            <a:ext cx="1130109" cy="384716"/>
            <a:chOff x="8609003" y="1704018"/>
            <a:chExt cx="1130109" cy="384716"/>
          </a:xfrm>
        </p:grpSpPr>
        <p:grpSp>
          <p:nvGrpSpPr>
            <p:cNvPr id="283" name="Group 282">
              <a:extLst>
                <a:ext uri="{FF2B5EF4-FFF2-40B4-BE49-F238E27FC236}">
                  <a16:creationId xmlns:a16="http://schemas.microsoft.com/office/drawing/2014/main" id="{8B3C8BB9-2346-C451-B941-CA5BEA8CC497}"/>
                </a:ext>
              </a:extLst>
            </p:cNvPr>
            <p:cNvGrpSpPr/>
            <p:nvPr/>
          </p:nvGrpSpPr>
          <p:grpSpPr>
            <a:xfrm>
              <a:off x="8612460" y="1704018"/>
              <a:ext cx="1126652" cy="376217"/>
              <a:chOff x="4234718" y="1704019"/>
              <a:chExt cx="1177350" cy="376217"/>
            </a:xfrm>
          </p:grpSpPr>
          <p:sp>
            <p:nvSpPr>
              <p:cNvPr id="285" name="Rectangle 284">
                <a:extLst>
                  <a:ext uri="{FF2B5EF4-FFF2-40B4-BE49-F238E27FC236}">
                    <a16:creationId xmlns:a16="http://schemas.microsoft.com/office/drawing/2014/main" id="{5D74696D-AFC0-F544-F82D-CA5D053B2633}"/>
                  </a:ext>
                </a:extLst>
              </p:cNvPr>
              <p:cNvSpPr/>
              <p:nvPr/>
            </p:nvSpPr>
            <p:spPr>
              <a:xfrm>
                <a:off x="4234718" y="1742478"/>
                <a:ext cx="1112503" cy="336030"/>
              </a:xfrm>
              <a:prstGeom prst="rect">
                <a:avLst/>
              </a:prstGeom>
              <a:noFill/>
              <a:ln w="127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6" name="TextBox 22">
                <a:extLst>
                  <a:ext uri="{FF2B5EF4-FFF2-40B4-BE49-F238E27FC236}">
                    <a16:creationId xmlns:a16="http://schemas.microsoft.com/office/drawing/2014/main" id="{F0FEAB5D-9D14-43C9-7996-07A60152B846}"/>
                  </a:ext>
                </a:extLst>
              </p:cNvPr>
              <p:cNvSpPr txBox="1">
                <a:spLocks noChangeArrowheads="1"/>
              </p:cNvSpPr>
              <p:nvPr/>
            </p:nvSpPr>
            <p:spPr bwMode="auto">
              <a:xfrm>
                <a:off x="4519321" y="1704019"/>
                <a:ext cx="8914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sz="1000" dirty="0">
                    <a:solidFill>
                      <a:srgbClr val="00B0F0"/>
                    </a:solidFill>
                    <a:latin typeface="Arial" panose="020B0604020202020204" pitchFamily="34" charset="0"/>
                    <a:cs typeface="Arial" panose="020B0604020202020204" pitchFamily="34" charset="0"/>
                  </a:rPr>
                  <a:t>Workstation</a:t>
                </a:r>
              </a:p>
            </p:txBody>
          </p:sp>
          <p:sp>
            <p:nvSpPr>
              <p:cNvPr id="287" name="TextBox 22">
                <a:extLst>
                  <a:ext uri="{FF2B5EF4-FFF2-40B4-BE49-F238E27FC236}">
                    <a16:creationId xmlns:a16="http://schemas.microsoft.com/office/drawing/2014/main" id="{A82F77BF-E228-B2ED-12B9-FA00AAB07FA4}"/>
                  </a:ext>
                </a:extLst>
              </p:cNvPr>
              <p:cNvSpPr txBox="1">
                <a:spLocks noChangeArrowheads="1"/>
              </p:cNvSpPr>
              <p:nvPr/>
            </p:nvSpPr>
            <p:spPr bwMode="auto">
              <a:xfrm>
                <a:off x="4530054" y="1864792"/>
                <a:ext cx="8820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171450" indent="-171450" eaLnBrk="1" hangingPunct="1">
                  <a:buFont typeface="Arial" panose="020B0604020202020204" pitchFamily="34" charset="0"/>
                  <a:buChar char="•"/>
                </a:pPr>
                <a:r>
                  <a:rPr lang="en-US" altLang="en-US" sz="800" dirty="0">
                    <a:solidFill>
                      <a:srgbClr val="232F3E"/>
                    </a:solidFill>
                    <a:latin typeface="Arial" panose="020B0604020202020204" pitchFamily="34" charset="0"/>
                    <a:cs typeface="Arial" panose="020B0604020202020204" pitchFamily="34" charset="0"/>
                  </a:rPr>
                  <a:t>NICE DCV</a:t>
                </a:r>
              </a:p>
            </p:txBody>
          </p:sp>
        </p:grpSp>
        <p:pic>
          <p:nvPicPr>
            <p:cNvPr id="284" name="Graphic 56">
              <a:extLst>
                <a:ext uri="{FF2B5EF4-FFF2-40B4-BE49-F238E27FC236}">
                  <a16:creationId xmlns:a16="http://schemas.microsoft.com/office/drawing/2014/main" id="{4DA1D7B8-B3EE-B966-35C8-43D6DBCB47FB}"/>
                </a:ext>
              </a:extLst>
            </p:cNvPr>
            <p:cNvPicPr>
              <a:picLocks noChangeAspect="1" noChangeArrowheads="1"/>
            </p:cNvPicPr>
            <p:nvPr/>
          </p:nvPicPr>
          <p:blipFill>
            <a:blip r:embed="rId34">
              <a:extLst>
                <a:ext uri="{96DAC541-7B7A-43D3-8B79-37D633B846F1}">
                  <asvg:svgBlip xmlns:asvg="http://schemas.microsoft.com/office/drawing/2016/SVG/main" r:embed="rId35"/>
                </a:ext>
              </a:extLst>
            </a:blip>
            <a:srcRect/>
            <a:stretch/>
          </p:blipFill>
          <p:spPr bwMode="auto">
            <a:xfrm>
              <a:off x="8609003" y="1745233"/>
              <a:ext cx="343501" cy="34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9" name="Group 288">
            <a:extLst>
              <a:ext uri="{FF2B5EF4-FFF2-40B4-BE49-F238E27FC236}">
                <a16:creationId xmlns:a16="http://schemas.microsoft.com/office/drawing/2014/main" id="{FC4D2C24-549F-C634-3C00-4999D95C3DA2}"/>
              </a:ext>
            </a:extLst>
          </p:cNvPr>
          <p:cNvGrpSpPr/>
          <p:nvPr/>
        </p:nvGrpSpPr>
        <p:grpSpPr>
          <a:xfrm>
            <a:off x="6585723" y="5475117"/>
            <a:ext cx="1130109" cy="384716"/>
            <a:chOff x="8609003" y="1704018"/>
            <a:chExt cx="1130109" cy="384716"/>
          </a:xfrm>
        </p:grpSpPr>
        <p:grpSp>
          <p:nvGrpSpPr>
            <p:cNvPr id="290" name="Group 289">
              <a:extLst>
                <a:ext uri="{FF2B5EF4-FFF2-40B4-BE49-F238E27FC236}">
                  <a16:creationId xmlns:a16="http://schemas.microsoft.com/office/drawing/2014/main" id="{E2BBE555-A773-0F98-BA4D-13DB8BC2B4C7}"/>
                </a:ext>
              </a:extLst>
            </p:cNvPr>
            <p:cNvGrpSpPr/>
            <p:nvPr/>
          </p:nvGrpSpPr>
          <p:grpSpPr>
            <a:xfrm>
              <a:off x="8612460" y="1704018"/>
              <a:ext cx="1126652" cy="376217"/>
              <a:chOff x="4234718" y="1704019"/>
              <a:chExt cx="1177350" cy="376217"/>
            </a:xfrm>
          </p:grpSpPr>
          <p:sp>
            <p:nvSpPr>
              <p:cNvPr id="292" name="Rectangle 291">
                <a:extLst>
                  <a:ext uri="{FF2B5EF4-FFF2-40B4-BE49-F238E27FC236}">
                    <a16:creationId xmlns:a16="http://schemas.microsoft.com/office/drawing/2014/main" id="{6F927AE3-462B-9D8C-4F32-5CB5F09060E5}"/>
                  </a:ext>
                </a:extLst>
              </p:cNvPr>
              <p:cNvSpPr/>
              <p:nvPr/>
            </p:nvSpPr>
            <p:spPr>
              <a:xfrm>
                <a:off x="4234718" y="1742478"/>
                <a:ext cx="1112503" cy="336030"/>
              </a:xfrm>
              <a:prstGeom prst="rect">
                <a:avLst/>
              </a:prstGeom>
              <a:noFill/>
              <a:ln w="127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3" name="TextBox 22">
                <a:extLst>
                  <a:ext uri="{FF2B5EF4-FFF2-40B4-BE49-F238E27FC236}">
                    <a16:creationId xmlns:a16="http://schemas.microsoft.com/office/drawing/2014/main" id="{EE3F8397-3A5E-04D6-1510-7856CC2ECD54}"/>
                  </a:ext>
                </a:extLst>
              </p:cNvPr>
              <p:cNvSpPr txBox="1">
                <a:spLocks noChangeArrowheads="1"/>
              </p:cNvSpPr>
              <p:nvPr/>
            </p:nvSpPr>
            <p:spPr bwMode="auto">
              <a:xfrm>
                <a:off x="4519321" y="1704019"/>
                <a:ext cx="8914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sz="1000" dirty="0">
                    <a:solidFill>
                      <a:srgbClr val="00B0F0"/>
                    </a:solidFill>
                    <a:latin typeface="Arial" panose="020B0604020202020204" pitchFamily="34" charset="0"/>
                    <a:cs typeface="Arial" panose="020B0604020202020204" pitchFamily="34" charset="0"/>
                  </a:rPr>
                  <a:t>Workstation</a:t>
                </a:r>
              </a:p>
            </p:txBody>
          </p:sp>
          <p:sp>
            <p:nvSpPr>
              <p:cNvPr id="295" name="TextBox 22">
                <a:extLst>
                  <a:ext uri="{FF2B5EF4-FFF2-40B4-BE49-F238E27FC236}">
                    <a16:creationId xmlns:a16="http://schemas.microsoft.com/office/drawing/2014/main" id="{4A9C5BB5-542F-A0C7-A774-2B98CC546F4C}"/>
                  </a:ext>
                </a:extLst>
              </p:cNvPr>
              <p:cNvSpPr txBox="1">
                <a:spLocks noChangeArrowheads="1"/>
              </p:cNvSpPr>
              <p:nvPr/>
            </p:nvSpPr>
            <p:spPr bwMode="auto">
              <a:xfrm>
                <a:off x="4530054" y="1864792"/>
                <a:ext cx="8820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171450" indent="-171450" eaLnBrk="1" hangingPunct="1">
                  <a:buFont typeface="Arial" panose="020B0604020202020204" pitchFamily="34" charset="0"/>
                  <a:buChar char="•"/>
                </a:pPr>
                <a:r>
                  <a:rPr lang="en-US" altLang="en-US" sz="800" dirty="0">
                    <a:solidFill>
                      <a:srgbClr val="232F3E"/>
                    </a:solidFill>
                    <a:latin typeface="Arial" panose="020B0604020202020204" pitchFamily="34" charset="0"/>
                    <a:cs typeface="Arial" panose="020B0604020202020204" pitchFamily="34" charset="0"/>
                  </a:rPr>
                  <a:t>NICE DCV</a:t>
                </a:r>
              </a:p>
            </p:txBody>
          </p:sp>
        </p:grpSp>
        <p:pic>
          <p:nvPicPr>
            <p:cNvPr id="291" name="Graphic 56">
              <a:extLst>
                <a:ext uri="{FF2B5EF4-FFF2-40B4-BE49-F238E27FC236}">
                  <a16:creationId xmlns:a16="http://schemas.microsoft.com/office/drawing/2014/main" id="{FB8D9945-A6A8-33DD-4CB7-5FE050D429BB}"/>
                </a:ext>
              </a:extLst>
            </p:cNvPr>
            <p:cNvPicPr>
              <a:picLocks noChangeAspect="1" noChangeArrowheads="1"/>
            </p:cNvPicPr>
            <p:nvPr/>
          </p:nvPicPr>
          <p:blipFill>
            <a:blip r:embed="rId34">
              <a:extLst>
                <a:ext uri="{96DAC541-7B7A-43D3-8B79-37D633B846F1}">
                  <asvg:svgBlip xmlns:asvg="http://schemas.microsoft.com/office/drawing/2016/SVG/main" r:embed="rId35"/>
                </a:ext>
              </a:extLst>
            </a:blip>
            <a:srcRect/>
            <a:stretch/>
          </p:blipFill>
          <p:spPr bwMode="auto">
            <a:xfrm>
              <a:off x="8609003" y="1745233"/>
              <a:ext cx="343501" cy="34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2" name="Group 301">
            <a:extLst>
              <a:ext uri="{FF2B5EF4-FFF2-40B4-BE49-F238E27FC236}">
                <a16:creationId xmlns:a16="http://schemas.microsoft.com/office/drawing/2014/main" id="{0A959170-1D6C-3179-EC04-2CB83E4D8DBC}"/>
              </a:ext>
            </a:extLst>
          </p:cNvPr>
          <p:cNvGrpSpPr/>
          <p:nvPr/>
        </p:nvGrpSpPr>
        <p:grpSpPr>
          <a:xfrm>
            <a:off x="4901457" y="5943359"/>
            <a:ext cx="1134321" cy="515793"/>
            <a:chOff x="4973165" y="5953356"/>
            <a:chExt cx="1134321" cy="515793"/>
          </a:xfrm>
        </p:grpSpPr>
        <p:pic>
          <p:nvPicPr>
            <p:cNvPr id="296" name="Graphic 62">
              <a:extLst>
                <a:ext uri="{FF2B5EF4-FFF2-40B4-BE49-F238E27FC236}">
                  <a16:creationId xmlns:a16="http://schemas.microsoft.com/office/drawing/2014/main" id="{DCB78DD7-9C3F-4123-609F-D06E9A38BE92}"/>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352547" y="5958292"/>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8" name="Graphic 62">
              <a:extLst>
                <a:ext uri="{FF2B5EF4-FFF2-40B4-BE49-F238E27FC236}">
                  <a16:creationId xmlns:a16="http://schemas.microsoft.com/office/drawing/2014/main" id="{08054BC8-E736-B4C8-D0F1-B9E2B018E2CE}"/>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664821" y="596129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9" name="Graphic 62">
              <a:extLst>
                <a:ext uri="{FF2B5EF4-FFF2-40B4-BE49-F238E27FC236}">
                  <a16:creationId xmlns:a16="http://schemas.microsoft.com/office/drawing/2014/main" id="{7EDCA599-00A8-2A07-CEE2-670311B5176F}"/>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052196" y="5953356"/>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0" name="TextBox 17">
              <a:extLst>
                <a:ext uri="{FF2B5EF4-FFF2-40B4-BE49-F238E27FC236}">
                  <a16:creationId xmlns:a16="http://schemas.microsoft.com/office/drawing/2014/main" id="{0C75EAF9-E790-6FA0-15ED-533A405E02BC}"/>
                </a:ext>
              </a:extLst>
            </p:cNvPr>
            <p:cNvSpPr txBox="1">
              <a:spLocks noChangeArrowheads="1"/>
            </p:cNvSpPr>
            <p:nvPr/>
          </p:nvSpPr>
          <p:spPr bwMode="auto">
            <a:xfrm>
              <a:off x="4973165" y="6222928"/>
              <a:ext cx="113432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000" dirty="0">
                  <a:solidFill>
                    <a:srgbClr val="00B0F0"/>
                  </a:solidFill>
                  <a:latin typeface="Arial" panose="020B0604020202020204" pitchFamily="34" charset="0"/>
                  <a:ea typeface="Amazon Ember" panose="020B0603020204020204" pitchFamily="34" charset="0"/>
                  <a:cs typeface="Arial" panose="020B0604020202020204" pitchFamily="34" charset="0"/>
                </a:rPr>
                <a:t>Compute Nodes</a:t>
              </a:r>
            </a:p>
          </p:txBody>
        </p:sp>
      </p:grpSp>
      <p:grpSp>
        <p:nvGrpSpPr>
          <p:cNvPr id="309" name="Group 308">
            <a:extLst>
              <a:ext uri="{FF2B5EF4-FFF2-40B4-BE49-F238E27FC236}">
                <a16:creationId xmlns:a16="http://schemas.microsoft.com/office/drawing/2014/main" id="{43D99058-E03E-DBA3-1BAA-8F4EF280AA12}"/>
              </a:ext>
            </a:extLst>
          </p:cNvPr>
          <p:cNvGrpSpPr/>
          <p:nvPr/>
        </p:nvGrpSpPr>
        <p:grpSpPr>
          <a:xfrm>
            <a:off x="6668957" y="5957272"/>
            <a:ext cx="1134321" cy="498093"/>
            <a:chOff x="6551994" y="5957272"/>
            <a:chExt cx="1134321" cy="498093"/>
          </a:xfrm>
        </p:grpSpPr>
        <p:grpSp>
          <p:nvGrpSpPr>
            <p:cNvPr id="303" name="Group 302">
              <a:extLst>
                <a:ext uri="{FF2B5EF4-FFF2-40B4-BE49-F238E27FC236}">
                  <a16:creationId xmlns:a16="http://schemas.microsoft.com/office/drawing/2014/main" id="{DC311C4D-3D6C-ECD2-E977-2DB74F4F0AEF}"/>
                </a:ext>
              </a:extLst>
            </p:cNvPr>
            <p:cNvGrpSpPr/>
            <p:nvPr/>
          </p:nvGrpSpPr>
          <p:grpSpPr>
            <a:xfrm>
              <a:off x="6579686" y="5957272"/>
              <a:ext cx="924899" cy="320212"/>
              <a:chOff x="5052196" y="5953356"/>
              <a:chExt cx="924899" cy="320212"/>
            </a:xfrm>
          </p:grpSpPr>
          <p:pic>
            <p:nvPicPr>
              <p:cNvPr id="304" name="Graphic 62">
                <a:extLst>
                  <a:ext uri="{FF2B5EF4-FFF2-40B4-BE49-F238E27FC236}">
                    <a16:creationId xmlns:a16="http://schemas.microsoft.com/office/drawing/2014/main" id="{E5172FFA-6902-5935-985C-ACC152557515}"/>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352547" y="5958292"/>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5" name="Graphic 62">
                <a:extLst>
                  <a:ext uri="{FF2B5EF4-FFF2-40B4-BE49-F238E27FC236}">
                    <a16:creationId xmlns:a16="http://schemas.microsoft.com/office/drawing/2014/main" id="{BB1995AC-D231-8B38-E3D2-D6E0017AD4A3}"/>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664821" y="596129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6" name="Graphic 62">
                <a:extLst>
                  <a:ext uri="{FF2B5EF4-FFF2-40B4-BE49-F238E27FC236}">
                    <a16:creationId xmlns:a16="http://schemas.microsoft.com/office/drawing/2014/main" id="{BEDA82E7-9643-57CA-E5CF-9CCE579903C8}"/>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052196" y="5953356"/>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8" name="TextBox 17">
              <a:extLst>
                <a:ext uri="{FF2B5EF4-FFF2-40B4-BE49-F238E27FC236}">
                  <a16:creationId xmlns:a16="http://schemas.microsoft.com/office/drawing/2014/main" id="{6D0EEEFE-F4BF-2B4E-8A78-C9027F9508F0}"/>
                </a:ext>
              </a:extLst>
            </p:cNvPr>
            <p:cNvSpPr txBox="1">
              <a:spLocks noChangeArrowheads="1"/>
            </p:cNvSpPr>
            <p:nvPr/>
          </p:nvSpPr>
          <p:spPr bwMode="auto">
            <a:xfrm>
              <a:off x="6551994" y="6209144"/>
              <a:ext cx="113432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000" dirty="0">
                  <a:solidFill>
                    <a:srgbClr val="00B0F0"/>
                  </a:solidFill>
                  <a:latin typeface="Arial" panose="020B0604020202020204" pitchFamily="34" charset="0"/>
                  <a:ea typeface="Amazon Ember" panose="020B0603020204020204" pitchFamily="34" charset="0"/>
                  <a:cs typeface="Arial" panose="020B0604020202020204" pitchFamily="34" charset="0"/>
                </a:rPr>
                <a:t>Compute Nodes</a:t>
              </a:r>
            </a:p>
          </p:txBody>
        </p:sp>
      </p:grpSp>
      <p:pic>
        <p:nvPicPr>
          <p:cNvPr id="314" name="Graphic 8">
            <a:extLst>
              <a:ext uri="{FF2B5EF4-FFF2-40B4-BE49-F238E27FC236}">
                <a16:creationId xmlns:a16="http://schemas.microsoft.com/office/drawing/2014/main" id="{39706F13-FDA0-7CDA-8397-DF9E2A347EF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89198" y="5274925"/>
            <a:ext cx="362062" cy="3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6" name="Connector: Elbow 315">
            <a:extLst>
              <a:ext uri="{FF2B5EF4-FFF2-40B4-BE49-F238E27FC236}">
                <a16:creationId xmlns:a16="http://schemas.microsoft.com/office/drawing/2014/main" id="{9ECB452F-4C3B-4983-91DB-65DBFD2F5697}"/>
              </a:ext>
            </a:extLst>
          </p:cNvPr>
          <p:cNvCxnSpPr>
            <a:cxnSpLocks/>
            <a:stCxn id="249" idx="2"/>
            <a:endCxn id="24" idx="0"/>
          </p:cNvCxnSpPr>
          <p:nvPr/>
        </p:nvCxnSpPr>
        <p:spPr>
          <a:xfrm rot="16200000" flipH="1">
            <a:off x="4078938" y="1669077"/>
            <a:ext cx="1394355" cy="2950816"/>
          </a:xfrm>
          <a:prstGeom prst="bentConnector3">
            <a:avLst>
              <a:gd name="adj1" fmla="val 85926"/>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0" name="Connector: Elbow 319">
            <a:extLst>
              <a:ext uri="{FF2B5EF4-FFF2-40B4-BE49-F238E27FC236}">
                <a16:creationId xmlns:a16="http://schemas.microsoft.com/office/drawing/2014/main" id="{C4B3846E-2533-9AC5-FC27-BA94FA29DBD2}"/>
              </a:ext>
            </a:extLst>
          </p:cNvPr>
          <p:cNvCxnSpPr>
            <a:cxnSpLocks/>
            <a:stCxn id="248" idx="2"/>
            <a:endCxn id="24" idx="0"/>
          </p:cNvCxnSpPr>
          <p:nvPr/>
        </p:nvCxnSpPr>
        <p:spPr>
          <a:xfrm rot="16200000" flipH="1">
            <a:off x="4391188" y="1981328"/>
            <a:ext cx="1388130" cy="2332539"/>
          </a:xfrm>
          <a:prstGeom prst="bentConnector3">
            <a:avLst>
              <a:gd name="adj1" fmla="val 84941"/>
            </a:avLst>
          </a:prstGeom>
          <a:ln>
            <a:tailEnd type="triangle"/>
          </a:ln>
        </p:spPr>
        <p:style>
          <a:lnRef idx="1">
            <a:schemeClr val="accent2"/>
          </a:lnRef>
          <a:fillRef idx="0">
            <a:schemeClr val="accent2"/>
          </a:fillRef>
          <a:effectRef idx="0">
            <a:schemeClr val="accent2"/>
          </a:effectRef>
          <a:fontRef idx="minor">
            <a:schemeClr val="tx1"/>
          </a:fontRef>
        </p:style>
      </p:cxnSp>
      <p:pic>
        <p:nvPicPr>
          <p:cNvPr id="5" name="Graphic 5">
            <a:extLst>
              <a:ext uri="{FF2B5EF4-FFF2-40B4-BE49-F238E27FC236}">
                <a16:creationId xmlns:a16="http://schemas.microsoft.com/office/drawing/2014/main" id="{994315F5-2117-9D22-F2A7-7A732B54C3D9}"/>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9508037" y="4807182"/>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7">
            <a:extLst>
              <a:ext uri="{FF2B5EF4-FFF2-40B4-BE49-F238E27FC236}">
                <a16:creationId xmlns:a16="http://schemas.microsoft.com/office/drawing/2014/main" id="{C7038888-5EF5-04E6-DF09-48C088662013}"/>
              </a:ext>
            </a:extLst>
          </p:cNvPr>
          <p:cNvSpPr txBox="1">
            <a:spLocks noChangeArrowheads="1"/>
          </p:cNvSpPr>
          <p:nvPr/>
        </p:nvSpPr>
        <p:spPr bwMode="auto">
          <a:xfrm>
            <a:off x="9192023" y="4995186"/>
            <a:ext cx="90180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solidFill>
                  <a:srgbClr val="00B0F0"/>
                </a:solidFill>
                <a:latin typeface="Arial" panose="020B0604020202020204" pitchFamily="34" charset="0"/>
                <a:ea typeface="Amazon Ember" panose="020B0603020204020204" pitchFamily="34" charset="0"/>
                <a:cs typeface="Arial" panose="020B0604020202020204" pitchFamily="34" charset="0"/>
              </a:rPr>
              <a:t>Head Node</a:t>
            </a:r>
          </a:p>
        </p:txBody>
      </p:sp>
      <p:grpSp>
        <p:nvGrpSpPr>
          <p:cNvPr id="30" name="Group 29">
            <a:extLst>
              <a:ext uri="{FF2B5EF4-FFF2-40B4-BE49-F238E27FC236}">
                <a16:creationId xmlns:a16="http://schemas.microsoft.com/office/drawing/2014/main" id="{AB7387AD-4DDE-6E7F-6AC9-3D3A0EFDCC3B}"/>
              </a:ext>
            </a:extLst>
          </p:cNvPr>
          <p:cNvGrpSpPr/>
          <p:nvPr/>
        </p:nvGrpSpPr>
        <p:grpSpPr>
          <a:xfrm>
            <a:off x="10129425" y="4805652"/>
            <a:ext cx="901805" cy="416845"/>
            <a:chOff x="11019019" y="4757713"/>
            <a:chExt cx="901805" cy="416845"/>
          </a:xfrm>
        </p:grpSpPr>
        <p:pic>
          <p:nvPicPr>
            <p:cNvPr id="17" name="Graphic 5">
              <a:extLst>
                <a:ext uri="{FF2B5EF4-FFF2-40B4-BE49-F238E27FC236}">
                  <a16:creationId xmlns:a16="http://schemas.microsoft.com/office/drawing/2014/main" id="{56F9BC09-9923-9E89-D50A-B1BCF312E080}"/>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1348565" y="4757713"/>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7">
              <a:extLst>
                <a:ext uri="{FF2B5EF4-FFF2-40B4-BE49-F238E27FC236}">
                  <a16:creationId xmlns:a16="http://schemas.microsoft.com/office/drawing/2014/main" id="{25176B3A-C3A0-C0A8-B2B6-DA13FD64A7D3}"/>
                </a:ext>
              </a:extLst>
            </p:cNvPr>
            <p:cNvSpPr txBox="1">
              <a:spLocks noChangeArrowheads="1"/>
            </p:cNvSpPr>
            <p:nvPr/>
          </p:nvSpPr>
          <p:spPr bwMode="auto">
            <a:xfrm>
              <a:off x="11019019" y="4943726"/>
              <a:ext cx="90180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solidFill>
                    <a:srgbClr val="00B0F0"/>
                  </a:solidFill>
                  <a:latin typeface="Arial" panose="020B0604020202020204" pitchFamily="34" charset="0"/>
                  <a:ea typeface="Amazon Ember" panose="020B0603020204020204" pitchFamily="34" charset="0"/>
                  <a:cs typeface="Arial" panose="020B0604020202020204" pitchFamily="34" charset="0"/>
                </a:rPr>
                <a:t>Head Node</a:t>
              </a:r>
            </a:p>
          </p:txBody>
        </p:sp>
      </p:grpSp>
      <p:pic>
        <p:nvPicPr>
          <p:cNvPr id="25" name="Graphic 35">
            <a:extLst>
              <a:ext uri="{FF2B5EF4-FFF2-40B4-BE49-F238E27FC236}">
                <a16:creationId xmlns:a16="http://schemas.microsoft.com/office/drawing/2014/main" id="{AF984F0C-C001-A6D7-B1C8-0B7F6DECA34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27216" y="5211697"/>
            <a:ext cx="22177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Graphic 35">
            <a:extLst>
              <a:ext uri="{FF2B5EF4-FFF2-40B4-BE49-F238E27FC236}">
                <a16:creationId xmlns:a16="http://schemas.microsoft.com/office/drawing/2014/main" id="{D6B445CF-A022-D6E3-85FA-214B8B6DD72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186510" y="5225518"/>
            <a:ext cx="22177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Group 26">
            <a:extLst>
              <a:ext uri="{FF2B5EF4-FFF2-40B4-BE49-F238E27FC236}">
                <a16:creationId xmlns:a16="http://schemas.microsoft.com/office/drawing/2014/main" id="{C826A9C7-82CD-A9FB-5986-F059129297B5}"/>
              </a:ext>
            </a:extLst>
          </p:cNvPr>
          <p:cNvGrpSpPr/>
          <p:nvPr/>
        </p:nvGrpSpPr>
        <p:grpSpPr>
          <a:xfrm>
            <a:off x="9508037" y="5240429"/>
            <a:ext cx="599534" cy="365179"/>
            <a:chOff x="7088199" y="5191410"/>
            <a:chExt cx="599534" cy="365179"/>
          </a:xfrm>
        </p:grpSpPr>
        <p:pic>
          <p:nvPicPr>
            <p:cNvPr id="28" name="Graphic 27">
              <a:extLst>
                <a:ext uri="{FF2B5EF4-FFF2-40B4-BE49-F238E27FC236}">
                  <a16:creationId xmlns:a16="http://schemas.microsoft.com/office/drawing/2014/main" id="{E5B3292A-253B-5B4A-975D-39C705639C7A}"/>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244023" y="5191410"/>
              <a:ext cx="228600" cy="182107"/>
            </a:xfrm>
            <a:prstGeom prst="rect">
              <a:avLst/>
            </a:prstGeom>
          </p:spPr>
        </p:pic>
        <p:sp>
          <p:nvSpPr>
            <p:cNvPr id="29" name="TextBox 17">
              <a:extLst>
                <a:ext uri="{FF2B5EF4-FFF2-40B4-BE49-F238E27FC236}">
                  <a16:creationId xmlns:a16="http://schemas.microsoft.com/office/drawing/2014/main" id="{FD9A1383-1855-9CBD-2299-FCACF32E8AFB}"/>
                </a:ext>
              </a:extLst>
            </p:cNvPr>
            <p:cNvSpPr txBox="1">
              <a:spLocks noChangeArrowheads="1"/>
            </p:cNvSpPr>
            <p:nvPr/>
          </p:nvSpPr>
          <p:spPr bwMode="auto">
            <a:xfrm>
              <a:off x="7088199" y="5325757"/>
              <a:ext cx="59953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Cloud9</a:t>
              </a:r>
            </a:p>
          </p:txBody>
        </p:sp>
      </p:grpSp>
      <p:grpSp>
        <p:nvGrpSpPr>
          <p:cNvPr id="31" name="Group 30">
            <a:extLst>
              <a:ext uri="{FF2B5EF4-FFF2-40B4-BE49-F238E27FC236}">
                <a16:creationId xmlns:a16="http://schemas.microsoft.com/office/drawing/2014/main" id="{C2EC8723-FAC4-0D34-FCFC-9E1BD111614F}"/>
              </a:ext>
            </a:extLst>
          </p:cNvPr>
          <p:cNvGrpSpPr/>
          <p:nvPr/>
        </p:nvGrpSpPr>
        <p:grpSpPr>
          <a:xfrm>
            <a:off x="8667316" y="5567114"/>
            <a:ext cx="1130109" cy="384716"/>
            <a:chOff x="8609003" y="1704018"/>
            <a:chExt cx="1130109" cy="384716"/>
          </a:xfrm>
        </p:grpSpPr>
        <p:grpSp>
          <p:nvGrpSpPr>
            <p:cNvPr id="32" name="Group 31">
              <a:extLst>
                <a:ext uri="{FF2B5EF4-FFF2-40B4-BE49-F238E27FC236}">
                  <a16:creationId xmlns:a16="http://schemas.microsoft.com/office/drawing/2014/main" id="{3EAEFB03-FDF8-9F8E-FBE2-FE57A5C1FF51}"/>
                </a:ext>
              </a:extLst>
            </p:cNvPr>
            <p:cNvGrpSpPr/>
            <p:nvPr/>
          </p:nvGrpSpPr>
          <p:grpSpPr>
            <a:xfrm>
              <a:off x="8612460" y="1704018"/>
              <a:ext cx="1126652" cy="376217"/>
              <a:chOff x="4234718" y="1704019"/>
              <a:chExt cx="1177350" cy="376217"/>
            </a:xfrm>
          </p:grpSpPr>
          <p:sp>
            <p:nvSpPr>
              <p:cNvPr id="42" name="Rectangle 41">
                <a:extLst>
                  <a:ext uri="{FF2B5EF4-FFF2-40B4-BE49-F238E27FC236}">
                    <a16:creationId xmlns:a16="http://schemas.microsoft.com/office/drawing/2014/main" id="{CEB43CD5-10E1-F8E7-98F9-36E0A8D01610}"/>
                  </a:ext>
                </a:extLst>
              </p:cNvPr>
              <p:cNvSpPr/>
              <p:nvPr/>
            </p:nvSpPr>
            <p:spPr>
              <a:xfrm>
                <a:off x="4234718" y="1742478"/>
                <a:ext cx="1112503" cy="336030"/>
              </a:xfrm>
              <a:prstGeom prst="rect">
                <a:avLst/>
              </a:prstGeom>
              <a:noFill/>
              <a:ln w="127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22">
                <a:extLst>
                  <a:ext uri="{FF2B5EF4-FFF2-40B4-BE49-F238E27FC236}">
                    <a16:creationId xmlns:a16="http://schemas.microsoft.com/office/drawing/2014/main" id="{ED4B2D86-5305-F08E-FCEB-A1BCD908A626}"/>
                  </a:ext>
                </a:extLst>
              </p:cNvPr>
              <p:cNvSpPr txBox="1">
                <a:spLocks noChangeArrowheads="1"/>
              </p:cNvSpPr>
              <p:nvPr/>
            </p:nvSpPr>
            <p:spPr bwMode="auto">
              <a:xfrm>
                <a:off x="4519321" y="1704019"/>
                <a:ext cx="8914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sz="1000" dirty="0">
                    <a:solidFill>
                      <a:srgbClr val="00B0F0"/>
                    </a:solidFill>
                    <a:latin typeface="Arial" panose="020B0604020202020204" pitchFamily="34" charset="0"/>
                    <a:cs typeface="Arial" panose="020B0604020202020204" pitchFamily="34" charset="0"/>
                  </a:rPr>
                  <a:t>Workstation</a:t>
                </a:r>
              </a:p>
            </p:txBody>
          </p:sp>
          <p:sp>
            <p:nvSpPr>
              <p:cNvPr id="44" name="TextBox 22">
                <a:extLst>
                  <a:ext uri="{FF2B5EF4-FFF2-40B4-BE49-F238E27FC236}">
                    <a16:creationId xmlns:a16="http://schemas.microsoft.com/office/drawing/2014/main" id="{CA6A0171-F42E-33EA-C68D-FC8794C46A06}"/>
                  </a:ext>
                </a:extLst>
              </p:cNvPr>
              <p:cNvSpPr txBox="1">
                <a:spLocks noChangeArrowheads="1"/>
              </p:cNvSpPr>
              <p:nvPr/>
            </p:nvSpPr>
            <p:spPr bwMode="auto">
              <a:xfrm>
                <a:off x="4530054" y="1864792"/>
                <a:ext cx="8820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171450" indent="-171450" eaLnBrk="1" hangingPunct="1">
                  <a:buFont typeface="Arial" panose="020B0604020202020204" pitchFamily="34" charset="0"/>
                  <a:buChar char="•"/>
                </a:pPr>
                <a:r>
                  <a:rPr lang="en-US" altLang="en-US" sz="800" dirty="0">
                    <a:solidFill>
                      <a:srgbClr val="232F3E"/>
                    </a:solidFill>
                    <a:latin typeface="Arial" panose="020B0604020202020204" pitchFamily="34" charset="0"/>
                    <a:cs typeface="Arial" panose="020B0604020202020204" pitchFamily="34" charset="0"/>
                  </a:rPr>
                  <a:t>NICE DCV</a:t>
                </a:r>
              </a:p>
            </p:txBody>
          </p:sp>
        </p:grpSp>
        <p:pic>
          <p:nvPicPr>
            <p:cNvPr id="41" name="Graphic 56">
              <a:extLst>
                <a:ext uri="{FF2B5EF4-FFF2-40B4-BE49-F238E27FC236}">
                  <a16:creationId xmlns:a16="http://schemas.microsoft.com/office/drawing/2014/main" id="{0602D9A7-D504-F6EA-AA1B-F7525B8BBD90}"/>
                </a:ext>
              </a:extLst>
            </p:cNvPr>
            <p:cNvPicPr>
              <a:picLocks noChangeAspect="1" noChangeArrowheads="1"/>
            </p:cNvPicPr>
            <p:nvPr/>
          </p:nvPicPr>
          <p:blipFill>
            <a:blip r:embed="rId34">
              <a:extLst>
                <a:ext uri="{96DAC541-7B7A-43D3-8B79-37D633B846F1}">
                  <asvg:svgBlip xmlns:asvg="http://schemas.microsoft.com/office/drawing/2016/SVG/main" r:embed="rId35"/>
                </a:ext>
              </a:extLst>
            </a:blip>
            <a:srcRect/>
            <a:stretch/>
          </p:blipFill>
          <p:spPr bwMode="auto">
            <a:xfrm>
              <a:off x="8609003" y="1745233"/>
              <a:ext cx="343501" cy="34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 name="Group 46">
            <a:extLst>
              <a:ext uri="{FF2B5EF4-FFF2-40B4-BE49-F238E27FC236}">
                <a16:creationId xmlns:a16="http://schemas.microsoft.com/office/drawing/2014/main" id="{C76776B7-7832-A486-8F80-F7FD908191DF}"/>
              </a:ext>
            </a:extLst>
          </p:cNvPr>
          <p:cNvGrpSpPr/>
          <p:nvPr/>
        </p:nvGrpSpPr>
        <p:grpSpPr>
          <a:xfrm>
            <a:off x="10475388" y="5556139"/>
            <a:ext cx="1130109" cy="384716"/>
            <a:chOff x="8609003" y="1704018"/>
            <a:chExt cx="1130109" cy="384716"/>
          </a:xfrm>
        </p:grpSpPr>
        <p:grpSp>
          <p:nvGrpSpPr>
            <p:cNvPr id="48" name="Group 47">
              <a:extLst>
                <a:ext uri="{FF2B5EF4-FFF2-40B4-BE49-F238E27FC236}">
                  <a16:creationId xmlns:a16="http://schemas.microsoft.com/office/drawing/2014/main" id="{652B2F79-B9EF-A869-5CB4-D5E94FED32E9}"/>
                </a:ext>
              </a:extLst>
            </p:cNvPr>
            <p:cNvGrpSpPr/>
            <p:nvPr/>
          </p:nvGrpSpPr>
          <p:grpSpPr>
            <a:xfrm>
              <a:off x="8612460" y="1704018"/>
              <a:ext cx="1126652" cy="376217"/>
              <a:chOff x="4234718" y="1704019"/>
              <a:chExt cx="1177350" cy="376217"/>
            </a:xfrm>
          </p:grpSpPr>
          <p:sp>
            <p:nvSpPr>
              <p:cNvPr id="57" name="Rectangle 56">
                <a:extLst>
                  <a:ext uri="{FF2B5EF4-FFF2-40B4-BE49-F238E27FC236}">
                    <a16:creationId xmlns:a16="http://schemas.microsoft.com/office/drawing/2014/main" id="{076A4C1B-4191-CCC2-42D3-C537730515F6}"/>
                  </a:ext>
                </a:extLst>
              </p:cNvPr>
              <p:cNvSpPr/>
              <p:nvPr/>
            </p:nvSpPr>
            <p:spPr>
              <a:xfrm>
                <a:off x="4234718" y="1742478"/>
                <a:ext cx="1112503" cy="336030"/>
              </a:xfrm>
              <a:prstGeom prst="rect">
                <a:avLst/>
              </a:prstGeom>
              <a:noFill/>
              <a:ln w="127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22">
                <a:extLst>
                  <a:ext uri="{FF2B5EF4-FFF2-40B4-BE49-F238E27FC236}">
                    <a16:creationId xmlns:a16="http://schemas.microsoft.com/office/drawing/2014/main" id="{442152A7-8230-6260-6C84-36C73C25192A}"/>
                  </a:ext>
                </a:extLst>
              </p:cNvPr>
              <p:cNvSpPr txBox="1">
                <a:spLocks noChangeArrowheads="1"/>
              </p:cNvSpPr>
              <p:nvPr/>
            </p:nvSpPr>
            <p:spPr bwMode="auto">
              <a:xfrm>
                <a:off x="4519321" y="1704019"/>
                <a:ext cx="8914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sz="1000" dirty="0">
                    <a:solidFill>
                      <a:srgbClr val="00B0F0"/>
                    </a:solidFill>
                    <a:latin typeface="Arial" panose="020B0604020202020204" pitchFamily="34" charset="0"/>
                    <a:cs typeface="Arial" panose="020B0604020202020204" pitchFamily="34" charset="0"/>
                  </a:rPr>
                  <a:t>Workstation</a:t>
                </a:r>
              </a:p>
            </p:txBody>
          </p:sp>
          <p:sp>
            <p:nvSpPr>
              <p:cNvPr id="62" name="TextBox 22">
                <a:extLst>
                  <a:ext uri="{FF2B5EF4-FFF2-40B4-BE49-F238E27FC236}">
                    <a16:creationId xmlns:a16="http://schemas.microsoft.com/office/drawing/2014/main" id="{F365F919-0A40-DB1A-46C1-5A37ACBCEF40}"/>
                  </a:ext>
                </a:extLst>
              </p:cNvPr>
              <p:cNvSpPr txBox="1">
                <a:spLocks noChangeArrowheads="1"/>
              </p:cNvSpPr>
              <p:nvPr/>
            </p:nvSpPr>
            <p:spPr bwMode="auto">
              <a:xfrm>
                <a:off x="4530054" y="1864792"/>
                <a:ext cx="8820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171450" indent="-171450" eaLnBrk="1" hangingPunct="1">
                  <a:buFont typeface="Arial" panose="020B0604020202020204" pitchFamily="34" charset="0"/>
                  <a:buChar char="•"/>
                </a:pPr>
                <a:r>
                  <a:rPr lang="en-US" altLang="en-US" sz="800" dirty="0">
                    <a:solidFill>
                      <a:srgbClr val="232F3E"/>
                    </a:solidFill>
                    <a:latin typeface="Arial" panose="020B0604020202020204" pitchFamily="34" charset="0"/>
                    <a:cs typeface="Arial" panose="020B0604020202020204" pitchFamily="34" charset="0"/>
                  </a:rPr>
                  <a:t>NICE DCV</a:t>
                </a:r>
              </a:p>
            </p:txBody>
          </p:sp>
        </p:grpSp>
        <p:pic>
          <p:nvPicPr>
            <p:cNvPr id="55" name="Graphic 56">
              <a:extLst>
                <a:ext uri="{FF2B5EF4-FFF2-40B4-BE49-F238E27FC236}">
                  <a16:creationId xmlns:a16="http://schemas.microsoft.com/office/drawing/2014/main" id="{0FC62FC8-FF26-C7C5-765C-862F84AA6229}"/>
                </a:ext>
              </a:extLst>
            </p:cNvPr>
            <p:cNvPicPr>
              <a:picLocks noChangeAspect="1" noChangeArrowheads="1"/>
            </p:cNvPicPr>
            <p:nvPr/>
          </p:nvPicPr>
          <p:blipFill>
            <a:blip r:embed="rId34">
              <a:extLst>
                <a:ext uri="{96DAC541-7B7A-43D3-8B79-37D633B846F1}">
                  <asvg:svgBlip xmlns:asvg="http://schemas.microsoft.com/office/drawing/2016/SVG/main" r:embed="rId35"/>
                </a:ext>
              </a:extLst>
            </a:blip>
            <a:srcRect/>
            <a:stretch/>
          </p:blipFill>
          <p:spPr bwMode="auto">
            <a:xfrm>
              <a:off x="8609003" y="1745233"/>
              <a:ext cx="343501" cy="34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3" name="Group 62">
            <a:extLst>
              <a:ext uri="{FF2B5EF4-FFF2-40B4-BE49-F238E27FC236}">
                <a16:creationId xmlns:a16="http://schemas.microsoft.com/office/drawing/2014/main" id="{3DCA7DE9-584B-CC8B-B448-6F7F7A4147EA}"/>
              </a:ext>
            </a:extLst>
          </p:cNvPr>
          <p:cNvGrpSpPr/>
          <p:nvPr/>
        </p:nvGrpSpPr>
        <p:grpSpPr>
          <a:xfrm>
            <a:off x="8667316" y="5977502"/>
            <a:ext cx="1134321" cy="515793"/>
            <a:chOff x="4973165" y="5953356"/>
            <a:chExt cx="1134321" cy="515793"/>
          </a:xfrm>
        </p:grpSpPr>
        <p:pic>
          <p:nvPicPr>
            <p:cNvPr id="64" name="Graphic 62">
              <a:extLst>
                <a:ext uri="{FF2B5EF4-FFF2-40B4-BE49-F238E27FC236}">
                  <a16:creationId xmlns:a16="http://schemas.microsoft.com/office/drawing/2014/main" id="{36D411CD-A030-7CB3-C982-21A847807378}"/>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352547" y="5958292"/>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Graphic 62">
              <a:extLst>
                <a:ext uri="{FF2B5EF4-FFF2-40B4-BE49-F238E27FC236}">
                  <a16:creationId xmlns:a16="http://schemas.microsoft.com/office/drawing/2014/main" id="{C6AA13FA-19E3-6D3E-2066-DF4DD84582E2}"/>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664821" y="596129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Graphic 62">
              <a:extLst>
                <a:ext uri="{FF2B5EF4-FFF2-40B4-BE49-F238E27FC236}">
                  <a16:creationId xmlns:a16="http://schemas.microsoft.com/office/drawing/2014/main" id="{6C4B1B71-8304-D072-E914-16C86AC53286}"/>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052196" y="5953356"/>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TextBox 17">
              <a:extLst>
                <a:ext uri="{FF2B5EF4-FFF2-40B4-BE49-F238E27FC236}">
                  <a16:creationId xmlns:a16="http://schemas.microsoft.com/office/drawing/2014/main" id="{21317D38-000F-D80B-AD60-3D1AA4393B81}"/>
                </a:ext>
              </a:extLst>
            </p:cNvPr>
            <p:cNvSpPr txBox="1">
              <a:spLocks noChangeArrowheads="1"/>
            </p:cNvSpPr>
            <p:nvPr/>
          </p:nvSpPr>
          <p:spPr bwMode="auto">
            <a:xfrm>
              <a:off x="4973165" y="6222928"/>
              <a:ext cx="113432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000" dirty="0">
                  <a:solidFill>
                    <a:srgbClr val="00B0F0"/>
                  </a:solidFill>
                  <a:latin typeface="Arial" panose="020B0604020202020204" pitchFamily="34" charset="0"/>
                  <a:ea typeface="Amazon Ember" panose="020B0603020204020204" pitchFamily="34" charset="0"/>
                  <a:cs typeface="Arial" panose="020B0604020202020204" pitchFamily="34" charset="0"/>
                </a:rPr>
                <a:t>Compute Nodes</a:t>
              </a:r>
            </a:p>
          </p:txBody>
        </p:sp>
      </p:grpSp>
      <p:grpSp>
        <p:nvGrpSpPr>
          <p:cNvPr id="68" name="Group 67">
            <a:extLst>
              <a:ext uri="{FF2B5EF4-FFF2-40B4-BE49-F238E27FC236}">
                <a16:creationId xmlns:a16="http://schemas.microsoft.com/office/drawing/2014/main" id="{D1562674-D227-11E2-E19B-5083E07529B3}"/>
              </a:ext>
            </a:extLst>
          </p:cNvPr>
          <p:cNvGrpSpPr/>
          <p:nvPr/>
        </p:nvGrpSpPr>
        <p:grpSpPr>
          <a:xfrm>
            <a:off x="10503709" y="5971023"/>
            <a:ext cx="1134321" cy="515793"/>
            <a:chOff x="4973165" y="5953356"/>
            <a:chExt cx="1134321" cy="515793"/>
          </a:xfrm>
        </p:grpSpPr>
        <p:pic>
          <p:nvPicPr>
            <p:cNvPr id="69" name="Graphic 62">
              <a:extLst>
                <a:ext uri="{FF2B5EF4-FFF2-40B4-BE49-F238E27FC236}">
                  <a16:creationId xmlns:a16="http://schemas.microsoft.com/office/drawing/2014/main" id="{F518FC94-1B8A-5AE5-1552-3B2044BA1E46}"/>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352547" y="5958292"/>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Graphic 62">
              <a:extLst>
                <a:ext uri="{FF2B5EF4-FFF2-40B4-BE49-F238E27FC236}">
                  <a16:creationId xmlns:a16="http://schemas.microsoft.com/office/drawing/2014/main" id="{13D506A0-1B1C-F73D-3474-5CF927266F3B}"/>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664821" y="596129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 name="Graphic 62">
              <a:extLst>
                <a:ext uri="{FF2B5EF4-FFF2-40B4-BE49-F238E27FC236}">
                  <a16:creationId xmlns:a16="http://schemas.microsoft.com/office/drawing/2014/main" id="{40DDE349-4292-2C66-2B17-39E21B93F07C}"/>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052196" y="5953356"/>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 name="TextBox 17">
              <a:extLst>
                <a:ext uri="{FF2B5EF4-FFF2-40B4-BE49-F238E27FC236}">
                  <a16:creationId xmlns:a16="http://schemas.microsoft.com/office/drawing/2014/main" id="{CEB05A02-5F7A-A035-9AFC-B89DE4E67B06}"/>
                </a:ext>
              </a:extLst>
            </p:cNvPr>
            <p:cNvSpPr txBox="1">
              <a:spLocks noChangeArrowheads="1"/>
            </p:cNvSpPr>
            <p:nvPr/>
          </p:nvSpPr>
          <p:spPr bwMode="auto">
            <a:xfrm>
              <a:off x="4973165" y="6222928"/>
              <a:ext cx="113432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000" dirty="0">
                  <a:solidFill>
                    <a:srgbClr val="00B0F0"/>
                  </a:solidFill>
                  <a:latin typeface="Arial" panose="020B0604020202020204" pitchFamily="34" charset="0"/>
                  <a:ea typeface="Amazon Ember" panose="020B0603020204020204" pitchFamily="34" charset="0"/>
                  <a:cs typeface="Arial" panose="020B0604020202020204" pitchFamily="34" charset="0"/>
                </a:rPr>
                <a:t>Compute Nodes</a:t>
              </a:r>
            </a:p>
          </p:txBody>
        </p:sp>
      </p:grpSp>
      <p:pic>
        <p:nvPicPr>
          <p:cNvPr id="147" name="Graphic 7">
            <a:extLst>
              <a:ext uri="{FF2B5EF4-FFF2-40B4-BE49-F238E27FC236}">
                <a16:creationId xmlns:a16="http://schemas.microsoft.com/office/drawing/2014/main" id="{5FDD269F-9EAD-999D-353F-3DFF3F2D01F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26486" y="3834469"/>
            <a:ext cx="293784" cy="293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4" name="Connector: Elbow 153">
            <a:extLst>
              <a:ext uri="{FF2B5EF4-FFF2-40B4-BE49-F238E27FC236}">
                <a16:creationId xmlns:a16="http://schemas.microsoft.com/office/drawing/2014/main" id="{9D6FA146-0D85-F9B9-7314-2E1C51E9550A}"/>
              </a:ext>
            </a:extLst>
          </p:cNvPr>
          <p:cNvCxnSpPr>
            <a:cxnSpLocks/>
            <a:stCxn id="248" idx="2"/>
            <a:endCxn id="147" idx="0"/>
          </p:cNvCxnSpPr>
          <p:nvPr/>
        </p:nvCxnSpPr>
        <p:spPr>
          <a:xfrm rot="16200000" flipH="1">
            <a:off x="6305713" y="66804"/>
            <a:ext cx="1380936" cy="6154394"/>
          </a:xfrm>
          <a:prstGeom prst="bentConnector3">
            <a:avLst>
              <a:gd name="adj1" fmla="val 85699"/>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5" name="Connector: Elbow 204">
            <a:extLst>
              <a:ext uri="{FF2B5EF4-FFF2-40B4-BE49-F238E27FC236}">
                <a16:creationId xmlns:a16="http://schemas.microsoft.com/office/drawing/2014/main" id="{B4EEA822-9B21-B51F-660B-982D7490C685}"/>
              </a:ext>
            </a:extLst>
          </p:cNvPr>
          <p:cNvCxnSpPr>
            <a:cxnSpLocks/>
            <a:stCxn id="249" idx="2"/>
            <a:endCxn id="147" idx="0"/>
          </p:cNvCxnSpPr>
          <p:nvPr/>
        </p:nvCxnSpPr>
        <p:spPr>
          <a:xfrm rot="16200000" flipH="1">
            <a:off x="5993462" y="-245448"/>
            <a:ext cx="1387161" cy="6772671"/>
          </a:xfrm>
          <a:prstGeom prst="bentConnector3">
            <a:avLst>
              <a:gd name="adj1" fmla="val 8611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7" name="Connector: Elbow 236">
            <a:extLst>
              <a:ext uri="{FF2B5EF4-FFF2-40B4-BE49-F238E27FC236}">
                <a16:creationId xmlns:a16="http://schemas.microsoft.com/office/drawing/2014/main" id="{DD08D226-23BE-30AD-866C-CE5C67D39631}"/>
              </a:ext>
            </a:extLst>
          </p:cNvPr>
          <p:cNvCxnSpPr>
            <a:cxnSpLocks/>
            <a:stCxn id="123" idx="0"/>
            <a:endCxn id="17" idx="1"/>
          </p:cNvCxnSpPr>
          <p:nvPr/>
        </p:nvCxnSpPr>
        <p:spPr>
          <a:xfrm rot="5400000" flipH="1" flipV="1">
            <a:off x="9929031" y="5083958"/>
            <a:ext cx="693945" cy="365935"/>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0" name="Connector: Elbow 239">
            <a:extLst>
              <a:ext uri="{FF2B5EF4-FFF2-40B4-BE49-F238E27FC236}">
                <a16:creationId xmlns:a16="http://schemas.microsoft.com/office/drawing/2014/main" id="{AA5804E7-30A1-9F6E-4071-F492A490AED4}"/>
              </a:ext>
            </a:extLst>
          </p:cNvPr>
          <p:cNvCxnSpPr>
            <a:cxnSpLocks/>
            <a:stCxn id="123" idx="0"/>
            <a:endCxn id="5" idx="3"/>
          </p:cNvCxnSpPr>
          <p:nvPr/>
        </p:nvCxnSpPr>
        <p:spPr>
          <a:xfrm rot="16200000" flipV="1">
            <a:off x="9568630" y="5089490"/>
            <a:ext cx="692415" cy="356399"/>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261" name="Rectangle 260">
            <a:extLst>
              <a:ext uri="{FF2B5EF4-FFF2-40B4-BE49-F238E27FC236}">
                <a16:creationId xmlns:a16="http://schemas.microsoft.com/office/drawing/2014/main" id="{9089442C-3702-20BF-AB3E-BB71F176034B}"/>
              </a:ext>
            </a:extLst>
          </p:cNvPr>
          <p:cNvSpPr/>
          <p:nvPr/>
        </p:nvSpPr>
        <p:spPr bwMode="auto">
          <a:xfrm>
            <a:off x="9566231" y="1443047"/>
            <a:ext cx="2221339" cy="1955740"/>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900" dirty="0">
                <a:solidFill>
                  <a:srgbClr val="5B9CD5"/>
                </a:solidFill>
                <a:latin typeface="Arial" panose="020B0604020202020204" pitchFamily="34" charset="0"/>
                <a:cs typeface="Arial" panose="020B0604020202020204" pitchFamily="34" charset="0"/>
              </a:rPr>
              <a:t>AZ-3</a:t>
            </a:r>
          </a:p>
        </p:txBody>
      </p:sp>
      <p:grpSp>
        <p:nvGrpSpPr>
          <p:cNvPr id="265" name="Group 264">
            <a:extLst>
              <a:ext uri="{FF2B5EF4-FFF2-40B4-BE49-F238E27FC236}">
                <a16:creationId xmlns:a16="http://schemas.microsoft.com/office/drawing/2014/main" id="{A56FB759-538C-59CE-7944-901B36BAD2AD}"/>
              </a:ext>
            </a:extLst>
          </p:cNvPr>
          <p:cNvGrpSpPr/>
          <p:nvPr/>
        </p:nvGrpSpPr>
        <p:grpSpPr>
          <a:xfrm>
            <a:off x="5024624" y="1698123"/>
            <a:ext cx="2152092" cy="472478"/>
            <a:chOff x="5024624" y="1698123"/>
            <a:chExt cx="2152092" cy="472478"/>
          </a:xfrm>
        </p:grpSpPr>
        <p:grpSp>
          <p:nvGrpSpPr>
            <p:cNvPr id="93" name="Group 92">
              <a:extLst>
                <a:ext uri="{FF2B5EF4-FFF2-40B4-BE49-F238E27FC236}">
                  <a16:creationId xmlns:a16="http://schemas.microsoft.com/office/drawing/2014/main" id="{A37489C0-7FD9-4DD6-B73B-0A80D0A4522A}"/>
                </a:ext>
              </a:extLst>
            </p:cNvPr>
            <p:cNvGrpSpPr/>
            <p:nvPr/>
          </p:nvGrpSpPr>
          <p:grpSpPr>
            <a:xfrm>
              <a:off x="5024624" y="1698123"/>
              <a:ext cx="2152092" cy="472478"/>
              <a:chOff x="3221278" y="1595767"/>
              <a:chExt cx="2152092" cy="472478"/>
            </a:xfrm>
          </p:grpSpPr>
          <p:sp>
            <p:nvSpPr>
              <p:cNvPr id="94" name="Rectangle 93">
                <a:extLst>
                  <a:ext uri="{FF2B5EF4-FFF2-40B4-BE49-F238E27FC236}">
                    <a16:creationId xmlns:a16="http://schemas.microsoft.com/office/drawing/2014/main" id="{39079A24-EF49-4B48-8FAF-CCC3450745B2}"/>
                  </a:ext>
                </a:extLst>
              </p:cNvPr>
              <p:cNvSpPr/>
              <p:nvPr/>
            </p:nvSpPr>
            <p:spPr>
              <a:xfrm>
                <a:off x="3223714" y="1595767"/>
                <a:ext cx="2149656" cy="466980"/>
              </a:xfrm>
              <a:prstGeom prst="rect">
                <a:avLst/>
              </a:prstGeom>
              <a:solidFill>
                <a:schemeClr val="accent6">
                  <a:lumMod val="60000"/>
                  <a:lumOff val="40000"/>
                  <a:alpha val="68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00" dirty="0">
                    <a:solidFill>
                      <a:srgbClr val="1E8900"/>
                    </a:solidFill>
                  </a:rPr>
                  <a:t>Public subnet</a:t>
                </a:r>
              </a:p>
            </p:txBody>
          </p:sp>
          <p:grpSp>
            <p:nvGrpSpPr>
              <p:cNvPr id="95" name="Group 94">
                <a:extLst>
                  <a:ext uri="{FF2B5EF4-FFF2-40B4-BE49-F238E27FC236}">
                    <a16:creationId xmlns:a16="http://schemas.microsoft.com/office/drawing/2014/main" id="{FA49B16E-BEE8-4396-A0E1-2452C4D3B79D}"/>
                  </a:ext>
                </a:extLst>
              </p:cNvPr>
              <p:cNvGrpSpPr/>
              <p:nvPr/>
            </p:nvGrpSpPr>
            <p:grpSpPr>
              <a:xfrm>
                <a:off x="3398273" y="1820956"/>
                <a:ext cx="839359" cy="247289"/>
                <a:chOff x="4466098" y="2444571"/>
                <a:chExt cx="839359" cy="224196"/>
              </a:xfrm>
            </p:grpSpPr>
            <p:sp>
              <p:nvSpPr>
                <p:cNvPr id="97" name="TextBox 17">
                  <a:extLst>
                    <a:ext uri="{FF2B5EF4-FFF2-40B4-BE49-F238E27FC236}">
                      <a16:creationId xmlns:a16="http://schemas.microsoft.com/office/drawing/2014/main" id="{2941C0B8-0ECC-4780-9C20-7123216B6616}"/>
                    </a:ext>
                  </a:extLst>
                </p:cNvPr>
                <p:cNvSpPr txBox="1">
                  <a:spLocks noChangeArrowheads="1"/>
                </p:cNvSpPr>
                <p:nvPr/>
              </p:nvSpPr>
              <p:spPr bwMode="auto">
                <a:xfrm>
                  <a:off x="4632432" y="2459491"/>
                  <a:ext cx="673025" cy="209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NAT GW</a:t>
                  </a:r>
                </a:p>
              </p:txBody>
            </p:sp>
            <p:pic>
              <p:nvPicPr>
                <p:cNvPr id="98" name="Graphic 35">
                  <a:extLst>
                    <a:ext uri="{FF2B5EF4-FFF2-40B4-BE49-F238E27FC236}">
                      <a16:creationId xmlns:a16="http://schemas.microsoft.com/office/drawing/2014/main" id="{65D80500-A794-4B09-B401-0CBC0BC3949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66098" y="2444571"/>
                  <a:ext cx="234451" cy="218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6" name="Graphic 13">
                <a:extLst>
                  <a:ext uri="{FF2B5EF4-FFF2-40B4-BE49-F238E27FC236}">
                    <a16:creationId xmlns:a16="http://schemas.microsoft.com/office/drawing/2014/main" id="{402ACB18-4276-4201-A2BD-810CC06A1E2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21278" y="1599479"/>
                <a:ext cx="157746" cy="17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62" name="Graphic 5">
              <a:extLst>
                <a:ext uri="{FF2B5EF4-FFF2-40B4-BE49-F238E27FC236}">
                  <a16:creationId xmlns:a16="http://schemas.microsoft.com/office/drawing/2014/main" id="{A30FDDF1-B0B1-87AF-D317-1C68A297F884}"/>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735199" y="1871128"/>
              <a:ext cx="281559" cy="28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7" name="Group 266">
            <a:extLst>
              <a:ext uri="{FF2B5EF4-FFF2-40B4-BE49-F238E27FC236}">
                <a16:creationId xmlns:a16="http://schemas.microsoft.com/office/drawing/2014/main" id="{B6505939-978B-C61D-5046-3AD8F4891E27}"/>
              </a:ext>
            </a:extLst>
          </p:cNvPr>
          <p:cNvGrpSpPr/>
          <p:nvPr/>
        </p:nvGrpSpPr>
        <p:grpSpPr>
          <a:xfrm>
            <a:off x="7300434" y="1702087"/>
            <a:ext cx="2152092" cy="472478"/>
            <a:chOff x="3221278" y="1595767"/>
            <a:chExt cx="2152092" cy="472478"/>
          </a:xfrm>
        </p:grpSpPr>
        <p:sp>
          <p:nvSpPr>
            <p:cNvPr id="271" name="Rectangle 270">
              <a:extLst>
                <a:ext uri="{FF2B5EF4-FFF2-40B4-BE49-F238E27FC236}">
                  <a16:creationId xmlns:a16="http://schemas.microsoft.com/office/drawing/2014/main" id="{E63C5B46-8187-8D30-389E-E9BCF625DCBE}"/>
                </a:ext>
              </a:extLst>
            </p:cNvPr>
            <p:cNvSpPr/>
            <p:nvPr/>
          </p:nvSpPr>
          <p:spPr>
            <a:xfrm>
              <a:off x="3223714" y="1595767"/>
              <a:ext cx="2149656" cy="466980"/>
            </a:xfrm>
            <a:prstGeom prst="rect">
              <a:avLst/>
            </a:prstGeom>
            <a:solidFill>
              <a:schemeClr val="accent6">
                <a:lumMod val="60000"/>
                <a:lumOff val="40000"/>
                <a:alpha val="68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00" dirty="0">
                  <a:solidFill>
                    <a:srgbClr val="1E8900"/>
                  </a:solidFill>
                </a:rPr>
                <a:t>Public subnet</a:t>
              </a:r>
            </a:p>
          </p:txBody>
        </p:sp>
        <p:grpSp>
          <p:nvGrpSpPr>
            <p:cNvPr id="276" name="Group 275">
              <a:extLst>
                <a:ext uri="{FF2B5EF4-FFF2-40B4-BE49-F238E27FC236}">
                  <a16:creationId xmlns:a16="http://schemas.microsoft.com/office/drawing/2014/main" id="{9B555F50-ED69-3E67-B842-25D6F7C3AD0F}"/>
                </a:ext>
              </a:extLst>
            </p:cNvPr>
            <p:cNvGrpSpPr/>
            <p:nvPr/>
          </p:nvGrpSpPr>
          <p:grpSpPr>
            <a:xfrm>
              <a:off x="4450909" y="1820956"/>
              <a:ext cx="839359" cy="247289"/>
              <a:chOff x="5518734" y="2444571"/>
              <a:chExt cx="839359" cy="224196"/>
            </a:xfrm>
          </p:grpSpPr>
          <p:sp>
            <p:nvSpPr>
              <p:cNvPr id="278" name="TextBox 17">
                <a:extLst>
                  <a:ext uri="{FF2B5EF4-FFF2-40B4-BE49-F238E27FC236}">
                    <a16:creationId xmlns:a16="http://schemas.microsoft.com/office/drawing/2014/main" id="{BFB60402-1F1D-AFCF-D53F-9AAF6C4E66A3}"/>
                  </a:ext>
                </a:extLst>
              </p:cNvPr>
              <p:cNvSpPr txBox="1">
                <a:spLocks noChangeArrowheads="1"/>
              </p:cNvSpPr>
              <p:nvPr/>
            </p:nvSpPr>
            <p:spPr bwMode="auto">
              <a:xfrm>
                <a:off x="5685068" y="2459491"/>
                <a:ext cx="673025" cy="209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NAT GW</a:t>
                </a:r>
              </a:p>
            </p:txBody>
          </p:sp>
          <p:pic>
            <p:nvPicPr>
              <p:cNvPr id="279" name="Graphic 35">
                <a:extLst>
                  <a:ext uri="{FF2B5EF4-FFF2-40B4-BE49-F238E27FC236}">
                    <a16:creationId xmlns:a16="http://schemas.microsoft.com/office/drawing/2014/main" id="{0864BC19-BABB-4A8F-6377-4EF68DBD79C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18734" y="2444571"/>
                <a:ext cx="234451" cy="218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7" name="Graphic 13">
              <a:extLst>
                <a:ext uri="{FF2B5EF4-FFF2-40B4-BE49-F238E27FC236}">
                  <a16:creationId xmlns:a16="http://schemas.microsoft.com/office/drawing/2014/main" id="{25D95DA6-3D66-6779-9239-F7252308762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21278" y="1599479"/>
              <a:ext cx="157746" cy="17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0" name="Group 279">
            <a:extLst>
              <a:ext uri="{FF2B5EF4-FFF2-40B4-BE49-F238E27FC236}">
                <a16:creationId xmlns:a16="http://schemas.microsoft.com/office/drawing/2014/main" id="{088D52F8-97B1-F1F2-960E-87579793C015}"/>
              </a:ext>
            </a:extLst>
          </p:cNvPr>
          <p:cNvGrpSpPr/>
          <p:nvPr/>
        </p:nvGrpSpPr>
        <p:grpSpPr>
          <a:xfrm>
            <a:off x="9599724" y="1694377"/>
            <a:ext cx="2152092" cy="521293"/>
            <a:chOff x="5024624" y="1698123"/>
            <a:chExt cx="2152092" cy="521293"/>
          </a:xfrm>
        </p:grpSpPr>
        <p:grpSp>
          <p:nvGrpSpPr>
            <p:cNvPr id="281" name="Group 280">
              <a:extLst>
                <a:ext uri="{FF2B5EF4-FFF2-40B4-BE49-F238E27FC236}">
                  <a16:creationId xmlns:a16="http://schemas.microsoft.com/office/drawing/2014/main" id="{791C105E-2374-7E3B-9BDE-BC9EB4435F81}"/>
                </a:ext>
              </a:extLst>
            </p:cNvPr>
            <p:cNvGrpSpPr/>
            <p:nvPr/>
          </p:nvGrpSpPr>
          <p:grpSpPr>
            <a:xfrm>
              <a:off x="5024624" y="1698123"/>
              <a:ext cx="2152092" cy="472478"/>
              <a:chOff x="3221278" y="1595767"/>
              <a:chExt cx="2152092" cy="472478"/>
            </a:xfrm>
          </p:grpSpPr>
          <p:sp>
            <p:nvSpPr>
              <p:cNvPr id="311" name="Rectangle 310">
                <a:extLst>
                  <a:ext uri="{FF2B5EF4-FFF2-40B4-BE49-F238E27FC236}">
                    <a16:creationId xmlns:a16="http://schemas.microsoft.com/office/drawing/2014/main" id="{713DF427-AB2B-1825-7CB7-C7BD1FB31027}"/>
                  </a:ext>
                </a:extLst>
              </p:cNvPr>
              <p:cNvSpPr/>
              <p:nvPr/>
            </p:nvSpPr>
            <p:spPr>
              <a:xfrm>
                <a:off x="3223714" y="1595767"/>
                <a:ext cx="2149656" cy="466980"/>
              </a:xfrm>
              <a:prstGeom prst="rect">
                <a:avLst/>
              </a:prstGeom>
              <a:solidFill>
                <a:schemeClr val="accent6">
                  <a:lumMod val="60000"/>
                  <a:lumOff val="40000"/>
                  <a:alpha val="68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00" dirty="0">
                    <a:solidFill>
                      <a:srgbClr val="1E8900"/>
                    </a:solidFill>
                  </a:rPr>
                  <a:t>Public subnet</a:t>
                </a:r>
              </a:p>
            </p:txBody>
          </p:sp>
          <p:grpSp>
            <p:nvGrpSpPr>
              <p:cNvPr id="312" name="Group 311">
                <a:extLst>
                  <a:ext uri="{FF2B5EF4-FFF2-40B4-BE49-F238E27FC236}">
                    <a16:creationId xmlns:a16="http://schemas.microsoft.com/office/drawing/2014/main" id="{1E7682DC-676E-0669-8E39-92A8788B9AEB}"/>
                  </a:ext>
                </a:extLst>
              </p:cNvPr>
              <p:cNvGrpSpPr/>
              <p:nvPr/>
            </p:nvGrpSpPr>
            <p:grpSpPr>
              <a:xfrm>
                <a:off x="3568398" y="1820956"/>
                <a:ext cx="839359" cy="247289"/>
                <a:chOff x="4636223" y="2444571"/>
                <a:chExt cx="839359" cy="224196"/>
              </a:xfrm>
            </p:grpSpPr>
            <p:sp>
              <p:nvSpPr>
                <p:cNvPr id="315" name="TextBox 17">
                  <a:extLst>
                    <a:ext uri="{FF2B5EF4-FFF2-40B4-BE49-F238E27FC236}">
                      <a16:creationId xmlns:a16="http://schemas.microsoft.com/office/drawing/2014/main" id="{FB696802-1977-69A5-D58A-03C4BECD9FDA}"/>
                    </a:ext>
                  </a:extLst>
                </p:cNvPr>
                <p:cNvSpPr txBox="1">
                  <a:spLocks noChangeArrowheads="1"/>
                </p:cNvSpPr>
                <p:nvPr/>
              </p:nvSpPr>
              <p:spPr bwMode="auto">
                <a:xfrm>
                  <a:off x="4802557" y="2459491"/>
                  <a:ext cx="673025" cy="209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NAT GW</a:t>
                  </a:r>
                </a:p>
              </p:txBody>
            </p:sp>
            <p:pic>
              <p:nvPicPr>
                <p:cNvPr id="317" name="Graphic 35">
                  <a:extLst>
                    <a:ext uri="{FF2B5EF4-FFF2-40B4-BE49-F238E27FC236}">
                      <a16:creationId xmlns:a16="http://schemas.microsoft.com/office/drawing/2014/main" id="{EC5622DD-5A07-8A82-9184-F5CC4DB3516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36223" y="2444571"/>
                  <a:ext cx="234451" cy="218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13" name="Graphic 13">
                <a:extLst>
                  <a:ext uri="{FF2B5EF4-FFF2-40B4-BE49-F238E27FC236}">
                    <a16:creationId xmlns:a16="http://schemas.microsoft.com/office/drawing/2014/main" id="{DBB7525B-C732-D26D-6521-B14A6C7A5D7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21278" y="1599479"/>
                <a:ext cx="157746" cy="17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07" name="Graphic 5">
              <a:extLst>
                <a:ext uri="{FF2B5EF4-FFF2-40B4-BE49-F238E27FC236}">
                  <a16:creationId xmlns:a16="http://schemas.microsoft.com/office/drawing/2014/main" id="{8C636A52-9D91-6D62-97FE-90E8A73EC9FD}"/>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522778" y="1735347"/>
              <a:ext cx="281559" cy="28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 name="TextBox 17">
              <a:extLst>
                <a:ext uri="{FF2B5EF4-FFF2-40B4-BE49-F238E27FC236}">
                  <a16:creationId xmlns:a16="http://schemas.microsoft.com/office/drawing/2014/main" id="{E321B742-01DF-9A71-C6B5-CF09C32A64BE}"/>
                </a:ext>
              </a:extLst>
            </p:cNvPr>
            <p:cNvSpPr txBox="1">
              <a:spLocks noChangeArrowheads="1"/>
            </p:cNvSpPr>
            <p:nvPr/>
          </p:nvSpPr>
          <p:spPr bwMode="auto">
            <a:xfrm>
              <a:off x="6212899" y="1973195"/>
              <a:ext cx="9018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rgbClr val="00B0F0"/>
                  </a:solidFill>
                  <a:latin typeface="Arial" panose="020B0604020202020204" pitchFamily="34" charset="0"/>
                  <a:ea typeface="Amazon Ember" panose="020B0603020204020204" pitchFamily="34" charset="0"/>
                  <a:cs typeface="Arial" panose="020B0604020202020204" pitchFamily="34" charset="0"/>
                </a:rPr>
                <a:t>Head Node</a:t>
              </a:r>
            </a:p>
          </p:txBody>
        </p:sp>
      </p:grpSp>
      <p:grpSp>
        <p:nvGrpSpPr>
          <p:cNvPr id="333" name="Group 332">
            <a:extLst>
              <a:ext uri="{FF2B5EF4-FFF2-40B4-BE49-F238E27FC236}">
                <a16:creationId xmlns:a16="http://schemas.microsoft.com/office/drawing/2014/main" id="{D44BA06B-6E9F-D076-004F-2BBA94579597}"/>
              </a:ext>
            </a:extLst>
          </p:cNvPr>
          <p:cNvGrpSpPr/>
          <p:nvPr/>
        </p:nvGrpSpPr>
        <p:grpSpPr>
          <a:xfrm>
            <a:off x="5014643" y="2213269"/>
            <a:ext cx="2169101" cy="1166045"/>
            <a:chOff x="5014643" y="2213269"/>
            <a:chExt cx="2169101" cy="1166045"/>
          </a:xfrm>
        </p:grpSpPr>
        <p:grpSp>
          <p:nvGrpSpPr>
            <p:cNvPr id="110" name="Group 109">
              <a:extLst>
                <a:ext uri="{FF2B5EF4-FFF2-40B4-BE49-F238E27FC236}">
                  <a16:creationId xmlns:a16="http://schemas.microsoft.com/office/drawing/2014/main" id="{A8CED517-BFA0-4F09-BD03-2532512686A6}"/>
                </a:ext>
              </a:extLst>
            </p:cNvPr>
            <p:cNvGrpSpPr/>
            <p:nvPr/>
          </p:nvGrpSpPr>
          <p:grpSpPr>
            <a:xfrm>
              <a:off x="5014643" y="2221769"/>
              <a:ext cx="2153532" cy="1115532"/>
              <a:chOff x="3836088" y="3108691"/>
              <a:chExt cx="1635530" cy="1090367"/>
            </a:xfrm>
          </p:grpSpPr>
          <p:sp>
            <p:nvSpPr>
              <p:cNvPr id="112" name="Rectangle 111">
                <a:extLst>
                  <a:ext uri="{FF2B5EF4-FFF2-40B4-BE49-F238E27FC236}">
                    <a16:creationId xmlns:a16="http://schemas.microsoft.com/office/drawing/2014/main" id="{76020436-2CEE-4174-B9ED-5EEE77797E38}"/>
                  </a:ext>
                </a:extLst>
              </p:cNvPr>
              <p:cNvSpPr/>
              <p:nvPr/>
            </p:nvSpPr>
            <p:spPr>
              <a:xfrm>
                <a:off x="3839850" y="3108691"/>
                <a:ext cx="1631768" cy="1090367"/>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00" dirty="0">
                    <a:solidFill>
                      <a:srgbClr val="5B9CD5"/>
                    </a:solidFill>
                    <a:cs typeface="Arial" panose="020B0604020202020204" pitchFamily="34" charset="0"/>
                  </a:rPr>
                  <a:t>Private subnet</a:t>
                </a:r>
              </a:p>
            </p:txBody>
          </p:sp>
          <p:pic>
            <p:nvPicPr>
              <p:cNvPr id="113" name="Graphic 35">
                <a:extLst>
                  <a:ext uri="{FF2B5EF4-FFF2-40B4-BE49-F238E27FC236}">
                    <a16:creationId xmlns:a16="http://schemas.microsoft.com/office/drawing/2014/main" id="{D2003DFA-B825-4444-8044-7614BA9E5BA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36088" y="3109751"/>
                <a:ext cx="139100" cy="18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8" name="Group 317">
              <a:extLst>
                <a:ext uri="{FF2B5EF4-FFF2-40B4-BE49-F238E27FC236}">
                  <a16:creationId xmlns:a16="http://schemas.microsoft.com/office/drawing/2014/main" id="{33F9861C-A6CD-7970-3040-6C8E8222F0BF}"/>
                </a:ext>
              </a:extLst>
            </p:cNvPr>
            <p:cNvGrpSpPr/>
            <p:nvPr/>
          </p:nvGrpSpPr>
          <p:grpSpPr>
            <a:xfrm>
              <a:off x="6584210" y="2213269"/>
              <a:ext cx="599534" cy="365179"/>
              <a:chOff x="7088199" y="5191410"/>
              <a:chExt cx="599534" cy="365179"/>
            </a:xfrm>
          </p:grpSpPr>
          <p:pic>
            <p:nvPicPr>
              <p:cNvPr id="319" name="Graphic 318">
                <a:extLst>
                  <a:ext uri="{FF2B5EF4-FFF2-40B4-BE49-F238E27FC236}">
                    <a16:creationId xmlns:a16="http://schemas.microsoft.com/office/drawing/2014/main" id="{FE25658A-9C52-271A-B9DE-C5A0E94F8102}"/>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244023" y="5191410"/>
                <a:ext cx="228600" cy="182107"/>
              </a:xfrm>
              <a:prstGeom prst="rect">
                <a:avLst/>
              </a:prstGeom>
            </p:spPr>
          </p:pic>
          <p:sp>
            <p:nvSpPr>
              <p:cNvPr id="321" name="TextBox 17">
                <a:extLst>
                  <a:ext uri="{FF2B5EF4-FFF2-40B4-BE49-F238E27FC236}">
                    <a16:creationId xmlns:a16="http://schemas.microsoft.com/office/drawing/2014/main" id="{34875FA9-E4FC-3FD2-74EB-CDAF2984252C}"/>
                  </a:ext>
                </a:extLst>
              </p:cNvPr>
              <p:cNvSpPr txBox="1">
                <a:spLocks noChangeArrowheads="1"/>
              </p:cNvSpPr>
              <p:nvPr/>
            </p:nvSpPr>
            <p:spPr bwMode="auto">
              <a:xfrm>
                <a:off x="7088199" y="5325757"/>
                <a:ext cx="59953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Cloud9</a:t>
                </a:r>
              </a:p>
            </p:txBody>
          </p:sp>
        </p:grpSp>
        <p:grpSp>
          <p:nvGrpSpPr>
            <p:cNvPr id="322" name="Group 321">
              <a:extLst>
                <a:ext uri="{FF2B5EF4-FFF2-40B4-BE49-F238E27FC236}">
                  <a16:creationId xmlns:a16="http://schemas.microsoft.com/office/drawing/2014/main" id="{8E61966F-3E3F-857A-1F6B-25C276A9C3DE}"/>
                </a:ext>
              </a:extLst>
            </p:cNvPr>
            <p:cNvGrpSpPr/>
            <p:nvPr/>
          </p:nvGrpSpPr>
          <p:grpSpPr>
            <a:xfrm>
              <a:off x="5500997" y="2443724"/>
              <a:ext cx="1130109" cy="384716"/>
              <a:chOff x="8609003" y="1704018"/>
              <a:chExt cx="1130109" cy="384716"/>
            </a:xfrm>
          </p:grpSpPr>
          <p:grpSp>
            <p:nvGrpSpPr>
              <p:cNvPr id="323" name="Group 322">
                <a:extLst>
                  <a:ext uri="{FF2B5EF4-FFF2-40B4-BE49-F238E27FC236}">
                    <a16:creationId xmlns:a16="http://schemas.microsoft.com/office/drawing/2014/main" id="{929B73BE-EC4E-DC8D-044E-6E34672EF39C}"/>
                  </a:ext>
                </a:extLst>
              </p:cNvPr>
              <p:cNvGrpSpPr/>
              <p:nvPr/>
            </p:nvGrpSpPr>
            <p:grpSpPr>
              <a:xfrm>
                <a:off x="8612460" y="1704018"/>
                <a:ext cx="1126652" cy="376217"/>
                <a:chOff x="4234718" y="1704019"/>
                <a:chExt cx="1177350" cy="376217"/>
              </a:xfrm>
            </p:grpSpPr>
            <p:sp>
              <p:nvSpPr>
                <p:cNvPr id="325" name="Rectangle 324">
                  <a:extLst>
                    <a:ext uri="{FF2B5EF4-FFF2-40B4-BE49-F238E27FC236}">
                      <a16:creationId xmlns:a16="http://schemas.microsoft.com/office/drawing/2014/main" id="{7129D255-70A1-1F03-FAD4-3373897D3B42}"/>
                    </a:ext>
                  </a:extLst>
                </p:cNvPr>
                <p:cNvSpPr/>
                <p:nvPr/>
              </p:nvSpPr>
              <p:spPr>
                <a:xfrm>
                  <a:off x="4234718" y="1742478"/>
                  <a:ext cx="1112503" cy="336030"/>
                </a:xfrm>
                <a:prstGeom prst="rect">
                  <a:avLst/>
                </a:prstGeom>
                <a:noFill/>
                <a:ln w="127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6" name="TextBox 22">
                  <a:extLst>
                    <a:ext uri="{FF2B5EF4-FFF2-40B4-BE49-F238E27FC236}">
                      <a16:creationId xmlns:a16="http://schemas.microsoft.com/office/drawing/2014/main" id="{C9AD7705-B6DD-2E38-B4BE-7D4A8CEB1A01}"/>
                    </a:ext>
                  </a:extLst>
                </p:cNvPr>
                <p:cNvSpPr txBox="1">
                  <a:spLocks noChangeArrowheads="1"/>
                </p:cNvSpPr>
                <p:nvPr/>
              </p:nvSpPr>
              <p:spPr bwMode="auto">
                <a:xfrm>
                  <a:off x="4519321" y="1704019"/>
                  <a:ext cx="8914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sz="1000" dirty="0">
                      <a:solidFill>
                        <a:srgbClr val="00B0F0"/>
                      </a:solidFill>
                      <a:latin typeface="Arial" panose="020B0604020202020204" pitchFamily="34" charset="0"/>
                      <a:cs typeface="Arial" panose="020B0604020202020204" pitchFamily="34" charset="0"/>
                    </a:rPr>
                    <a:t>Workstation</a:t>
                  </a:r>
                </a:p>
              </p:txBody>
            </p:sp>
            <p:sp>
              <p:nvSpPr>
                <p:cNvPr id="327" name="TextBox 22">
                  <a:extLst>
                    <a:ext uri="{FF2B5EF4-FFF2-40B4-BE49-F238E27FC236}">
                      <a16:creationId xmlns:a16="http://schemas.microsoft.com/office/drawing/2014/main" id="{C572A866-9D21-4742-6894-11A70C98B43B}"/>
                    </a:ext>
                  </a:extLst>
                </p:cNvPr>
                <p:cNvSpPr txBox="1">
                  <a:spLocks noChangeArrowheads="1"/>
                </p:cNvSpPr>
                <p:nvPr/>
              </p:nvSpPr>
              <p:spPr bwMode="auto">
                <a:xfrm>
                  <a:off x="4530054" y="1864792"/>
                  <a:ext cx="8820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171450" indent="-171450" eaLnBrk="1" hangingPunct="1">
                    <a:buFont typeface="Arial" panose="020B0604020202020204" pitchFamily="34" charset="0"/>
                    <a:buChar char="•"/>
                  </a:pPr>
                  <a:r>
                    <a:rPr lang="en-US" altLang="en-US" sz="800" dirty="0">
                      <a:solidFill>
                        <a:srgbClr val="232F3E"/>
                      </a:solidFill>
                      <a:latin typeface="Arial" panose="020B0604020202020204" pitchFamily="34" charset="0"/>
                      <a:cs typeface="Arial" panose="020B0604020202020204" pitchFamily="34" charset="0"/>
                    </a:rPr>
                    <a:t>NICE DCV</a:t>
                  </a:r>
                </a:p>
              </p:txBody>
            </p:sp>
          </p:grpSp>
          <p:pic>
            <p:nvPicPr>
              <p:cNvPr id="324" name="Graphic 56">
                <a:extLst>
                  <a:ext uri="{FF2B5EF4-FFF2-40B4-BE49-F238E27FC236}">
                    <a16:creationId xmlns:a16="http://schemas.microsoft.com/office/drawing/2014/main" id="{105345C5-EFF1-28E0-B3ED-757F70B9D987}"/>
                  </a:ext>
                </a:extLst>
              </p:cNvPr>
              <p:cNvPicPr>
                <a:picLocks noChangeAspect="1" noChangeArrowheads="1"/>
              </p:cNvPicPr>
              <p:nvPr/>
            </p:nvPicPr>
            <p:blipFill>
              <a:blip r:embed="rId34">
                <a:extLst>
                  <a:ext uri="{96DAC541-7B7A-43D3-8B79-37D633B846F1}">
                    <asvg:svgBlip xmlns:asvg="http://schemas.microsoft.com/office/drawing/2016/SVG/main" r:embed="rId35"/>
                  </a:ext>
                </a:extLst>
              </a:blip>
              <a:srcRect/>
              <a:stretch/>
            </p:blipFill>
            <p:spPr bwMode="auto">
              <a:xfrm>
                <a:off x="8609003" y="1745233"/>
                <a:ext cx="343501" cy="34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8" name="Group 327">
              <a:extLst>
                <a:ext uri="{FF2B5EF4-FFF2-40B4-BE49-F238E27FC236}">
                  <a16:creationId xmlns:a16="http://schemas.microsoft.com/office/drawing/2014/main" id="{BD80ED59-6AF5-8317-9BAB-7BD24E2EA8A5}"/>
                </a:ext>
              </a:extLst>
            </p:cNvPr>
            <p:cNvGrpSpPr/>
            <p:nvPr/>
          </p:nvGrpSpPr>
          <p:grpSpPr>
            <a:xfrm>
              <a:off x="5522552" y="2863521"/>
              <a:ext cx="1134321" cy="515793"/>
              <a:chOff x="4973165" y="5953356"/>
              <a:chExt cx="1134321" cy="515793"/>
            </a:xfrm>
          </p:grpSpPr>
          <p:pic>
            <p:nvPicPr>
              <p:cNvPr id="329" name="Graphic 62">
                <a:extLst>
                  <a:ext uri="{FF2B5EF4-FFF2-40B4-BE49-F238E27FC236}">
                    <a16:creationId xmlns:a16="http://schemas.microsoft.com/office/drawing/2014/main" id="{A00388F9-3FAE-1D52-B9D4-A37BFC91BBCA}"/>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352547" y="5958292"/>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0" name="Graphic 62">
                <a:extLst>
                  <a:ext uri="{FF2B5EF4-FFF2-40B4-BE49-F238E27FC236}">
                    <a16:creationId xmlns:a16="http://schemas.microsoft.com/office/drawing/2014/main" id="{BCF858DC-2649-F1E6-548E-F7EB46A7B61C}"/>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664821" y="596129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1" name="Graphic 62">
                <a:extLst>
                  <a:ext uri="{FF2B5EF4-FFF2-40B4-BE49-F238E27FC236}">
                    <a16:creationId xmlns:a16="http://schemas.microsoft.com/office/drawing/2014/main" id="{DA00B7D5-BA2F-63F2-4C02-8D10626A9698}"/>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052196" y="5953356"/>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2" name="TextBox 17">
                <a:extLst>
                  <a:ext uri="{FF2B5EF4-FFF2-40B4-BE49-F238E27FC236}">
                    <a16:creationId xmlns:a16="http://schemas.microsoft.com/office/drawing/2014/main" id="{6C26B234-315B-8B91-46C5-F226D29F7FB0}"/>
                  </a:ext>
                </a:extLst>
              </p:cNvPr>
              <p:cNvSpPr txBox="1">
                <a:spLocks noChangeArrowheads="1"/>
              </p:cNvSpPr>
              <p:nvPr/>
            </p:nvSpPr>
            <p:spPr bwMode="auto">
              <a:xfrm>
                <a:off x="4973165" y="6222928"/>
                <a:ext cx="113432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000" dirty="0">
                    <a:solidFill>
                      <a:srgbClr val="00B0F0"/>
                    </a:solidFill>
                    <a:latin typeface="Arial" panose="020B0604020202020204" pitchFamily="34" charset="0"/>
                    <a:ea typeface="Amazon Ember" panose="020B0603020204020204" pitchFamily="34" charset="0"/>
                    <a:cs typeface="Arial" panose="020B0604020202020204" pitchFamily="34" charset="0"/>
                  </a:rPr>
                  <a:t>Compute Nodes</a:t>
                </a:r>
              </a:p>
            </p:txBody>
          </p:sp>
        </p:grpSp>
      </p:grpSp>
      <p:grpSp>
        <p:nvGrpSpPr>
          <p:cNvPr id="334" name="Group 333">
            <a:extLst>
              <a:ext uri="{FF2B5EF4-FFF2-40B4-BE49-F238E27FC236}">
                <a16:creationId xmlns:a16="http://schemas.microsoft.com/office/drawing/2014/main" id="{D1736DD8-0927-64DE-F74E-C1EAA79FB427}"/>
              </a:ext>
            </a:extLst>
          </p:cNvPr>
          <p:cNvGrpSpPr/>
          <p:nvPr/>
        </p:nvGrpSpPr>
        <p:grpSpPr>
          <a:xfrm>
            <a:off x="7305757" y="2235785"/>
            <a:ext cx="2153532" cy="1157545"/>
            <a:chOff x="5014643" y="2221769"/>
            <a:chExt cx="2153532" cy="1157545"/>
          </a:xfrm>
        </p:grpSpPr>
        <p:grpSp>
          <p:nvGrpSpPr>
            <p:cNvPr id="335" name="Group 334">
              <a:extLst>
                <a:ext uri="{FF2B5EF4-FFF2-40B4-BE49-F238E27FC236}">
                  <a16:creationId xmlns:a16="http://schemas.microsoft.com/office/drawing/2014/main" id="{AF594DA0-9699-9BA4-C262-0EBDEFFA29CC}"/>
                </a:ext>
              </a:extLst>
            </p:cNvPr>
            <p:cNvGrpSpPr/>
            <p:nvPr/>
          </p:nvGrpSpPr>
          <p:grpSpPr>
            <a:xfrm>
              <a:off x="5014643" y="2221769"/>
              <a:ext cx="2153532" cy="1115532"/>
              <a:chOff x="3836088" y="3108691"/>
              <a:chExt cx="1635530" cy="1090367"/>
            </a:xfrm>
          </p:grpSpPr>
          <p:sp>
            <p:nvSpPr>
              <p:cNvPr id="350" name="Rectangle 349">
                <a:extLst>
                  <a:ext uri="{FF2B5EF4-FFF2-40B4-BE49-F238E27FC236}">
                    <a16:creationId xmlns:a16="http://schemas.microsoft.com/office/drawing/2014/main" id="{EFCAA28D-9A3E-232B-054F-22324DBCD4A3}"/>
                  </a:ext>
                </a:extLst>
              </p:cNvPr>
              <p:cNvSpPr/>
              <p:nvPr/>
            </p:nvSpPr>
            <p:spPr>
              <a:xfrm>
                <a:off x="3839850" y="3108691"/>
                <a:ext cx="1631768" cy="1090367"/>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00" dirty="0">
                    <a:solidFill>
                      <a:srgbClr val="5B9CD5"/>
                    </a:solidFill>
                    <a:cs typeface="Arial" panose="020B0604020202020204" pitchFamily="34" charset="0"/>
                  </a:rPr>
                  <a:t>Private subnet</a:t>
                </a:r>
              </a:p>
            </p:txBody>
          </p:sp>
          <p:pic>
            <p:nvPicPr>
              <p:cNvPr id="351" name="Graphic 35">
                <a:extLst>
                  <a:ext uri="{FF2B5EF4-FFF2-40B4-BE49-F238E27FC236}">
                    <a16:creationId xmlns:a16="http://schemas.microsoft.com/office/drawing/2014/main" id="{13D295A2-D1F1-36AF-7798-99D29ED72E9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36088" y="3109751"/>
                <a:ext cx="139100" cy="18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7" name="Group 336">
              <a:extLst>
                <a:ext uri="{FF2B5EF4-FFF2-40B4-BE49-F238E27FC236}">
                  <a16:creationId xmlns:a16="http://schemas.microsoft.com/office/drawing/2014/main" id="{8DA5C360-6945-D535-113B-AB8DBDE864B3}"/>
                </a:ext>
              </a:extLst>
            </p:cNvPr>
            <p:cNvGrpSpPr/>
            <p:nvPr/>
          </p:nvGrpSpPr>
          <p:grpSpPr>
            <a:xfrm>
              <a:off x="5500997" y="2443724"/>
              <a:ext cx="1130109" cy="384716"/>
              <a:chOff x="8609003" y="1704018"/>
              <a:chExt cx="1130109" cy="384716"/>
            </a:xfrm>
          </p:grpSpPr>
          <p:grpSp>
            <p:nvGrpSpPr>
              <p:cNvPr id="343" name="Group 342">
                <a:extLst>
                  <a:ext uri="{FF2B5EF4-FFF2-40B4-BE49-F238E27FC236}">
                    <a16:creationId xmlns:a16="http://schemas.microsoft.com/office/drawing/2014/main" id="{CEAF22BE-590E-43D6-BF5F-F74138342E31}"/>
                  </a:ext>
                </a:extLst>
              </p:cNvPr>
              <p:cNvGrpSpPr/>
              <p:nvPr/>
            </p:nvGrpSpPr>
            <p:grpSpPr>
              <a:xfrm>
                <a:off x="8612460" y="1704018"/>
                <a:ext cx="1126652" cy="376217"/>
                <a:chOff x="4234718" y="1704019"/>
                <a:chExt cx="1177350" cy="376217"/>
              </a:xfrm>
            </p:grpSpPr>
            <p:sp>
              <p:nvSpPr>
                <p:cNvPr id="345" name="Rectangle 344">
                  <a:extLst>
                    <a:ext uri="{FF2B5EF4-FFF2-40B4-BE49-F238E27FC236}">
                      <a16:creationId xmlns:a16="http://schemas.microsoft.com/office/drawing/2014/main" id="{479FEDE5-2F70-3F18-3863-334BE5ABA52A}"/>
                    </a:ext>
                  </a:extLst>
                </p:cNvPr>
                <p:cNvSpPr/>
                <p:nvPr/>
              </p:nvSpPr>
              <p:spPr>
                <a:xfrm>
                  <a:off x="4234718" y="1742478"/>
                  <a:ext cx="1112503" cy="336030"/>
                </a:xfrm>
                <a:prstGeom prst="rect">
                  <a:avLst/>
                </a:prstGeom>
                <a:noFill/>
                <a:ln w="127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6" name="TextBox 22">
                  <a:extLst>
                    <a:ext uri="{FF2B5EF4-FFF2-40B4-BE49-F238E27FC236}">
                      <a16:creationId xmlns:a16="http://schemas.microsoft.com/office/drawing/2014/main" id="{4D672472-942F-629E-C4CB-EC00F7035A3A}"/>
                    </a:ext>
                  </a:extLst>
                </p:cNvPr>
                <p:cNvSpPr txBox="1">
                  <a:spLocks noChangeArrowheads="1"/>
                </p:cNvSpPr>
                <p:nvPr/>
              </p:nvSpPr>
              <p:spPr bwMode="auto">
                <a:xfrm>
                  <a:off x="4519321" y="1704019"/>
                  <a:ext cx="8914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sz="1000" dirty="0">
                      <a:solidFill>
                        <a:srgbClr val="00B0F0"/>
                      </a:solidFill>
                      <a:latin typeface="Arial" panose="020B0604020202020204" pitchFamily="34" charset="0"/>
                      <a:cs typeface="Arial" panose="020B0604020202020204" pitchFamily="34" charset="0"/>
                    </a:rPr>
                    <a:t>Workstation</a:t>
                  </a:r>
                </a:p>
              </p:txBody>
            </p:sp>
            <p:sp>
              <p:nvSpPr>
                <p:cNvPr id="347" name="TextBox 22">
                  <a:extLst>
                    <a:ext uri="{FF2B5EF4-FFF2-40B4-BE49-F238E27FC236}">
                      <a16:creationId xmlns:a16="http://schemas.microsoft.com/office/drawing/2014/main" id="{6B6945DB-8A28-BCD3-AE8A-93FC6F3AE10D}"/>
                    </a:ext>
                  </a:extLst>
                </p:cNvPr>
                <p:cNvSpPr txBox="1">
                  <a:spLocks noChangeArrowheads="1"/>
                </p:cNvSpPr>
                <p:nvPr/>
              </p:nvSpPr>
              <p:spPr bwMode="auto">
                <a:xfrm>
                  <a:off x="4530054" y="1864792"/>
                  <a:ext cx="8820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171450" indent="-171450" eaLnBrk="1" hangingPunct="1">
                    <a:buFont typeface="Arial" panose="020B0604020202020204" pitchFamily="34" charset="0"/>
                    <a:buChar char="•"/>
                  </a:pPr>
                  <a:r>
                    <a:rPr lang="en-US" altLang="en-US" sz="800" dirty="0">
                      <a:solidFill>
                        <a:srgbClr val="232F3E"/>
                      </a:solidFill>
                      <a:latin typeface="Arial" panose="020B0604020202020204" pitchFamily="34" charset="0"/>
                      <a:cs typeface="Arial" panose="020B0604020202020204" pitchFamily="34" charset="0"/>
                    </a:rPr>
                    <a:t>NICE DCV</a:t>
                  </a:r>
                </a:p>
              </p:txBody>
            </p:sp>
          </p:grpSp>
          <p:pic>
            <p:nvPicPr>
              <p:cNvPr id="344" name="Graphic 56">
                <a:extLst>
                  <a:ext uri="{FF2B5EF4-FFF2-40B4-BE49-F238E27FC236}">
                    <a16:creationId xmlns:a16="http://schemas.microsoft.com/office/drawing/2014/main" id="{10A61705-32E9-3FAA-3CD0-FFD1E27F5AD3}"/>
                  </a:ext>
                </a:extLst>
              </p:cNvPr>
              <p:cNvPicPr>
                <a:picLocks noChangeAspect="1" noChangeArrowheads="1"/>
              </p:cNvPicPr>
              <p:nvPr/>
            </p:nvPicPr>
            <p:blipFill>
              <a:blip r:embed="rId34">
                <a:extLst>
                  <a:ext uri="{96DAC541-7B7A-43D3-8B79-37D633B846F1}">
                    <asvg:svgBlip xmlns:asvg="http://schemas.microsoft.com/office/drawing/2016/SVG/main" r:embed="rId35"/>
                  </a:ext>
                </a:extLst>
              </a:blip>
              <a:srcRect/>
              <a:stretch/>
            </p:blipFill>
            <p:spPr bwMode="auto">
              <a:xfrm>
                <a:off x="8609003" y="1745233"/>
                <a:ext cx="343501" cy="34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8" name="Group 337">
              <a:extLst>
                <a:ext uri="{FF2B5EF4-FFF2-40B4-BE49-F238E27FC236}">
                  <a16:creationId xmlns:a16="http://schemas.microsoft.com/office/drawing/2014/main" id="{5220B06E-AE66-3A52-0101-6398D1490C19}"/>
                </a:ext>
              </a:extLst>
            </p:cNvPr>
            <p:cNvGrpSpPr/>
            <p:nvPr/>
          </p:nvGrpSpPr>
          <p:grpSpPr>
            <a:xfrm>
              <a:off x="5522552" y="2863521"/>
              <a:ext cx="1134321" cy="515793"/>
              <a:chOff x="4973165" y="5953356"/>
              <a:chExt cx="1134321" cy="515793"/>
            </a:xfrm>
          </p:grpSpPr>
          <p:pic>
            <p:nvPicPr>
              <p:cNvPr id="339" name="Graphic 62">
                <a:extLst>
                  <a:ext uri="{FF2B5EF4-FFF2-40B4-BE49-F238E27FC236}">
                    <a16:creationId xmlns:a16="http://schemas.microsoft.com/office/drawing/2014/main" id="{C7408D63-A9B4-2C9B-D45B-7BD5FEA79C9D}"/>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352547" y="5958292"/>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0" name="Graphic 62">
                <a:extLst>
                  <a:ext uri="{FF2B5EF4-FFF2-40B4-BE49-F238E27FC236}">
                    <a16:creationId xmlns:a16="http://schemas.microsoft.com/office/drawing/2014/main" id="{50314A04-8F41-5003-DBB3-0F95116649D7}"/>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664821" y="596129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1" name="Graphic 62">
                <a:extLst>
                  <a:ext uri="{FF2B5EF4-FFF2-40B4-BE49-F238E27FC236}">
                    <a16:creationId xmlns:a16="http://schemas.microsoft.com/office/drawing/2014/main" id="{B6655A06-0680-39C7-DC71-FA9374600B10}"/>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052196" y="5953356"/>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2" name="TextBox 17">
                <a:extLst>
                  <a:ext uri="{FF2B5EF4-FFF2-40B4-BE49-F238E27FC236}">
                    <a16:creationId xmlns:a16="http://schemas.microsoft.com/office/drawing/2014/main" id="{091DB81D-0B03-45B1-86EF-4377BC8575E6}"/>
                  </a:ext>
                </a:extLst>
              </p:cNvPr>
              <p:cNvSpPr txBox="1">
                <a:spLocks noChangeArrowheads="1"/>
              </p:cNvSpPr>
              <p:nvPr/>
            </p:nvSpPr>
            <p:spPr bwMode="auto">
              <a:xfrm>
                <a:off x="4973165" y="6222928"/>
                <a:ext cx="113432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000" dirty="0">
                    <a:solidFill>
                      <a:srgbClr val="00B0F0"/>
                    </a:solidFill>
                    <a:latin typeface="Arial" panose="020B0604020202020204" pitchFamily="34" charset="0"/>
                    <a:ea typeface="Amazon Ember" panose="020B0603020204020204" pitchFamily="34" charset="0"/>
                    <a:cs typeface="Arial" panose="020B0604020202020204" pitchFamily="34" charset="0"/>
                  </a:rPr>
                  <a:t>Compute Nodes</a:t>
                </a:r>
              </a:p>
            </p:txBody>
          </p:sp>
        </p:grpSp>
      </p:grpSp>
      <p:grpSp>
        <p:nvGrpSpPr>
          <p:cNvPr id="352" name="Group 351">
            <a:extLst>
              <a:ext uri="{FF2B5EF4-FFF2-40B4-BE49-F238E27FC236}">
                <a16:creationId xmlns:a16="http://schemas.microsoft.com/office/drawing/2014/main" id="{894C03E4-1ABC-CAC3-DDE2-4959A813F840}"/>
              </a:ext>
            </a:extLst>
          </p:cNvPr>
          <p:cNvGrpSpPr/>
          <p:nvPr/>
        </p:nvGrpSpPr>
        <p:grpSpPr>
          <a:xfrm>
            <a:off x="9612297" y="2235708"/>
            <a:ext cx="2153532" cy="1157545"/>
            <a:chOff x="5014643" y="2221769"/>
            <a:chExt cx="2153532" cy="1157545"/>
          </a:xfrm>
        </p:grpSpPr>
        <p:grpSp>
          <p:nvGrpSpPr>
            <p:cNvPr id="353" name="Group 352">
              <a:extLst>
                <a:ext uri="{FF2B5EF4-FFF2-40B4-BE49-F238E27FC236}">
                  <a16:creationId xmlns:a16="http://schemas.microsoft.com/office/drawing/2014/main" id="{42DDE708-63EC-7BBF-F79C-7532442D9B4F}"/>
                </a:ext>
              </a:extLst>
            </p:cNvPr>
            <p:cNvGrpSpPr/>
            <p:nvPr/>
          </p:nvGrpSpPr>
          <p:grpSpPr>
            <a:xfrm>
              <a:off x="5014643" y="2221769"/>
              <a:ext cx="2153532" cy="1115532"/>
              <a:chOff x="3836088" y="3108691"/>
              <a:chExt cx="1635530" cy="1090367"/>
            </a:xfrm>
          </p:grpSpPr>
          <p:sp>
            <p:nvSpPr>
              <p:cNvPr id="368" name="Rectangle 367">
                <a:extLst>
                  <a:ext uri="{FF2B5EF4-FFF2-40B4-BE49-F238E27FC236}">
                    <a16:creationId xmlns:a16="http://schemas.microsoft.com/office/drawing/2014/main" id="{0A9343DC-3BA3-B94B-EAD4-C0B7A3D29D30}"/>
                  </a:ext>
                </a:extLst>
              </p:cNvPr>
              <p:cNvSpPr/>
              <p:nvPr/>
            </p:nvSpPr>
            <p:spPr>
              <a:xfrm>
                <a:off x="3839850" y="3108691"/>
                <a:ext cx="1631768" cy="1090367"/>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sz="1000" dirty="0">
                    <a:solidFill>
                      <a:srgbClr val="5B9CD5"/>
                    </a:solidFill>
                    <a:cs typeface="Arial" panose="020B0604020202020204" pitchFamily="34" charset="0"/>
                  </a:rPr>
                  <a:t>Private subnet</a:t>
                </a:r>
              </a:p>
            </p:txBody>
          </p:sp>
          <p:pic>
            <p:nvPicPr>
              <p:cNvPr id="369" name="Graphic 35">
                <a:extLst>
                  <a:ext uri="{FF2B5EF4-FFF2-40B4-BE49-F238E27FC236}">
                    <a16:creationId xmlns:a16="http://schemas.microsoft.com/office/drawing/2014/main" id="{7EF21066-C6BD-DA65-D804-839C49E910F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36088" y="3109751"/>
                <a:ext cx="139100" cy="18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5" name="Group 354">
              <a:extLst>
                <a:ext uri="{FF2B5EF4-FFF2-40B4-BE49-F238E27FC236}">
                  <a16:creationId xmlns:a16="http://schemas.microsoft.com/office/drawing/2014/main" id="{A5B07692-F614-2C7B-D63B-02FD43FC19A4}"/>
                </a:ext>
              </a:extLst>
            </p:cNvPr>
            <p:cNvGrpSpPr/>
            <p:nvPr/>
          </p:nvGrpSpPr>
          <p:grpSpPr>
            <a:xfrm>
              <a:off x="5500997" y="2443724"/>
              <a:ext cx="1130109" cy="384716"/>
              <a:chOff x="8609003" y="1704018"/>
              <a:chExt cx="1130109" cy="384716"/>
            </a:xfrm>
          </p:grpSpPr>
          <p:grpSp>
            <p:nvGrpSpPr>
              <p:cNvPr id="361" name="Group 360">
                <a:extLst>
                  <a:ext uri="{FF2B5EF4-FFF2-40B4-BE49-F238E27FC236}">
                    <a16:creationId xmlns:a16="http://schemas.microsoft.com/office/drawing/2014/main" id="{FDD8C89E-6DC5-F326-224D-FD07B63201B3}"/>
                  </a:ext>
                </a:extLst>
              </p:cNvPr>
              <p:cNvGrpSpPr/>
              <p:nvPr/>
            </p:nvGrpSpPr>
            <p:grpSpPr>
              <a:xfrm>
                <a:off x="8612460" y="1704018"/>
                <a:ext cx="1126652" cy="376217"/>
                <a:chOff x="4234718" y="1704019"/>
                <a:chExt cx="1177350" cy="376217"/>
              </a:xfrm>
            </p:grpSpPr>
            <p:sp>
              <p:nvSpPr>
                <p:cNvPr id="363" name="Rectangle 362">
                  <a:extLst>
                    <a:ext uri="{FF2B5EF4-FFF2-40B4-BE49-F238E27FC236}">
                      <a16:creationId xmlns:a16="http://schemas.microsoft.com/office/drawing/2014/main" id="{E23A9281-C87D-5015-FE68-2A7EC7CEC63A}"/>
                    </a:ext>
                  </a:extLst>
                </p:cNvPr>
                <p:cNvSpPr/>
                <p:nvPr/>
              </p:nvSpPr>
              <p:spPr>
                <a:xfrm>
                  <a:off x="4234718" y="1742478"/>
                  <a:ext cx="1112503" cy="336030"/>
                </a:xfrm>
                <a:prstGeom prst="rect">
                  <a:avLst/>
                </a:prstGeom>
                <a:noFill/>
                <a:ln w="127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4" name="TextBox 22">
                  <a:extLst>
                    <a:ext uri="{FF2B5EF4-FFF2-40B4-BE49-F238E27FC236}">
                      <a16:creationId xmlns:a16="http://schemas.microsoft.com/office/drawing/2014/main" id="{C4988C99-C1E7-A64E-EE42-39DD174123AF}"/>
                    </a:ext>
                  </a:extLst>
                </p:cNvPr>
                <p:cNvSpPr txBox="1">
                  <a:spLocks noChangeArrowheads="1"/>
                </p:cNvSpPr>
                <p:nvPr/>
              </p:nvSpPr>
              <p:spPr bwMode="auto">
                <a:xfrm>
                  <a:off x="4519321" y="1704019"/>
                  <a:ext cx="8914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sz="1000" dirty="0">
                      <a:solidFill>
                        <a:srgbClr val="00B0F0"/>
                      </a:solidFill>
                      <a:latin typeface="Arial" panose="020B0604020202020204" pitchFamily="34" charset="0"/>
                      <a:cs typeface="Arial" panose="020B0604020202020204" pitchFamily="34" charset="0"/>
                    </a:rPr>
                    <a:t>Workstation</a:t>
                  </a:r>
                </a:p>
              </p:txBody>
            </p:sp>
            <p:sp>
              <p:nvSpPr>
                <p:cNvPr id="365" name="TextBox 22">
                  <a:extLst>
                    <a:ext uri="{FF2B5EF4-FFF2-40B4-BE49-F238E27FC236}">
                      <a16:creationId xmlns:a16="http://schemas.microsoft.com/office/drawing/2014/main" id="{220DBD02-E3E9-B0C5-E479-8DD9D1844115}"/>
                    </a:ext>
                  </a:extLst>
                </p:cNvPr>
                <p:cNvSpPr txBox="1">
                  <a:spLocks noChangeArrowheads="1"/>
                </p:cNvSpPr>
                <p:nvPr/>
              </p:nvSpPr>
              <p:spPr bwMode="auto">
                <a:xfrm>
                  <a:off x="4530054" y="1864792"/>
                  <a:ext cx="8820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171450" indent="-171450" eaLnBrk="1" hangingPunct="1">
                    <a:buFont typeface="Arial" panose="020B0604020202020204" pitchFamily="34" charset="0"/>
                    <a:buChar char="•"/>
                  </a:pPr>
                  <a:r>
                    <a:rPr lang="en-US" altLang="en-US" sz="800" dirty="0">
                      <a:solidFill>
                        <a:srgbClr val="232F3E"/>
                      </a:solidFill>
                      <a:latin typeface="Arial" panose="020B0604020202020204" pitchFamily="34" charset="0"/>
                      <a:cs typeface="Arial" panose="020B0604020202020204" pitchFamily="34" charset="0"/>
                    </a:rPr>
                    <a:t>NICE DCV</a:t>
                  </a:r>
                </a:p>
              </p:txBody>
            </p:sp>
          </p:grpSp>
          <p:pic>
            <p:nvPicPr>
              <p:cNvPr id="362" name="Graphic 56">
                <a:extLst>
                  <a:ext uri="{FF2B5EF4-FFF2-40B4-BE49-F238E27FC236}">
                    <a16:creationId xmlns:a16="http://schemas.microsoft.com/office/drawing/2014/main" id="{CA5AA900-D474-5D41-0620-6C5A0BC67683}"/>
                  </a:ext>
                </a:extLst>
              </p:cNvPr>
              <p:cNvPicPr>
                <a:picLocks noChangeAspect="1" noChangeArrowheads="1"/>
              </p:cNvPicPr>
              <p:nvPr/>
            </p:nvPicPr>
            <p:blipFill>
              <a:blip r:embed="rId34">
                <a:extLst>
                  <a:ext uri="{96DAC541-7B7A-43D3-8B79-37D633B846F1}">
                    <asvg:svgBlip xmlns:asvg="http://schemas.microsoft.com/office/drawing/2016/SVG/main" r:embed="rId35"/>
                  </a:ext>
                </a:extLst>
              </a:blip>
              <a:srcRect/>
              <a:stretch/>
            </p:blipFill>
            <p:spPr bwMode="auto">
              <a:xfrm>
                <a:off x="8609003" y="1745233"/>
                <a:ext cx="343501" cy="34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6" name="Group 355">
              <a:extLst>
                <a:ext uri="{FF2B5EF4-FFF2-40B4-BE49-F238E27FC236}">
                  <a16:creationId xmlns:a16="http://schemas.microsoft.com/office/drawing/2014/main" id="{E4339C82-9464-8C47-9135-5DDB8ADA9AAD}"/>
                </a:ext>
              </a:extLst>
            </p:cNvPr>
            <p:cNvGrpSpPr/>
            <p:nvPr/>
          </p:nvGrpSpPr>
          <p:grpSpPr>
            <a:xfrm>
              <a:off x="5522552" y="2863521"/>
              <a:ext cx="1134321" cy="515793"/>
              <a:chOff x="4973165" y="5953356"/>
              <a:chExt cx="1134321" cy="515793"/>
            </a:xfrm>
          </p:grpSpPr>
          <p:pic>
            <p:nvPicPr>
              <p:cNvPr id="357" name="Graphic 62">
                <a:extLst>
                  <a:ext uri="{FF2B5EF4-FFF2-40B4-BE49-F238E27FC236}">
                    <a16:creationId xmlns:a16="http://schemas.microsoft.com/office/drawing/2014/main" id="{493C72A5-0AC4-1F50-E8BD-3EC738F6D483}"/>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352547" y="5958292"/>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 name="Graphic 62">
                <a:extLst>
                  <a:ext uri="{FF2B5EF4-FFF2-40B4-BE49-F238E27FC236}">
                    <a16:creationId xmlns:a16="http://schemas.microsoft.com/office/drawing/2014/main" id="{83F4943F-0180-803B-D823-E73FC563CBD3}"/>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664821" y="5961294"/>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 name="Graphic 62">
                <a:extLst>
                  <a:ext uri="{FF2B5EF4-FFF2-40B4-BE49-F238E27FC236}">
                    <a16:creationId xmlns:a16="http://schemas.microsoft.com/office/drawing/2014/main" id="{85BB2681-EE99-AE48-D2CF-0132F26BE339}"/>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052196" y="5953356"/>
                <a:ext cx="312274" cy="31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0" name="TextBox 17">
                <a:extLst>
                  <a:ext uri="{FF2B5EF4-FFF2-40B4-BE49-F238E27FC236}">
                    <a16:creationId xmlns:a16="http://schemas.microsoft.com/office/drawing/2014/main" id="{41A2244A-AE0F-4601-E263-0037F79150F9}"/>
                  </a:ext>
                </a:extLst>
              </p:cNvPr>
              <p:cNvSpPr txBox="1">
                <a:spLocks noChangeArrowheads="1"/>
              </p:cNvSpPr>
              <p:nvPr/>
            </p:nvSpPr>
            <p:spPr bwMode="auto">
              <a:xfrm>
                <a:off x="4973165" y="6222928"/>
                <a:ext cx="113432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000" dirty="0">
                    <a:solidFill>
                      <a:srgbClr val="00B0F0"/>
                    </a:solidFill>
                    <a:latin typeface="Arial" panose="020B0604020202020204" pitchFamily="34" charset="0"/>
                    <a:ea typeface="Amazon Ember" panose="020B0603020204020204" pitchFamily="34" charset="0"/>
                    <a:cs typeface="Arial" panose="020B0604020202020204" pitchFamily="34" charset="0"/>
                  </a:rPr>
                  <a:t>Compute Nodes</a:t>
                </a:r>
              </a:p>
            </p:txBody>
          </p:sp>
        </p:grpSp>
      </p:grpSp>
      <p:pic>
        <p:nvPicPr>
          <p:cNvPr id="370" name="Graphic 7">
            <a:extLst>
              <a:ext uri="{FF2B5EF4-FFF2-40B4-BE49-F238E27FC236}">
                <a16:creationId xmlns:a16="http://schemas.microsoft.com/office/drawing/2014/main" id="{A5FFF4E6-96B6-E754-6E3F-C89C1B37B6E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34594" y="2219171"/>
            <a:ext cx="293784" cy="293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1" name="Connector: Elbow 370">
            <a:extLst>
              <a:ext uri="{FF2B5EF4-FFF2-40B4-BE49-F238E27FC236}">
                <a16:creationId xmlns:a16="http://schemas.microsoft.com/office/drawing/2014/main" id="{36615BC4-28BD-C273-BA0D-BFADD3F29BB2}"/>
              </a:ext>
            </a:extLst>
          </p:cNvPr>
          <p:cNvCxnSpPr>
            <a:cxnSpLocks/>
            <a:stCxn id="248" idx="2"/>
            <a:endCxn id="370" idx="2"/>
          </p:cNvCxnSpPr>
          <p:nvPr/>
        </p:nvCxnSpPr>
        <p:spPr>
          <a:xfrm rot="16200000" flipH="1">
            <a:off x="4270524" y="2101993"/>
            <a:ext cx="59422" cy="762502"/>
          </a:xfrm>
          <a:prstGeom prst="bentConnector3">
            <a:avLst>
              <a:gd name="adj1" fmla="val 1996769"/>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75" name="Connector: Elbow 374">
            <a:extLst>
              <a:ext uri="{FF2B5EF4-FFF2-40B4-BE49-F238E27FC236}">
                <a16:creationId xmlns:a16="http://schemas.microsoft.com/office/drawing/2014/main" id="{2F3179F2-AE66-6EDB-A2DE-F82D8EA227BA}"/>
              </a:ext>
            </a:extLst>
          </p:cNvPr>
          <p:cNvCxnSpPr>
            <a:cxnSpLocks/>
            <a:stCxn id="249" idx="2"/>
            <a:endCxn id="370" idx="2"/>
          </p:cNvCxnSpPr>
          <p:nvPr/>
        </p:nvCxnSpPr>
        <p:spPr>
          <a:xfrm rot="16200000" flipH="1">
            <a:off x="3958273" y="1789741"/>
            <a:ext cx="65647" cy="1380779"/>
          </a:xfrm>
          <a:prstGeom prst="bentConnector3">
            <a:avLst>
              <a:gd name="adj1" fmla="val 181690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0" name="Connector: Elbow 379">
            <a:extLst>
              <a:ext uri="{FF2B5EF4-FFF2-40B4-BE49-F238E27FC236}">
                <a16:creationId xmlns:a16="http://schemas.microsoft.com/office/drawing/2014/main" id="{0E2D4EFC-7BC9-7C06-A2C5-10C2DD21767D}"/>
              </a:ext>
            </a:extLst>
          </p:cNvPr>
          <p:cNvCxnSpPr>
            <a:cxnSpLocks/>
            <a:stCxn id="98" idx="1"/>
            <a:endCxn id="245" idx="3"/>
          </p:cNvCxnSpPr>
          <p:nvPr/>
        </p:nvCxnSpPr>
        <p:spPr>
          <a:xfrm rot="10800000">
            <a:off x="3795559" y="1242594"/>
            <a:ext cx="1406060" cy="801166"/>
          </a:xfrm>
          <a:prstGeom prst="bentConnector3">
            <a:avLst>
              <a:gd name="adj1" fmla="val 38657"/>
            </a:avLst>
          </a:prstGeom>
          <a:ln>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3" name="TextBox 9">
            <a:extLst>
              <a:ext uri="{FF2B5EF4-FFF2-40B4-BE49-F238E27FC236}">
                <a16:creationId xmlns:a16="http://schemas.microsoft.com/office/drawing/2014/main" id="{87D15B85-768F-7422-8DC5-F09567E685ED}"/>
              </a:ext>
            </a:extLst>
          </p:cNvPr>
          <p:cNvSpPr txBox="1">
            <a:spLocks noChangeArrowheads="1"/>
          </p:cNvSpPr>
          <p:nvPr/>
        </p:nvSpPr>
        <p:spPr bwMode="auto">
          <a:xfrm>
            <a:off x="4425400" y="2016969"/>
            <a:ext cx="5038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TGW</a:t>
            </a:r>
          </a:p>
        </p:txBody>
      </p:sp>
      <p:pic>
        <p:nvPicPr>
          <p:cNvPr id="394" name="Graphic 5">
            <a:extLst>
              <a:ext uri="{FF2B5EF4-FFF2-40B4-BE49-F238E27FC236}">
                <a16:creationId xmlns:a16="http://schemas.microsoft.com/office/drawing/2014/main" id="{B289B170-1A1D-468B-2BBD-321B494FBBDE}"/>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459037" y="1877589"/>
            <a:ext cx="281559" cy="28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5" name="TextBox 17">
            <a:extLst>
              <a:ext uri="{FF2B5EF4-FFF2-40B4-BE49-F238E27FC236}">
                <a16:creationId xmlns:a16="http://schemas.microsoft.com/office/drawing/2014/main" id="{BCC8BE9C-6D6C-4BA6-A318-562AA1CF2902}"/>
              </a:ext>
            </a:extLst>
          </p:cNvPr>
          <p:cNvSpPr txBox="1">
            <a:spLocks noChangeArrowheads="1"/>
          </p:cNvSpPr>
          <p:nvPr/>
        </p:nvSpPr>
        <p:spPr bwMode="auto">
          <a:xfrm>
            <a:off x="7638569" y="1902928"/>
            <a:ext cx="9018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rgbClr val="00B0F0"/>
                </a:solidFill>
                <a:latin typeface="Arial" panose="020B0604020202020204" pitchFamily="34" charset="0"/>
                <a:ea typeface="Amazon Ember" panose="020B0603020204020204" pitchFamily="34" charset="0"/>
                <a:cs typeface="Arial" panose="020B0604020202020204" pitchFamily="34" charset="0"/>
              </a:rPr>
              <a:t>Head Node</a:t>
            </a:r>
          </a:p>
        </p:txBody>
      </p:sp>
      <p:sp>
        <p:nvSpPr>
          <p:cNvPr id="396" name="TextBox 17">
            <a:extLst>
              <a:ext uri="{FF2B5EF4-FFF2-40B4-BE49-F238E27FC236}">
                <a16:creationId xmlns:a16="http://schemas.microsoft.com/office/drawing/2014/main" id="{447E9BDC-7B71-3D88-EFFD-3C9A0546762D}"/>
              </a:ext>
            </a:extLst>
          </p:cNvPr>
          <p:cNvSpPr txBox="1">
            <a:spLocks noChangeArrowheads="1"/>
          </p:cNvSpPr>
          <p:nvPr/>
        </p:nvSpPr>
        <p:spPr bwMode="auto">
          <a:xfrm>
            <a:off x="5945015" y="1887276"/>
            <a:ext cx="9018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rgbClr val="00B0F0"/>
                </a:solidFill>
                <a:latin typeface="Arial" panose="020B0604020202020204" pitchFamily="34" charset="0"/>
                <a:ea typeface="Amazon Ember" panose="020B0603020204020204" pitchFamily="34" charset="0"/>
                <a:cs typeface="Arial" panose="020B0604020202020204" pitchFamily="34" charset="0"/>
              </a:rPr>
              <a:t>Head Node</a:t>
            </a:r>
          </a:p>
        </p:txBody>
      </p:sp>
      <p:pic>
        <p:nvPicPr>
          <p:cNvPr id="398" name="Graphic 8">
            <a:extLst>
              <a:ext uri="{FF2B5EF4-FFF2-40B4-BE49-F238E27FC236}">
                <a16:creationId xmlns:a16="http://schemas.microsoft.com/office/drawing/2014/main" id="{967FF8B7-72F7-FC2B-882D-55F9DBC6114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56583" y="2501459"/>
            <a:ext cx="362062" cy="3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9" name="Connector: Elbow 398">
            <a:extLst>
              <a:ext uri="{FF2B5EF4-FFF2-40B4-BE49-F238E27FC236}">
                <a16:creationId xmlns:a16="http://schemas.microsoft.com/office/drawing/2014/main" id="{045F5341-F17F-A8C4-A8B5-2AAFC3889BA1}"/>
              </a:ext>
            </a:extLst>
          </p:cNvPr>
          <p:cNvCxnSpPr>
            <a:cxnSpLocks/>
            <a:stCxn id="398" idx="0"/>
            <a:endCxn id="262" idx="3"/>
          </p:cNvCxnSpPr>
          <p:nvPr/>
        </p:nvCxnSpPr>
        <p:spPr>
          <a:xfrm rot="16200000" flipV="1">
            <a:off x="6882411" y="2146256"/>
            <a:ext cx="489551" cy="22085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02" name="Connector: Elbow 401">
            <a:extLst>
              <a:ext uri="{FF2B5EF4-FFF2-40B4-BE49-F238E27FC236}">
                <a16:creationId xmlns:a16="http://schemas.microsoft.com/office/drawing/2014/main" id="{597E5814-5DF0-7C89-3840-777D3BFCEF34}"/>
              </a:ext>
            </a:extLst>
          </p:cNvPr>
          <p:cNvCxnSpPr>
            <a:cxnSpLocks/>
            <a:stCxn id="398" idx="0"/>
            <a:endCxn id="394" idx="1"/>
          </p:cNvCxnSpPr>
          <p:nvPr/>
        </p:nvCxnSpPr>
        <p:spPr>
          <a:xfrm rot="5400000" flipH="1" flipV="1">
            <a:off x="7106780" y="2149203"/>
            <a:ext cx="483090" cy="221423"/>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405" name="TextBox 17">
            <a:extLst>
              <a:ext uri="{FF2B5EF4-FFF2-40B4-BE49-F238E27FC236}">
                <a16:creationId xmlns:a16="http://schemas.microsoft.com/office/drawing/2014/main" id="{F8EF5E87-E7B7-E682-4903-A1413B885A1D}"/>
              </a:ext>
            </a:extLst>
          </p:cNvPr>
          <p:cNvSpPr txBox="1">
            <a:spLocks noChangeArrowheads="1"/>
          </p:cNvSpPr>
          <p:nvPr/>
        </p:nvSpPr>
        <p:spPr bwMode="auto">
          <a:xfrm>
            <a:off x="1838201" y="2111017"/>
            <a:ext cx="6144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Internet</a:t>
            </a:r>
          </a:p>
        </p:txBody>
      </p:sp>
      <p:sp>
        <p:nvSpPr>
          <p:cNvPr id="406" name="TextBox 9">
            <a:extLst>
              <a:ext uri="{FF2B5EF4-FFF2-40B4-BE49-F238E27FC236}">
                <a16:creationId xmlns:a16="http://schemas.microsoft.com/office/drawing/2014/main" id="{33147F34-4578-358D-466C-307E86BB3FE2}"/>
              </a:ext>
            </a:extLst>
          </p:cNvPr>
          <p:cNvSpPr txBox="1">
            <a:spLocks noChangeArrowheads="1"/>
          </p:cNvSpPr>
          <p:nvPr/>
        </p:nvSpPr>
        <p:spPr bwMode="auto">
          <a:xfrm>
            <a:off x="3257747" y="2433949"/>
            <a:ext cx="8301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Cisco CSR</a:t>
            </a:r>
          </a:p>
        </p:txBody>
      </p:sp>
      <p:sp>
        <p:nvSpPr>
          <p:cNvPr id="407" name="TextBox 9">
            <a:extLst>
              <a:ext uri="{FF2B5EF4-FFF2-40B4-BE49-F238E27FC236}">
                <a16:creationId xmlns:a16="http://schemas.microsoft.com/office/drawing/2014/main" id="{6C27E321-43DB-2B28-E312-581122E1DB9E}"/>
              </a:ext>
            </a:extLst>
          </p:cNvPr>
          <p:cNvSpPr txBox="1">
            <a:spLocks noChangeArrowheads="1"/>
          </p:cNvSpPr>
          <p:nvPr/>
        </p:nvSpPr>
        <p:spPr bwMode="auto">
          <a:xfrm>
            <a:off x="3088737" y="1307901"/>
            <a:ext cx="11768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Internet Gateway</a:t>
            </a:r>
          </a:p>
        </p:txBody>
      </p:sp>
      <p:cxnSp>
        <p:nvCxnSpPr>
          <p:cNvPr id="424" name="Straight Arrow Connector 423">
            <a:extLst>
              <a:ext uri="{FF2B5EF4-FFF2-40B4-BE49-F238E27FC236}">
                <a16:creationId xmlns:a16="http://schemas.microsoft.com/office/drawing/2014/main" id="{B1C867C8-6819-F2A6-973F-2422133C7A3C}"/>
              </a:ext>
            </a:extLst>
          </p:cNvPr>
          <p:cNvCxnSpPr>
            <a:cxnSpLocks/>
            <a:stCxn id="314" idx="0"/>
            <a:endCxn id="270" idx="2"/>
          </p:cNvCxnSpPr>
          <p:nvPr/>
        </p:nvCxnSpPr>
        <p:spPr>
          <a:xfrm flipV="1">
            <a:off x="6270229" y="5008315"/>
            <a:ext cx="5796" cy="26661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5832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4" name="Title 1">
            <a:extLst>
              <a:ext uri="{FF2B5EF4-FFF2-40B4-BE49-F238E27FC236}">
                <a16:creationId xmlns:a16="http://schemas.microsoft.com/office/drawing/2014/main" id="{F15B41A8-8C0D-4175-A9D8-400FAF95AE8B}"/>
              </a:ext>
            </a:extLst>
          </p:cNvPr>
          <p:cNvSpPr txBox="1">
            <a:spLocks/>
          </p:cNvSpPr>
          <p:nvPr/>
        </p:nvSpPr>
        <p:spPr>
          <a:xfrm>
            <a:off x="228600" y="173765"/>
            <a:ext cx="9779924"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 On-prem HPC </a:t>
            </a: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pic>
        <p:nvPicPr>
          <p:cNvPr id="20" name="Picture 19">
            <a:extLst>
              <a:ext uri="{FF2B5EF4-FFF2-40B4-BE49-F238E27FC236}">
                <a16:creationId xmlns:a16="http://schemas.microsoft.com/office/drawing/2014/main" id="{BE60F236-BBB9-5C0B-BEDF-2EABF8ABC5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1483" y="616086"/>
            <a:ext cx="8027964" cy="6210411"/>
          </a:xfrm>
          <a:prstGeom prst="rect">
            <a:avLst/>
          </a:prstGeom>
        </p:spPr>
      </p:pic>
      <p:sp>
        <p:nvSpPr>
          <p:cNvPr id="2" name="Oval 1">
            <a:extLst>
              <a:ext uri="{FF2B5EF4-FFF2-40B4-BE49-F238E27FC236}">
                <a16:creationId xmlns:a16="http://schemas.microsoft.com/office/drawing/2014/main" id="{5A314AB0-E64F-E0C2-887A-B0354338AFAA}"/>
              </a:ext>
            </a:extLst>
          </p:cNvPr>
          <p:cNvSpPr/>
          <p:nvPr/>
        </p:nvSpPr>
        <p:spPr>
          <a:xfrm>
            <a:off x="10525347" y="3083700"/>
            <a:ext cx="1477107" cy="6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AD</a:t>
            </a:r>
          </a:p>
        </p:txBody>
      </p:sp>
      <p:cxnSp>
        <p:nvCxnSpPr>
          <p:cNvPr id="3" name="Connector: Elbow 2">
            <a:extLst>
              <a:ext uri="{FF2B5EF4-FFF2-40B4-BE49-F238E27FC236}">
                <a16:creationId xmlns:a16="http://schemas.microsoft.com/office/drawing/2014/main" id="{02BD0EF7-B270-6A27-1F39-11F9CDEBD1FC}"/>
              </a:ext>
            </a:extLst>
          </p:cNvPr>
          <p:cNvCxnSpPr>
            <a:cxnSpLocks/>
            <a:stCxn id="2" idx="4"/>
          </p:cNvCxnSpPr>
          <p:nvPr/>
        </p:nvCxnSpPr>
        <p:spPr>
          <a:xfrm rot="5400000">
            <a:off x="9367779" y="3616782"/>
            <a:ext cx="1738604" cy="20536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id="{A679AAD5-D56C-38C7-0BD0-72FC3EBA2BAC}"/>
              </a:ext>
            </a:extLst>
          </p:cNvPr>
          <p:cNvCxnSpPr>
            <a:cxnSpLocks/>
            <a:stCxn id="2" idx="0"/>
          </p:cNvCxnSpPr>
          <p:nvPr/>
        </p:nvCxnSpPr>
        <p:spPr>
          <a:xfrm rot="16200000" flipV="1">
            <a:off x="9788536" y="1608335"/>
            <a:ext cx="897091" cy="20536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059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755C6E5-6099-7EA0-519C-7D02ABA1AA2D}"/>
              </a:ext>
            </a:extLst>
          </p:cNvPr>
          <p:cNvGraphicFramePr>
            <a:graphicFrameLocks noGrp="1"/>
          </p:cNvGraphicFramePr>
          <p:nvPr>
            <p:extLst>
              <p:ext uri="{D42A27DB-BD31-4B8C-83A1-F6EECF244321}">
                <p14:modId xmlns:p14="http://schemas.microsoft.com/office/powerpoint/2010/main" val="3517523219"/>
              </p:ext>
            </p:extLst>
          </p:nvPr>
        </p:nvGraphicFramePr>
        <p:xfrm>
          <a:off x="374754" y="779489"/>
          <a:ext cx="11227633" cy="5561346"/>
        </p:xfrm>
        <a:graphic>
          <a:graphicData uri="http://schemas.openxmlformats.org/drawingml/2006/table">
            <a:tbl>
              <a:tblPr firstRow="1" firstCol="1" bandRow="1">
                <a:tableStyleId>{5C22544A-7EE6-4342-B048-85BDC9FD1C3A}</a:tableStyleId>
              </a:tblPr>
              <a:tblGrid>
                <a:gridCol w="2917671">
                  <a:extLst>
                    <a:ext uri="{9D8B030D-6E8A-4147-A177-3AD203B41FA5}">
                      <a16:colId xmlns:a16="http://schemas.microsoft.com/office/drawing/2014/main" val="3409630633"/>
                    </a:ext>
                  </a:extLst>
                </a:gridCol>
                <a:gridCol w="4395719">
                  <a:extLst>
                    <a:ext uri="{9D8B030D-6E8A-4147-A177-3AD203B41FA5}">
                      <a16:colId xmlns:a16="http://schemas.microsoft.com/office/drawing/2014/main" val="2823033497"/>
                    </a:ext>
                  </a:extLst>
                </a:gridCol>
                <a:gridCol w="3914243">
                  <a:extLst>
                    <a:ext uri="{9D8B030D-6E8A-4147-A177-3AD203B41FA5}">
                      <a16:colId xmlns:a16="http://schemas.microsoft.com/office/drawing/2014/main" val="3812654407"/>
                    </a:ext>
                  </a:extLst>
                </a:gridCol>
              </a:tblGrid>
              <a:tr h="422762">
                <a:tc>
                  <a:txBody>
                    <a:bodyPr/>
                    <a:lstStyle/>
                    <a:p>
                      <a:pPr marL="0" marR="0" algn="ctr">
                        <a:lnSpc>
                          <a:spcPct val="120000"/>
                        </a:lnSpc>
                        <a:spcBef>
                          <a:spcPts val="0"/>
                        </a:spcBef>
                        <a:spcAft>
                          <a:spcPts val="0"/>
                        </a:spcAft>
                      </a:pPr>
                      <a:r>
                        <a:rPr lang="en-GB" sz="2000" dirty="0">
                          <a:effectLst/>
                        </a:rPr>
                        <a:t>Info</a:t>
                      </a:r>
                      <a:endParaRPr lang="en-US" sz="200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algn="ctr">
                        <a:lnSpc>
                          <a:spcPct val="120000"/>
                        </a:lnSpc>
                        <a:spcBef>
                          <a:spcPts val="0"/>
                        </a:spcBef>
                        <a:spcAft>
                          <a:spcPts val="0"/>
                        </a:spcAft>
                      </a:pPr>
                      <a:r>
                        <a:rPr lang="en-GB" sz="2000" dirty="0">
                          <a:effectLst/>
                        </a:rPr>
                        <a:t>HPC-01</a:t>
                      </a:r>
                      <a:endParaRPr lang="en-US" sz="200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algn="ctr">
                        <a:lnSpc>
                          <a:spcPct val="120000"/>
                        </a:lnSpc>
                        <a:spcBef>
                          <a:spcPts val="0"/>
                        </a:spcBef>
                        <a:spcAft>
                          <a:spcPts val="0"/>
                        </a:spcAft>
                      </a:pPr>
                      <a:r>
                        <a:rPr lang="en-GB" sz="2000" dirty="0">
                          <a:effectLst/>
                        </a:rPr>
                        <a:t>HPC-02</a:t>
                      </a:r>
                      <a:endParaRPr lang="en-US" sz="200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77689347"/>
                  </a:ext>
                </a:extLst>
              </a:tr>
              <a:tr h="304955">
                <a:tc>
                  <a:txBody>
                    <a:bodyPr/>
                    <a:lstStyle/>
                    <a:p>
                      <a:pPr marL="0" marR="0">
                        <a:lnSpc>
                          <a:spcPct val="120000"/>
                        </a:lnSpc>
                        <a:spcBef>
                          <a:spcPts val="0"/>
                        </a:spcBef>
                        <a:spcAft>
                          <a:spcPts val="0"/>
                        </a:spcAft>
                      </a:pPr>
                      <a:r>
                        <a:rPr lang="en-GB" sz="1600" dirty="0">
                          <a:effectLst/>
                        </a:rPr>
                        <a:t>Location</a:t>
                      </a:r>
                      <a:endParaRPr lang="en-US" sz="160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algn="ctr">
                        <a:lnSpc>
                          <a:spcPct val="120000"/>
                        </a:lnSpc>
                        <a:spcBef>
                          <a:spcPts val="0"/>
                        </a:spcBef>
                        <a:spcAft>
                          <a:spcPts val="0"/>
                        </a:spcAft>
                      </a:pPr>
                      <a:r>
                        <a:rPr lang="en-GB" sz="1600" dirty="0" err="1">
                          <a:effectLst/>
                        </a:rPr>
                        <a:t>Malmesbury</a:t>
                      </a:r>
                      <a:endParaRPr lang="en-US" sz="160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algn="ctr">
                        <a:lnSpc>
                          <a:spcPct val="120000"/>
                        </a:lnSpc>
                        <a:spcBef>
                          <a:spcPts val="0"/>
                        </a:spcBef>
                        <a:spcAft>
                          <a:spcPts val="0"/>
                        </a:spcAft>
                      </a:pPr>
                      <a:r>
                        <a:rPr lang="en-GB" sz="1600" dirty="0" err="1">
                          <a:effectLst/>
                        </a:rPr>
                        <a:t>Hullavington</a:t>
                      </a:r>
                      <a:endParaRPr lang="en-US" sz="160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582364326"/>
                  </a:ext>
                </a:extLst>
              </a:tr>
              <a:tr h="304955">
                <a:tc>
                  <a:txBody>
                    <a:bodyPr/>
                    <a:lstStyle/>
                    <a:p>
                      <a:pPr marL="0" marR="0">
                        <a:lnSpc>
                          <a:spcPct val="120000"/>
                        </a:lnSpc>
                        <a:spcBef>
                          <a:spcPts val="0"/>
                        </a:spcBef>
                        <a:spcAft>
                          <a:spcPts val="0"/>
                        </a:spcAft>
                      </a:pPr>
                      <a:r>
                        <a:rPr lang="en-GB" sz="1600">
                          <a:effectLst/>
                        </a:rPr>
                        <a:t>Number of Active Users</a:t>
                      </a:r>
                      <a:endParaRPr lang="en-US" sz="1600">
                        <a:effectLst/>
                        <a:latin typeface="Arial" panose="020B0604020202020204" pitchFamily="34" charset="0"/>
                        <a:ea typeface="Times New Roman" panose="02020603050405020304" pitchFamily="18" charset="0"/>
                      </a:endParaRPr>
                    </a:p>
                  </a:txBody>
                  <a:tcPr marL="68580" marR="68580" marT="0" marB="0" anchor="ctr"/>
                </a:tc>
                <a:tc gridSpan="2">
                  <a:txBody>
                    <a:bodyPr/>
                    <a:lstStyle/>
                    <a:p>
                      <a:pPr marL="0" marR="0" algn="ctr">
                        <a:lnSpc>
                          <a:spcPct val="120000"/>
                        </a:lnSpc>
                        <a:spcBef>
                          <a:spcPts val="0"/>
                        </a:spcBef>
                        <a:spcAft>
                          <a:spcPts val="0"/>
                        </a:spcAft>
                      </a:pPr>
                      <a:r>
                        <a:rPr lang="en-GB" sz="1600" dirty="0">
                          <a:effectLst/>
                        </a:rPr>
                        <a:t>50</a:t>
                      </a:r>
                      <a:endParaRPr lang="en-US" sz="1600" dirty="0">
                        <a:effectLst/>
                        <a:latin typeface="Arial" panose="020B0604020202020204" pitchFamily="34" charset="0"/>
                        <a:ea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907488552"/>
                  </a:ext>
                </a:extLst>
              </a:tr>
              <a:tr h="304955">
                <a:tc>
                  <a:txBody>
                    <a:bodyPr/>
                    <a:lstStyle/>
                    <a:p>
                      <a:pPr marL="0" marR="0">
                        <a:lnSpc>
                          <a:spcPct val="120000"/>
                        </a:lnSpc>
                        <a:spcBef>
                          <a:spcPts val="0"/>
                        </a:spcBef>
                        <a:spcAft>
                          <a:spcPts val="0"/>
                        </a:spcAft>
                      </a:pPr>
                      <a:r>
                        <a:rPr lang="en-GB" sz="1600">
                          <a:effectLst/>
                        </a:rPr>
                        <a:t>Number of All Users</a:t>
                      </a:r>
                      <a:endParaRPr lang="en-US" sz="1600">
                        <a:effectLst/>
                        <a:latin typeface="Arial" panose="020B0604020202020204" pitchFamily="34" charset="0"/>
                        <a:ea typeface="Times New Roman" panose="02020603050405020304" pitchFamily="18" charset="0"/>
                      </a:endParaRPr>
                    </a:p>
                  </a:txBody>
                  <a:tcPr marL="68580" marR="68580" marT="0" marB="0" anchor="ctr"/>
                </a:tc>
                <a:tc gridSpan="2">
                  <a:txBody>
                    <a:bodyPr/>
                    <a:lstStyle/>
                    <a:p>
                      <a:pPr marL="0" marR="0" algn="ctr">
                        <a:lnSpc>
                          <a:spcPct val="120000"/>
                        </a:lnSpc>
                        <a:spcBef>
                          <a:spcPts val="0"/>
                        </a:spcBef>
                        <a:spcAft>
                          <a:spcPts val="0"/>
                        </a:spcAft>
                      </a:pPr>
                      <a:r>
                        <a:rPr lang="en-GB" sz="1600" dirty="0">
                          <a:effectLst/>
                        </a:rPr>
                        <a:t>100</a:t>
                      </a:r>
                      <a:endParaRPr lang="en-US" sz="1600" dirty="0">
                        <a:effectLst/>
                        <a:latin typeface="Arial" panose="020B0604020202020204" pitchFamily="34" charset="0"/>
                        <a:ea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866807726"/>
                  </a:ext>
                </a:extLst>
              </a:tr>
              <a:tr h="422762">
                <a:tc gridSpan="3">
                  <a:txBody>
                    <a:bodyPr/>
                    <a:lstStyle/>
                    <a:p>
                      <a:pPr marL="0" marR="0" algn="ctr">
                        <a:lnSpc>
                          <a:spcPct val="120000"/>
                        </a:lnSpc>
                        <a:spcBef>
                          <a:spcPts val="0"/>
                        </a:spcBef>
                        <a:spcAft>
                          <a:spcPts val="0"/>
                        </a:spcAft>
                      </a:pPr>
                      <a:r>
                        <a:rPr lang="en-GB" sz="1600">
                          <a:effectLst/>
                        </a:rPr>
                        <a:t>Compute nodes</a:t>
                      </a:r>
                      <a:endParaRPr lang="en-US" sz="1600">
                        <a:effectLst/>
                        <a:latin typeface="Arial" panose="020B0604020202020204" pitchFamily="34" charset="0"/>
                        <a:ea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36246018"/>
                  </a:ext>
                </a:extLst>
              </a:tr>
              <a:tr h="304955">
                <a:tc>
                  <a:txBody>
                    <a:bodyPr/>
                    <a:lstStyle/>
                    <a:p>
                      <a:pPr marL="0" marR="0">
                        <a:lnSpc>
                          <a:spcPct val="120000"/>
                        </a:lnSpc>
                        <a:spcBef>
                          <a:spcPts val="0"/>
                        </a:spcBef>
                        <a:spcAft>
                          <a:spcPts val="0"/>
                        </a:spcAft>
                      </a:pPr>
                      <a:r>
                        <a:rPr lang="en-GB" sz="1600">
                          <a:effectLst/>
                        </a:rPr>
                        <a:t>Nodes</a:t>
                      </a:r>
                      <a:endParaRPr lang="en-US" sz="160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algn="ctr">
                        <a:lnSpc>
                          <a:spcPct val="120000"/>
                        </a:lnSpc>
                        <a:spcBef>
                          <a:spcPts val="0"/>
                        </a:spcBef>
                        <a:spcAft>
                          <a:spcPts val="0"/>
                        </a:spcAft>
                      </a:pPr>
                      <a:r>
                        <a:rPr lang="en-GB" sz="1600" dirty="0">
                          <a:effectLst/>
                        </a:rPr>
                        <a:t>512</a:t>
                      </a:r>
                      <a:endParaRPr lang="en-US" sz="160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algn="ctr">
                        <a:lnSpc>
                          <a:spcPct val="120000"/>
                        </a:lnSpc>
                        <a:spcBef>
                          <a:spcPts val="0"/>
                        </a:spcBef>
                        <a:spcAft>
                          <a:spcPts val="0"/>
                        </a:spcAft>
                      </a:pPr>
                      <a:r>
                        <a:rPr lang="en-GB" sz="1600">
                          <a:effectLst/>
                        </a:rPr>
                        <a:t>1024</a:t>
                      </a:r>
                      <a:endParaRPr lang="en-US" sz="160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509964005"/>
                  </a:ext>
                </a:extLst>
              </a:tr>
              <a:tr h="304955">
                <a:tc>
                  <a:txBody>
                    <a:bodyPr/>
                    <a:lstStyle/>
                    <a:p>
                      <a:pPr marL="0" marR="0">
                        <a:lnSpc>
                          <a:spcPct val="120000"/>
                        </a:lnSpc>
                        <a:spcBef>
                          <a:spcPts val="0"/>
                        </a:spcBef>
                        <a:spcAft>
                          <a:spcPts val="0"/>
                        </a:spcAft>
                      </a:pPr>
                      <a:r>
                        <a:rPr lang="en-GB" sz="1600">
                          <a:effectLst/>
                        </a:rPr>
                        <a:t>Cores* per node</a:t>
                      </a:r>
                      <a:endParaRPr lang="en-US" sz="1600">
                        <a:effectLst/>
                        <a:latin typeface="Arial" panose="020B0604020202020204" pitchFamily="34" charset="0"/>
                        <a:ea typeface="Times New Roman" panose="02020603050405020304" pitchFamily="18" charset="0"/>
                      </a:endParaRPr>
                    </a:p>
                  </a:txBody>
                  <a:tcPr marL="68580" marR="68580" marT="0" marB="0" anchor="ctr"/>
                </a:tc>
                <a:tc gridSpan="2">
                  <a:txBody>
                    <a:bodyPr/>
                    <a:lstStyle/>
                    <a:p>
                      <a:pPr marL="0" marR="0" algn="ctr">
                        <a:lnSpc>
                          <a:spcPct val="120000"/>
                        </a:lnSpc>
                        <a:spcBef>
                          <a:spcPts val="0"/>
                        </a:spcBef>
                        <a:spcAft>
                          <a:spcPts val="0"/>
                        </a:spcAft>
                      </a:pPr>
                      <a:r>
                        <a:rPr lang="en-GB" sz="1600" dirty="0">
                          <a:effectLst/>
                        </a:rPr>
                        <a:t>16</a:t>
                      </a:r>
                      <a:endParaRPr lang="en-US" sz="1600" dirty="0">
                        <a:effectLst/>
                        <a:latin typeface="Arial" panose="020B0604020202020204" pitchFamily="34" charset="0"/>
                        <a:ea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46470312"/>
                  </a:ext>
                </a:extLst>
              </a:tr>
              <a:tr h="304955">
                <a:tc>
                  <a:txBody>
                    <a:bodyPr/>
                    <a:lstStyle/>
                    <a:p>
                      <a:pPr marL="0" marR="0">
                        <a:lnSpc>
                          <a:spcPct val="120000"/>
                        </a:lnSpc>
                        <a:spcBef>
                          <a:spcPts val="0"/>
                        </a:spcBef>
                        <a:spcAft>
                          <a:spcPts val="0"/>
                        </a:spcAft>
                      </a:pPr>
                      <a:r>
                        <a:rPr lang="en-GB" sz="1600">
                          <a:effectLst/>
                        </a:rPr>
                        <a:t>CPU info</a:t>
                      </a:r>
                      <a:endParaRPr lang="en-US" sz="1600">
                        <a:effectLst/>
                        <a:latin typeface="Arial" panose="020B0604020202020204" pitchFamily="34" charset="0"/>
                        <a:ea typeface="Times New Roman" panose="02020603050405020304" pitchFamily="18" charset="0"/>
                      </a:endParaRPr>
                    </a:p>
                  </a:txBody>
                  <a:tcPr marL="68580" marR="68580" marT="0" marB="0" anchor="ctr"/>
                </a:tc>
                <a:tc gridSpan="2">
                  <a:txBody>
                    <a:bodyPr/>
                    <a:lstStyle/>
                    <a:p>
                      <a:pPr marL="0" marR="0" algn="ctr">
                        <a:lnSpc>
                          <a:spcPct val="120000"/>
                        </a:lnSpc>
                        <a:spcBef>
                          <a:spcPts val="0"/>
                        </a:spcBef>
                        <a:spcAft>
                          <a:spcPts val="0"/>
                        </a:spcAft>
                      </a:pPr>
                      <a:r>
                        <a:rPr lang="fr-BE" sz="1600" dirty="0">
                          <a:effectLst/>
                        </a:rPr>
                        <a:t>Intel(R) Xeon(R) CPU E5-2667 v2 @ 3.30GHz</a:t>
                      </a:r>
                      <a:endParaRPr lang="en-US" sz="1600" dirty="0">
                        <a:effectLst/>
                        <a:latin typeface="Arial" panose="020B0604020202020204" pitchFamily="34" charset="0"/>
                        <a:ea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775201385"/>
                  </a:ext>
                </a:extLst>
              </a:tr>
              <a:tr h="304955">
                <a:tc>
                  <a:txBody>
                    <a:bodyPr/>
                    <a:lstStyle/>
                    <a:p>
                      <a:pPr marL="0" marR="0">
                        <a:lnSpc>
                          <a:spcPct val="120000"/>
                        </a:lnSpc>
                        <a:spcBef>
                          <a:spcPts val="0"/>
                        </a:spcBef>
                        <a:spcAft>
                          <a:spcPts val="0"/>
                        </a:spcAft>
                      </a:pPr>
                      <a:r>
                        <a:rPr lang="en-GB" sz="1600">
                          <a:effectLst/>
                        </a:rPr>
                        <a:t>RAM per node [GB]</a:t>
                      </a:r>
                      <a:endParaRPr lang="en-US" sz="1600">
                        <a:effectLst/>
                        <a:latin typeface="Arial" panose="020B0604020202020204" pitchFamily="34" charset="0"/>
                        <a:ea typeface="Times New Roman" panose="02020603050405020304" pitchFamily="18" charset="0"/>
                      </a:endParaRPr>
                    </a:p>
                  </a:txBody>
                  <a:tcPr marL="68580" marR="68580" marT="0" marB="0" anchor="ctr"/>
                </a:tc>
                <a:tc gridSpan="2">
                  <a:txBody>
                    <a:bodyPr/>
                    <a:lstStyle/>
                    <a:p>
                      <a:pPr marL="0" marR="0" algn="ctr">
                        <a:lnSpc>
                          <a:spcPct val="120000"/>
                        </a:lnSpc>
                        <a:spcBef>
                          <a:spcPts val="0"/>
                        </a:spcBef>
                        <a:spcAft>
                          <a:spcPts val="0"/>
                        </a:spcAft>
                      </a:pPr>
                      <a:r>
                        <a:rPr lang="en-GB" sz="1600" dirty="0">
                          <a:effectLst/>
                        </a:rPr>
                        <a:t>125</a:t>
                      </a:r>
                      <a:endParaRPr lang="en-US" sz="1600" dirty="0">
                        <a:effectLst/>
                        <a:latin typeface="Arial" panose="020B0604020202020204" pitchFamily="34" charset="0"/>
                        <a:ea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43650703"/>
                  </a:ext>
                </a:extLst>
              </a:tr>
              <a:tr h="304955">
                <a:tc>
                  <a:txBody>
                    <a:bodyPr/>
                    <a:lstStyle/>
                    <a:p>
                      <a:pPr marL="0" marR="0">
                        <a:lnSpc>
                          <a:spcPct val="120000"/>
                        </a:lnSpc>
                        <a:spcBef>
                          <a:spcPts val="0"/>
                        </a:spcBef>
                        <a:spcAft>
                          <a:spcPts val="0"/>
                        </a:spcAft>
                      </a:pPr>
                      <a:r>
                        <a:rPr lang="en-GB" sz="1600">
                          <a:effectLst/>
                        </a:rPr>
                        <a:t>Total Storage [TB]</a:t>
                      </a:r>
                      <a:endParaRPr lang="en-US" sz="1600">
                        <a:effectLst/>
                        <a:latin typeface="Arial" panose="020B0604020202020204" pitchFamily="34" charset="0"/>
                        <a:ea typeface="Times New Roman" panose="02020603050405020304" pitchFamily="18" charset="0"/>
                      </a:endParaRPr>
                    </a:p>
                  </a:txBody>
                  <a:tcPr marL="68580" marR="68580" marT="0" marB="0" anchor="ctr"/>
                </a:tc>
                <a:tc gridSpan="2">
                  <a:txBody>
                    <a:bodyPr/>
                    <a:lstStyle/>
                    <a:p>
                      <a:pPr marL="0" marR="0" algn="ctr">
                        <a:lnSpc>
                          <a:spcPct val="120000"/>
                        </a:lnSpc>
                        <a:spcBef>
                          <a:spcPts val="0"/>
                        </a:spcBef>
                        <a:spcAft>
                          <a:spcPts val="0"/>
                        </a:spcAft>
                      </a:pPr>
                      <a:r>
                        <a:rPr lang="en-GB" sz="1600" dirty="0">
                          <a:effectLst/>
                        </a:rPr>
                        <a:t>3.46</a:t>
                      </a:r>
                      <a:endParaRPr lang="en-US" sz="1600" dirty="0">
                        <a:effectLst/>
                        <a:latin typeface="Arial" panose="020B0604020202020204" pitchFamily="34" charset="0"/>
                        <a:ea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884359054"/>
                  </a:ext>
                </a:extLst>
              </a:tr>
              <a:tr h="304955">
                <a:tc>
                  <a:txBody>
                    <a:bodyPr/>
                    <a:lstStyle/>
                    <a:p>
                      <a:pPr marL="0" marR="0">
                        <a:lnSpc>
                          <a:spcPct val="120000"/>
                        </a:lnSpc>
                        <a:spcBef>
                          <a:spcPts val="0"/>
                        </a:spcBef>
                        <a:spcAft>
                          <a:spcPts val="0"/>
                        </a:spcAft>
                      </a:pPr>
                      <a:r>
                        <a:rPr lang="en-GB" sz="1600">
                          <a:effectLst/>
                        </a:rPr>
                        <a:t>Internal Connectivity</a:t>
                      </a:r>
                      <a:endParaRPr lang="en-US" sz="1600">
                        <a:effectLst/>
                        <a:latin typeface="Arial" panose="020B0604020202020204" pitchFamily="34" charset="0"/>
                        <a:ea typeface="Times New Roman" panose="02020603050405020304" pitchFamily="18" charset="0"/>
                      </a:endParaRPr>
                    </a:p>
                  </a:txBody>
                  <a:tcPr marL="68580" marR="68580" marT="0" marB="0" anchor="ctr"/>
                </a:tc>
                <a:tc gridSpan="2">
                  <a:txBody>
                    <a:bodyPr/>
                    <a:lstStyle/>
                    <a:p>
                      <a:pPr marL="0" marR="0" algn="ctr">
                        <a:lnSpc>
                          <a:spcPct val="120000"/>
                        </a:lnSpc>
                        <a:spcBef>
                          <a:spcPts val="0"/>
                        </a:spcBef>
                        <a:spcAft>
                          <a:spcPts val="0"/>
                        </a:spcAft>
                      </a:pPr>
                      <a:r>
                        <a:rPr lang="en-GB" sz="1600" dirty="0">
                          <a:effectLst/>
                        </a:rPr>
                        <a:t>FDR InfiniBand</a:t>
                      </a:r>
                      <a:endParaRPr lang="en-US" sz="1600" dirty="0">
                        <a:effectLst/>
                        <a:latin typeface="Arial" panose="020B0604020202020204" pitchFamily="34" charset="0"/>
                        <a:ea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096471716"/>
                  </a:ext>
                </a:extLst>
              </a:tr>
              <a:tr h="304955">
                <a:tc>
                  <a:txBody>
                    <a:bodyPr/>
                    <a:lstStyle/>
                    <a:p>
                      <a:pPr marL="0" marR="0">
                        <a:lnSpc>
                          <a:spcPct val="120000"/>
                        </a:lnSpc>
                        <a:spcBef>
                          <a:spcPts val="0"/>
                        </a:spcBef>
                        <a:spcAft>
                          <a:spcPts val="0"/>
                        </a:spcAft>
                      </a:pPr>
                      <a:r>
                        <a:rPr lang="en-GB" sz="1600">
                          <a:effectLst/>
                        </a:rPr>
                        <a:t>External Connectivity</a:t>
                      </a:r>
                      <a:endParaRPr lang="en-US" sz="1600">
                        <a:effectLst/>
                        <a:latin typeface="Arial" panose="020B0604020202020204" pitchFamily="34" charset="0"/>
                        <a:ea typeface="Times New Roman" panose="02020603050405020304" pitchFamily="18" charset="0"/>
                      </a:endParaRPr>
                    </a:p>
                  </a:txBody>
                  <a:tcPr marL="68580" marR="68580" marT="0" marB="0" anchor="ctr"/>
                </a:tc>
                <a:tc gridSpan="2">
                  <a:txBody>
                    <a:bodyPr/>
                    <a:lstStyle/>
                    <a:p>
                      <a:pPr marL="0" marR="0" algn="ctr">
                        <a:lnSpc>
                          <a:spcPct val="120000"/>
                        </a:lnSpc>
                        <a:spcBef>
                          <a:spcPts val="0"/>
                        </a:spcBef>
                        <a:spcAft>
                          <a:spcPts val="0"/>
                        </a:spcAft>
                      </a:pPr>
                      <a:r>
                        <a:rPr lang="en-GB" sz="1600" dirty="0">
                          <a:effectLst/>
                        </a:rPr>
                        <a:t>Gigabit Ethernet up to 0.1Gbps</a:t>
                      </a:r>
                      <a:endParaRPr lang="en-US" sz="1600" dirty="0">
                        <a:effectLst/>
                        <a:latin typeface="Arial" panose="020B0604020202020204" pitchFamily="34" charset="0"/>
                        <a:ea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561568364"/>
                  </a:ext>
                </a:extLst>
              </a:tr>
              <a:tr h="422762">
                <a:tc gridSpan="3">
                  <a:txBody>
                    <a:bodyPr/>
                    <a:lstStyle/>
                    <a:p>
                      <a:pPr marL="0" marR="0" algn="ctr">
                        <a:lnSpc>
                          <a:spcPct val="120000"/>
                        </a:lnSpc>
                        <a:spcBef>
                          <a:spcPts val="0"/>
                        </a:spcBef>
                        <a:spcAft>
                          <a:spcPts val="0"/>
                        </a:spcAft>
                      </a:pPr>
                      <a:r>
                        <a:rPr lang="en-GB" sz="1600">
                          <a:effectLst/>
                        </a:rPr>
                        <a:t>Master nodes</a:t>
                      </a:r>
                      <a:endParaRPr lang="en-US" sz="1600">
                        <a:effectLst/>
                        <a:latin typeface="Arial" panose="020B0604020202020204" pitchFamily="34" charset="0"/>
                        <a:ea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26367089"/>
                  </a:ext>
                </a:extLst>
              </a:tr>
              <a:tr h="633600">
                <a:tc>
                  <a:txBody>
                    <a:bodyPr/>
                    <a:lstStyle/>
                    <a:p>
                      <a:pPr marL="0" marR="0">
                        <a:lnSpc>
                          <a:spcPct val="120000"/>
                        </a:lnSpc>
                        <a:spcBef>
                          <a:spcPts val="0"/>
                        </a:spcBef>
                        <a:spcAft>
                          <a:spcPts val="0"/>
                        </a:spcAft>
                      </a:pPr>
                      <a:r>
                        <a:rPr lang="en-GB" sz="1600">
                          <a:effectLst/>
                        </a:rPr>
                        <a:t>CPU info</a:t>
                      </a:r>
                      <a:endParaRPr lang="en-US" sz="160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algn="ctr">
                        <a:lnSpc>
                          <a:spcPct val="120000"/>
                        </a:lnSpc>
                        <a:spcBef>
                          <a:spcPts val="0"/>
                        </a:spcBef>
                        <a:spcAft>
                          <a:spcPts val="0"/>
                        </a:spcAft>
                      </a:pPr>
                      <a:r>
                        <a:rPr lang="fr-BE" sz="1600" dirty="0">
                          <a:effectLst/>
                        </a:rPr>
                        <a:t>2 x Intel(R) Xeon(R) CPU E5-2450 v2 @ 2.50GHz</a:t>
                      </a:r>
                      <a:endParaRPr lang="en-US" sz="160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algn="ctr">
                        <a:lnSpc>
                          <a:spcPct val="120000"/>
                        </a:lnSpc>
                        <a:spcBef>
                          <a:spcPts val="0"/>
                        </a:spcBef>
                        <a:spcAft>
                          <a:spcPts val="0"/>
                        </a:spcAft>
                      </a:pPr>
                      <a:r>
                        <a:rPr lang="fr-BE" sz="1600">
                          <a:effectLst/>
                        </a:rPr>
                        <a:t> 2 x Intel(R) Xeon(R) CPU E5-2680 v2 @ 2.80GHz</a:t>
                      </a:r>
                      <a:endParaRPr lang="en-US" sz="160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787280044"/>
                  </a:ext>
                </a:extLst>
              </a:tr>
              <a:tr h="304955">
                <a:tc>
                  <a:txBody>
                    <a:bodyPr/>
                    <a:lstStyle/>
                    <a:p>
                      <a:pPr marL="0" marR="0">
                        <a:lnSpc>
                          <a:spcPct val="120000"/>
                        </a:lnSpc>
                        <a:spcBef>
                          <a:spcPts val="0"/>
                        </a:spcBef>
                        <a:spcAft>
                          <a:spcPts val="0"/>
                        </a:spcAft>
                      </a:pPr>
                      <a:r>
                        <a:rPr lang="en-GB" sz="1600">
                          <a:effectLst/>
                        </a:rPr>
                        <a:t>Cores*</a:t>
                      </a:r>
                      <a:endParaRPr lang="en-US" sz="160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algn="ctr">
                        <a:lnSpc>
                          <a:spcPct val="120000"/>
                        </a:lnSpc>
                        <a:spcBef>
                          <a:spcPts val="0"/>
                        </a:spcBef>
                        <a:spcAft>
                          <a:spcPts val="0"/>
                        </a:spcAft>
                      </a:pPr>
                      <a:r>
                        <a:rPr lang="en-GB" sz="1600" dirty="0">
                          <a:effectLst/>
                        </a:rPr>
                        <a:t>2 x 10</a:t>
                      </a:r>
                      <a:endParaRPr lang="en-US" sz="160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algn="ctr">
                        <a:lnSpc>
                          <a:spcPct val="120000"/>
                        </a:lnSpc>
                        <a:spcBef>
                          <a:spcPts val="0"/>
                        </a:spcBef>
                        <a:spcAft>
                          <a:spcPts val="0"/>
                        </a:spcAft>
                      </a:pPr>
                      <a:r>
                        <a:rPr lang="en-GB" sz="1600">
                          <a:effectLst/>
                        </a:rPr>
                        <a:t>2 x 8</a:t>
                      </a:r>
                      <a:endParaRPr lang="en-US" sz="160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27488389"/>
                  </a:ext>
                </a:extLst>
              </a:tr>
              <a:tr h="304955">
                <a:tc>
                  <a:txBody>
                    <a:bodyPr/>
                    <a:lstStyle/>
                    <a:p>
                      <a:pPr marL="0" marR="0">
                        <a:lnSpc>
                          <a:spcPct val="120000"/>
                        </a:lnSpc>
                        <a:spcBef>
                          <a:spcPts val="0"/>
                        </a:spcBef>
                        <a:spcAft>
                          <a:spcPts val="0"/>
                        </a:spcAft>
                      </a:pPr>
                      <a:r>
                        <a:rPr lang="en-GB" sz="1600" dirty="0">
                          <a:effectLst/>
                        </a:rPr>
                        <a:t>RAM [GB]</a:t>
                      </a:r>
                      <a:endParaRPr lang="en-US" sz="160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algn="ctr">
                        <a:lnSpc>
                          <a:spcPct val="120000"/>
                        </a:lnSpc>
                        <a:spcBef>
                          <a:spcPts val="0"/>
                        </a:spcBef>
                        <a:spcAft>
                          <a:spcPts val="0"/>
                        </a:spcAft>
                      </a:pPr>
                      <a:r>
                        <a:rPr lang="en-GB" sz="1600" dirty="0">
                          <a:effectLst/>
                        </a:rPr>
                        <a:t>125</a:t>
                      </a:r>
                      <a:endParaRPr lang="en-US" sz="160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algn="ctr">
                        <a:lnSpc>
                          <a:spcPct val="120000"/>
                        </a:lnSpc>
                        <a:spcBef>
                          <a:spcPts val="0"/>
                        </a:spcBef>
                        <a:spcAft>
                          <a:spcPts val="0"/>
                        </a:spcAft>
                      </a:pPr>
                      <a:r>
                        <a:rPr lang="en-GB" sz="1600" dirty="0">
                          <a:effectLst/>
                        </a:rPr>
                        <a:t>157</a:t>
                      </a:r>
                      <a:endParaRPr lang="en-US" sz="160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1732001285"/>
                  </a:ext>
                </a:extLst>
              </a:tr>
            </a:tbl>
          </a:graphicData>
        </a:graphic>
      </p:graphicFrame>
      <p:sp>
        <p:nvSpPr>
          <p:cNvPr id="5" name="Title 1">
            <a:extLst>
              <a:ext uri="{FF2B5EF4-FFF2-40B4-BE49-F238E27FC236}">
                <a16:creationId xmlns:a16="http://schemas.microsoft.com/office/drawing/2014/main" id="{484B0180-EB82-128D-940F-2B5DFC805984}"/>
              </a:ext>
            </a:extLst>
          </p:cNvPr>
          <p:cNvSpPr txBox="1">
            <a:spLocks/>
          </p:cNvSpPr>
          <p:nvPr/>
        </p:nvSpPr>
        <p:spPr>
          <a:xfrm>
            <a:off x="228600" y="173765"/>
            <a:ext cx="9779924"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 On-prem </a:t>
            </a:r>
            <a:r>
              <a:rPr lang="en-GB" sz="2000" dirty="0"/>
              <a:t>HPC Sizing Details</a:t>
            </a:r>
          </a:p>
          <a:p>
            <a:pPr defTabSz="1219170">
              <a:defRPr/>
            </a:pPr>
            <a:endParaRPr lang="en-US" sz="2000" dirty="0"/>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spTree>
    <p:extLst>
      <p:ext uri="{BB962C8B-B14F-4D97-AF65-F5344CB8AC3E}">
        <p14:creationId xmlns:p14="http://schemas.microsoft.com/office/powerpoint/2010/main" val="41871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BE96FE8-1D1E-6F40-D613-9AD896EA2FDD}"/>
              </a:ext>
            </a:extLst>
          </p:cNvPr>
          <p:cNvGraphicFramePr>
            <a:graphicFrameLocks noGrp="1"/>
          </p:cNvGraphicFramePr>
          <p:nvPr>
            <p:extLst>
              <p:ext uri="{D42A27DB-BD31-4B8C-83A1-F6EECF244321}">
                <p14:modId xmlns:p14="http://schemas.microsoft.com/office/powerpoint/2010/main" val="715498471"/>
              </p:ext>
            </p:extLst>
          </p:nvPr>
        </p:nvGraphicFramePr>
        <p:xfrm>
          <a:off x="1564105" y="697832"/>
          <a:ext cx="10130590" cy="5826109"/>
        </p:xfrm>
        <a:graphic>
          <a:graphicData uri="http://schemas.openxmlformats.org/drawingml/2006/table">
            <a:tbl>
              <a:tblPr firstRow="1" firstCol="1" bandRow="1">
                <a:tableStyleId>{5C22544A-7EE6-4342-B048-85BDC9FD1C3A}</a:tableStyleId>
              </a:tblPr>
              <a:tblGrid>
                <a:gridCol w="3020294">
                  <a:extLst>
                    <a:ext uri="{9D8B030D-6E8A-4147-A177-3AD203B41FA5}">
                      <a16:colId xmlns:a16="http://schemas.microsoft.com/office/drawing/2014/main" val="3623849358"/>
                    </a:ext>
                  </a:extLst>
                </a:gridCol>
                <a:gridCol w="3555148">
                  <a:extLst>
                    <a:ext uri="{9D8B030D-6E8A-4147-A177-3AD203B41FA5}">
                      <a16:colId xmlns:a16="http://schemas.microsoft.com/office/drawing/2014/main" val="3804884956"/>
                    </a:ext>
                  </a:extLst>
                </a:gridCol>
                <a:gridCol w="3555148">
                  <a:extLst>
                    <a:ext uri="{9D8B030D-6E8A-4147-A177-3AD203B41FA5}">
                      <a16:colId xmlns:a16="http://schemas.microsoft.com/office/drawing/2014/main" val="1818568443"/>
                    </a:ext>
                  </a:extLst>
                </a:gridCol>
              </a:tblGrid>
              <a:tr h="410189">
                <a:tc>
                  <a:txBody>
                    <a:bodyPr/>
                    <a:lstStyle/>
                    <a:p>
                      <a:pPr marL="0" marR="0" algn="ctr">
                        <a:lnSpc>
                          <a:spcPct val="120000"/>
                        </a:lnSpc>
                        <a:spcBef>
                          <a:spcPts val="0"/>
                        </a:spcBef>
                        <a:spcAft>
                          <a:spcPts val="0"/>
                        </a:spcAft>
                      </a:pPr>
                      <a:r>
                        <a:rPr lang="en-GB" sz="2000">
                          <a:effectLst/>
                        </a:rPr>
                        <a:t>Use Case</a:t>
                      </a:r>
                      <a:endParaRPr lang="en-US" sz="2000">
                        <a:effectLst/>
                        <a:latin typeface="Arial" panose="020B0604020202020204" pitchFamily="34" charset="0"/>
                        <a:ea typeface="Times New Roman" panose="02020603050405020304" pitchFamily="18" charset="0"/>
                      </a:endParaRPr>
                    </a:p>
                  </a:txBody>
                  <a:tcPr marL="68580" marR="68580" marT="0" marB="0" anchor="ctr"/>
                </a:tc>
                <a:tc gridSpan="2">
                  <a:txBody>
                    <a:bodyPr/>
                    <a:lstStyle/>
                    <a:p>
                      <a:pPr marL="0" marR="0" algn="ctr">
                        <a:lnSpc>
                          <a:spcPct val="120000"/>
                        </a:lnSpc>
                        <a:spcBef>
                          <a:spcPts val="0"/>
                        </a:spcBef>
                        <a:spcAft>
                          <a:spcPts val="0"/>
                        </a:spcAft>
                      </a:pPr>
                      <a:r>
                        <a:rPr lang="en-GB" sz="2000" dirty="0">
                          <a:effectLst/>
                        </a:rPr>
                        <a:t>System Requirement</a:t>
                      </a:r>
                      <a:endParaRPr lang="en-US" sz="2000" dirty="0">
                        <a:effectLst/>
                        <a:latin typeface="Arial" panose="020B0604020202020204" pitchFamily="34" charset="0"/>
                        <a:ea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388057439"/>
                  </a:ext>
                </a:extLst>
              </a:tr>
              <a:tr h="295885">
                <a:tc rowSpan="4">
                  <a:txBody>
                    <a:bodyPr/>
                    <a:lstStyle/>
                    <a:p>
                      <a:pPr marL="0" marR="0" algn="ctr">
                        <a:lnSpc>
                          <a:spcPct val="120000"/>
                        </a:lnSpc>
                        <a:spcBef>
                          <a:spcPts val="0"/>
                        </a:spcBef>
                        <a:spcAft>
                          <a:spcPts val="0"/>
                        </a:spcAft>
                      </a:pPr>
                      <a:r>
                        <a:rPr lang="en-GB" sz="1600" dirty="0">
                          <a:effectLst/>
                        </a:rPr>
                        <a:t>CFD DOE Optimization (FCR)</a:t>
                      </a:r>
                      <a:endParaRPr lang="en-US" sz="160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algn="ctr">
                        <a:lnSpc>
                          <a:spcPct val="120000"/>
                        </a:lnSpc>
                        <a:spcBef>
                          <a:spcPts val="0"/>
                        </a:spcBef>
                        <a:spcAft>
                          <a:spcPts val="0"/>
                        </a:spcAft>
                      </a:pPr>
                      <a:r>
                        <a:rPr lang="en-GB" sz="2000" dirty="0">
                          <a:effectLst/>
                        </a:rPr>
                        <a:t>Workstation</a:t>
                      </a:r>
                      <a:endParaRPr lang="en-US" sz="200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algn="ctr">
                        <a:lnSpc>
                          <a:spcPct val="120000"/>
                        </a:lnSpc>
                        <a:spcBef>
                          <a:spcPts val="0"/>
                        </a:spcBef>
                        <a:spcAft>
                          <a:spcPts val="0"/>
                        </a:spcAft>
                      </a:pPr>
                      <a:r>
                        <a:rPr lang="en-GB" sz="2000" dirty="0">
                          <a:effectLst/>
                        </a:rPr>
                        <a:t>HPC</a:t>
                      </a:r>
                      <a:endParaRPr lang="en-US" sz="200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908637130"/>
                  </a:ext>
                </a:extLst>
              </a:tr>
              <a:tr h="1571372">
                <a:tc vMerge="1">
                  <a:txBody>
                    <a:bodyPr/>
                    <a:lstStyle/>
                    <a:p>
                      <a:endParaRPr lang="en-US"/>
                    </a:p>
                  </a:txBody>
                  <a:tcPr/>
                </a:tc>
                <a:tc>
                  <a:txBody>
                    <a:bodyPr/>
                    <a:lstStyle/>
                    <a:p>
                      <a:pPr marL="0" marR="0">
                        <a:lnSpc>
                          <a:spcPct val="120000"/>
                        </a:lnSpc>
                        <a:spcBef>
                          <a:spcPts val="0"/>
                        </a:spcBef>
                        <a:spcAft>
                          <a:spcPts val="0"/>
                        </a:spcAft>
                      </a:pPr>
                      <a:r>
                        <a:rPr lang="en-GB" sz="1600" dirty="0">
                          <a:effectLst/>
                        </a:rPr>
                        <a:t>CPU: 44</a:t>
                      </a:r>
                      <a:endParaRPr lang="en-US" sz="1600" dirty="0">
                        <a:effectLst/>
                      </a:endParaRPr>
                    </a:p>
                    <a:p>
                      <a:pPr marL="0" marR="0">
                        <a:lnSpc>
                          <a:spcPct val="120000"/>
                        </a:lnSpc>
                        <a:spcBef>
                          <a:spcPts val="0"/>
                        </a:spcBef>
                        <a:spcAft>
                          <a:spcPts val="0"/>
                        </a:spcAft>
                      </a:pPr>
                      <a:r>
                        <a:rPr lang="en-GB" sz="1600" dirty="0">
                          <a:effectLst/>
                        </a:rPr>
                        <a:t>RAM: 256 GB</a:t>
                      </a:r>
                      <a:endParaRPr lang="en-US" sz="1600" dirty="0">
                        <a:effectLst/>
                      </a:endParaRPr>
                    </a:p>
                    <a:p>
                      <a:pPr marL="0" marR="0">
                        <a:lnSpc>
                          <a:spcPct val="120000"/>
                        </a:lnSpc>
                        <a:spcBef>
                          <a:spcPts val="0"/>
                        </a:spcBef>
                        <a:spcAft>
                          <a:spcPts val="0"/>
                        </a:spcAft>
                      </a:pPr>
                      <a:r>
                        <a:rPr lang="en-GB" sz="1600" dirty="0">
                          <a:effectLst/>
                        </a:rPr>
                        <a:t>Storage: 500 GB (temporary)</a:t>
                      </a:r>
                      <a:endParaRPr lang="en-US" sz="160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a:lnSpc>
                          <a:spcPct val="120000"/>
                        </a:lnSpc>
                        <a:spcBef>
                          <a:spcPts val="0"/>
                        </a:spcBef>
                        <a:spcAft>
                          <a:spcPts val="0"/>
                        </a:spcAft>
                      </a:pPr>
                      <a:r>
                        <a:rPr lang="en-GB" sz="1600" dirty="0">
                          <a:effectLst/>
                        </a:rPr>
                        <a:t>CPU: 32</a:t>
                      </a:r>
                      <a:endParaRPr lang="en-US" sz="1600" dirty="0">
                        <a:effectLst/>
                      </a:endParaRPr>
                    </a:p>
                    <a:p>
                      <a:pPr marL="0" marR="0">
                        <a:lnSpc>
                          <a:spcPct val="120000"/>
                        </a:lnSpc>
                        <a:spcBef>
                          <a:spcPts val="0"/>
                        </a:spcBef>
                        <a:spcAft>
                          <a:spcPts val="0"/>
                        </a:spcAft>
                      </a:pPr>
                      <a:r>
                        <a:rPr lang="en-GB" sz="1600" dirty="0">
                          <a:effectLst/>
                        </a:rPr>
                        <a:t>RAM: 64 GB</a:t>
                      </a:r>
                      <a:endParaRPr lang="en-US" sz="1600" dirty="0">
                        <a:effectLst/>
                      </a:endParaRPr>
                    </a:p>
                    <a:p>
                      <a:pPr marL="0" marR="0">
                        <a:lnSpc>
                          <a:spcPct val="120000"/>
                        </a:lnSpc>
                        <a:spcBef>
                          <a:spcPts val="0"/>
                        </a:spcBef>
                        <a:spcAft>
                          <a:spcPts val="0"/>
                        </a:spcAft>
                      </a:pPr>
                      <a:r>
                        <a:rPr lang="en-GB" sz="1600" dirty="0">
                          <a:effectLst/>
                        </a:rPr>
                        <a:t>Storage: 200GB/Simulation</a:t>
                      </a:r>
                      <a:endParaRPr lang="en-US" sz="1600" dirty="0">
                        <a:effectLst/>
                      </a:endParaRPr>
                    </a:p>
                    <a:p>
                      <a:pPr marL="0" marR="0">
                        <a:lnSpc>
                          <a:spcPct val="120000"/>
                        </a:lnSpc>
                        <a:spcBef>
                          <a:spcPts val="0"/>
                        </a:spcBef>
                        <a:spcAft>
                          <a:spcPts val="0"/>
                        </a:spcAft>
                      </a:pPr>
                      <a:r>
                        <a:rPr lang="en-GB" sz="1600" dirty="0">
                          <a:effectLst/>
                        </a:rPr>
                        <a:t>                400GB/Concurrent simulation</a:t>
                      </a:r>
                      <a:endParaRPr lang="en-US" sz="160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1910218670"/>
                  </a:ext>
                </a:extLst>
              </a:tr>
              <a:tr h="295885">
                <a:tc vMerge="1">
                  <a:txBody>
                    <a:bodyPr/>
                    <a:lstStyle/>
                    <a:p>
                      <a:endParaRPr lang="en-US"/>
                    </a:p>
                  </a:txBody>
                  <a:tcPr/>
                </a:tc>
                <a:tc gridSpan="2">
                  <a:txBody>
                    <a:bodyPr/>
                    <a:lstStyle/>
                    <a:p>
                      <a:pPr marL="0" marR="0" algn="ctr">
                        <a:lnSpc>
                          <a:spcPct val="120000"/>
                        </a:lnSpc>
                        <a:spcBef>
                          <a:spcPts val="0"/>
                        </a:spcBef>
                        <a:spcAft>
                          <a:spcPts val="0"/>
                        </a:spcAft>
                      </a:pPr>
                      <a:r>
                        <a:rPr lang="en-GB" sz="2000" dirty="0">
                          <a:effectLst/>
                        </a:rPr>
                        <a:t>Software</a:t>
                      </a:r>
                      <a:endParaRPr lang="en-US" sz="2000" dirty="0">
                        <a:effectLst/>
                        <a:latin typeface="Arial" panose="020B0604020202020204" pitchFamily="34" charset="0"/>
                        <a:ea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32336015"/>
                  </a:ext>
                </a:extLst>
              </a:tr>
              <a:tr h="3165732">
                <a:tc vMerge="1">
                  <a:txBody>
                    <a:bodyPr/>
                    <a:lstStyle/>
                    <a:p>
                      <a:endParaRPr lang="en-US"/>
                    </a:p>
                  </a:txBody>
                  <a:tcPr/>
                </a:tc>
                <a:tc>
                  <a:txBody>
                    <a:bodyPr/>
                    <a:lstStyle/>
                    <a:p>
                      <a:pPr marL="0" marR="0">
                        <a:lnSpc>
                          <a:spcPct val="120000"/>
                        </a:lnSpc>
                        <a:spcBef>
                          <a:spcPts val="0"/>
                        </a:spcBef>
                        <a:spcAft>
                          <a:spcPts val="0"/>
                        </a:spcAft>
                      </a:pPr>
                      <a:r>
                        <a:rPr lang="fr-BE" sz="1600" dirty="0">
                          <a:effectLst/>
                        </a:rPr>
                        <a:t>ANSYS Workbench</a:t>
                      </a:r>
                      <a:endParaRPr lang="en-US" sz="1600" dirty="0">
                        <a:effectLst/>
                      </a:endParaRPr>
                    </a:p>
                    <a:p>
                      <a:pPr marL="0" marR="0">
                        <a:lnSpc>
                          <a:spcPct val="120000"/>
                        </a:lnSpc>
                        <a:spcBef>
                          <a:spcPts val="0"/>
                        </a:spcBef>
                        <a:spcAft>
                          <a:spcPts val="0"/>
                        </a:spcAft>
                      </a:pPr>
                      <a:r>
                        <a:rPr lang="fr-BE" sz="1600" dirty="0">
                          <a:effectLst/>
                        </a:rPr>
                        <a:t>ANSYS </a:t>
                      </a:r>
                      <a:r>
                        <a:rPr lang="fr-BE" sz="1600" dirty="0" err="1">
                          <a:effectLst/>
                        </a:rPr>
                        <a:t>OptiSLang</a:t>
                      </a:r>
                      <a:endParaRPr lang="en-US" sz="1600" dirty="0">
                        <a:effectLst/>
                      </a:endParaRPr>
                    </a:p>
                    <a:p>
                      <a:pPr marL="0" marR="0">
                        <a:lnSpc>
                          <a:spcPct val="120000"/>
                        </a:lnSpc>
                        <a:spcBef>
                          <a:spcPts val="0"/>
                        </a:spcBef>
                        <a:spcAft>
                          <a:spcPts val="0"/>
                        </a:spcAft>
                      </a:pPr>
                      <a:r>
                        <a:rPr lang="fr-BE" sz="1600" dirty="0">
                          <a:effectLst/>
                        </a:rPr>
                        <a:t>Siemens </a:t>
                      </a:r>
                      <a:r>
                        <a:rPr lang="fr-BE" sz="1600" dirty="0" err="1">
                          <a:effectLst/>
                        </a:rPr>
                        <a:t>TeamCenter</a:t>
                      </a:r>
                      <a:endParaRPr lang="en-US" sz="1600" dirty="0">
                        <a:effectLst/>
                      </a:endParaRPr>
                    </a:p>
                    <a:p>
                      <a:pPr marL="0" marR="0">
                        <a:lnSpc>
                          <a:spcPct val="120000"/>
                        </a:lnSpc>
                        <a:spcBef>
                          <a:spcPts val="0"/>
                        </a:spcBef>
                        <a:spcAft>
                          <a:spcPts val="0"/>
                        </a:spcAft>
                      </a:pPr>
                      <a:r>
                        <a:rPr lang="fr-BE" sz="1600" dirty="0">
                          <a:effectLst/>
                        </a:rPr>
                        <a:t>Siemens NX</a:t>
                      </a:r>
                      <a:endParaRPr lang="en-US" sz="1600" dirty="0">
                        <a:effectLst/>
                      </a:endParaRPr>
                    </a:p>
                    <a:p>
                      <a:pPr marL="0" marR="0">
                        <a:lnSpc>
                          <a:spcPct val="120000"/>
                        </a:lnSpc>
                        <a:spcBef>
                          <a:spcPts val="0"/>
                        </a:spcBef>
                        <a:spcAft>
                          <a:spcPts val="0"/>
                        </a:spcAft>
                      </a:pPr>
                      <a:r>
                        <a:rPr lang="fr-BE" sz="1600" dirty="0">
                          <a:effectLst/>
                        </a:rPr>
                        <a:t>ANSYS-NX Plugin</a:t>
                      </a:r>
                      <a:endParaRPr lang="en-US" sz="1600" dirty="0">
                        <a:effectLst/>
                      </a:endParaRPr>
                    </a:p>
                    <a:p>
                      <a:pPr marL="0" marR="0">
                        <a:lnSpc>
                          <a:spcPct val="120000"/>
                        </a:lnSpc>
                        <a:spcBef>
                          <a:spcPts val="0"/>
                        </a:spcBef>
                        <a:spcAft>
                          <a:spcPts val="0"/>
                        </a:spcAft>
                      </a:pPr>
                      <a:r>
                        <a:rPr lang="fr-BE" sz="1600" dirty="0">
                          <a:effectLst/>
                        </a:rPr>
                        <a:t>ANSYS </a:t>
                      </a:r>
                      <a:r>
                        <a:rPr lang="fr-BE" sz="1600" dirty="0" err="1">
                          <a:effectLst/>
                        </a:rPr>
                        <a:t>Meshing</a:t>
                      </a:r>
                      <a:endParaRPr lang="en-US" sz="1600" dirty="0">
                        <a:effectLst/>
                      </a:endParaRPr>
                    </a:p>
                    <a:p>
                      <a:pPr marL="0" marR="0">
                        <a:lnSpc>
                          <a:spcPct val="120000"/>
                        </a:lnSpc>
                        <a:spcBef>
                          <a:spcPts val="0"/>
                        </a:spcBef>
                        <a:spcAft>
                          <a:spcPts val="0"/>
                        </a:spcAft>
                      </a:pPr>
                      <a:r>
                        <a:rPr lang="fr-BE" sz="1600" dirty="0">
                          <a:effectLst/>
                        </a:rPr>
                        <a:t>ANSYS Fluent</a:t>
                      </a:r>
                      <a:endParaRPr lang="en-US" sz="1600" dirty="0">
                        <a:effectLst/>
                      </a:endParaRPr>
                    </a:p>
                    <a:p>
                      <a:pPr marL="0" marR="0">
                        <a:lnSpc>
                          <a:spcPct val="120000"/>
                        </a:lnSpc>
                        <a:spcBef>
                          <a:spcPts val="0"/>
                        </a:spcBef>
                        <a:spcAft>
                          <a:spcPts val="0"/>
                        </a:spcAft>
                      </a:pPr>
                      <a:r>
                        <a:rPr lang="fr-BE" sz="1600" dirty="0">
                          <a:effectLst/>
                        </a:rPr>
                        <a:t>ANSYS CFD Post</a:t>
                      </a:r>
                      <a:endParaRPr lang="en-US" sz="1600" dirty="0">
                        <a:effectLst/>
                      </a:endParaRPr>
                    </a:p>
                    <a:p>
                      <a:pPr marL="0" marR="0">
                        <a:lnSpc>
                          <a:spcPct val="120000"/>
                        </a:lnSpc>
                        <a:spcBef>
                          <a:spcPts val="0"/>
                        </a:spcBef>
                        <a:spcAft>
                          <a:spcPts val="0"/>
                        </a:spcAft>
                      </a:pPr>
                      <a:r>
                        <a:rPr lang="fr-BE" sz="1600" dirty="0">
                          <a:effectLst/>
                        </a:rPr>
                        <a:t>ANSYS RSM</a:t>
                      </a:r>
                      <a:endParaRPr lang="en-US" sz="1600" dirty="0">
                        <a:effectLst/>
                      </a:endParaRPr>
                    </a:p>
                    <a:p>
                      <a:pPr marL="0" marR="0">
                        <a:lnSpc>
                          <a:spcPct val="120000"/>
                        </a:lnSpc>
                        <a:spcBef>
                          <a:spcPts val="0"/>
                        </a:spcBef>
                        <a:spcAft>
                          <a:spcPts val="0"/>
                        </a:spcAft>
                      </a:pPr>
                      <a:r>
                        <a:rPr lang="fr-BE" sz="1600" dirty="0" err="1">
                          <a:effectLst/>
                        </a:rPr>
                        <a:t>WinScp</a:t>
                      </a:r>
                      <a:endParaRPr lang="en-US" sz="160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a:lnSpc>
                          <a:spcPct val="120000"/>
                        </a:lnSpc>
                        <a:spcBef>
                          <a:spcPts val="0"/>
                        </a:spcBef>
                        <a:spcAft>
                          <a:spcPts val="0"/>
                        </a:spcAft>
                      </a:pPr>
                      <a:r>
                        <a:rPr lang="fr-BE" sz="1600" dirty="0">
                          <a:effectLst/>
                        </a:rPr>
                        <a:t>ANSYS </a:t>
                      </a:r>
                      <a:r>
                        <a:rPr lang="fr-BE" sz="1600" dirty="0" err="1">
                          <a:effectLst/>
                        </a:rPr>
                        <a:t>Meshing</a:t>
                      </a:r>
                      <a:endParaRPr lang="en-US" sz="1600" dirty="0">
                        <a:effectLst/>
                      </a:endParaRPr>
                    </a:p>
                    <a:p>
                      <a:pPr marL="0" marR="0">
                        <a:lnSpc>
                          <a:spcPct val="120000"/>
                        </a:lnSpc>
                        <a:spcBef>
                          <a:spcPts val="0"/>
                        </a:spcBef>
                        <a:spcAft>
                          <a:spcPts val="0"/>
                        </a:spcAft>
                      </a:pPr>
                      <a:r>
                        <a:rPr lang="fr-BE" sz="1600" dirty="0">
                          <a:effectLst/>
                        </a:rPr>
                        <a:t>ANSYS Fluent</a:t>
                      </a:r>
                      <a:endParaRPr lang="en-US" sz="1600" dirty="0">
                        <a:effectLst/>
                      </a:endParaRPr>
                    </a:p>
                    <a:p>
                      <a:pPr marL="0" marR="0">
                        <a:lnSpc>
                          <a:spcPct val="120000"/>
                        </a:lnSpc>
                        <a:spcBef>
                          <a:spcPts val="0"/>
                        </a:spcBef>
                        <a:spcAft>
                          <a:spcPts val="0"/>
                        </a:spcAft>
                      </a:pPr>
                      <a:r>
                        <a:rPr lang="fr-BE" sz="1600" dirty="0">
                          <a:effectLst/>
                        </a:rPr>
                        <a:t>ANSYS CFD Post</a:t>
                      </a:r>
                      <a:endParaRPr lang="en-US" sz="160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1476928082"/>
                  </a:ext>
                </a:extLst>
              </a:tr>
            </a:tbl>
          </a:graphicData>
        </a:graphic>
      </p:graphicFrame>
      <p:sp>
        <p:nvSpPr>
          <p:cNvPr id="6" name="Title 1">
            <a:extLst>
              <a:ext uri="{FF2B5EF4-FFF2-40B4-BE49-F238E27FC236}">
                <a16:creationId xmlns:a16="http://schemas.microsoft.com/office/drawing/2014/main" id="{871B83B8-A64A-03C4-F2C1-2D0DA1CE6F84}"/>
              </a:ext>
            </a:extLst>
          </p:cNvPr>
          <p:cNvSpPr txBox="1">
            <a:spLocks/>
          </p:cNvSpPr>
          <p:nvPr/>
        </p:nvSpPr>
        <p:spPr>
          <a:xfrm>
            <a:off x="228600" y="173765"/>
            <a:ext cx="5317958"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 Use Case1, Workstation &amp; Sizing Details</a:t>
            </a: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spTree>
    <p:extLst>
      <p:ext uri="{BB962C8B-B14F-4D97-AF65-F5344CB8AC3E}">
        <p14:creationId xmlns:p14="http://schemas.microsoft.com/office/powerpoint/2010/main" val="727079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BE96FE8-1D1E-6F40-D613-9AD896EA2FDD}"/>
              </a:ext>
            </a:extLst>
          </p:cNvPr>
          <p:cNvGraphicFramePr>
            <a:graphicFrameLocks noGrp="1"/>
          </p:cNvGraphicFramePr>
          <p:nvPr>
            <p:extLst>
              <p:ext uri="{D42A27DB-BD31-4B8C-83A1-F6EECF244321}">
                <p14:modId xmlns:p14="http://schemas.microsoft.com/office/powerpoint/2010/main" val="204072985"/>
              </p:ext>
            </p:extLst>
          </p:nvPr>
        </p:nvGraphicFramePr>
        <p:xfrm>
          <a:off x="1564105" y="697832"/>
          <a:ext cx="10130590" cy="5826109"/>
        </p:xfrm>
        <a:graphic>
          <a:graphicData uri="http://schemas.openxmlformats.org/drawingml/2006/table">
            <a:tbl>
              <a:tblPr firstRow="1" firstCol="1" bandRow="1">
                <a:tableStyleId>{5C22544A-7EE6-4342-B048-85BDC9FD1C3A}</a:tableStyleId>
              </a:tblPr>
              <a:tblGrid>
                <a:gridCol w="3020294">
                  <a:extLst>
                    <a:ext uri="{9D8B030D-6E8A-4147-A177-3AD203B41FA5}">
                      <a16:colId xmlns:a16="http://schemas.microsoft.com/office/drawing/2014/main" val="3623849358"/>
                    </a:ext>
                  </a:extLst>
                </a:gridCol>
                <a:gridCol w="3555148">
                  <a:extLst>
                    <a:ext uri="{9D8B030D-6E8A-4147-A177-3AD203B41FA5}">
                      <a16:colId xmlns:a16="http://schemas.microsoft.com/office/drawing/2014/main" val="3804884956"/>
                    </a:ext>
                  </a:extLst>
                </a:gridCol>
                <a:gridCol w="3555148">
                  <a:extLst>
                    <a:ext uri="{9D8B030D-6E8A-4147-A177-3AD203B41FA5}">
                      <a16:colId xmlns:a16="http://schemas.microsoft.com/office/drawing/2014/main" val="1818568443"/>
                    </a:ext>
                  </a:extLst>
                </a:gridCol>
              </a:tblGrid>
              <a:tr h="410189">
                <a:tc>
                  <a:txBody>
                    <a:bodyPr/>
                    <a:lstStyle/>
                    <a:p>
                      <a:pPr marL="0" marR="0" algn="ctr">
                        <a:lnSpc>
                          <a:spcPct val="120000"/>
                        </a:lnSpc>
                        <a:spcBef>
                          <a:spcPts val="0"/>
                        </a:spcBef>
                        <a:spcAft>
                          <a:spcPts val="0"/>
                        </a:spcAft>
                      </a:pPr>
                      <a:r>
                        <a:rPr lang="en-GB" sz="2000">
                          <a:effectLst/>
                        </a:rPr>
                        <a:t>Use Case</a:t>
                      </a:r>
                      <a:endParaRPr lang="en-US" sz="2000">
                        <a:effectLst/>
                        <a:latin typeface="Arial" panose="020B0604020202020204" pitchFamily="34" charset="0"/>
                        <a:ea typeface="Times New Roman" panose="02020603050405020304" pitchFamily="18" charset="0"/>
                      </a:endParaRPr>
                    </a:p>
                  </a:txBody>
                  <a:tcPr marL="68580" marR="68580" marT="0" marB="0" anchor="ctr"/>
                </a:tc>
                <a:tc gridSpan="2">
                  <a:txBody>
                    <a:bodyPr/>
                    <a:lstStyle/>
                    <a:p>
                      <a:pPr marL="0" marR="0" algn="ctr">
                        <a:lnSpc>
                          <a:spcPct val="120000"/>
                        </a:lnSpc>
                        <a:spcBef>
                          <a:spcPts val="0"/>
                        </a:spcBef>
                        <a:spcAft>
                          <a:spcPts val="0"/>
                        </a:spcAft>
                      </a:pPr>
                      <a:r>
                        <a:rPr lang="en-GB" sz="2000" dirty="0">
                          <a:effectLst/>
                        </a:rPr>
                        <a:t>System Requirement</a:t>
                      </a:r>
                      <a:endParaRPr lang="en-US" sz="2000" dirty="0">
                        <a:effectLst/>
                        <a:latin typeface="Arial" panose="020B0604020202020204" pitchFamily="34" charset="0"/>
                        <a:ea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388057439"/>
                  </a:ext>
                </a:extLst>
              </a:tr>
              <a:tr h="295885">
                <a:tc rowSpan="4">
                  <a:txBody>
                    <a:bodyPr/>
                    <a:lstStyle/>
                    <a:p>
                      <a:pPr marL="0" marR="0" algn="ctr">
                        <a:lnSpc>
                          <a:spcPct val="120000"/>
                        </a:lnSpc>
                        <a:spcBef>
                          <a:spcPts val="0"/>
                        </a:spcBef>
                        <a:spcAft>
                          <a:spcPts val="0"/>
                        </a:spcAft>
                      </a:pPr>
                      <a:r>
                        <a:rPr lang="en-GB" sz="1600" dirty="0">
                          <a:effectLst/>
                        </a:rPr>
                        <a:t>Aero-Acoustic CFD (TR)</a:t>
                      </a:r>
                      <a:endParaRPr lang="en-US" sz="160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algn="ctr">
                        <a:lnSpc>
                          <a:spcPct val="120000"/>
                        </a:lnSpc>
                        <a:spcBef>
                          <a:spcPts val="0"/>
                        </a:spcBef>
                        <a:spcAft>
                          <a:spcPts val="0"/>
                        </a:spcAft>
                      </a:pPr>
                      <a:r>
                        <a:rPr lang="en-GB" sz="2000" dirty="0">
                          <a:effectLst/>
                        </a:rPr>
                        <a:t>Workstation</a:t>
                      </a:r>
                      <a:endParaRPr lang="en-US" sz="200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algn="ctr">
                        <a:lnSpc>
                          <a:spcPct val="120000"/>
                        </a:lnSpc>
                        <a:spcBef>
                          <a:spcPts val="0"/>
                        </a:spcBef>
                        <a:spcAft>
                          <a:spcPts val="0"/>
                        </a:spcAft>
                      </a:pPr>
                      <a:r>
                        <a:rPr lang="en-GB" sz="2000" dirty="0">
                          <a:effectLst/>
                        </a:rPr>
                        <a:t>HPC</a:t>
                      </a:r>
                      <a:endParaRPr lang="en-US" sz="200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908637130"/>
                  </a:ext>
                </a:extLst>
              </a:tr>
              <a:tr h="1571372">
                <a:tc vMerge="1">
                  <a:txBody>
                    <a:bodyPr/>
                    <a:lstStyle/>
                    <a:p>
                      <a:endParaRPr lang="en-US"/>
                    </a:p>
                  </a:txBody>
                  <a:tcPr/>
                </a:tc>
                <a:tc>
                  <a:txBody>
                    <a:bodyPr/>
                    <a:lstStyle/>
                    <a:p>
                      <a:pPr marL="0" marR="0">
                        <a:lnSpc>
                          <a:spcPct val="120000"/>
                        </a:lnSpc>
                        <a:spcBef>
                          <a:spcPts val="0"/>
                        </a:spcBef>
                        <a:spcAft>
                          <a:spcPts val="0"/>
                        </a:spcAft>
                      </a:pPr>
                      <a:r>
                        <a:rPr lang="en-US" sz="1600" dirty="0">
                          <a:effectLst/>
                        </a:rPr>
                        <a:t>CPU: 32</a:t>
                      </a:r>
                    </a:p>
                    <a:p>
                      <a:pPr marL="0" marR="0">
                        <a:lnSpc>
                          <a:spcPct val="120000"/>
                        </a:lnSpc>
                        <a:spcBef>
                          <a:spcPts val="0"/>
                        </a:spcBef>
                        <a:spcAft>
                          <a:spcPts val="0"/>
                        </a:spcAft>
                      </a:pPr>
                      <a:r>
                        <a:rPr lang="en-US" sz="1600" dirty="0">
                          <a:effectLst/>
                        </a:rPr>
                        <a:t>RAM: 128 GB</a:t>
                      </a:r>
                    </a:p>
                    <a:p>
                      <a:pPr marL="0" marR="0">
                        <a:lnSpc>
                          <a:spcPct val="120000"/>
                        </a:lnSpc>
                        <a:spcBef>
                          <a:spcPts val="0"/>
                        </a:spcBef>
                        <a:spcAft>
                          <a:spcPts val="0"/>
                        </a:spcAft>
                      </a:pPr>
                      <a:r>
                        <a:rPr lang="en-US" sz="1600" dirty="0">
                          <a:effectLst/>
                        </a:rPr>
                        <a:t>Storage: 150 GB (temporary)</a:t>
                      </a:r>
                      <a:endParaRPr lang="en-US" sz="160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a:lnSpc>
                          <a:spcPct val="120000"/>
                        </a:lnSpc>
                        <a:spcBef>
                          <a:spcPts val="0"/>
                        </a:spcBef>
                        <a:spcAft>
                          <a:spcPts val="0"/>
                        </a:spcAft>
                      </a:pPr>
                      <a:r>
                        <a:rPr lang="en-US" sz="1600" dirty="0">
                          <a:effectLst/>
                        </a:rPr>
                        <a:t>CPU: 256</a:t>
                      </a:r>
                    </a:p>
                    <a:p>
                      <a:pPr marL="0" marR="0">
                        <a:lnSpc>
                          <a:spcPct val="120000"/>
                        </a:lnSpc>
                        <a:spcBef>
                          <a:spcPts val="0"/>
                        </a:spcBef>
                        <a:spcAft>
                          <a:spcPts val="0"/>
                        </a:spcAft>
                      </a:pPr>
                      <a:r>
                        <a:rPr lang="en-US" sz="1600" dirty="0">
                          <a:effectLst/>
                        </a:rPr>
                        <a:t>RAM: 80 GB</a:t>
                      </a:r>
                    </a:p>
                    <a:p>
                      <a:pPr marL="0" marR="0">
                        <a:lnSpc>
                          <a:spcPct val="120000"/>
                        </a:lnSpc>
                        <a:spcBef>
                          <a:spcPts val="0"/>
                        </a:spcBef>
                        <a:spcAft>
                          <a:spcPts val="0"/>
                        </a:spcAft>
                      </a:pPr>
                      <a:r>
                        <a:rPr lang="en-US" sz="1600" dirty="0">
                          <a:effectLst/>
                        </a:rPr>
                        <a:t>Storage: 150GB  (temporary)</a:t>
                      </a:r>
                    </a:p>
                  </a:txBody>
                  <a:tcPr marL="68580" marR="68580" marT="0" marB="0" anchor="ctr"/>
                </a:tc>
                <a:extLst>
                  <a:ext uri="{0D108BD9-81ED-4DB2-BD59-A6C34878D82A}">
                    <a16:rowId xmlns:a16="http://schemas.microsoft.com/office/drawing/2014/main" val="1910218670"/>
                  </a:ext>
                </a:extLst>
              </a:tr>
              <a:tr h="295885">
                <a:tc vMerge="1">
                  <a:txBody>
                    <a:bodyPr/>
                    <a:lstStyle/>
                    <a:p>
                      <a:endParaRPr lang="en-US"/>
                    </a:p>
                  </a:txBody>
                  <a:tcPr/>
                </a:tc>
                <a:tc gridSpan="2">
                  <a:txBody>
                    <a:bodyPr/>
                    <a:lstStyle/>
                    <a:p>
                      <a:pPr marL="0" marR="0" algn="ctr">
                        <a:lnSpc>
                          <a:spcPct val="120000"/>
                        </a:lnSpc>
                        <a:spcBef>
                          <a:spcPts val="0"/>
                        </a:spcBef>
                        <a:spcAft>
                          <a:spcPts val="0"/>
                        </a:spcAft>
                      </a:pPr>
                      <a:r>
                        <a:rPr lang="en-GB" sz="2000" dirty="0">
                          <a:effectLst/>
                        </a:rPr>
                        <a:t>Software</a:t>
                      </a:r>
                      <a:endParaRPr lang="en-US" sz="2000" dirty="0">
                        <a:effectLst/>
                        <a:latin typeface="Arial" panose="020B0604020202020204" pitchFamily="34" charset="0"/>
                        <a:ea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32336015"/>
                  </a:ext>
                </a:extLst>
              </a:tr>
              <a:tr h="3165732">
                <a:tc vMerge="1">
                  <a:txBody>
                    <a:bodyPr/>
                    <a:lstStyle/>
                    <a:p>
                      <a:endParaRPr lang="en-US"/>
                    </a:p>
                  </a:txBody>
                  <a:tcPr/>
                </a:tc>
                <a:tc>
                  <a:txBody>
                    <a:bodyPr/>
                    <a:lstStyle/>
                    <a:p>
                      <a:pPr marL="0" marR="0">
                        <a:lnSpc>
                          <a:spcPct val="120000"/>
                        </a:lnSpc>
                        <a:spcBef>
                          <a:spcPts val="0"/>
                        </a:spcBef>
                        <a:spcAft>
                          <a:spcPts val="0"/>
                        </a:spcAft>
                      </a:pPr>
                      <a:r>
                        <a:rPr lang="fr-BE" sz="1600" dirty="0">
                          <a:effectLst/>
                        </a:rPr>
                        <a:t>ANSYS Workbench</a:t>
                      </a:r>
                    </a:p>
                    <a:p>
                      <a:pPr marL="0" marR="0">
                        <a:lnSpc>
                          <a:spcPct val="120000"/>
                        </a:lnSpc>
                        <a:spcBef>
                          <a:spcPts val="0"/>
                        </a:spcBef>
                        <a:spcAft>
                          <a:spcPts val="0"/>
                        </a:spcAft>
                      </a:pPr>
                      <a:r>
                        <a:rPr lang="fr-BE" sz="1600" dirty="0">
                          <a:effectLst/>
                        </a:rPr>
                        <a:t>Siemens </a:t>
                      </a:r>
                      <a:r>
                        <a:rPr lang="fr-BE" sz="1600" dirty="0" err="1">
                          <a:effectLst/>
                        </a:rPr>
                        <a:t>TeamCenter</a:t>
                      </a:r>
                      <a:endParaRPr lang="fr-BE" sz="1600" dirty="0">
                        <a:effectLst/>
                      </a:endParaRPr>
                    </a:p>
                    <a:p>
                      <a:pPr marL="0" marR="0">
                        <a:lnSpc>
                          <a:spcPct val="120000"/>
                        </a:lnSpc>
                        <a:spcBef>
                          <a:spcPts val="0"/>
                        </a:spcBef>
                        <a:spcAft>
                          <a:spcPts val="0"/>
                        </a:spcAft>
                      </a:pPr>
                      <a:r>
                        <a:rPr lang="fr-BE" sz="1600" dirty="0">
                          <a:effectLst/>
                        </a:rPr>
                        <a:t>Siemens NX</a:t>
                      </a:r>
                    </a:p>
                    <a:p>
                      <a:pPr marL="0" marR="0">
                        <a:lnSpc>
                          <a:spcPct val="120000"/>
                        </a:lnSpc>
                        <a:spcBef>
                          <a:spcPts val="0"/>
                        </a:spcBef>
                        <a:spcAft>
                          <a:spcPts val="0"/>
                        </a:spcAft>
                      </a:pPr>
                      <a:r>
                        <a:rPr lang="fr-BE" sz="1600" dirty="0">
                          <a:effectLst/>
                        </a:rPr>
                        <a:t>ANSYS-NX Plugin</a:t>
                      </a:r>
                    </a:p>
                    <a:p>
                      <a:pPr marL="0" marR="0">
                        <a:lnSpc>
                          <a:spcPct val="120000"/>
                        </a:lnSpc>
                        <a:spcBef>
                          <a:spcPts val="0"/>
                        </a:spcBef>
                        <a:spcAft>
                          <a:spcPts val="0"/>
                        </a:spcAft>
                      </a:pPr>
                      <a:r>
                        <a:rPr lang="fr-BE" sz="1600" dirty="0">
                          <a:effectLst/>
                        </a:rPr>
                        <a:t>ANSYS </a:t>
                      </a:r>
                      <a:r>
                        <a:rPr lang="fr-BE" sz="1600" dirty="0" err="1">
                          <a:effectLst/>
                        </a:rPr>
                        <a:t>Meshing</a:t>
                      </a:r>
                      <a:r>
                        <a:rPr lang="fr-BE" sz="1600" dirty="0">
                          <a:effectLst/>
                        </a:rPr>
                        <a:t>/Fluent </a:t>
                      </a:r>
                      <a:r>
                        <a:rPr lang="fr-BE" sz="1600" dirty="0" err="1">
                          <a:effectLst/>
                        </a:rPr>
                        <a:t>Meshing</a:t>
                      </a:r>
                      <a:endParaRPr lang="fr-BE" sz="1600" dirty="0">
                        <a:effectLst/>
                      </a:endParaRPr>
                    </a:p>
                    <a:p>
                      <a:pPr marL="0" marR="0">
                        <a:lnSpc>
                          <a:spcPct val="120000"/>
                        </a:lnSpc>
                        <a:spcBef>
                          <a:spcPts val="0"/>
                        </a:spcBef>
                        <a:spcAft>
                          <a:spcPts val="0"/>
                        </a:spcAft>
                      </a:pPr>
                      <a:r>
                        <a:rPr lang="fr-BE" sz="1600" dirty="0">
                          <a:effectLst/>
                        </a:rPr>
                        <a:t>ANSYS Fluent</a:t>
                      </a:r>
                    </a:p>
                    <a:p>
                      <a:pPr marL="0" marR="0">
                        <a:lnSpc>
                          <a:spcPct val="120000"/>
                        </a:lnSpc>
                        <a:spcBef>
                          <a:spcPts val="0"/>
                        </a:spcBef>
                        <a:spcAft>
                          <a:spcPts val="0"/>
                        </a:spcAft>
                      </a:pPr>
                      <a:r>
                        <a:rPr lang="fr-BE" sz="1600" dirty="0">
                          <a:effectLst/>
                        </a:rPr>
                        <a:t>ANSYS CFD Post</a:t>
                      </a:r>
                    </a:p>
                    <a:p>
                      <a:pPr marL="0" marR="0">
                        <a:lnSpc>
                          <a:spcPct val="120000"/>
                        </a:lnSpc>
                        <a:spcBef>
                          <a:spcPts val="0"/>
                        </a:spcBef>
                        <a:spcAft>
                          <a:spcPts val="0"/>
                        </a:spcAft>
                      </a:pPr>
                      <a:r>
                        <a:rPr lang="fr-BE" sz="1600" dirty="0" err="1">
                          <a:effectLst/>
                        </a:rPr>
                        <a:t>WinScp</a:t>
                      </a:r>
                      <a:endParaRPr lang="fr-BE" sz="1600" dirty="0">
                        <a:effectLst/>
                      </a:endParaRPr>
                    </a:p>
                    <a:p>
                      <a:pPr marL="0" marR="0">
                        <a:lnSpc>
                          <a:spcPct val="120000"/>
                        </a:lnSpc>
                        <a:spcBef>
                          <a:spcPts val="0"/>
                        </a:spcBef>
                        <a:spcAft>
                          <a:spcPts val="0"/>
                        </a:spcAft>
                      </a:pPr>
                      <a:r>
                        <a:rPr lang="fr-BE" sz="1600" dirty="0" err="1">
                          <a:effectLst/>
                        </a:rPr>
                        <a:t>Putty</a:t>
                      </a:r>
                      <a:r>
                        <a:rPr lang="fr-BE" sz="1600" dirty="0">
                          <a:effectLst/>
                        </a:rPr>
                        <a:t>/</a:t>
                      </a:r>
                      <a:r>
                        <a:rPr lang="fr-BE" sz="1600" dirty="0" err="1">
                          <a:effectLst/>
                        </a:rPr>
                        <a:t>Plink</a:t>
                      </a:r>
                      <a:endParaRPr lang="fr-BE" sz="1600" dirty="0">
                        <a:effectLst/>
                      </a:endParaRPr>
                    </a:p>
                    <a:p>
                      <a:pPr marL="0" marR="0">
                        <a:lnSpc>
                          <a:spcPct val="120000"/>
                        </a:lnSpc>
                        <a:spcBef>
                          <a:spcPts val="0"/>
                        </a:spcBef>
                        <a:spcAft>
                          <a:spcPts val="0"/>
                        </a:spcAft>
                      </a:pPr>
                      <a:r>
                        <a:rPr lang="fr-BE" sz="1600" dirty="0">
                          <a:effectLst/>
                        </a:rPr>
                        <a:t>ANSYS RSM</a:t>
                      </a:r>
                      <a:endParaRPr lang="en-US" sz="160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a:lnSpc>
                          <a:spcPct val="120000"/>
                        </a:lnSpc>
                        <a:spcBef>
                          <a:spcPts val="0"/>
                        </a:spcBef>
                        <a:spcAft>
                          <a:spcPts val="0"/>
                        </a:spcAft>
                      </a:pPr>
                      <a:r>
                        <a:rPr lang="en-US" sz="1600" dirty="0">
                          <a:effectLst/>
                        </a:rPr>
                        <a:t>ANSYS Meshing</a:t>
                      </a:r>
                    </a:p>
                    <a:p>
                      <a:pPr marL="0" marR="0">
                        <a:lnSpc>
                          <a:spcPct val="120000"/>
                        </a:lnSpc>
                        <a:spcBef>
                          <a:spcPts val="0"/>
                        </a:spcBef>
                        <a:spcAft>
                          <a:spcPts val="0"/>
                        </a:spcAft>
                      </a:pPr>
                      <a:r>
                        <a:rPr lang="en-US" sz="1600" dirty="0">
                          <a:effectLst/>
                        </a:rPr>
                        <a:t>ANSYS Fluent Meshing</a:t>
                      </a:r>
                    </a:p>
                    <a:p>
                      <a:pPr marL="0" marR="0">
                        <a:lnSpc>
                          <a:spcPct val="120000"/>
                        </a:lnSpc>
                        <a:spcBef>
                          <a:spcPts val="0"/>
                        </a:spcBef>
                        <a:spcAft>
                          <a:spcPts val="0"/>
                        </a:spcAft>
                      </a:pPr>
                      <a:r>
                        <a:rPr lang="en-US" sz="1600" dirty="0">
                          <a:effectLst/>
                        </a:rPr>
                        <a:t>ANSYS Fluent</a:t>
                      </a:r>
                      <a:endParaRPr lang="en-US" sz="160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1476928082"/>
                  </a:ext>
                </a:extLst>
              </a:tr>
            </a:tbl>
          </a:graphicData>
        </a:graphic>
      </p:graphicFrame>
      <p:sp>
        <p:nvSpPr>
          <p:cNvPr id="6" name="Title 1">
            <a:extLst>
              <a:ext uri="{FF2B5EF4-FFF2-40B4-BE49-F238E27FC236}">
                <a16:creationId xmlns:a16="http://schemas.microsoft.com/office/drawing/2014/main" id="{871B83B8-A64A-03C4-F2C1-2D0DA1CE6F84}"/>
              </a:ext>
            </a:extLst>
          </p:cNvPr>
          <p:cNvSpPr txBox="1">
            <a:spLocks/>
          </p:cNvSpPr>
          <p:nvPr/>
        </p:nvSpPr>
        <p:spPr>
          <a:xfrm>
            <a:off x="228600" y="173765"/>
            <a:ext cx="5317958"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 Use Case2, Workstation &amp; Sizing Details</a:t>
            </a: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spTree>
    <p:extLst>
      <p:ext uri="{BB962C8B-B14F-4D97-AF65-F5344CB8AC3E}">
        <p14:creationId xmlns:p14="http://schemas.microsoft.com/office/powerpoint/2010/main" val="777371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BE96FE8-1D1E-6F40-D613-9AD896EA2FDD}"/>
              </a:ext>
            </a:extLst>
          </p:cNvPr>
          <p:cNvGraphicFramePr>
            <a:graphicFrameLocks noGrp="1"/>
          </p:cNvGraphicFramePr>
          <p:nvPr>
            <p:extLst>
              <p:ext uri="{D42A27DB-BD31-4B8C-83A1-F6EECF244321}">
                <p14:modId xmlns:p14="http://schemas.microsoft.com/office/powerpoint/2010/main" val="634073943"/>
              </p:ext>
            </p:extLst>
          </p:nvPr>
        </p:nvGraphicFramePr>
        <p:xfrm>
          <a:off x="1564105" y="697832"/>
          <a:ext cx="10130590" cy="5826109"/>
        </p:xfrm>
        <a:graphic>
          <a:graphicData uri="http://schemas.openxmlformats.org/drawingml/2006/table">
            <a:tbl>
              <a:tblPr firstRow="1" firstCol="1" bandRow="1">
                <a:tableStyleId>{5C22544A-7EE6-4342-B048-85BDC9FD1C3A}</a:tableStyleId>
              </a:tblPr>
              <a:tblGrid>
                <a:gridCol w="3020294">
                  <a:extLst>
                    <a:ext uri="{9D8B030D-6E8A-4147-A177-3AD203B41FA5}">
                      <a16:colId xmlns:a16="http://schemas.microsoft.com/office/drawing/2014/main" val="3623849358"/>
                    </a:ext>
                  </a:extLst>
                </a:gridCol>
                <a:gridCol w="3555148">
                  <a:extLst>
                    <a:ext uri="{9D8B030D-6E8A-4147-A177-3AD203B41FA5}">
                      <a16:colId xmlns:a16="http://schemas.microsoft.com/office/drawing/2014/main" val="3804884956"/>
                    </a:ext>
                  </a:extLst>
                </a:gridCol>
                <a:gridCol w="3555148">
                  <a:extLst>
                    <a:ext uri="{9D8B030D-6E8A-4147-A177-3AD203B41FA5}">
                      <a16:colId xmlns:a16="http://schemas.microsoft.com/office/drawing/2014/main" val="1818568443"/>
                    </a:ext>
                  </a:extLst>
                </a:gridCol>
              </a:tblGrid>
              <a:tr h="410189">
                <a:tc>
                  <a:txBody>
                    <a:bodyPr/>
                    <a:lstStyle/>
                    <a:p>
                      <a:pPr marL="0" marR="0" algn="ctr">
                        <a:lnSpc>
                          <a:spcPct val="120000"/>
                        </a:lnSpc>
                        <a:spcBef>
                          <a:spcPts val="0"/>
                        </a:spcBef>
                        <a:spcAft>
                          <a:spcPts val="0"/>
                        </a:spcAft>
                      </a:pPr>
                      <a:r>
                        <a:rPr lang="en-GB" sz="2000">
                          <a:effectLst/>
                        </a:rPr>
                        <a:t>Use Case</a:t>
                      </a:r>
                      <a:endParaRPr lang="en-US" sz="2000">
                        <a:effectLst/>
                        <a:latin typeface="Arial" panose="020B0604020202020204" pitchFamily="34" charset="0"/>
                        <a:ea typeface="Times New Roman" panose="02020603050405020304" pitchFamily="18" charset="0"/>
                      </a:endParaRPr>
                    </a:p>
                  </a:txBody>
                  <a:tcPr marL="68580" marR="68580" marT="0" marB="0" anchor="ctr"/>
                </a:tc>
                <a:tc gridSpan="2">
                  <a:txBody>
                    <a:bodyPr/>
                    <a:lstStyle/>
                    <a:p>
                      <a:pPr marL="0" marR="0" algn="ctr">
                        <a:lnSpc>
                          <a:spcPct val="120000"/>
                        </a:lnSpc>
                        <a:spcBef>
                          <a:spcPts val="0"/>
                        </a:spcBef>
                        <a:spcAft>
                          <a:spcPts val="0"/>
                        </a:spcAft>
                      </a:pPr>
                      <a:r>
                        <a:rPr lang="en-GB" sz="2000" dirty="0">
                          <a:effectLst/>
                        </a:rPr>
                        <a:t>System Requirement</a:t>
                      </a:r>
                      <a:endParaRPr lang="en-US" sz="2000" dirty="0">
                        <a:effectLst/>
                        <a:latin typeface="Arial" panose="020B0604020202020204" pitchFamily="34" charset="0"/>
                        <a:ea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388057439"/>
                  </a:ext>
                </a:extLst>
              </a:tr>
              <a:tr h="295885">
                <a:tc rowSpan="4">
                  <a:txBody>
                    <a:bodyPr/>
                    <a:lstStyle/>
                    <a:p>
                      <a:pPr marL="0" marR="0" algn="ctr">
                        <a:lnSpc>
                          <a:spcPct val="120000"/>
                        </a:lnSpc>
                        <a:spcBef>
                          <a:spcPts val="0"/>
                        </a:spcBef>
                        <a:spcAft>
                          <a:spcPts val="0"/>
                        </a:spcAft>
                      </a:pPr>
                      <a:r>
                        <a:rPr lang="en-GB" sz="1600" dirty="0">
                          <a:effectLst/>
                        </a:rPr>
                        <a:t>Transient CFD Simulation (FCR)</a:t>
                      </a:r>
                      <a:endParaRPr lang="en-US" sz="160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algn="ctr">
                        <a:lnSpc>
                          <a:spcPct val="120000"/>
                        </a:lnSpc>
                        <a:spcBef>
                          <a:spcPts val="0"/>
                        </a:spcBef>
                        <a:spcAft>
                          <a:spcPts val="0"/>
                        </a:spcAft>
                      </a:pPr>
                      <a:r>
                        <a:rPr lang="en-GB" sz="2000" dirty="0">
                          <a:effectLst/>
                        </a:rPr>
                        <a:t>Workstation</a:t>
                      </a:r>
                      <a:endParaRPr lang="en-US" sz="200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algn="ctr">
                        <a:lnSpc>
                          <a:spcPct val="120000"/>
                        </a:lnSpc>
                        <a:spcBef>
                          <a:spcPts val="0"/>
                        </a:spcBef>
                        <a:spcAft>
                          <a:spcPts val="0"/>
                        </a:spcAft>
                      </a:pPr>
                      <a:r>
                        <a:rPr lang="en-GB" sz="2000" dirty="0">
                          <a:effectLst/>
                        </a:rPr>
                        <a:t>HPC</a:t>
                      </a:r>
                      <a:endParaRPr lang="en-US" sz="200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908637130"/>
                  </a:ext>
                </a:extLst>
              </a:tr>
              <a:tr h="1571372">
                <a:tc vMerge="1">
                  <a:txBody>
                    <a:bodyPr/>
                    <a:lstStyle/>
                    <a:p>
                      <a:endParaRPr lang="en-US"/>
                    </a:p>
                  </a:txBody>
                  <a:tcPr/>
                </a:tc>
                <a:tc>
                  <a:txBody>
                    <a:bodyPr/>
                    <a:lstStyle/>
                    <a:p>
                      <a:pPr marL="0" marR="0">
                        <a:lnSpc>
                          <a:spcPct val="120000"/>
                        </a:lnSpc>
                        <a:spcBef>
                          <a:spcPts val="0"/>
                        </a:spcBef>
                        <a:spcAft>
                          <a:spcPts val="0"/>
                        </a:spcAft>
                      </a:pPr>
                      <a:r>
                        <a:rPr lang="en-US" sz="1600" dirty="0">
                          <a:effectLst/>
                        </a:rPr>
                        <a:t>CPU: 32</a:t>
                      </a:r>
                    </a:p>
                    <a:p>
                      <a:pPr marL="0" marR="0">
                        <a:lnSpc>
                          <a:spcPct val="120000"/>
                        </a:lnSpc>
                        <a:spcBef>
                          <a:spcPts val="0"/>
                        </a:spcBef>
                        <a:spcAft>
                          <a:spcPts val="0"/>
                        </a:spcAft>
                      </a:pPr>
                      <a:r>
                        <a:rPr lang="en-US" sz="1600" dirty="0">
                          <a:effectLst/>
                        </a:rPr>
                        <a:t>RAM: 128 GB</a:t>
                      </a:r>
                    </a:p>
                    <a:p>
                      <a:pPr marL="0" marR="0">
                        <a:lnSpc>
                          <a:spcPct val="120000"/>
                        </a:lnSpc>
                        <a:spcBef>
                          <a:spcPts val="0"/>
                        </a:spcBef>
                        <a:spcAft>
                          <a:spcPts val="0"/>
                        </a:spcAft>
                      </a:pPr>
                      <a:r>
                        <a:rPr lang="en-US" sz="1600" dirty="0">
                          <a:effectLst/>
                        </a:rPr>
                        <a:t>Storage: 150 GB (temporary)</a:t>
                      </a:r>
                    </a:p>
                  </a:txBody>
                  <a:tcPr marL="68580" marR="68580" marT="0" marB="0" anchor="ctr"/>
                </a:tc>
                <a:tc>
                  <a:txBody>
                    <a:bodyPr/>
                    <a:lstStyle/>
                    <a:p>
                      <a:pPr marL="0" marR="0">
                        <a:lnSpc>
                          <a:spcPct val="120000"/>
                        </a:lnSpc>
                        <a:spcBef>
                          <a:spcPts val="0"/>
                        </a:spcBef>
                        <a:spcAft>
                          <a:spcPts val="0"/>
                        </a:spcAft>
                      </a:pPr>
                      <a:r>
                        <a:rPr lang="en-US" sz="1600" dirty="0">
                          <a:effectLst/>
                        </a:rPr>
                        <a:t>CPU: 256</a:t>
                      </a:r>
                    </a:p>
                    <a:p>
                      <a:pPr marL="0" marR="0">
                        <a:lnSpc>
                          <a:spcPct val="120000"/>
                        </a:lnSpc>
                        <a:spcBef>
                          <a:spcPts val="0"/>
                        </a:spcBef>
                        <a:spcAft>
                          <a:spcPts val="0"/>
                        </a:spcAft>
                      </a:pPr>
                      <a:r>
                        <a:rPr lang="en-US" sz="1600" dirty="0">
                          <a:effectLst/>
                        </a:rPr>
                        <a:t>RAM: 80 GB</a:t>
                      </a:r>
                    </a:p>
                    <a:p>
                      <a:pPr marL="0" marR="0">
                        <a:lnSpc>
                          <a:spcPct val="120000"/>
                        </a:lnSpc>
                        <a:spcBef>
                          <a:spcPts val="0"/>
                        </a:spcBef>
                        <a:spcAft>
                          <a:spcPts val="0"/>
                        </a:spcAft>
                      </a:pPr>
                      <a:r>
                        <a:rPr lang="en-US" sz="1600" dirty="0">
                          <a:effectLst/>
                        </a:rPr>
                        <a:t>Storage: 150GB  (temporary)</a:t>
                      </a:r>
                    </a:p>
                  </a:txBody>
                  <a:tcPr marL="68580" marR="68580" marT="0" marB="0" anchor="ctr"/>
                </a:tc>
                <a:extLst>
                  <a:ext uri="{0D108BD9-81ED-4DB2-BD59-A6C34878D82A}">
                    <a16:rowId xmlns:a16="http://schemas.microsoft.com/office/drawing/2014/main" val="1910218670"/>
                  </a:ext>
                </a:extLst>
              </a:tr>
              <a:tr h="295885">
                <a:tc vMerge="1">
                  <a:txBody>
                    <a:bodyPr/>
                    <a:lstStyle/>
                    <a:p>
                      <a:endParaRPr lang="en-US"/>
                    </a:p>
                  </a:txBody>
                  <a:tcPr/>
                </a:tc>
                <a:tc gridSpan="2">
                  <a:txBody>
                    <a:bodyPr/>
                    <a:lstStyle/>
                    <a:p>
                      <a:pPr marL="0" marR="0" algn="ctr">
                        <a:lnSpc>
                          <a:spcPct val="120000"/>
                        </a:lnSpc>
                        <a:spcBef>
                          <a:spcPts val="0"/>
                        </a:spcBef>
                        <a:spcAft>
                          <a:spcPts val="0"/>
                        </a:spcAft>
                      </a:pPr>
                      <a:r>
                        <a:rPr lang="en-GB" sz="2000" dirty="0">
                          <a:effectLst/>
                        </a:rPr>
                        <a:t>Software</a:t>
                      </a:r>
                      <a:endParaRPr lang="en-US" sz="2000" dirty="0">
                        <a:effectLst/>
                        <a:latin typeface="Arial" panose="020B0604020202020204" pitchFamily="34" charset="0"/>
                        <a:ea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32336015"/>
                  </a:ext>
                </a:extLst>
              </a:tr>
              <a:tr h="3165732">
                <a:tc vMerge="1">
                  <a:txBody>
                    <a:bodyPr/>
                    <a:lstStyle/>
                    <a:p>
                      <a:endParaRPr lang="en-US"/>
                    </a:p>
                  </a:txBody>
                  <a:tcPr/>
                </a:tc>
                <a:tc>
                  <a:txBody>
                    <a:bodyPr/>
                    <a:lstStyle/>
                    <a:p>
                      <a:pPr marL="0" marR="0">
                        <a:lnSpc>
                          <a:spcPct val="120000"/>
                        </a:lnSpc>
                        <a:spcBef>
                          <a:spcPts val="0"/>
                        </a:spcBef>
                        <a:spcAft>
                          <a:spcPts val="0"/>
                        </a:spcAft>
                      </a:pPr>
                      <a:r>
                        <a:rPr lang="fr-BE" sz="1600" dirty="0">
                          <a:effectLst/>
                        </a:rPr>
                        <a:t>ANSYS Workbench</a:t>
                      </a:r>
                    </a:p>
                    <a:p>
                      <a:pPr marL="0" marR="0">
                        <a:lnSpc>
                          <a:spcPct val="120000"/>
                        </a:lnSpc>
                        <a:spcBef>
                          <a:spcPts val="0"/>
                        </a:spcBef>
                        <a:spcAft>
                          <a:spcPts val="0"/>
                        </a:spcAft>
                      </a:pPr>
                      <a:r>
                        <a:rPr lang="fr-BE" sz="1600" dirty="0">
                          <a:effectLst/>
                        </a:rPr>
                        <a:t>Siemens </a:t>
                      </a:r>
                      <a:r>
                        <a:rPr lang="fr-BE" sz="1600" dirty="0" err="1">
                          <a:effectLst/>
                        </a:rPr>
                        <a:t>TeamCenter</a:t>
                      </a:r>
                      <a:endParaRPr lang="fr-BE" sz="1600" dirty="0">
                        <a:effectLst/>
                      </a:endParaRPr>
                    </a:p>
                    <a:p>
                      <a:pPr marL="0" marR="0">
                        <a:lnSpc>
                          <a:spcPct val="120000"/>
                        </a:lnSpc>
                        <a:spcBef>
                          <a:spcPts val="0"/>
                        </a:spcBef>
                        <a:spcAft>
                          <a:spcPts val="0"/>
                        </a:spcAft>
                      </a:pPr>
                      <a:r>
                        <a:rPr lang="fr-BE" sz="1600" dirty="0">
                          <a:effectLst/>
                        </a:rPr>
                        <a:t>Siemens NX</a:t>
                      </a:r>
                    </a:p>
                    <a:p>
                      <a:pPr marL="0" marR="0">
                        <a:lnSpc>
                          <a:spcPct val="120000"/>
                        </a:lnSpc>
                        <a:spcBef>
                          <a:spcPts val="0"/>
                        </a:spcBef>
                        <a:spcAft>
                          <a:spcPts val="0"/>
                        </a:spcAft>
                      </a:pPr>
                      <a:r>
                        <a:rPr lang="fr-BE" sz="1600" dirty="0">
                          <a:effectLst/>
                        </a:rPr>
                        <a:t>ANSYS-NX Plugin</a:t>
                      </a:r>
                    </a:p>
                    <a:p>
                      <a:pPr marL="0" marR="0">
                        <a:lnSpc>
                          <a:spcPct val="120000"/>
                        </a:lnSpc>
                        <a:spcBef>
                          <a:spcPts val="0"/>
                        </a:spcBef>
                        <a:spcAft>
                          <a:spcPts val="0"/>
                        </a:spcAft>
                      </a:pPr>
                      <a:r>
                        <a:rPr lang="fr-BE" sz="1600" dirty="0">
                          <a:effectLst/>
                        </a:rPr>
                        <a:t>ANSYS </a:t>
                      </a:r>
                      <a:r>
                        <a:rPr lang="fr-BE" sz="1600" dirty="0" err="1">
                          <a:effectLst/>
                        </a:rPr>
                        <a:t>Meshing</a:t>
                      </a:r>
                      <a:r>
                        <a:rPr lang="fr-BE" sz="1600" dirty="0">
                          <a:effectLst/>
                        </a:rPr>
                        <a:t>/Fluent </a:t>
                      </a:r>
                      <a:r>
                        <a:rPr lang="fr-BE" sz="1600" dirty="0" err="1">
                          <a:effectLst/>
                        </a:rPr>
                        <a:t>Meshing</a:t>
                      </a:r>
                      <a:endParaRPr lang="fr-BE" sz="1600" dirty="0">
                        <a:effectLst/>
                      </a:endParaRPr>
                    </a:p>
                    <a:p>
                      <a:pPr marL="0" marR="0">
                        <a:lnSpc>
                          <a:spcPct val="120000"/>
                        </a:lnSpc>
                        <a:spcBef>
                          <a:spcPts val="0"/>
                        </a:spcBef>
                        <a:spcAft>
                          <a:spcPts val="0"/>
                        </a:spcAft>
                      </a:pPr>
                      <a:r>
                        <a:rPr lang="fr-BE" sz="1600" dirty="0">
                          <a:effectLst/>
                        </a:rPr>
                        <a:t>ANSYS Fluent</a:t>
                      </a:r>
                    </a:p>
                    <a:p>
                      <a:pPr marL="0" marR="0">
                        <a:lnSpc>
                          <a:spcPct val="120000"/>
                        </a:lnSpc>
                        <a:spcBef>
                          <a:spcPts val="0"/>
                        </a:spcBef>
                        <a:spcAft>
                          <a:spcPts val="0"/>
                        </a:spcAft>
                      </a:pPr>
                      <a:r>
                        <a:rPr lang="fr-BE" sz="1600" dirty="0">
                          <a:effectLst/>
                        </a:rPr>
                        <a:t>ANSYS CFD Post</a:t>
                      </a:r>
                    </a:p>
                    <a:p>
                      <a:pPr marL="0" marR="0">
                        <a:lnSpc>
                          <a:spcPct val="120000"/>
                        </a:lnSpc>
                        <a:spcBef>
                          <a:spcPts val="0"/>
                        </a:spcBef>
                        <a:spcAft>
                          <a:spcPts val="0"/>
                        </a:spcAft>
                      </a:pPr>
                      <a:r>
                        <a:rPr lang="fr-BE" sz="1600" dirty="0" err="1">
                          <a:effectLst/>
                        </a:rPr>
                        <a:t>WinScp</a:t>
                      </a:r>
                      <a:endParaRPr lang="fr-BE" sz="1600" dirty="0">
                        <a:effectLst/>
                      </a:endParaRPr>
                    </a:p>
                    <a:p>
                      <a:pPr marL="0" marR="0">
                        <a:lnSpc>
                          <a:spcPct val="120000"/>
                        </a:lnSpc>
                        <a:spcBef>
                          <a:spcPts val="0"/>
                        </a:spcBef>
                        <a:spcAft>
                          <a:spcPts val="0"/>
                        </a:spcAft>
                      </a:pPr>
                      <a:r>
                        <a:rPr lang="fr-BE" sz="1600" dirty="0" err="1">
                          <a:effectLst/>
                        </a:rPr>
                        <a:t>Putty</a:t>
                      </a:r>
                      <a:r>
                        <a:rPr lang="fr-BE" sz="1600" dirty="0">
                          <a:effectLst/>
                        </a:rPr>
                        <a:t>/</a:t>
                      </a:r>
                      <a:r>
                        <a:rPr lang="fr-BE" sz="1600" dirty="0" err="1">
                          <a:effectLst/>
                        </a:rPr>
                        <a:t>Plink</a:t>
                      </a:r>
                      <a:endParaRPr lang="fr-BE" sz="1600" dirty="0">
                        <a:effectLst/>
                      </a:endParaRPr>
                    </a:p>
                    <a:p>
                      <a:pPr marL="0" marR="0">
                        <a:lnSpc>
                          <a:spcPct val="120000"/>
                        </a:lnSpc>
                        <a:spcBef>
                          <a:spcPts val="0"/>
                        </a:spcBef>
                        <a:spcAft>
                          <a:spcPts val="0"/>
                        </a:spcAft>
                      </a:pPr>
                      <a:r>
                        <a:rPr lang="fr-BE" sz="1600" dirty="0">
                          <a:effectLst/>
                        </a:rPr>
                        <a:t>ANSYS RSM</a:t>
                      </a:r>
                      <a:endParaRPr lang="en-US" sz="160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a:lnSpc>
                          <a:spcPct val="120000"/>
                        </a:lnSpc>
                        <a:spcBef>
                          <a:spcPts val="0"/>
                        </a:spcBef>
                        <a:spcAft>
                          <a:spcPts val="0"/>
                        </a:spcAft>
                      </a:pPr>
                      <a:r>
                        <a:rPr lang="en-US" sz="1600" dirty="0">
                          <a:effectLst/>
                        </a:rPr>
                        <a:t>ANSYS Meshing</a:t>
                      </a:r>
                    </a:p>
                    <a:p>
                      <a:pPr marL="0" marR="0">
                        <a:lnSpc>
                          <a:spcPct val="120000"/>
                        </a:lnSpc>
                        <a:spcBef>
                          <a:spcPts val="0"/>
                        </a:spcBef>
                        <a:spcAft>
                          <a:spcPts val="0"/>
                        </a:spcAft>
                      </a:pPr>
                      <a:r>
                        <a:rPr lang="en-US" sz="1600" dirty="0">
                          <a:effectLst/>
                        </a:rPr>
                        <a:t>ANSYS Fluent Meshing</a:t>
                      </a:r>
                    </a:p>
                    <a:p>
                      <a:pPr marL="0" marR="0">
                        <a:lnSpc>
                          <a:spcPct val="120000"/>
                        </a:lnSpc>
                        <a:spcBef>
                          <a:spcPts val="0"/>
                        </a:spcBef>
                        <a:spcAft>
                          <a:spcPts val="0"/>
                        </a:spcAft>
                      </a:pPr>
                      <a:r>
                        <a:rPr lang="en-US" sz="1600" dirty="0">
                          <a:effectLst/>
                        </a:rPr>
                        <a:t>ANSYS Fluent</a:t>
                      </a:r>
                      <a:endParaRPr lang="en-US" sz="160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1476928082"/>
                  </a:ext>
                </a:extLst>
              </a:tr>
            </a:tbl>
          </a:graphicData>
        </a:graphic>
      </p:graphicFrame>
      <p:sp>
        <p:nvSpPr>
          <p:cNvPr id="6" name="Title 1">
            <a:extLst>
              <a:ext uri="{FF2B5EF4-FFF2-40B4-BE49-F238E27FC236}">
                <a16:creationId xmlns:a16="http://schemas.microsoft.com/office/drawing/2014/main" id="{871B83B8-A64A-03C4-F2C1-2D0DA1CE6F84}"/>
              </a:ext>
            </a:extLst>
          </p:cNvPr>
          <p:cNvSpPr txBox="1">
            <a:spLocks/>
          </p:cNvSpPr>
          <p:nvPr/>
        </p:nvSpPr>
        <p:spPr>
          <a:xfrm>
            <a:off x="228600" y="173765"/>
            <a:ext cx="5317958"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 Use Case3, Workstation &amp; Sizing Details</a:t>
            </a: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spTree>
    <p:extLst>
      <p:ext uri="{BB962C8B-B14F-4D97-AF65-F5344CB8AC3E}">
        <p14:creationId xmlns:p14="http://schemas.microsoft.com/office/powerpoint/2010/main" val="2476622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BE96FE8-1D1E-6F40-D613-9AD896EA2FDD}"/>
              </a:ext>
            </a:extLst>
          </p:cNvPr>
          <p:cNvGraphicFramePr>
            <a:graphicFrameLocks noGrp="1"/>
          </p:cNvGraphicFramePr>
          <p:nvPr>
            <p:extLst>
              <p:ext uri="{D42A27DB-BD31-4B8C-83A1-F6EECF244321}">
                <p14:modId xmlns:p14="http://schemas.microsoft.com/office/powerpoint/2010/main" val="2222470207"/>
              </p:ext>
            </p:extLst>
          </p:nvPr>
        </p:nvGraphicFramePr>
        <p:xfrm>
          <a:off x="1564105" y="697832"/>
          <a:ext cx="10130590" cy="5826109"/>
        </p:xfrm>
        <a:graphic>
          <a:graphicData uri="http://schemas.openxmlformats.org/drawingml/2006/table">
            <a:tbl>
              <a:tblPr firstRow="1" firstCol="1" bandRow="1">
                <a:tableStyleId>{5C22544A-7EE6-4342-B048-85BDC9FD1C3A}</a:tableStyleId>
              </a:tblPr>
              <a:tblGrid>
                <a:gridCol w="3020294">
                  <a:extLst>
                    <a:ext uri="{9D8B030D-6E8A-4147-A177-3AD203B41FA5}">
                      <a16:colId xmlns:a16="http://schemas.microsoft.com/office/drawing/2014/main" val="3623849358"/>
                    </a:ext>
                  </a:extLst>
                </a:gridCol>
                <a:gridCol w="3555148">
                  <a:extLst>
                    <a:ext uri="{9D8B030D-6E8A-4147-A177-3AD203B41FA5}">
                      <a16:colId xmlns:a16="http://schemas.microsoft.com/office/drawing/2014/main" val="3804884956"/>
                    </a:ext>
                  </a:extLst>
                </a:gridCol>
                <a:gridCol w="3555148">
                  <a:extLst>
                    <a:ext uri="{9D8B030D-6E8A-4147-A177-3AD203B41FA5}">
                      <a16:colId xmlns:a16="http://schemas.microsoft.com/office/drawing/2014/main" val="1818568443"/>
                    </a:ext>
                  </a:extLst>
                </a:gridCol>
              </a:tblGrid>
              <a:tr h="410189">
                <a:tc>
                  <a:txBody>
                    <a:bodyPr/>
                    <a:lstStyle/>
                    <a:p>
                      <a:pPr marL="0" marR="0" algn="ctr">
                        <a:lnSpc>
                          <a:spcPct val="120000"/>
                        </a:lnSpc>
                        <a:spcBef>
                          <a:spcPts val="0"/>
                        </a:spcBef>
                        <a:spcAft>
                          <a:spcPts val="0"/>
                        </a:spcAft>
                      </a:pPr>
                      <a:r>
                        <a:rPr lang="en-GB" sz="2000">
                          <a:effectLst/>
                        </a:rPr>
                        <a:t>Use Case</a:t>
                      </a:r>
                      <a:endParaRPr lang="en-US" sz="2000">
                        <a:effectLst/>
                        <a:latin typeface="Arial" panose="020B0604020202020204" pitchFamily="34" charset="0"/>
                        <a:ea typeface="Times New Roman" panose="02020603050405020304" pitchFamily="18" charset="0"/>
                      </a:endParaRPr>
                    </a:p>
                  </a:txBody>
                  <a:tcPr marL="68580" marR="68580" marT="0" marB="0" anchor="ctr"/>
                </a:tc>
                <a:tc gridSpan="2">
                  <a:txBody>
                    <a:bodyPr/>
                    <a:lstStyle/>
                    <a:p>
                      <a:pPr marL="0" marR="0" algn="ctr">
                        <a:lnSpc>
                          <a:spcPct val="120000"/>
                        </a:lnSpc>
                        <a:spcBef>
                          <a:spcPts val="0"/>
                        </a:spcBef>
                        <a:spcAft>
                          <a:spcPts val="0"/>
                        </a:spcAft>
                      </a:pPr>
                      <a:r>
                        <a:rPr lang="en-GB" sz="2000" dirty="0">
                          <a:effectLst/>
                        </a:rPr>
                        <a:t>System Requirement</a:t>
                      </a:r>
                      <a:endParaRPr lang="en-US" sz="2000" dirty="0">
                        <a:effectLst/>
                        <a:latin typeface="Arial" panose="020B0604020202020204" pitchFamily="34" charset="0"/>
                        <a:ea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388057439"/>
                  </a:ext>
                </a:extLst>
              </a:tr>
              <a:tr h="295885">
                <a:tc rowSpan="4">
                  <a:txBody>
                    <a:bodyPr/>
                    <a:lstStyle/>
                    <a:p>
                      <a:pPr marL="0" marR="0" algn="ctr">
                        <a:lnSpc>
                          <a:spcPct val="120000"/>
                        </a:lnSpc>
                        <a:spcBef>
                          <a:spcPts val="0"/>
                        </a:spcBef>
                        <a:spcAft>
                          <a:spcPts val="0"/>
                        </a:spcAft>
                      </a:pPr>
                      <a:r>
                        <a:rPr lang="en-US" sz="1600" dirty="0">
                          <a:effectLst/>
                        </a:rPr>
                        <a:t>AeroAcoustic Dassault Systems CLOUD</a:t>
                      </a:r>
                    </a:p>
                    <a:p>
                      <a:pPr marL="0" marR="0" algn="ctr">
                        <a:lnSpc>
                          <a:spcPct val="120000"/>
                        </a:lnSpc>
                        <a:spcBef>
                          <a:spcPts val="0"/>
                        </a:spcBef>
                        <a:spcAft>
                          <a:spcPts val="0"/>
                        </a:spcAft>
                      </a:pPr>
                      <a:r>
                        <a:rPr lang="en-US" sz="1600" dirty="0">
                          <a:effectLst/>
                        </a:rPr>
                        <a:t>(Tech Research)</a:t>
                      </a:r>
                      <a:endParaRPr lang="en-US" sz="160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algn="ctr">
                        <a:lnSpc>
                          <a:spcPct val="120000"/>
                        </a:lnSpc>
                        <a:spcBef>
                          <a:spcPts val="0"/>
                        </a:spcBef>
                        <a:spcAft>
                          <a:spcPts val="0"/>
                        </a:spcAft>
                      </a:pPr>
                      <a:r>
                        <a:rPr lang="en-GB" sz="2000" dirty="0">
                          <a:effectLst/>
                        </a:rPr>
                        <a:t>Workstation</a:t>
                      </a:r>
                      <a:endParaRPr lang="en-US" sz="200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algn="ctr">
                        <a:lnSpc>
                          <a:spcPct val="120000"/>
                        </a:lnSpc>
                        <a:spcBef>
                          <a:spcPts val="0"/>
                        </a:spcBef>
                        <a:spcAft>
                          <a:spcPts val="0"/>
                        </a:spcAft>
                      </a:pPr>
                      <a:r>
                        <a:rPr lang="en-GB" sz="2000" dirty="0">
                          <a:effectLst/>
                        </a:rPr>
                        <a:t>HPC</a:t>
                      </a:r>
                      <a:endParaRPr lang="en-US" sz="200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908637130"/>
                  </a:ext>
                </a:extLst>
              </a:tr>
              <a:tr h="1571372">
                <a:tc vMerge="1">
                  <a:txBody>
                    <a:bodyPr/>
                    <a:lstStyle/>
                    <a:p>
                      <a:endParaRPr lang="en-US"/>
                    </a:p>
                  </a:txBody>
                  <a:tcPr/>
                </a:tc>
                <a:tc>
                  <a:txBody>
                    <a:bodyPr/>
                    <a:lstStyle/>
                    <a:p>
                      <a:pPr marL="0" marR="0">
                        <a:lnSpc>
                          <a:spcPct val="120000"/>
                        </a:lnSpc>
                        <a:spcBef>
                          <a:spcPts val="0"/>
                        </a:spcBef>
                        <a:spcAft>
                          <a:spcPts val="0"/>
                        </a:spcAft>
                      </a:pPr>
                      <a:r>
                        <a:rPr lang="en-US" sz="1600" dirty="0">
                          <a:solidFill>
                            <a:srgbClr val="FF0000"/>
                          </a:solidFill>
                          <a:effectLst/>
                          <a:latin typeface="Arial" panose="020B0604020202020204" pitchFamily="34" charset="0"/>
                          <a:ea typeface="Times New Roman" panose="02020603050405020304" pitchFamily="18" charset="0"/>
                        </a:rPr>
                        <a:t>Yet to receive</a:t>
                      </a:r>
                    </a:p>
                  </a:txBody>
                  <a:tcPr marL="68580" marR="68580" marT="0" marB="0" anchor="ct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US" sz="1600" dirty="0">
                          <a:solidFill>
                            <a:srgbClr val="FF0000"/>
                          </a:solidFill>
                          <a:effectLst/>
                          <a:latin typeface="Arial" panose="020B0604020202020204" pitchFamily="34" charset="0"/>
                          <a:ea typeface="Times New Roman" panose="02020603050405020304" pitchFamily="18" charset="0"/>
                        </a:rPr>
                        <a:t>Yet to receive</a:t>
                      </a:r>
                    </a:p>
                    <a:p>
                      <a:pPr marL="0" marR="0">
                        <a:lnSpc>
                          <a:spcPct val="120000"/>
                        </a:lnSpc>
                        <a:spcBef>
                          <a:spcPts val="0"/>
                        </a:spcBef>
                        <a:spcAft>
                          <a:spcPts val="0"/>
                        </a:spcAft>
                      </a:pPr>
                      <a:endParaRPr lang="en-US" sz="160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1910218670"/>
                  </a:ext>
                </a:extLst>
              </a:tr>
              <a:tr h="295885">
                <a:tc vMerge="1">
                  <a:txBody>
                    <a:bodyPr/>
                    <a:lstStyle/>
                    <a:p>
                      <a:endParaRPr lang="en-US"/>
                    </a:p>
                  </a:txBody>
                  <a:tcPr/>
                </a:tc>
                <a:tc gridSpan="2">
                  <a:txBody>
                    <a:bodyPr/>
                    <a:lstStyle/>
                    <a:p>
                      <a:pPr marL="0" marR="0" algn="ctr">
                        <a:lnSpc>
                          <a:spcPct val="120000"/>
                        </a:lnSpc>
                        <a:spcBef>
                          <a:spcPts val="0"/>
                        </a:spcBef>
                        <a:spcAft>
                          <a:spcPts val="0"/>
                        </a:spcAft>
                      </a:pPr>
                      <a:r>
                        <a:rPr lang="en-GB" sz="2000" dirty="0">
                          <a:effectLst/>
                        </a:rPr>
                        <a:t>Software</a:t>
                      </a:r>
                      <a:endParaRPr lang="en-US" sz="2000" dirty="0">
                        <a:effectLst/>
                        <a:latin typeface="Arial" panose="020B0604020202020204" pitchFamily="34" charset="0"/>
                        <a:ea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32336015"/>
                  </a:ext>
                </a:extLst>
              </a:tr>
              <a:tr h="3165732">
                <a:tc vMerge="1">
                  <a:txBody>
                    <a:bodyPr/>
                    <a:lstStyle/>
                    <a:p>
                      <a:endParaRPr lang="en-US"/>
                    </a:p>
                  </a:txBody>
                  <a:tcP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US" sz="1600" dirty="0">
                          <a:solidFill>
                            <a:srgbClr val="FF0000"/>
                          </a:solidFill>
                          <a:effectLst/>
                          <a:latin typeface="Arial" panose="020B0604020202020204" pitchFamily="34" charset="0"/>
                          <a:ea typeface="Times New Roman" panose="02020603050405020304" pitchFamily="18" charset="0"/>
                        </a:rPr>
                        <a:t>Yet to receive</a:t>
                      </a:r>
                    </a:p>
                    <a:p>
                      <a:pPr marL="0" marR="0">
                        <a:lnSpc>
                          <a:spcPct val="120000"/>
                        </a:lnSpc>
                        <a:spcBef>
                          <a:spcPts val="0"/>
                        </a:spcBef>
                        <a:spcAft>
                          <a:spcPts val="0"/>
                        </a:spcAft>
                      </a:pPr>
                      <a:endParaRPr lang="en-US" sz="160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US" sz="1600" dirty="0">
                          <a:solidFill>
                            <a:srgbClr val="FF0000"/>
                          </a:solidFill>
                          <a:effectLst/>
                          <a:latin typeface="Arial" panose="020B0604020202020204" pitchFamily="34" charset="0"/>
                          <a:ea typeface="Times New Roman" panose="02020603050405020304" pitchFamily="18" charset="0"/>
                        </a:rPr>
                        <a:t>Yet to receive</a:t>
                      </a:r>
                    </a:p>
                    <a:p>
                      <a:pPr marL="0" marR="0">
                        <a:lnSpc>
                          <a:spcPct val="120000"/>
                        </a:lnSpc>
                        <a:spcBef>
                          <a:spcPts val="0"/>
                        </a:spcBef>
                        <a:spcAft>
                          <a:spcPts val="0"/>
                        </a:spcAft>
                      </a:pPr>
                      <a:endParaRPr lang="en-US" sz="160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1476928082"/>
                  </a:ext>
                </a:extLst>
              </a:tr>
            </a:tbl>
          </a:graphicData>
        </a:graphic>
      </p:graphicFrame>
      <p:sp>
        <p:nvSpPr>
          <p:cNvPr id="6" name="Title 1">
            <a:extLst>
              <a:ext uri="{FF2B5EF4-FFF2-40B4-BE49-F238E27FC236}">
                <a16:creationId xmlns:a16="http://schemas.microsoft.com/office/drawing/2014/main" id="{871B83B8-A64A-03C4-F2C1-2D0DA1CE6F84}"/>
              </a:ext>
            </a:extLst>
          </p:cNvPr>
          <p:cNvSpPr txBox="1">
            <a:spLocks/>
          </p:cNvSpPr>
          <p:nvPr/>
        </p:nvSpPr>
        <p:spPr>
          <a:xfrm>
            <a:off x="228600" y="173765"/>
            <a:ext cx="5317958" cy="642647"/>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100" b="0" i="0" u="none" strike="noStrike" cap="none">
                <a:solidFill>
                  <a:srgbClr val="F0378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219170">
              <a:defRPr/>
            </a:pPr>
            <a:r>
              <a:rPr lang="en-US" sz="2000" dirty="0"/>
              <a:t>Dyson – Use Case4, Workstation &amp; Sizing Details</a:t>
            </a:r>
          </a:p>
          <a:p>
            <a:pPr marL="0" marR="0" lvl="0" indent="0" algn="l" defTabSz="1219170" rtl="0" eaLnBrk="1" fontAlgn="auto" latinLnBrk="0" hangingPunct="1">
              <a:lnSpc>
                <a:spcPct val="100000"/>
              </a:lnSpc>
              <a:spcBef>
                <a:spcPts val="0"/>
              </a:spcBef>
              <a:spcAft>
                <a:spcPts val="0"/>
              </a:spcAft>
              <a:buClr>
                <a:srgbClr val="000000"/>
              </a:buClr>
              <a:buSzPts val="1400"/>
              <a:buFont typeface="Arial"/>
              <a:buNone/>
              <a:tabLst/>
              <a:defRPr/>
            </a:pPr>
            <a:endParaRPr kumimoji="0" lang="en-US" sz="2800" b="0" i="0" u="none" strike="noStrike" kern="0" cap="none" spc="0" normalizeH="0" baseline="0" noProof="0" dirty="0">
              <a:ln>
                <a:noFill/>
              </a:ln>
              <a:solidFill>
                <a:srgbClr val="002060"/>
              </a:solidFill>
              <a:effectLst/>
              <a:uLnTx/>
              <a:uFillTx/>
              <a:latin typeface="Calibri"/>
              <a:cs typeface="Calibri"/>
              <a:sym typeface="Calibri"/>
            </a:endParaRPr>
          </a:p>
        </p:txBody>
      </p:sp>
    </p:spTree>
    <p:extLst>
      <p:ext uri="{BB962C8B-B14F-4D97-AF65-F5344CB8AC3E}">
        <p14:creationId xmlns:p14="http://schemas.microsoft.com/office/powerpoint/2010/main" val="2112432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9_Content Slides">
  <a:themeElements>
    <a:clrScheme name="TCS New Color Palette">
      <a:dk1>
        <a:srgbClr val="000000"/>
      </a:dk1>
      <a:lt1>
        <a:srgbClr val="FFFFFF"/>
      </a:lt1>
      <a:dk2>
        <a:srgbClr val="1E2323"/>
      </a:dk2>
      <a:lt2>
        <a:srgbClr val="F4F3F9"/>
      </a:lt2>
      <a:accent1>
        <a:srgbClr val="64E6E1"/>
      </a:accent1>
      <a:accent2>
        <a:srgbClr val="007DC5"/>
      </a:accent2>
      <a:accent3>
        <a:srgbClr val="4D2F9E"/>
      </a:accent3>
      <a:accent4>
        <a:srgbClr val="BE0046"/>
      </a:accent4>
      <a:accent5>
        <a:srgbClr val="EB5000"/>
      </a:accent5>
      <a:accent6>
        <a:srgbClr val="FFE600"/>
      </a:accent6>
      <a:hlink>
        <a:srgbClr val="007DC5"/>
      </a:hlink>
      <a:folHlink>
        <a:srgbClr val="005B9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32604</TotalTime>
  <Words>5160</Words>
  <Application>Microsoft Office PowerPoint</Application>
  <PresentationFormat>Widescreen</PresentationFormat>
  <Paragraphs>1188</Paragraphs>
  <Slides>34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Arial</vt:lpstr>
      <vt:lpstr>Calibri</vt:lpstr>
      <vt:lpstr>Calibri Light</vt:lpstr>
      <vt:lpstr>Courier New</vt:lpstr>
      <vt:lpstr>Noto Sans Symbols</vt:lpstr>
      <vt:lpstr>Segoe UI Light</vt:lpstr>
      <vt:lpstr>Symbol</vt:lpstr>
      <vt:lpstr>Office Theme</vt:lpstr>
      <vt:lpstr>9_Content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Dyson To-Be – High Level Architecture Diagram using  Parallel Cluster (Reference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Dyson To-Be – AWS SSO Authentication Flow</vt:lpstr>
      <vt:lpstr>PowerPoint Presentation</vt:lpstr>
      <vt:lpstr>PowerPoint Presentation</vt:lpstr>
      <vt:lpstr>Dyson To-Be – Security Rules</vt:lpstr>
      <vt:lpstr>Dyson To-Be – Security Group</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Networking</dc:title>
  <dc:creator>Prithwiraj Pal</dc:creator>
  <cp:lastModifiedBy>Prithwiraj Pal</cp:lastModifiedBy>
  <cp:revision>903</cp:revision>
  <dcterms:created xsi:type="dcterms:W3CDTF">2022-08-05T13:11:28Z</dcterms:created>
  <dcterms:modified xsi:type="dcterms:W3CDTF">2023-06-29T17:08:44Z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ee8bbd-df84-49ff-a05e-7819f670e0cf_Enabled">
    <vt:lpwstr>true</vt:lpwstr>
  </property>
  <property fmtid="{D5CDD505-2E9C-101B-9397-08002B2CF9AE}" pid="3" name="MSIP_Label_4fee8bbd-df84-49ff-a05e-7819f670e0cf_SetDate">
    <vt:lpwstr>2023-03-16T07:50:14Z</vt:lpwstr>
  </property>
  <property fmtid="{D5CDD505-2E9C-101B-9397-08002B2CF9AE}" pid="4" name="MSIP_Label_4fee8bbd-df84-49ff-a05e-7819f670e0cf_Method">
    <vt:lpwstr>Privileged</vt:lpwstr>
  </property>
  <property fmtid="{D5CDD505-2E9C-101B-9397-08002B2CF9AE}" pid="5" name="MSIP_Label_4fee8bbd-df84-49ff-a05e-7819f670e0cf_Name">
    <vt:lpwstr>4fee8bbd-df84-49ff-a05e-7819f670e0cf</vt:lpwstr>
  </property>
  <property fmtid="{D5CDD505-2E9C-101B-9397-08002B2CF9AE}" pid="6" name="MSIP_Label_4fee8bbd-df84-49ff-a05e-7819f670e0cf_SiteId">
    <vt:lpwstr>b6e8236b-ceb2-401d-9169-2917d0b07d48</vt:lpwstr>
  </property>
  <property fmtid="{D5CDD505-2E9C-101B-9397-08002B2CF9AE}" pid="7" name="MSIP_Label_4fee8bbd-df84-49ff-a05e-7819f670e0cf_ActionId">
    <vt:lpwstr>c1afe707-7305-4c1b-b64a-1ced4e2f4bc9</vt:lpwstr>
  </property>
  <property fmtid="{D5CDD505-2E9C-101B-9397-08002B2CF9AE}" pid="8" name="MSIP_Label_4fee8bbd-df84-49ff-a05e-7819f670e0cf_ContentBits">
    <vt:lpwstr>0</vt:lpwstr>
  </property>
</Properties>
</file>