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65" r:id="rId4"/>
    <p:sldId id="291" r:id="rId5"/>
    <p:sldId id="290" r:id="rId6"/>
    <p:sldId id="266" r:id="rId7"/>
    <p:sldId id="271" r:id="rId8"/>
    <p:sldId id="272" r:id="rId9"/>
    <p:sldId id="273" r:id="rId10"/>
    <p:sldId id="274" r:id="rId11"/>
    <p:sldId id="275" r:id="rId12"/>
    <p:sldId id="267" r:id="rId13"/>
    <p:sldId id="276" r:id="rId14"/>
    <p:sldId id="277" r:id="rId15"/>
    <p:sldId id="268" r:id="rId16"/>
    <p:sldId id="288" r:id="rId17"/>
    <p:sldId id="278" r:id="rId18"/>
    <p:sldId id="279" r:id="rId19"/>
    <p:sldId id="280" r:id="rId20"/>
    <p:sldId id="281" r:id="rId21"/>
    <p:sldId id="282" r:id="rId22"/>
    <p:sldId id="287" r:id="rId23"/>
    <p:sldId id="269" r:id="rId24"/>
    <p:sldId id="292" r:id="rId25"/>
    <p:sldId id="293" r:id="rId26"/>
    <p:sldId id="294" r:id="rId27"/>
    <p:sldId id="295" r:id="rId28"/>
    <p:sldId id="29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59"/>
  </p:normalViewPr>
  <p:slideViewPr>
    <p:cSldViewPr snapToGrid="0">
      <p:cViewPr varScale="1">
        <p:scale>
          <a:sx n="105" d="100"/>
          <a:sy n="105" d="100"/>
        </p:scale>
        <p:origin x="8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0134A4-95FB-4CA2-BBAE-C41A042FAA2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B119EDD-B6EE-4BD4-8161-008D6D8C96F9}">
      <dgm:prSet/>
      <dgm:spPr/>
      <dgm:t>
        <a:bodyPr/>
        <a:lstStyle/>
        <a:p>
          <a:pPr algn="just">
            <a:lnSpc>
              <a:spcPct val="100000"/>
            </a:lnSpc>
          </a:pPr>
          <a:r>
            <a:rPr lang="es-CL" dirty="0"/>
            <a:t>
Las pruebas de software son un proceso crucial para garantizar la calidad de un producto o aplicación de software. </a:t>
          </a:r>
          <a:endParaRPr lang="en-US" dirty="0"/>
        </a:p>
      </dgm:t>
    </dgm:pt>
    <dgm:pt modelId="{AFC38A3F-F781-4D4F-82FF-26820B416406}" type="parTrans" cxnId="{40B35F53-B271-40C9-9CE3-76144D5D3ABC}">
      <dgm:prSet/>
      <dgm:spPr/>
      <dgm:t>
        <a:bodyPr/>
        <a:lstStyle/>
        <a:p>
          <a:endParaRPr lang="en-US"/>
        </a:p>
      </dgm:t>
    </dgm:pt>
    <dgm:pt modelId="{694B0B56-0EDB-4132-A423-914B7B7AA61A}" type="sibTrans" cxnId="{40B35F53-B271-40C9-9CE3-76144D5D3ABC}">
      <dgm:prSet/>
      <dgm:spPr/>
      <dgm:t>
        <a:bodyPr/>
        <a:lstStyle/>
        <a:p>
          <a:endParaRPr lang="en-US"/>
        </a:p>
      </dgm:t>
    </dgm:pt>
    <dgm:pt modelId="{4EB1F546-3D89-42AD-88BC-E0EC74A48377}">
      <dgm:prSet/>
      <dgm:spPr/>
      <dgm:t>
        <a:bodyPr/>
        <a:lstStyle/>
        <a:p>
          <a:pPr algn="just">
            <a:lnSpc>
              <a:spcPct val="100000"/>
            </a:lnSpc>
          </a:pPr>
          <a:r>
            <a:rPr lang="es-CL" dirty="0"/>
            <a:t>Implican evaluar y verificar que el software funcione como se espera y cumpla con los requisitos establecidos</a:t>
          </a:r>
        </a:p>
        <a:p>
          <a:pPr algn="l">
            <a:lnSpc>
              <a:spcPct val="100000"/>
            </a:lnSpc>
          </a:pPr>
          <a:endParaRPr lang="en-US" dirty="0"/>
        </a:p>
      </dgm:t>
    </dgm:pt>
    <dgm:pt modelId="{66952BC3-4A7F-46AA-BEB8-DF2A35945A25}" type="parTrans" cxnId="{3B969906-B00A-49FC-AA8B-32384E077C98}">
      <dgm:prSet/>
      <dgm:spPr/>
      <dgm:t>
        <a:bodyPr/>
        <a:lstStyle/>
        <a:p>
          <a:endParaRPr lang="en-US"/>
        </a:p>
      </dgm:t>
    </dgm:pt>
    <dgm:pt modelId="{57A1A5FD-62F4-4D12-B46B-1E677D6B8D22}" type="sibTrans" cxnId="{3B969906-B00A-49FC-AA8B-32384E077C98}">
      <dgm:prSet/>
      <dgm:spPr/>
      <dgm:t>
        <a:bodyPr/>
        <a:lstStyle/>
        <a:p>
          <a:endParaRPr lang="en-US"/>
        </a:p>
      </dgm:t>
    </dgm:pt>
    <dgm:pt modelId="{C1384C6E-25F0-43AA-941B-1FA9F103B7BC}">
      <dgm:prSet/>
      <dgm:spPr/>
      <dgm:t>
        <a:bodyPr/>
        <a:lstStyle/>
        <a:p>
          <a:pPr algn="just">
            <a:lnSpc>
              <a:spcPct val="100000"/>
            </a:lnSpc>
          </a:pPr>
          <a:r>
            <a:rPr lang="es-CL" dirty="0"/>
            <a:t>¿Por qué son importantes las pruebas de software? Previenen errores, Mejoran la calidad, Reducen costos.</a:t>
          </a:r>
          <a:endParaRPr lang="en-US" dirty="0"/>
        </a:p>
      </dgm:t>
    </dgm:pt>
    <dgm:pt modelId="{42F2159A-3E22-4BBC-849A-856C9C1F8906}" type="parTrans" cxnId="{02343B94-77C8-4E00-B5A6-2001DDE64B6A}">
      <dgm:prSet/>
      <dgm:spPr/>
      <dgm:t>
        <a:bodyPr/>
        <a:lstStyle/>
        <a:p>
          <a:endParaRPr lang="en-US"/>
        </a:p>
      </dgm:t>
    </dgm:pt>
    <dgm:pt modelId="{2FA31C58-66F0-45FF-AE20-3E39FF93C95E}" type="sibTrans" cxnId="{02343B94-77C8-4E00-B5A6-2001DDE64B6A}">
      <dgm:prSet/>
      <dgm:spPr/>
      <dgm:t>
        <a:bodyPr/>
        <a:lstStyle/>
        <a:p>
          <a:endParaRPr lang="en-US"/>
        </a:p>
      </dgm:t>
    </dgm:pt>
    <dgm:pt modelId="{D8F96E11-B5C2-402B-82BB-97E8449CAB46}" type="pres">
      <dgm:prSet presAssocID="{B20134A4-95FB-4CA2-BBAE-C41A042FAA25}" presName="root" presStyleCnt="0">
        <dgm:presLayoutVars>
          <dgm:dir/>
          <dgm:resizeHandles val="exact"/>
        </dgm:presLayoutVars>
      </dgm:prSet>
      <dgm:spPr/>
    </dgm:pt>
    <dgm:pt modelId="{7EAF051F-E9CF-45F4-AB20-A6046868A987}" type="pres">
      <dgm:prSet presAssocID="{8B119EDD-B6EE-4BD4-8161-008D6D8C96F9}" presName="compNode" presStyleCnt="0"/>
      <dgm:spPr/>
    </dgm:pt>
    <dgm:pt modelId="{A886A2B2-F7BD-4B81-BAA4-80C4145C7D45}" type="pres">
      <dgm:prSet presAssocID="{8B119EDD-B6EE-4BD4-8161-008D6D8C96F9}" presName="bgRect" presStyleLbl="bgShp" presStyleIdx="0" presStyleCnt="3" custLinFactNeighborX="-3727" custLinFactNeighborY="-5150"/>
      <dgm:spPr/>
    </dgm:pt>
    <dgm:pt modelId="{248BD7C6-F129-40DF-9F82-BDD28764331F}" type="pres">
      <dgm:prSet presAssocID="{8B119EDD-B6EE-4BD4-8161-008D6D8C96F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95431E56-7E88-4D63-90B7-BA5B5C115B91}" type="pres">
      <dgm:prSet presAssocID="{8B119EDD-B6EE-4BD4-8161-008D6D8C96F9}" presName="spaceRect" presStyleCnt="0"/>
      <dgm:spPr/>
    </dgm:pt>
    <dgm:pt modelId="{5C46A05C-C197-43DB-B84E-6D6015F600D6}" type="pres">
      <dgm:prSet presAssocID="{8B119EDD-B6EE-4BD4-8161-008D6D8C96F9}" presName="parTx" presStyleLbl="revTx" presStyleIdx="0" presStyleCnt="3">
        <dgm:presLayoutVars>
          <dgm:chMax val="0"/>
          <dgm:chPref val="0"/>
        </dgm:presLayoutVars>
      </dgm:prSet>
      <dgm:spPr/>
    </dgm:pt>
    <dgm:pt modelId="{420F2917-3F16-445E-857E-85E1F7075E05}" type="pres">
      <dgm:prSet presAssocID="{694B0B56-0EDB-4132-A423-914B7B7AA61A}" presName="sibTrans" presStyleCnt="0"/>
      <dgm:spPr/>
    </dgm:pt>
    <dgm:pt modelId="{760200CF-15DA-46F9-ADDC-B3CA9D11C59A}" type="pres">
      <dgm:prSet presAssocID="{4EB1F546-3D89-42AD-88BC-E0EC74A48377}" presName="compNode" presStyleCnt="0"/>
      <dgm:spPr/>
    </dgm:pt>
    <dgm:pt modelId="{C4943726-68AB-486B-AE27-17F2AF6438B7}" type="pres">
      <dgm:prSet presAssocID="{4EB1F546-3D89-42AD-88BC-E0EC74A48377}" presName="bgRect" presStyleLbl="bgShp" presStyleIdx="1" presStyleCnt="3"/>
      <dgm:spPr/>
    </dgm:pt>
    <dgm:pt modelId="{25AF95AB-8A68-4E38-9AAF-A741DDF59A4C}" type="pres">
      <dgm:prSet presAssocID="{4EB1F546-3D89-42AD-88BC-E0EC74A483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vabo"/>
        </a:ext>
      </dgm:extLst>
    </dgm:pt>
    <dgm:pt modelId="{8E927424-75DE-46ED-A860-0CE97514CADC}" type="pres">
      <dgm:prSet presAssocID="{4EB1F546-3D89-42AD-88BC-E0EC74A48377}" presName="spaceRect" presStyleCnt="0"/>
      <dgm:spPr/>
    </dgm:pt>
    <dgm:pt modelId="{71A34840-47E0-4C68-8BC5-0CE1DDB0CEA0}" type="pres">
      <dgm:prSet presAssocID="{4EB1F546-3D89-42AD-88BC-E0EC74A48377}" presName="parTx" presStyleLbl="revTx" presStyleIdx="1" presStyleCnt="3">
        <dgm:presLayoutVars>
          <dgm:chMax val="0"/>
          <dgm:chPref val="0"/>
        </dgm:presLayoutVars>
      </dgm:prSet>
      <dgm:spPr/>
    </dgm:pt>
    <dgm:pt modelId="{E67830CE-707C-47ED-9320-C0C5BBDF7CE9}" type="pres">
      <dgm:prSet presAssocID="{57A1A5FD-62F4-4D12-B46B-1E677D6B8D22}" presName="sibTrans" presStyleCnt="0"/>
      <dgm:spPr/>
    </dgm:pt>
    <dgm:pt modelId="{D490CCBB-1448-4D89-A633-A73E951450D5}" type="pres">
      <dgm:prSet presAssocID="{C1384C6E-25F0-43AA-941B-1FA9F103B7BC}" presName="compNode" presStyleCnt="0"/>
      <dgm:spPr/>
    </dgm:pt>
    <dgm:pt modelId="{3CBAEFD3-812E-440F-B84B-3490A34F161A}" type="pres">
      <dgm:prSet presAssocID="{C1384C6E-25F0-43AA-941B-1FA9F103B7BC}" presName="bgRect" presStyleLbl="bgShp" presStyleIdx="2" presStyleCnt="3"/>
      <dgm:spPr/>
    </dgm:pt>
    <dgm:pt modelId="{81B6B48E-4B14-4642-82C2-45F5F764C830}" type="pres">
      <dgm:prSet presAssocID="{C1384C6E-25F0-43AA-941B-1FA9F103B7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llena"/>
        </a:ext>
      </dgm:extLst>
    </dgm:pt>
    <dgm:pt modelId="{E4B3D10B-A8BE-4E30-A5D7-9944A60C738E}" type="pres">
      <dgm:prSet presAssocID="{C1384C6E-25F0-43AA-941B-1FA9F103B7BC}" presName="spaceRect" presStyleCnt="0"/>
      <dgm:spPr/>
    </dgm:pt>
    <dgm:pt modelId="{F0638C52-CB68-4D2B-82B5-EEAEDD7B5D59}" type="pres">
      <dgm:prSet presAssocID="{C1384C6E-25F0-43AA-941B-1FA9F103B7BC}" presName="parTx" presStyleLbl="revTx" presStyleIdx="2" presStyleCnt="3">
        <dgm:presLayoutVars>
          <dgm:chMax val="0"/>
          <dgm:chPref val="0"/>
        </dgm:presLayoutVars>
      </dgm:prSet>
      <dgm:spPr/>
    </dgm:pt>
  </dgm:ptLst>
  <dgm:cxnLst>
    <dgm:cxn modelId="{3B969906-B00A-49FC-AA8B-32384E077C98}" srcId="{B20134A4-95FB-4CA2-BBAE-C41A042FAA25}" destId="{4EB1F546-3D89-42AD-88BC-E0EC74A48377}" srcOrd="1" destOrd="0" parTransId="{66952BC3-4A7F-46AA-BEB8-DF2A35945A25}" sibTransId="{57A1A5FD-62F4-4D12-B46B-1E677D6B8D22}"/>
    <dgm:cxn modelId="{4931101C-DD66-4CF2-B0BD-870349042726}" type="presOf" srcId="{C1384C6E-25F0-43AA-941B-1FA9F103B7BC}" destId="{F0638C52-CB68-4D2B-82B5-EEAEDD7B5D59}" srcOrd="0" destOrd="0" presId="urn:microsoft.com/office/officeart/2018/2/layout/IconVerticalSolidList"/>
    <dgm:cxn modelId="{D2C09031-048C-4944-8E83-BBBAB19E615C}" type="presOf" srcId="{4EB1F546-3D89-42AD-88BC-E0EC74A48377}" destId="{71A34840-47E0-4C68-8BC5-0CE1DDB0CEA0}" srcOrd="0" destOrd="0" presId="urn:microsoft.com/office/officeart/2018/2/layout/IconVerticalSolidList"/>
    <dgm:cxn modelId="{40B35F53-B271-40C9-9CE3-76144D5D3ABC}" srcId="{B20134A4-95FB-4CA2-BBAE-C41A042FAA25}" destId="{8B119EDD-B6EE-4BD4-8161-008D6D8C96F9}" srcOrd="0" destOrd="0" parTransId="{AFC38A3F-F781-4D4F-82FF-26820B416406}" sibTransId="{694B0B56-0EDB-4132-A423-914B7B7AA61A}"/>
    <dgm:cxn modelId="{02343B94-77C8-4E00-B5A6-2001DDE64B6A}" srcId="{B20134A4-95FB-4CA2-BBAE-C41A042FAA25}" destId="{C1384C6E-25F0-43AA-941B-1FA9F103B7BC}" srcOrd="2" destOrd="0" parTransId="{42F2159A-3E22-4BBC-849A-856C9C1F8906}" sibTransId="{2FA31C58-66F0-45FF-AE20-3E39FF93C95E}"/>
    <dgm:cxn modelId="{5D8644A4-3DCB-458C-BA32-F8C5B4A063B3}" type="presOf" srcId="{8B119EDD-B6EE-4BD4-8161-008D6D8C96F9}" destId="{5C46A05C-C197-43DB-B84E-6D6015F600D6}" srcOrd="0" destOrd="0" presId="urn:microsoft.com/office/officeart/2018/2/layout/IconVerticalSolidList"/>
    <dgm:cxn modelId="{ED74EDC1-9806-4A5C-9861-BCA9864E1911}" type="presOf" srcId="{B20134A4-95FB-4CA2-BBAE-C41A042FAA25}" destId="{D8F96E11-B5C2-402B-82BB-97E8449CAB46}" srcOrd="0" destOrd="0" presId="urn:microsoft.com/office/officeart/2018/2/layout/IconVerticalSolidList"/>
    <dgm:cxn modelId="{D1F093E0-5F43-4040-89B7-39E522EA12ED}" type="presParOf" srcId="{D8F96E11-B5C2-402B-82BB-97E8449CAB46}" destId="{7EAF051F-E9CF-45F4-AB20-A6046868A987}" srcOrd="0" destOrd="0" presId="urn:microsoft.com/office/officeart/2018/2/layout/IconVerticalSolidList"/>
    <dgm:cxn modelId="{80C24FEE-C9AD-4358-82EF-DCEB38E4A2CE}" type="presParOf" srcId="{7EAF051F-E9CF-45F4-AB20-A6046868A987}" destId="{A886A2B2-F7BD-4B81-BAA4-80C4145C7D45}" srcOrd="0" destOrd="0" presId="urn:microsoft.com/office/officeart/2018/2/layout/IconVerticalSolidList"/>
    <dgm:cxn modelId="{E0DDF1D9-ADB2-4E50-92A7-959F0546EDF4}" type="presParOf" srcId="{7EAF051F-E9CF-45F4-AB20-A6046868A987}" destId="{248BD7C6-F129-40DF-9F82-BDD28764331F}" srcOrd="1" destOrd="0" presId="urn:microsoft.com/office/officeart/2018/2/layout/IconVerticalSolidList"/>
    <dgm:cxn modelId="{88496DBD-F3A9-4002-B76E-73B080D7E46A}" type="presParOf" srcId="{7EAF051F-E9CF-45F4-AB20-A6046868A987}" destId="{95431E56-7E88-4D63-90B7-BA5B5C115B91}" srcOrd="2" destOrd="0" presId="urn:microsoft.com/office/officeart/2018/2/layout/IconVerticalSolidList"/>
    <dgm:cxn modelId="{A2ADAFA7-AA8A-4697-9F66-1375C025B35E}" type="presParOf" srcId="{7EAF051F-E9CF-45F4-AB20-A6046868A987}" destId="{5C46A05C-C197-43DB-B84E-6D6015F600D6}" srcOrd="3" destOrd="0" presId="urn:microsoft.com/office/officeart/2018/2/layout/IconVerticalSolidList"/>
    <dgm:cxn modelId="{B490681D-2434-4B01-9680-1CC035FBFFCA}" type="presParOf" srcId="{D8F96E11-B5C2-402B-82BB-97E8449CAB46}" destId="{420F2917-3F16-445E-857E-85E1F7075E05}" srcOrd="1" destOrd="0" presId="urn:microsoft.com/office/officeart/2018/2/layout/IconVerticalSolidList"/>
    <dgm:cxn modelId="{4AEA85CA-7412-484F-83B5-F0946A6C3CC7}" type="presParOf" srcId="{D8F96E11-B5C2-402B-82BB-97E8449CAB46}" destId="{760200CF-15DA-46F9-ADDC-B3CA9D11C59A}" srcOrd="2" destOrd="0" presId="urn:microsoft.com/office/officeart/2018/2/layout/IconVerticalSolidList"/>
    <dgm:cxn modelId="{CF0D1E07-828F-4E8F-AE51-570882EF2EE3}" type="presParOf" srcId="{760200CF-15DA-46F9-ADDC-B3CA9D11C59A}" destId="{C4943726-68AB-486B-AE27-17F2AF6438B7}" srcOrd="0" destOrd="0" presId="urn:microsoft.com/office/officeart/2018/2/layout/IconVerticalSolidList"/>
    <dgm:cxn modelId="{AF3CBDC3-75DA-465D-864B-3B18F6392819}" type="presParOf" srcId="{760200CF-15DA-46F9-ADDC-B3CA9D11C59A}" destId="{25AF95AB-8A68-4E38-9AAF-A741DDF59A4C}" srcOrd="1" destOrd="0" presId="urn:microsoft.com/office/officeart/2018/2/layout/IconVerticalSolidList"/>
    <dgm:cxn modelId="{E543B1E8-F6FC-4D24-916D-D02B199AB2DD}" type="presParOf" srcId="{760200CF-15DA-46F9-ADDC-B3CA9D11C59A}" destId="{8E927424-75DE-46ED-A860-0CE97514CADC}" srcOrd="2" destOrd="0" presId="urn:microsoft.com/office/officeart/2018/2/layout/IconVerticalSolidList"/>
    <dgm:cxn modelId="{61BDE2B1-7AEC-49B4-A0D0-04D63404E14F}" type="presParOf" srcId="{760200CF-15DA-46F9-ADDC-B3CA9D11C59A}" destId="{71A34840-47E0-4C68-8BC5-0CE1DDB0CEA0}" srcOrd="3" destOrd="0" presId="urn:microsoft.com/office/officeart/2018/2/layout/IconVerticalSolidList"/>
    <dgm:cxn modelId="{922A7A6E-0497-4982-8302-B1C9F1FA2E93}" type="presParOf" srcId="{D8F96E11-B5C2-402B-82BB-97E8449CAB46}" destId="{E67830CE-707C-47ED-9320-C0C5BBDF7CE9}" srcOrd="3" destOrd="0" presId="urn:microsoft.com/office/officeart/2018/2/layout/IconVerticalSolidList"/>
    <dgm:cxn modelId="{3B5DB4B0-553A-4BD4-A47A-7CACE992F535}" type="presParOf" srcId="{D8F96E11-B5C2-402B-82BB-97E8449CAB46}" destId="{D490CCBB-1448-4D89-A633-A73E951450D5}" srcOrd="4" destOrd="0" presId="urn:microsoft.com/office/officeart/2018/2/layout/IconVerticalSolidList"/>
    <dgm:cxn modelId="{976CB234-11D8-4207-B630-611AC0FB8265}" type="presParOf" srcId="{D490CCBB-1448-4D89-A633-A73E951450D5}" destId="{3CBAEFD3-812E-440F-B84B-3490A34F161A}" srcOrd="0" destOrd="0" presId="urn:microsoft.com/office/officeart/2018/2/layout/IconVerticalSolidList"/>
    <dgm:cxn modelId="{8AE6386C-5107-4781-BFD8-35CE4D2558AB}" type="presParOf" srcId="{D490CCBB-1448-4D89-A633-A73E951450D5}" destId="{81B6B48E-4B14-4642-82C2-45F5F764C830}" srcOrd="1" destOrd="0" presId="urn:microsoft.com/office/officeart/2018/2/layout/IconVerticalSolidList"/>
    <dgm:cxn modelId="{481817E9-FB48-40EC-A90F-A4F026FBE6B9}" type="presParOf" srcId="{D490CCBB-1448-4D89-A633-A73E951450D5}" destId="{E4B3D10B-A8BE-4E30-A5D7-9944A60C738E}" srcOrd="2" destOrd="0" presId="urn:microsoft.com/office/officeart/2018/2/layout/IconVerticalSolidList"/>
    <dgm:cxn modelId="{DBEECA67-B6E3-4891-8B2E-E08AE04293B3}" type="presParOf" srcId="{D490CCBB-1448-4D89-A633-A73E951450D5}" destId="{F0638C52-CB68-4D2B-82B5-EEAEDD7B5D5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6A2B2-F7BD-4B81-BAA4-80C4145C7D45}">
      <dsp:nvSpPr>
        <dsp:cNvPr id="0" name=""/>
        <dsp:cNvSpPr/>
      </dsp:nvSpPr>
      <dsp:spPr>
        <a:xfrm>
          <a:off x="0" y="0"/>
          <a:ext cx="6391275" cy="14986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BD7C6-F129-40DF-9F82-BDD28764331F}">
      <dsp:nvSpPr>
        <dsp:cNvPr id="0" name=""/>
        <dsp:cNvSpPr/>
      </dsp:nvSpPr>
      <dsp:spPr>
        <a:xfrm>
          <a:off x="453352" y="337845"/>
          <a:ext cx="824278" cy="824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46A05C-C197-43DB-B84E-6D6015F600D6}">
      <dsp:nvSpPr>
        <dsp:cNvPr id="0" name=""/>
        <dsp:cNvSpPr/>
      </dsp:nvSpPr>
      <dsp:spPr>
        <a:xfrm>
          <a:off x="1730984" y="640"/>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just" defTabSz="755650">
            <a:lnSpc>
              <a:spcPct val="100000"/>
            </a:lnSpc>
            <a:spcBef>
              <a:spcPct val="0"/>
            </a:spcBef>
            <a:spcAft>
              <a:spcPct val="35000"/>
            </a:spcAft>
            <a:buNone/>
          </a:pPr>
          <a:r>
            <a:rPr lang="es-CL" sz="1700" kern="1200" dirty="0"/>
            <a:t>
Las pruebas de software son un proceso crucial para garantizar la calidad de un producto o aplicación de software. </a:t>
          </a:r>
          <a:endParaRPr lang="en-US" sz="1700" kern="1200" dirty="0"/>
        </a:p>
      </dsp:txBody>
      <dsp:txXfrm>
        <a:off x="1730984" y="640"/>
        <a:ext cx="4660290" cy="1498687"/>
      </dsp:txXfrm>
    </dsp:sp>
    <dsp:sp modelId="{C4943726-68AB-486B-AE27-17F2AF6438B7}">
      <dsp:nvSpPr>
        <dsp:cNvPr id="0" name=""/>
        <dsp:cNvSpPr/>
      </dsp:nvSpPr>
      <dsp:spPr>
        <a:xfrm>
          <a:off x="0" y="1873999"/>
          <a:ext cx="6391275" cy="14986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AF95AB-8A68-4E38-9AAF-A741DDF59A4C}">
      <dsp:nvSpPr>
        <dsp:cNvPr id="0" name=""/>
        <dsp:cNvSpPr/>
      </dsp:nvSpPr>
      <dsp:spPr>
        <a:xfrm>
          <a:off x="453352" y="2211204"/>
          <a:ext cx="824278" cy="824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1A34840-47E0-4C68-8BC5-0CE1DDB0CEA0}">
      <dsp:nvSpPr>
        <dsp:cNvPr id="0" name=""/>
        <dsp:cNvSpPr/>
      </dsp:nvSpPr>
      <dsp:spPr>
        <a:xfrm>
          <a:off x="1730984" y="187399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just" defTabSz="755650">
            <a:lnSpc>
              <a:spcPct val="100000"/>
            </a:lnSpc>
            <a:spcBef>
              <a:spcPct val="0"/>
            </a:spcBef>
            <a:spcAft>
              <a:spcPct val="35000"/>
            </a:spcAft>
            <a:buNone/>
          </a:pPr>
          <a:r>
            <a:rPr lang="es-CL" sz="1700" kern="1200" dirty="0"/>
            <a:t>Implican evaluar y verificar que el software funcione como se espera y cumpla con los requisitos establecidos</a:t>
          </a:r>
        </a:p>
        <a:p>
          <a:pPr marL="0" lvl="0" indent="0" algn="l" defTabSz="755650">
            <a:lnSpc>
              <a:spcPct val="100000"/>
            </a:lnSpc>
            <a:spcBef>
              <a:spcPct val="0"/>
            </a:spcBef>
            <a:spcAft>
              <a:spcPct val="35000"/>
            </a:spcAft>
            <a:buNone/>
          </a:pPr>
          <a:endParaRPr lang="en-US" sz="1700" kern="1200" dirty="0"/>
        </a:p>
      </dsp:txBody>
      <dsp:txXfrm>
        <a:off x="1730984" y="1873999"/>
        <a:ext cx="4660290" cy="1498687"/>
      </dsp:txXfrm>
    </dsp:sp>
    <dsp:sp modelId="{3CBAEFD3-812E-440F-B84B-3490A34F161A}">
      <dsp:nvSpPr>
        <dsp:cNvPr id="0" name=""/>
        <dsp:cNvSpPr/>
      </dsp:nvSpPr>
      <dsp:spPr>
        <a:xfrm>
          <a:off x="0" y="3747359"/>
          <a:ext cx="6391275" cy="14986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B6B48E-4B14-4642-82C2-45F5F764C830}">
      <dsp:nvSpPr>
        <dsp:cNvPr id="0" name=""/>
        <dsp:cNvSpPr/>
      </dsp:nvSpPr>
      <dsp:spPr>
        <a:xfrm>
          <a:off x="453352" y="4084563"/>
          <a:ext cx="824278" cy="824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638C52-CB68-4D2B-82B5-EEAEDD7B5D59}">
      <dsp:nvSpPr>
        <dsp:cNvPr id="0" name=""/>
        <dsp:cNvSpPr/>
      </dsp:nvSpPr>
      <dsp:spPr>
        <a:xfrm>
          <a:off x="1730984" y="374735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just" defTabSz="755650">
            <a:lnSpc>
              <a:spcPct val="100000"/>
            </a:lnSpc>
            <a:spcBef>
              <a:spcPct val="0"/>
            </a:spcBef>
            <a:spcAft>
              <a:spcPct val="35000"/>
            </a:spcAft>
            <a:buNone/>
          </a:pPr>
          <a:r>
            <a:rPr lang="es-CL" sz="1700" kern="1200" dirty="0"/>
            <a:t>¿Por qué son importantes las pruebas de software? Previenen errores, Mejoran la calidad, Reducen costos.</a:t>
          </a:r>
          <a:endParaRPr lang="en-US" sz="1700" kern="1200" dirty="0"/>
        </a:p>
      </dsp:txBody>
      <dsp:txXfrm>
        <a:off x="1730984" y="3747359"/>
        <a:ext cx="4660290" cy="14986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6F51C45-28DE-43C6-9859-975677C66474}" type="datetimeFigureOut">
              <a:rPr lang="es-CL" smtClean="0"/>
              <a:t>19-06-24</a:t>
            </a:fld>
            <a:endParaRPr lang="es-CL"/>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CL"/>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1277BDD-89B0-40BC-9481-58AC9AE92CA0}" type="slidenum">
              <a:rPr lang="es-CL" smtClean="0"/>
              <a:t>‹Nº›</a:t>
            </a:fld>
            <a:endParaRPr lang="es-CL"/>
          </a:p>
        </p:txBody>
      </p:sp>
    </p:spTree>
    <p:extLst>
      <p:ext uri="{BB962C8B-B14F-4D97-AF65-F5344CB8AC3E}">
        <p14:creationId xmlns:p14="http://schemas.microsoft.com/office/powerpoint/2010/main" val="127316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F51C45-28DE-43C6-9859-975677C66474}" type="datetimeFigureOut">
              <a:rPr lang="es-CL" smtClean="0"/>
              <a:t>19-06-24</a:t>
            </a:fld>
            <a:endParaRPr lang="es-CL"/>
          </a:p>
        </p:txBody>
      </p:sp>
      <p:sp>
        <p:nvSpPr>
          <p:cNvPr id="6" name="Footer Placeholder 5"/>
          <p:cNvSpPr>
            <a:spLocks noGrp="1"/>
          </p:cNvSpPr>
          <p:nvPr>
            <p:ph type="ftr" sz="quarter" idx="11"/>
          </p:nvPr>
        </p:nvSpPr>
        <p:spPr/>
        <p:txBody>
          <a:bodyPr/>
          <a:lstStyle/>
          <a:p>
            <a:endParaRPr lang="es-C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1277BDD-89B0-40BC-9481-58AC9AE92CA0}" type="slidenum">
              <a:rPr lang="es-CL" smtClean="0"/>
              <a:t>‹Nº›</a:t>
            </a:fld>
            <a:endParaRPr lang="es-CL"/>
          </a:p>
        </p:txBody>
      </p:sp>
    </p:spTree>
    <p:extLst>
      <p:ext uri="{BB962C8B-B14F-4D97-AF65-F5344CB8AC3E}">
        <p14:creationId xmlns:p14="http://schemas.microsoft.com/office/powerpoint/2010/main" val="100876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F51C45-28DE-43C6-9859-975677C66474}" type="datetimeFigureOut">
              <a:rPr lang="es-CL" smtClean="0"/>
              <a:t>19-06-24</a:t>
            </a:fld>
            <a:endParaRPr lang="es-CL"/>
          </a:p>
        </p:txBody>
      </p:sp>
      <p:sp>
        <p:nvSpPr>
          <p:cNvPr id="5" name="Footer Placeholder 4"/>
          <p:cNvSpPr>
            <a:spLocks noGrp="1"/>
          </p:cNvSpPr>
          <p:nvPr>
            <p:ph type="ftr" sz="quarter" idx="11"/>
          </p:nvPr>
        </p:nvSpPr>
        <p:spPr/>
        <p:txBody>
          <a:bodyPr/>
          <a:lstStyle/>
          <a:p>
            <a:endParaRPr lang="es-C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277BDD-89B0-40BC-9481-58AC9AE92CA0}" type="slidenum">
              <a:rPr lang="es-CL" smtClean="0"/>
              <a:t>‹Nº›</a:t>
            </a:fld>
            <a:endParaRPr lang="es-CL"/>
          </a:p>
        </p:txBody>
      </p:sp>
    </p:spTree>
    <p:extLst>
      <p:ext uri="{BB962C8B-B14F-4D97-AF65-F5344CB8AC3E}">
        <p14:creationId xmlns:p14="http://schemas.microsoft.com/office/powerpoint/2010/main" val="18586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F51C45-28DE-43C6-9859-975677C66474}" type="datetimeFigureOut">
              <a:rPr lang="es-CL" smtClean="0"/>
              <a:t>19-06-24</a:t>
            </a:fld>
            <a:endParaRPr lang="es-CL"/>
          </a:p>
        </p:txBody>
      </p:sp>
      <p:sp>
        <p:nvSpPr>
          <p:cNvPr id="5" name="Footer Placeholder 4"/>
          <p:cNvSpPr>
            <a:spLocks noGrp="1"/>
          </p:cNvSpPr>
          <p:nvPr>
            <p:ph type="ftr" sz="quarter" idx="11"/>
          </p:nvPr>
        </p:nvSpPr>
        <p:spPr/>
        <p:txBody>
          <a:bodyPr/>
          <a:lstStyle/>
          <a:p>
            <a:endParaRPr lang="es-CL"/>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277BDD-89B0-40BC-9481-58AC9AE92CA0}" type="slidenum">
              <a:rPr lang="es-CL" smtClean="0"/>
              <a:t>‹Nº›</a:t>
            </a:fld>
            <a:endParaRPr lang="es-CL"/>
          </a:p>
        </p:txBody>
      </p:sp>
    </p:spTree>
    <p:extLst>
      <p:ext uri="{BB962C8B-B14F-4D97-AF65-F5344CB8AC3E}">
        <p14:creationId xmlns:p14="http://schemas.microsoft.com/office/powerpoint/2010/main" val="2603828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F51C45-28DE-43C6-9859-975677C66474}" type="datetimeFigureOut">
              <a:rPr lang="es-CL" smtClean="0"/>
              <a:t>19-06-24</a:t>
            </a:fld>
            <a:endParaRPr lang="es-CL"/>
          </a:p>
        </p:txBody>
      </p:sp>
      <p:sp>
        <p:nvSpPr>
          <p:cNvPr id="5" name="Footer Placeholder 4"/>
          <p:cNvSpPr>
            <a:spLocks noGrp="1"/>
          </p:cNvSpPr>
          <p:nvPr>
            <p:ph type="ftr" sz="quarter" idx="11"/>
          </p:nvPr>
        </p:nvSpPr>
        <p:spPr/>
        <p:txBody>
          <a:bodyPr/>
          <a:lstStyle/>
          <a:p>
            <a:endParaRPr lang="es-C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277BDD-89B0-40BC-9481-58AC9AE92CA0}" type="slidenum">
              <a:rPr lang="es-CL" smtClean="0"/>
              <a:t>‹Nº›</a:t>
            </a:fld>
            <a:endParaRPr lang="es-CL"/>
          </a:p>
        </p:txBody>
      </p:sp>
    </p:spTree>
    <p:extLst>
      <p:ext uri="{BB962C8B-B14F-4D97-AF65-F5344CB8AC3E}">
        <p14:creationId xmlns:p14="http://schemas.microsoft.com/office/powerpoint/2010/main" val="1840545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6F51C45-28DE-43C6-9859-975677C66474}" type="datetimeFigureOut">
              <a:rPr lang="es-CL" smtClean="0"/>
              <a:t>19-06-24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01277BDD-89B0-40BC-9481-58AC9AE92CA0}" type="slidenum">
              <a:rPr lang="es-CL" smtClean="0"/>
              <a:t>‹Nº›</a:t>
            </a:fld>
            <a:endParaRPr lang="es-CL"/>
          </a:p>
        </p:txBody>
      </p:sp>
    </p:spTree>
    <p:extLst>
      <p:ext uri="{BB962C8B-B14F-4D97-AF65-F5344CB8AC3E}">
        <p14:creationId xmlns:p14="http://schemas.microsoft.com/office/powerpoint/2010/main" val="252083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6F51C45-28DE-43C6-9859-975677C66474}" type="datetimeFigureOut">
              <a:rPr lang="es-CL" smtClean="0"/>
              <a:t>19-06-24</a:t>
            </a:fld>
            <a:endParaRPr lang="es-CL"/>
          </a:p>
        </p:txBody>
      </p:sp>
      <p:sp>
        <p:nvSpPr>
          <p:cNvPr id="8" name="Footer Placeholder 7"/>
          <p:cNvSpPr>
            <a:spLocks noGrp="1"/>
          </p:cNvSpPr>
          <p:nvPr>
            <p:ph type="ftr" sz="quarter" idx="11"/>
          </p:nvPr>
        </p:nvSpPr>
        <p:spPr>
          <a:xfrm>
            <a:off x="561111" y="6391838"/>
            <a:ext cx="3644282" cy="304801"/>
          </a:xfrm>
        </p:spPr>
        <p:txBody>
          <a:bodyPr/>
          <a:lstStyle/>
          <a:p>
            <a:endParaRPr lang="es-CL"/>
          </a:p>
        </p:txBody>
      </p:sp>
      <p:sp>
        <p:nvSpPr>
          <p:cNvPr id="9" name="Slide Number Placeholder 8"/>
          <p:cNvSpPr>
            <a:spLocks noGrp="1"/>
          </p:cNvSpPr>
          <p:nvPr>
            <p:ph type="sldNum" sz="quarter" idx="12"/>
          </p:nvPr>
        </p:nvSpPr>
        <p:spPr/>
        <p:txBody>
          <a:bodyPr/>
          <a:lstStyle/>
          <a:p>
            <a:fld id="{01277BDD-89B0-40BC-9481-58AC9AE92CA0}" type="slidenum">
              <a:rPr lang="es-CL" smtClean="0"/>
              <a:t>‹Nº›</a:t>
            </a:fld>
            <a:endParaRPr lang="es-CL"/>
          </a:p>
        </p:txBody>
      </p:sp>
    </p:spTree>
    <p:extLst>
      <p:ext uri="{BB962C8B-B14F-4D97-AF65-F5344CB8AC3E}">
        <p14:creationId xmlns:p14="http://schemas.microsoft.com/office/powerpoint/2010/main" val="1988417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6F51C45-28DE-43C6-9859-975677C66474}" type="datetimeFigureOut">
              <a:rPr lang="es-CL" smtClean="0"/>
              <a:t>19-06-24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1277BDD-89B0-40BC-9481-58AC9AE92CA0}" type="slidenum">
              <a:rPr lang="es-CL" smtClean="0"/>
              <a:t>‹Nº›</a:t>
            </a:fld>
            <a:endParaRPr lang="es-CL"/>
          </a:p>
        </p:txBody>
      </p:sp>
    </p:spTree>
    <p:extLst>
      <p:ext uri="{BB962C8B-B14F-4D97-AF65-F5344CB8AC3E}">
        <p14:creationId xmlns:p14="http://schemas.microsoft.com/office/powerpoint/2010/main" val="404412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6F51C45-28DE-43C6-9859-975677C66474}" type="datetimeFigureOut">
              <a:rPr lang="es-CL" smtClean="0"/>
              <a:t>19-06-24</a:t>
            </a:fld>
            <a:endParaRPr lang="es-CL"/>
          </a:p>
        </p:txBody>
      </p:sp>
      <p:sp>
        <p:nvSpPr>
          <p:cNvPr id="5" name="Footer Placeholder 4"/>
          <p:cNvSpPr>
            <a:spLocks noGrp="1"/>
          </p:cNvSpPr>
          <p:nvPr>
            <p:ph type="ftr" sz="quarter" idx="11"/>
          </p:nvPr>
        </p:nvSpPr>
        <p:spPr/>
        <p:txBody>
          <a:bodyPr/>
          <a:lstStyle/>
          <a:p>
            <a:endParaRPr lang="es-C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277BDD-89B0-40BC-9481-58AC9AE92CA0}" type="slidenum">
              <a:rPr lang="es-CL" smtClean="0"/>
              <a:t>‹Nº›</a:t>
            </a:fld>
            <a:endParaRPr lang="es-CL"/>
          </a:p>
        </p:txBody>
      </p:sp>
    </p:spTree>
    <p:extLst>
      <p:ext uri="{BB962C8B-B14F-4D97-AF65-F5344CB8AC3E}">
        <p14:creationId xmlns:p14="http://schemas.microsoft.com/office/powerpoint/2010/main" val="1603801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F51C45-28DE-43C6-9859-975677C66474}" type="datetimeFigureOut">
              <a:rPr lang="es-CL" smtClean="0"/>
              <a:t>19-06-24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1277BDD-89B0-40BC-9481-58AC9AE92CA0}" type="slidenum">
              <a:rPr lang="es-CL" smtClean="0"/>
              <a:t>‹Nº›</a:t>
            </a:fld>
            <a:endParaRPr lang="es-CL"/>
          </a:p>
        </p:txBody>
      </p:sp>
    </p:spTree>
    <p:extLst>
      <p:ext uri="{BB962C8B-B14F-4D97-AF65-F5344CB8AC3E}">
        <p14:creationId xmlns:p14="http://schemas.microsoft.com/office/powerpoint/2010/main" val="145977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F51C45-28DE-43C6-9859-975677C66474}" type="datetimeFigureOut">
              <a:rPr lang="es-CL" smtClean="0"/>
              <a:t>19-06-24</a:t>
            </a:fld>
            <a:endParaRPr lang="es-CL"/>
          </a:p>
        </p:txBody>
      </p:sp>
      <p:sp>
        <p:nvSpPr>
          <p:cNvPr id="5" name="Footer Placeholder 4"/>
          <p:cNvSpPr>
            <a:spLocks noGrp="1"/>
          </p:cNvSpPr>
          <p:nvPr>
            <p:ph type="ftr" sz="quarter" idx="11"/>
          </p:nvPr>
        </p:nvSpPr>
        <p:spPr/>
        <p:txBody>
          <a:bodyPr/>
          <a:lstStyle/>
          <a:p>
            <a:endParaRPr lang="es-C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277BDD-89B0-40BC-9481-58AC9AE92CA0}" type="slidenum">
              <a:rPr lang="es-CL" smtClean="0"/>
              <a:t>‹Nº›</a:t>
            </a:fld>
            <a:endParaRPr lang="es-CL"/>
          </a:p>
        </p:txBody>
      </p:sp>
    </p:spTree>
    <p:extLst>
      <p:ext uri="{BB962C8B-B14F-4D97-AF65-F5344CB8AC3E}">
        <p14:creationId xmlns:p14="http://schemas.microsoft.com/office/powerpoint/2010/main" val="2637330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F51C45-28DE-43C6-9859-975677C66474}" type="datetimeFigureOut">
              <a:rPr lang="es-CL" smtClean="0"/>
              <a:t>19-06-24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1277BDD-89B0-40BC-9481-58AC9AE92CA0}" type="slidenum">
              <a:rPr lang="es-CL" smtClean="0"/>
              <a:t>‹Nº›</a:t>
            </a:fld>
            <a:endParaRPr lang="es-CL"/>
          </a:p>
        </p:txBody>
      </p:sp>
    </p:spTree>
    <p:extLst>
      <p:ext uri="{BB962C8B-B14F-4D97-AF65-F5344CB8AC3E}">
        <p14:creationId xmlns:p14="http://schemas.microsoft.com/office/powerpoint/2010/main" val="94317240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F51C45-28DE-43C6-9859-975677C66474}" type="datetimeFigureOut">
              <a:rPr lang="es-CL" smtClean="0"/>
              <a:t>19-06-24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01277BDD-89B0-40BC-9481-58AC9AE92CA0}" type="slidenum">
              <a:rPr lang="es-CL" smtClean="0"/>
              <a:t>‹Nº›</a:t>
            </a:fld>
            <a:endParaRPr lang="es-CL"/>
          </a:p>
        </p:txBody>
      </p:sp>
    </p:spTree>
    <p:extLst>
      <p:ext uri="{BB962C8B-B14F-4D97-AF65-F5344CB8AC3E}">
        <p14:creationId xmlns:p14="http://schemas.microsoft.com/office/powerpoint/2010/main" val="258255408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F51C45-28DE-43C6-9859-975677C66474}" type="datetimeFigureOut">
              <a:rPr lang="es-CL" smtClean="0"/>
              <a:t>19-06-24</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01277BDD-89B0-40BC-9481-58AC9AE92CA0}" type="slidenum">
              <a:rPr lang="es-CL" smtClean="0"/>
              <a:t>‹Nº›</a:t>
            </a:fld>
            <a:endParaRPr lang="es-CL"/>
          </a:p>
        </p:txBody>
      </p:sp>
    </p:spTree>
    <p:extLst>
      <p:ext uri="{BB962C8B-B14F-4D97-AF65-F5344CB8AC3E}">
        <p14:creationId xmlns:p14="http://schemas.microsoft.com/office/powerpoint/2010/main" val="136759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51C45-28DE-43C6-9859-975677C66474}" type="datetimeFigureOut">
              <a:rPr lang="es-CL" smtClean="0"/>
              <a:t>19-06-24</a:t>
            </a:fld>
            <a:endParaRPr lang="es-CL"/>
          </a:p>
        </p:txBody>
      </p:sp>
      <p:sp>
        <p:nvSpPr>
          <p:cNvPr id="3" name="Footer Placeholder 2"/>
          <p:cNvSpPr>
            <a:spLocks noGrp="1"/>
          </p:cNvSpPr>
          <p:nvPr>
            <p:ph type="ftr" sz="quarter" idx="11"/>
          </p:nvPr>
        </p:nvSpPr>
        <p:spPr/>
        <p:txBody>
          <a:bodyPr/>
          <a:lstStyle/>
          <a:p>
            <a:endParaRPr lang="es-CL"/>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1277BDD-89B0-40BC-9481-58AC9AE92CA0}" type="slidenum">
              <a:rPr lang="es-CL" smtClean="0"/>
              <a:t>‹Nº›</a:t>
            </a:fld>
            <a:endParaRPr lang="es-CL"/>
          </a:p>
        </p:txBody>
      </p:sp>
    </p:spTree>
    <p:extLst>
      <p:ext uri="{BB962C8B-B14F-4D97-AF65-F5344CB8AC3E}">
        <p14:creationId xmlns:p14="http://schemas.microsoft.com/office/powerpoint/2010/main" val="47356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F51C45-28DE-43C6-9859-975677C66474}" type="datetimeFigureOut">
              <a:rPr lang="es-CL" smtClean="0"/>
              <a:t>19-06-24</a:t>
            </a:fld>
            <a:endParaRPr lang="es-CL"/>
          </a:p>
        </p:txBody>
      </p:sp>
      <p:sp>
        <p:nvSpPr>
          <p:cNvPr id="6" name="Footer Placeholder 5"/>
          <p:cNvSpPr>
            <a:spLocks noGrp="1"/>
          </p:cNvSpPr>
          <p:nvPr>
            <p:ph type="ftr" sz="quarter" idx="11"/>
          </p:nvPr>
        </p:nvSpPr>
        <p:spPr/>
        <p:txBody>
          <a:bodyPr/>
          <a:lstStyle/>
          <a:p>
            <a:endParaRPr lang="es-C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1277BDD-89B0-40BC-9481-58AC9AE92CA0}" type="slidenum">
              <a:rPr lang="es-CL" smtClean="0"/>
              <a:t>‹Nº›</a:t>
            </a:fld>
            <a:endParaRPr lang="es-CL"/>
          </a:p>
        </p:txBody>
      </p:sp>
    </p:spTree>
    <p:extLst>
      <p:ext uri="{BB962C8B-B14F-4D97-AF65-F5344CB8AC3E}">
        <p14:creationId xmlns:p14="http://schemas.microsoft.com/office/powerpoint/2010/main" val="323217563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F51C45-28DE-43C6-9859-975677C66474}" type="datetimeFigureOut">
              <a:rPr lang="es-CL" smtClean="0"/>
              <a:t>19-06-24</a:t>
            </a:fld>
            <a:endParaRPr lang="es-CL"/>
          </a:p>
        </p:txBody>
      </p:sp>
      <p:sp>
        <p:nvSpPr>
          <p:cNvPr id="6" name="Footer Placeholder 5"/>
          <p:cNvSpPr>
            <a:spLocks noGrp="1"/>
          </p:cNvSpPr>
          <p:nvPr>
            <p:ph type="ftr" sz="quarter" idx="11"/>
          </p:nvPr>
        </p:nvSpPr>
        <p:spPr/>
        <p:txBody>
          <a:bodyPr/>
          <a:lstStyle/>
          <a:p>
            <a:endParaRPr lang="es-C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1277BDD-89B0-40BC-9481-58AC9AE92CA0}" type="slidenum">
              <a:rPr lang="es-CL" smtClean="0"/>
              <a:t>‹Nº›</a:t>
            </a:fld>
            <a:endParaRPr lang="es-CL"/>
          </a:p>
        </p:txBody>
      </p:sp>
    </p:spTree>
    <p:extLst>
      <p:ext uri="{BB962C8B-B14F-4D97-AF65-F5344CB8AC3E}">
        <p14:creationId xmlns:p14="http://schemas.microsoft.com/office/powerpoint/2010/main" val="805054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6F51C45-28DE-43C6-9859-975677C66474}" type="datetimeFigureOut">
              <a:rPr lang="es-CL" smtClean="0"/>
              <a:t>19-06-24</a:t>
            </a:fld>
            <a:endParaRPr lang="es-CL"/>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CL"/>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1277BDD-89B0-40BC-9481-58AC9AE92CA0}" type="slidenum">
              <a:rPr lang="es-CL" smtClean="0"/>
              <a:t>‹Nº›</a:t>
            </a:fld>
            <a:endParaRPr lang="es-CL"/>
          </a:p>
        </p:txBody>
      </p:sp>
    </p:spTree>
    <p:extLst>
      <p:ext uri="{BB962C8B-B14F-4D97-AF65-F5344CB8AC3E}">
        <p14:creationId xmlns:p14="http://schemas.microsoft.com/office/powerpoint/2010/main" val="990893358"/>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L"/>
          </a:p>
        </p:txBody>
      </p:sp>
      <p:grpSp>
        <p:nvGrpSpPr>
          <p:cNvPr id="36"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3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s-CL"/>
            </a:p>
          </p:txBody>
        </p:sp>
      </p:grpSp>
      <p:sp>
        <p:nvSpPr>
          <p:cNvPr id="2" name="Título 1">
            <a:extLst>
              <a:ext uri="{FF2B5EF4-FFF2-40B4-BE49-F238E27FC236}">
                <a16:creationId xmlns:a16="http://schemas.microsoft.com/office/drawing/2014/main" id="{412E3EF9-5DBE-DD16-C88A-79D0D4858729}"/>
              </a:ext>
            </a:extLst>
          </p:cNvPr>
          <p:cNvSpPr>
            <a:spLocks noGrp="1"/>
          </p:cNvSpPr>
          <p:nvPr>
            <p:ph type="ctrTitle"/>
          </p:nvPr>
        </p:nvSpPr>
        <p:spPr>
          <a:xfrm>
            <a:off x="1154955" y="2754015"/>
            <a:ext cx="8825658" cy="1348381"/>
          </a:xfrm>
        </p:spPr>
        <p:txBody>
          <a:bodyPr>
            <a:normAutofit/>
          </a:bodyPr>
          <a:lstStyle/>
          <a:p>
            <a:pPr algn="ctr"/>
            <a:r>
              <a:rPr lang="es-CL" dirty="0">
                <a:solidFill>
                  <a:schemeClr val="tx1"/>
                </a:solidFill>
              </a:rPr>
              <a:t>Pruebas de Software</a:t>
            </a:r>
          </a:p>
        </p:txBody>
      </p:sp>
      <p:sp>
        <p:nvSpPr>
          <p:cNvPr id="3" name="Subtítulo 2">
            <a:extLst>
              <a:ext uri="{FF2B5EF4-FFF2-40B4-BE49-F238E27FC236}">
                <a16:creationId xmlns:a16="http://schemas.microsoft.com/office/drawing/2014/main" id="{C693C16D-1926-F6F3-EC5D-3EB9AE724B3C}"/>
              </a:ext>
            </a:extLst>
          </p:cNvPr>
          <p:cNvSpPr>
            <a:spLocks noGrp="1"/>
          </p:cNvSpPr>
          <p:nvPr>
            <p:ph type="subTitle" idx="1"/>
          </p:nvPr>
        </p:nvSpPr>
        <p:spPr>
          <a:xfrm>
            <a:off x="1154955" y="4777380"/>
            <a:ext cx="8825658" cy="861420"/>
          </a:xfrm>
        </p:spPr>
        <p:txBody>
          <a:bodyPr>
            <a:normAutofit/>
          </a:bodyPr>
          <a:lstStyle/>
          <a:p>
            <a:pPr algn="ctr"/>
            <a:r>
              <a:rPr lang="es-CL" dirty="0">
                <a:solidFill>
                  <a:schemeClr val="tx1"/>
                </a:solidFill>
              </a:rPr>
              <a:t>JERMAN ESPÍNDOLA SANDOVAL</a:t>
            </a:r>
          </a:p>
        </p:txBody>
      </p:sp>
    </p:spTree>
    <p:extLst>
      <p:ext uri="{BB962C8B-B14F-4D97-AF65-F5344CB8AC3E}">
        <p14:creationId xmlns:p14="http://schemas.microsoft.com/office/powerpoint/2010/main" val="326694582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s-CL"/>
          </a:p>
        </p:txBody>
      </p:sp>
      <p:sp>
        <p:nvSpPr>
          <p:cNvPr id="24" name="Freeform: Shape 1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s-CL"/>
          </a:p>
        </p:txBody>
      </p:sp>
      <p:sp>
        <p:nvSpPr>
          <p:cNvPr id="2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s-CL"/>
          </a:p>
        </p:txBody>
      </p:sp>
      <p:pic>
        <p:nvPicPr>
          <p:cNvPr id="6" name="Imagen 5" descr="Diagrama&#10;&#10;Descripción generada automáticamente">
            <a:extLst>
              <a:ext uri="{FF2B5EF4-FFF2-40B4-BE49-F238E27FC236}">
                <a16:creationId xmlns:a16="http://schemas.microsoft.com/office/drawing/2014/main" id="{A091F289-0769-F5BF-CA27-545723038530}"/>
              </a:ext>
            </a:extLst>
          </p:cNvPr>
          <p:cNvPicPr>
            <a:picLocks noChangeAspect="1"/>
          </p:cNvPicPr>
          <p:nvPr/>
        </p:nvPicPr>
        <p:blipFill>
          <a:blip r:embed="rId2"/>
          <a:stretch>
            <a:fillRect/>
          </a:stretch>
        </p:blipFill>
        <p:spPr>
          <a:xfrm>
            <a:off x="5194607" y="1455615"/>
            <a:ext cx="6391533" cy="3946770"/>
          </a:xfrm>
          <a:prstGeom prst="rect">
            <a:avLst/>
          </a:prstGeom>
        </p:spPr>
      </p:pic>
      <p:sp>
        <p:nvSpPr>
          <p:cNvPr id="26" name="Rectangle 1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7" name="Oval 1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1" name="Oval 2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8" name="Marcador de contenido 2">
            <a:extLst>
              <a:ext uri="{FF2B5EF4-FFF2-40B4-BE49-F238E27FC236}">
                <a16:creationId xmlns:a16="http://schemas.microsoft.com/office/drawing/2014/main" id="{E1A491E7-4AE3-F1C8-8A12-FE9836CF09E2}"/>
              </a:ext>
            </a:extLst>
          </p:cNvPr>
          <p:cNvSpPr>
            <a:spLocks noGrp="1"/>
          </p:cNvSpPr>
          <p:nvPr>
            <p:ph idx="1"/>
          </p:nvPr>
        </p:nvSpPr>
        <p:spPr>
          <a:xfrm>
            <a:off x="1154955" y="2120900"/>
            <a:ext cx="3133726" cy="3898900"/>
          </a:xfrm>
        </p:spPr>
        <p:txBody>
          <a:bodyPr>
            <a:normAutofit/>
          </a:bodyPr>
          <a:lstStyle/>
          <a:p>
            <a:r>
              <a:rPr lang="es-CL" sz="3600" dirty="0">
                <a:solidFill>
                  <a:srgbClr val="EBEBEB"/>
                </a:solidFill>
              </a:rPr>
              <a:t>(QA) Pruebas de Integración</a:t>
            </a:r>
            <a:endParaRPr lang="es-CL" sz="3600" dirty="0">
              <a:solidFill>
                <a:srgbClr val="FFFFFF"/>
              </a:solidFill>
            </a:endParaRPr>
          </a:p>
        </p:txBody>
      </p:sp>
      <p:sp>
        <p:nvSpPr>
          <p:cNvPr id="2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s-CL"/>
          </a:p>
        </p:txBody>
      </p:sp>
    </p:spTree>
    <p:extLst>
      <p:ext uri="{BB962C8B-B14F-4D97-AF65-F5344CB8AC3E}">
        <p14:creationId xmlns:p14="http://schemas.microsoft.com/office/powerpoint/2010/main" val="386449064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B6DEB-5932-1411-68B2-E3CD896FDDA0}"/>
              </a:ext>
            </a:extLst>
          </p:cNvPr>
          <p:cNvSpPr>
            <a:spLocks noGrp="1"/>
          </p:cNvSpPr>
          <p:nvPr>
            <p:ph type="title"/>
          </p:nvPr>
        </p:nvSpPr>
        <p:spPr>
          <a:xfrm>
            <a:off x="730435" y="492901"/>
            <a:ext cx="10138040" cy="706964"/>
          </a:xfrm>
        </p:spPr>
        <p:txBody>
          <a:bodyPr/>
          <a:lstStyle/>
          <a:p>
            <a:pPr algn="ctr"/>
            <a:r>
              <a:rPr lang="es-CL" dirty="0"/>
              <a:t>Pruebas Unitarias vs. Pruebas de Integración</a:t>
            </a:r>
          </a:p>
        </p:txBody>
      </p:sp>
      <p:pic>
        <p:nvPicPr>
          <p:cNvPr id="9" name="Imagen 8">
            <a:extLst>
              <a:ext uri="{FF2B5EF4-FFF2-40B4-BE49-F238E27FC236}">
                <a16:creationId xmlns:a16="http://schemas.microsoft.com/office/drawing/2014/main" id="{7C504A29-1BC5-9F63-1C5D-452D7B49FB94}"/>
              </a:ext>
            </a:extLst>
          </p:cNvPr>
          <p:cNvPicPr>
            <a:picLocks noChangeAspect="1"/>
          </p:cNvPicPr>
          <p:nvPr/>
        </p:nvPicPr>
        <p:blipFill rotWithShape="1">
          <a:blip r:embed="rId2"/>
          <a:srcRect t="1710" b="901"/>
          <a:stretch/>
        </p:blipFill>
        <p:spPr>
          <a:xfrm>
            <a:off x="564271" y="1199865"/>
            <a:ext cx="8985082" cy="5646656"/>
          </a:xfrm>
          <a:prstGeom prst="rect">
            <a:avLst/>
          </a:prstGeom>
        </p:spPr>
      </p:pic>
    </p:spTree>
    <p:extLst>
      <p:ext uri="{BB962C8B-B14F-4D97-AF65-F5344CB8AC3E}">
        <p14:creationId xmlns:p14="http://schemas.microsoft.com/office/powerpoint/2010/main" val="3322351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629C7D-C3CF-CF54-98CF-8F35173A63E8}"/>
              </a:ext>
            </a:extLst>
          </p:cNvPr>
          <p:cNvSpPr>
            <a:spLocks noGrp="1"/>
          </p:cNvSpPr>
          <p:nvPr>
            <p:ph type="title"/>
          </p:nvPr>
        </p:nvSpPr>
        <p:spPr/>
        <p:txBody>
          <a:bodyPr/>
          <a:lstStyle/>
          <a:p>
            <a:pPr algn="ctr"/>
            <a:r>
              <a:rPr lang="es-CL" dirty="0"/>
              <a:t>Pruebas para asegurar la </a:t>
            </a:r>
            <a:r>
              <a:rPr lang="es-CL" b="1" dirty="0"/>
              <a:t>calidad de un software(QA)</a:t>
            </a:r>
          </a:p>
        </p:txBody>
      </p:sp>
      <p:sp>
        <p:nvSpPr>
          <p:cNvPr id="3" name="Marcador de contenido 2">
            <a:extLst>
              <a:ext uri="{FF2B5EF4-FFF2-40B4-BE49-F238E27FC236}">
                <a16:creationId xmlns:a16="http://schemas.microsoft.com/office/drawing/2014/main" id="{CB200973-4FA9-4CA1-253F-754B852C3F9E}"/>
              </a:ext>
            </a:extLst>
          </p:cNvPr>
          <p:cNvSpPr>
            <a:spLocks noGrp="1"/>
          </p:cNvSpPr>
          <p:nvPr>
            <p:ph idx="1"/>
          </p:nvPr>
        </p:nvSpPr>
        <p:spPr/>
        <p:txBody>
          <a:bodyPr/>
          <a:lstStyle/>
          <a:p>
            <a:pPr algn="just">
              <a:lnSpc>
                <a:spcPct val="150000"/>
              </a:lnSpc>
            </a:pPr>
            <a:r>
              <a:rPr lang="es-CL" b="1" dirty="0"/>
              <a:t>Pruebas de Aceptación del Usuario (UAT):</a:t>
            </a:r>
            <a:r>
              <a:rPr lang="es-CL" dirty="0"/>
              <a:t> Estas pruebas se llevan a cabo por los usuarios finales o personas representativas del cliente para validar que el software cumple con sus expectativas y requisitos. Se asegura de que el software funcione de acuerdo con los escenarios de uso previstos y proporciona la funcionalidad requerida.</a:t>
            </a:r>
          </a:p>
        </p:txBody>
      </p:sp>
    </p:spTree>
    <p:extLst>
      <p:ext uri="{BB962C8B-B14F-4D97-AF65-F5344CB8AC3E}">
        <p14:creationId xmlns:p14="http://schemas.microsoft.com/office/powerpoint/2010/main" val="797064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629C7D-C3CF-CF54-98CF-8F35173A63E8}"/>
              </a:ext>
            </a:extLst>
          </p:cNvPr>
          <p:cNvSpPr>
            <a:spLocks noGrp="1"/>
          </p:cNvSpPr>
          <p:nvPr>
            <p:ph type="title"/>
          </p:nvPr>
        </p:nvSpPr>
        <p:spPr/>
        <p:txBody>
          <a:bodyPr/>
          <a:lstStyle/>
          <a:p>
            <a:pPr algn="ctr"/>
            <a:r>
              <a:rPr lang="es-CL" dirty="0"/>
              <a:t>Pruebas para asegurar la </a:t>
            </a:r>
            <a:r>
              <a:rPr lang="es-CL" b="1" dirty="0"/>
              <a:t>calidad de un software(QA)</a:t>
            </a:r>
          </a:p>
        </p:txBody>
      </p:sp>
      <p:sp>
        <p:nvSpPr>
          <p:cNvPr id="3" name="Marcador de contenido 2">
            <a:extLst>
              <a:ext uri="{FF2B5EF4-FFF2-40B4-BE49-F238E27FC236}">
                <a16:creationId xmlns:a16="http://schemas.microsoft.com/office/drawing/2014/main" id="{CB200973-4FA9-4CA1-253F-754B852C3F9E}"/>
              </a:ext>
            </a:extLst>
          </p:cNvPr>
          <p:cNvSpPr>
            <a:spLocks noGrp="1"/>
          </p:cNvSpPr>
          <p:nvPr>
            <p:ph idx="1"/>
          </p:nvPr>
        </p:nvSpPr>
        <p:spPr/>
        <p:txBody>
          <a:bodyPr/>
          <a:lstStyle/>
          <a:p>
            <a:pPr algn="just">
              <a:lnSpc>
                <a:spcPct val="150000"/>
              </a:lnSpc>
            </a:pPr>
            <a:r>
              <a:rPr lang="es-CL" b="1" dirty="0"/>
              <a:t>Ejecución y evaluación de Pruebas de Aceptación del Usuario (UAT).</a:t>
            </a:r>
          </a:p>
          <a:p>
            <a:pPr algn="just">
              <a:lnSpc>
                <a:spcPct val="150000"/>
              </a:lnSpc>
            </a:pPr>
            <a:r>
              <a:rPr lang="es-CL" dirty="0"/>
              <a:t>Existen varios métodos y técnicas para la ejecución de UAT, como pruebas manuales, pruebas automatizadas. La clave es involucrar a los usuarios tanto como sea posible y recopilar sus comentarios y opiniones. También debe evaluar los resultados de la prueba y medir la cobertura, la calidad y los niveles de satisfacción de la prueba.</a:t>
            </a:r>
          </a:p>
        </p:txBody>
      </p:sp>
    </p:spTree>
    <p:extLst>
      <p:ext uri="{BB962C8B-B14F-4D97-AF65-F5344CB8AC3E}">
        <p14:creationId xmlns:p14="http://schemas.microsoft.com/office/powerpoint/2010/main" val="3078696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629C7D-C3CF-CF54-98CF-8F35173A63E8}"/>
              </a:ext>
            </a:extLst>
          </p:cNvPr>
          <p:cNvSpPr>
            <a:spLocks noGrp="1"/>
          </p:cNvSpPr>
          <p:nvPr>
            <p:ph type="title"/>
          </p:nvPr>
        </p:nvSpPr>
        <p:spPr>
          <a:xfrm>
            <a:off x="265176" y="635340"/>
            <a:ext cx="11661648" cy="1629832"/>
          </a:xfrm>
        </p:spPr>
        <p:txBody>
          <a:bodyPr/>
          <a:lstStyle/>
          <a:p>
            <a:pPr algn="ctr"/>
            <a:r>
              <a:rPr lang="es-CL" sz="3200" dirty="0"/>
              <a:t>Pruebas de Aceptación del Usuario (UAT).</a:t>
            </a:r>
            <a:br>
              <a:rPr lang="es-CL" dirty="0"/>
            </a:br>
            <a:endParaRPr lang="es-CL" dirty="0"/>
          </a:p>
        </p:txBody>
      </p:sp>
      <p:graphicFrame>
        <p:nvGraphicFramePr>
          <p:cNvPr id="4" name="Marcador de contenido 3">
            <a:extLst>
              <a:ext uri="{FF2B5EF4-FFF2-40B4-BE49-F238E27FC236}">
                <a16:creationId xmlns:a16="http://schemas.microsoft.com/office/drawing/2014/main" id="{0D327C21-BEB7-2B6B-31DD-E3615C10DE2E}"/>
              </a:ext>
            </a:extLst>
          </p:cNvPr>
          <p:cNvGraphicFramePr>
            <a:graphicFrameLocks noGrp="1"/>
          </p:cNvGraphicFramePr>
          <p:nvPr>
            <p:ph idx="1"/>
            <p:extLst>
              <p:ext uri="{D42A27DB-BD31-4B8C-83A1-F6EECF244321}">
                <p14:modId xmlns:p14="http://schemas.microsoft.com/office/powerpoint/2010/main" val="373412606"/>
              </p:ext>
            </p:extLst>
          </p:nvPr>
        </p:nvGraphicFramePr>
        <p:xfrm>
          <a:off x="640080" y="2603500"/>
          <a:ext cx="10991090" cy="3845560"/>
        </p:xfrm>
        <a:graphic>
          <a:graphicData uri="http://schemas.openxmlformats.org/drawingml/2006/table">
            <a:tbl>
              <a:tblPr firstRow="1" bandRow="1">
                <a:tableStyleId>{5C22544A-7EE6-4342-B048-85BDC9FD1C3A}</a:tableStyleId>
              </a:tblPr>
              <a:tblGrid>
                <a:gridCol w="2198218">
                  <a:extLst>
                    <a:ext uri="{9D8B030D-6E8A-4147-A177-3AD203B41FA5}">
                      <a16:colId xmlns:a16="http://schemas.microsoft.com/office/drawing/2014/main" val="2985779443"/>
                    </a:ext>
                  </a:extLst>
                </a:gridCol>
                <a:gridCol w="2198218">
                  <a:extLst>
                    <a:ext uri="{9D8B030D-6E8A-4147-A177-3AD203B41FA5}">
                      <a16:colId xmlns:a16="http://schemas.microsoft.com/office/drawing/2014/main" val="731092269"/>
                    </a:ext>
                  </a:extLst>
                </a:gridCol>
                <a:gridCol w="2198218">
                  <a:extLst>
                    <a:ext uri="{9D8B030D-6E8A-4147-A177-3AD203B41FA5}">
                      <a16:colId xmlns:a16="http://schemas.microsoft.com/office/drawing/2014/main" val="1437381367"/>
                    </a:ext>
                  </a:extLst>
                </a:gridCol>
                <a:gridCol w="2198218">
                  <a:extLst>
                    <a:ext uri="{9D8B030D-6E8A-4147-A177-3AD203B41FA5}">
                      <a16:colId xmlns:a16="http://schemas.microsoft.com/office/drawing/2014/main" val="1717354832"/>
                    </a:ext>
                  </a:extLst>
                </a:gridCol>
                <a:gridCol w="2198218">
                  <a:extLst>
                    <a:ext uri="{9D8B030D-6E8A-4147-A177-3AD203B41FA5}">
                      <a16:colId xmlns:a16="http://schemas.microsoft.com/office/drawing/2014/main" val="2117425188"/>
                    </a:ext>
                  </a:extLst>
                </a:gridCol>
              </a:tblGrid>
              <a:tr h="370840">
                <a:tc>
                  <a:txBody>
                    <a:bodyPr/>
                    <a:lstStyle/>
                    <a:p>
                      <a:r>
                        <a:rPr lang="es-CL" sz="1800" b="0" i="0" kern="1200" dirty="0">
                          <a:solidFill>
                            <a:schemeClr val="lt1"/>
                          </a:solidFill>
                          <a:effectLst/>
                          <a:latin typeface="+mn-lt"/>
                          <a:ea typeface="+mn-ea"/>
                          <a:cs typeface="+mn-cs"/>
                        </a:rPr>
                        <a:t>Escenario </a:t>
                      </a:r>
                      <a:endParaRPr lang="es-CL" b="0" dirty="0"/>
                    </a:p>
                  </a:txBody>
                  <a:tcPr/>
                </a:tc>
                <a:tc>
                  <a:txBody>
                    <a:bodyPr/>
                    <a:lstStyle/>
                    <a:p>
                      <a:r>
                        <a:rPr lang="es-CL" b="0" dirty="0"/>
                        <a:t>Pasos</a:t>
                      </a:r>
                    </a:p>
                  </a:txBody>
                  <a:tcPr/>
                </a:tc>
                <a:tc>
                  <a:txBody>
                    <a:bodyPr/>
                    <a:lstStyle/>
                    <a:p>
                      <a:r>
                        <a:rPr lang="es-CL" b="0" dirty="0"/>
                        <a:t>Resultado esperado</a:t>
                      </a:r>
                    </a:p>
                  </a:txBody>
                  <a:tcPr/>
                </a:tc>
                <a:tc>
                  <a:txBody>
                    <a:bodyPr/>
                    <a:lstStyle/>
                    <a:p>
                      <a:r>
                        <a:rPr lang="es-CL" b="0" dirty="0"/>
                        <a:t>Resultado real</a:t>
                      </a:r>
                    </a:p>
                  </a:txBody>
                  <a:tcPr/>
                </a:tc>
                <a:tc>
                  <a:txBody>
                    <a:bodyPr/>
                    <a:lstStyle/>
                    <a:p>
                      <a:r>
                        <a:rPr lang="es-CL" b="0" dirty="0"/>
                        <a:t>Estado de prueba </a:t>
                      </a:r>
                    </a:p>
                  </a:txBody>
                  <a:tcPr/>
                </a:tc>
                <a:extLst>
                  <a:ext uri="{0D108BD9-81ED-4DB2-BD59-A6C34878D82A}">
                    <a16:rowId xmlns:a16="http://schemas.microsoft.com/office/drawing/2014/main" val="3296324451"/>
                  </a:ext>
                </a:extLst>
              </a:tr>
              <a:tr h="370840">
                <a:tc>
                  <a:txBody>
                    <a:bodyPr/>
                    <a:lstStyle/>
                    <a:p>
                      <a:r>
                        <a:rPr lang="es-CL" dirty="0"/>
                        <a:t>Registro de Usuarios</a:t>
                      </a:r>
                    </a:p>
                  </a:txBody>
                  <a:tcPr/>
                </a:tc>
                <a:tc>
                  <a:txBody>
                    <a:bodyPr/>
                    <a:lstStyle/>
                    <a:p>
                      <a:pPr marL="342900" indent="-342900">
                        <a:buAutoNum type="arabicPeriod"/>
                      </a:pPr>
                      <a:r>
                        <a:rPr lang="es-CL" sz="1800" b="0" i="0" kern="1200" dirty="0">
                          <a:solidFill>
                            <a:schemeClr val="dk1"/>
                          </a:solidFill>
                          <a:effectLst/>
                          <a:latin typeface="+mn-lt"/>
                          <a:ea typeface="+mn-ea"/>
                          <a:cs typeface="+mn-cs"/>
                        </a:rPr>
                        <a:t>Navegar a la página de registro.</a:t>
                      </a:r>
                    </a:p>
                    <a:p>
                      <a:pPr marL="342900" indent="-342900">
                        <a:buAutoNum type="arabicPeriod"/>
                      </a:pPr>
                      <a:r>
                        <a:rPr lang="es-CL" sz="1800" b="0" i="0" kern="1200" dirty="0">
                          <a:solidFill>
                            <a:schemeClr val="dk1"/>
                          </a:solidFill>
                          <a:effectLst/>
                          <a:latin typeface="+mn-lt"/>
                          <a:ea typeface="+mn-ea"/>
                          <a:cs typeface="+mn-cs"/>
                        </a:rPr>
                        <a:t>Completar el formulario con datos válidos</a:t>
                      </a:r>
                    </a:p>
                    <a:p>
                      <a:pPr marL="342900" indent="-342900">
                        <a:buAutoNum type="arabicPeriod"/>
                      </a:pPr>
                      <a:r>
                        <a:rPr lang="es-CL" sz="1800" b="0" i="0" kern="1200" dirty="0">
                          <a:solidFill>
                            <a:schemeClr val="dk1"/>
                          </a:solidFill>
                          <a:effectLst/>
                          <a:latin typeface="+mn-lt"/>
                          <a:ea typeface="+mn-ea"/>
                          <a:cs typeface="+mn-cs"/>
                        </a:rPr>
                        <a:t>Enviar el formulario.</a:t>
                      </a:r>
                      <a:endParaRPr lang="es-CL" dirty="0"/>
                    </a:p>
                  </a:txBody>
                  <a:tcPr/>
                </a:tc>
                <a:tc>
                  <a:txBody>
                    <a:bodyPr/>
                    <a:lstStyle/>
                    <a:p>
                      <a:r>
                        <a:rPr lang="es-CL" sz="1800" b="0" i="0" kern="1200" dirty="0">
                          <a:solidFill>
                            <a:schemeClr val="dk1"/>
                          </a:solidFill>
                          <a:effectLst/>
                          <a:latin typeface="+mn-lt"/>
                          <a:ea typeface="+mn-ea"/>
                          <a:cs typeface="+mn-cs"/>
                        </a:rPr>
                        <a:t>El usuario accede a la página de registro correctamente</a:t>
                      </a:r>
                    </a:p>
                    <a:p>
                      <a:endParaRPr lang="es-CL" sz="1800" b="0" i="0" kern="1200" dirty="0">
                        <a:solidFill>
                          <a:schemeClr val="dk1"/>
                        </a:solidFill>
                        <a:effectLst/>
                        <a:latin typeface="+mn-lt"/>
                        <a:ea typeface="+mn-ea"/>
                        <a:cs typeface="+mn-cs"/>
                      </a:endParaRPr>
                    </a:p>
                    <a:p>
                      <a:r>
                        <a:rPr lang="es-CL" sz="1800" b="0" i="0" kern="1200" dirty="0">
                          <a:solidFill>
                            <a:schemeClr val="dk1"/>
                          </a:solidFill>
                          <a:effectLst/>
                          <a:latin typeface="+mn-lt"/>
                          <a:ea typeface="+mn-ea"/>
                          <a:cs typeface="+mn-cs"/>
                        </a:rPr>
                        <a:t>El usuario recibe una confirmación de registro y puede iniciar sesión</a:t>
                      </a:r>
                      <a:endParaRPr lang="es-CL" dirty="0"/>
                    </a:p>
                  </a:txBody>
                  <a:tcPr/>
                </a:tc>
                <a:tc>
                  <a:txBody>
                    <a:bodyPr/>
                    <a:lstStyle/>
                    <a:p>
                      <a:r>
                        <a:rPr lang="es-CL" sz="1800" b="0" i="0" kern="1200" dirty="0">
                          <a:solidFill>
                            <a:schemeClr val="dk1"/>
                          </a:solidFill>
                          <a:effectLst/>
                          <a:latin typeface="+mn-lt"/>
                          <a:ea typeface="+mn-ea"/>
                          <a:cs typeface="+mn-cs"/>
                        </a:rPr>
                        <a:t>Acceso a la página exitoso</a:t>
                      </a:r>
                    </a:p>
                    <a:p>
                      <a:endParaRPr lang="es-CL" sz="1800" b="0" i="0" kern="1200" dirty="0">
                        <a:solidFill>
                          <a:schemeClr val="dk1"/>
                        </a:solidFill>
                        <a:effectLst/>
                        <a:latin typeface="+mn-lt"/>
                        <a:ea typeface="+mn-ea"/>
                        <a:cs typeface="+mn-cs"/>
                      </a:endParaRPr>
                    </a:p>
                    <a:p>
                      <a:r>
                        <a:rPr lang="es-CL" sz="1800" b="0" i="0" kern="1200" dirty="0">
                          <a:solidFill>
                            <a:schemeClr val="dk1"/>
                          </a:solidFill>
                          <a:effectLst/>
                          <a:latin typeface="+mn-lt"/>
                          <a:ea typeface="+mn-ea"/>
                          <a:cs typeface="+mn-cs"/>
                        </a:rPr>
                        <a:t>Formulario completado con éxito. </a:t>
                      </a:r>
                    </a:p>
                    <a:p>
                      <a:endParaRPr lang="es-CL" sz="1800" b="0" i="0" kern="1200" dirty="0">
                        <a:solidFill>
                          <a:schemeClr val="dk1"/>
                        </a:solidFill>
                        <a:effectLst/>
                        <a:latin typeface="+mn-lt"/>
                        <a:ea typeface="+mn-ea"/>
                        <a:cs typeface="+mn-cs"/>
                      </a:endParaRPr>
                    </a:p>
                    <a:p>
                      <a:r>
                        <a:rPr lang="es-CL" sz="1800" b="0" i="0" kern="1200" dirty="0">
                          <a:solidFill>
                            <a:schemeClr val="dk1"/>
                          </a:solidFill>
                          <a:effectLst/>
                          <a:latin typeface="+mn-lt"/>
                          <a:ea typeface="+mn-ea"/>
                          <a:cs typeface="+mn-cs"/>
                        </a:rPr>
                        <a:t>Confirmación de registro recibida.</a:t>
                      </a:r>
                      <a:endParaRPr lang="es-CL" dirty="0"/>
                    </a:p>
                  </a:txBody>
                  <a:tcPr/>
                </a:tc>
                <a:tc>
                  <a:txBody>
                    <a:bodyPr/>
                    <a:lstStyle/>
                    <a:p>
                      <a:r>
                        <a:rPr lang="es-CL" dirty="0"/>
                        <a:t>1. Aprobado </a:t>
                      </a:r>
                    </a:p>
                    <a:p>
                      <a:endParaRPr lang="es-CL" dirty="0"/>
                    </a:p>
                    <a:p>
                      <a:endParaRPr lang="es-CL" dirty="0"/>
                    </a:p>
                    <a:p>
                      <a:r>
                        <a:rPr lang="es-CL" dirty="0"/>
                        <a:t>2. Aprobado </a:t>
                      </a:r>
                    </a:p>
                    <a:p>
                      <a:endParaRPr lang="es-CL" dirty="0"/>
                    </a:p>
                    <a:p>
                      <a:endParaRPr lang="es-CL" dirty="0"/>
                    </a:p>
                    <a:p>
                      <a:r>
                        <a:rPr lang="es-CL" dirty="0"/>
                        <a:t>3. Aprobado</a:t>
                      </a:r>
                    </a:p>
                  </a:txBody>
                  <a:tcPr/>
                </a:tc>
                <a:extLst>
                  <a:ext uri="{0D108BD9-81ED-4DB2-BD59-A6C34878D82A}">
                    <a16:rowId xmlns:a16="http://schemas.microsoft.com/office/drawing/2014/main" val="4216155287"/>
                  </a:ext>
                </a:extLst>
              </a:tr>
              <a:tr h="370840">
                <a:tc>
                  <a:txBody>
                    <a:bodyPr/>
                    <a:lstStyle/>
                    <a:p>
                      <a:endParaRPr lang="es-CL" dirty="0"/>
                    </a:p>
                  </a:txBody>
                  <a:tcPr/>
                </a:tc>
                <a:tc>
                  <a:txBody>
                    <a:bodyPr/>
                    <a:lstStyle/>
                    <a:p>
                      <a:endParaRPr lang="es-CL"/>
                    </a:p>
                  </a:txBody>
                  <a:tcPr/>
                </a:tc>
                <a:tc>
                  <a:txBody>
                    <a:bodyPr/>
                    <a:lstStyle/>
                    <a:p>
                      <a:endParaRPr lang="es-CL"/>
                    </a:p>
                  </a:txBody>
                  <a:tcPr/>
                </a:tc>
                <a:tc>
                  <a:txBody>
                    <a:bodyPr/>
                    <a:lstStyle/>
                    <a:p>
                      <a:endParaRPr lang="es-CL"/>
                    </a:p>
                  </a:txBody>
                  <a:tcPr/>
                </a:tc>
                <a:tc>
                  <a:txBody>
                    <a:bodyPr/>
                    <a:lstStyle/>
                    <a:p>
                      <a:endParaRPr lang="es-CL" dirty="0"/>
                    </a:p>
                  </a:txBody>
                  <a:tcPr/>
                </a:tc>
                <a:extLst>
                  <a:ext uri="{0D108BD9-81ED-4DB2-BD59-A6C34878D82A}">
                    <a16:rowId xmlns:a16="http://schemas.microsoft.com/office/drawing/2014/main" val="862617354"/>
                  </a:ext>
                </a:extLst>
              </a:tr>
            </a:tbl>
          </a:graphicData>
        </a:graphic>
      </p:graphicFrame>
      <p:sp>
        <p:nvSpPr>
          <p:cNvPr id="5" name="CuadroTexto 4">
            <a:extLst>
              <a:ext uri="{FF2B5EF4-FFF2-40B4-BE49-F238E27FC236}">
                <a16:creationId xmlns:a16="http://schemas.microsoft.com/office/drawing/2014/main" id="{FBD7C6F6-4F38-46BA-13FA-51910372438E}"/>
              </a:ext>
            </a:extLst>
          </p:cNvPr>
          <p:cNvSpPr txBox="1"/>
          <p:nvPr/>
        </p:nvSpPr>
        <p:spPr>
          <a:xfrm>
            <a:off x="640080" y="2148840"/>
            <a:ext cx="1920240" cy="369332"/>
          </a:xfrm>
          <a:prstGeom prst="rect">
            <a:avLst/>
          </a:prstGeom>
          <a:noFill/>
        </p:spPr>
        <p:txBody>
          <a:bodyPr wrap="square" rtlCol="0">
            <a:spAutoFit/>
          </a:bodyPr>
          <a:lstStyle/>
          <a:p>
            <a:r>
              <a:rPr lang="es-CL" b="1" u="sng" dirty="0">
                <a:solidFill>
                  <a:schemeClr val="accent1"/>
                </a:solidFill>
              </a:rPr>
              <a:t>Ejemplo UAT</a:t>
            </a:r>
          </a:p>
        </p:txBody>
      </p:sp>
    </p:spTree>
    <p:extLst>
      <p:ext uri="{BB962C8B-B14F-4D97-AF65-F5344CB8AC3E}">
        <p14:creationId xmlns:p14="http://schemas.microsoft.com/office/powerpoint/2010/main" val="3678399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629C7D-C3CF-CF54-98CF-8F35173A63E8}"/>
              </a:ext>
            </a:extLst>
          </p:cNvPr>
          <p:cNvSpPr>
            <a:spLocks noGrp="1"/>
          </p:cNvSpPr>
          <p:nvPr>
            <p:ph type="title"/>
          </p:nvPr>
        </p:nvSpPr>
        <p:spPr/>
        <p:txBody>
          <a:bodyPr/>
          <a:lstStyle/>
          <a:p>
            <a:pPr algn="ctr"/>
            <a:r>
              <a:rPr lang="es-CL" dirty="0"/>
              <a:t>Pruebas para asegurar la calidad de un software(QA)</a:t>
            </a:r>
          </a:p>
        </p:txBody>
      </p:sp>
      <p:sp>
        <p:nvSpPr>
          <p:cNvPr id="3" name="Marcador de contenido 2">
            <a:extLst>
              <a:ext uri="{FF2B5EF4-FFF2-40B4-BE49-F238E27FC236}">
                <a16:creationId xmlns:a16="http://schemas.microsoft.com/office/drawing/2014/main" id="{CB200973-4FA9-4CA1-253F-754B852C3F9E}"/>
              </a:ext>
            </a:extLst>
          </p:cNvPr>
          <p:cNvSpPr>
            <a:spLocks noGrp="1"/>
          </p:cNvSpPr>
          <p:nvPr>
            <p:ph idx="1"/>
          </p:nvPr>
        </p:nvSpPr>
        <p:spPr/>
        <p:txBody>
          <a:bodyPr/>
          <a:lstStyle/>
          <a:p>
            <a:pPr algn="just">
              <a:lnSpc>
                <a:spcPct val="150000"/>
              </a:lnSpc>
            </a:pPr>
            <a:r>
              <a:rPr lang="es-CL" b="1" dirty="0"/>
              <a:t>Pruebas de Regresión: </a:t>
            </a:r>
            <a:r>
              <a:rPr lang="es-CL" dirty="0"/>
              <a:t>Estas pruebas se realizan para asegurar que los cambios realizados en el software no afecten negativamente a las funciones existentes. Se vuelven a ejecutar pruebas anteriores para verificar que las nuevas modificaciones no hayan introducido errores en funcionalidades previamente probadas y aprobadas.</a:t>
            </a:r>
          </a:p>
        </p:txBody>
      </p:sp>
    </p:spTree>
    <p:extLst>
      <p:ext uri="{BB962C8B-B14F-4D97-AF65-F5344CB8AC3E}">
        <p14:creationId xmlns:p14="http://schemas.microsoft.com/office/powerpoint/2010/main" val="3133721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A65C7-B4B4-0423-57E6-DF98F840F67A}"/>
              </a:ext>
            </a:extLst>
          </p:cNvPr>
          <p:cNvSpPr>
            <a:spLocks noGrp="1"/>
          </p:cNvSpPr>
          <p:nvPr>
            <p:ph type="title"/>
          </p:nvPr>
        </p:nvSpPr>
        <p:spPr/>
        <p:txBody>
          <a:bodyPr/>
          <a:lstStyle/>
          <a:p>
            <a:r>
              <a:rPr lang="es-CL" dirty="0"/>
              <a:t>Consultas</a:t>
            </a:r>
          </a:p>
        </p:txBody>
      </p:sp>
      <p:pic>
        <p:nvPicPr>
          <p:cNvPr id="1026" name="Picture 2" descr="suelo Viaje barril muñeco pregunta Nuez Pantera Transporte">
            <a:extLst>
              <a:ext uri="{FF2B5EF4-FFF2-40B4-BE49-F238E27FC236}">
                <a16:creationId xmlns:a16="http://schemas.microsoft.com/office/drawing/2014/main" id="{28D9C7AE-1968-54E2-4FF5-5967DE2F1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265" y="2550854"/>
            <a:ext cx="2403079" cy="3000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086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264C8-173C-2897-CAB8-8B5E29DC8E0A}"/>
              </a:ext>
            </a:extLst>
          </p:cNvPr>
          <p:cNvSpPr>
            <a:spLocks noGrp="1"/>
          </p:cNvSpPr>
          <p:nvPr>
            <p:ph type="title"/>
          </p:nvPr>
        </p:nvSpPr>
        <p:spPr/>
        <p:txBody>
          <a:bodyPr/>
          <a:lstStyle/>
          <a:p>
            <a:pPr algn="ctr"/>
            <a:r>
              <a:rPr lang="es-CL" dirty="0"/>
              <a:t>Pruebas para asegurar la </a:t>
            </a:r>
            <a:r>
              <a:rPr lang="es-CL" b="1" dirty="0"/>
              <a:t>calidad de un software(QA)</a:t>
            </a:r>
          </a:p>
        </p:txBody>
      </p:sp>
      <p:sp>
        <p:nvSpPr>
          <p:cNvPr id="3" name="Marcador de contenido 2">
            <a:extLst>
              <a:ext uri="{FF2B5EF4-FFF2-40B4-BE49-F238E27FC236}">
                <a16:creationId xmlns:a16="http://schemas.microsoft.com/office/drawing/2014/main" id="{471A4236-75C8-7E25-B95C-03FD30B0B511}"/>
              </a:ext>
            </a:extLst>
          </p:cNvPr>
          <p:cNvSpPr>
            <a:spLocks noGrp="1"/>
          </p:cNvSpPr>
          <p:nvPr>
            <p:ph idx="1"/>
          </p:nvPr>
        </p:nvSpPr>
        <p:spPr>
          <a:xfrm>
            <a:off x="1154954" y="2603500"/>
            <a:ext cx="10293334" cy="3416300"/>
          </a:xfrm>
        </p:spPr>
        <p:txBody>
          <a:bodyPr/>
          <a:lstStyle/>
          <a:p>
            <a:pPr algn="just">
              <a:lnSpc>
                <a:spcPct val="200000"/>
              </a:lnSpc>
            </a:pPr>
            <a:r>
              <a:rPr lang="es-CL" b="1" dirty="0"/>
              <a:t>Pruebas Manuales vs pruebas automatizadas: </a:t>
            </a:r>
            <a:r>
              <a:rPr lang="es-CL" dirty="0"/>
              <a:t>Las pruebas manuales y las pruebas automatizadas son dos enfoques diferentes para asegurar la calidad del software. Cada uno tiene sus ventajas y desventajas, y a menudo se utilizan de manera complementaria en un proceso de prueba integral.</a:t>
            </a:r>
          </a:p>
        </p:txBody>
      </p:sp>
    </p:spTree>
    <p:extLst>
      <p:ext uri="{BB962C8B-B14F-4D97-AF65-F5344CB8AC3E}">
        <p14:creationId xmlns:p14="http://schemas.microsoft.com/office/powerpoint/2010/main" val="553565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264C8-173C-2897-CAB8-8B5E29DC8E0A}"/>
              </a:ext>
            </a:extLst>
          </p:cNvPr>
          <p:cNvSpPr>
            <a:spLocks noGrp="1"/>
          </p:cNvSpPr>
          <p:nvPr>
            <p:ph type="title"/>
          </p:nvPr>
        </p:nvSpPr>
        <p:spPr/>
        <p:txBody>
          <a:bodyPr/>
          <a:lstStyle/>
          <a:p>
            <a:pPr algn="ctr"/>
            <a:r>
              <a:rPr lang="es-CL" dirty="0"/>
              <a:t>Pruebas para asegurar la calidad de un software(QA)</a:t>
            </a:r>
          </a:p>
        </p:txBody>
      </p:sp>
      <p:sp>
        <p:nvSpPr>
          <p:cNvPr id="3" name="Marcador de contenido 2">
            <a:extLst>
              <a:ext uri="{FF2B5EF4-FFF2-40B4-BE49-F238E27FC236}">
                <a16:creationId xmlns:a16="http://schemas.microsoft.com/office/drawing/2014/main" id="{471A4236-75C8-7E25-B95C-03FD30B0B511}"/>
              </a:ext>
            </a:extLst>
          </p:cNvPr>
          <p:cNvSpPr>
            <a:spLocks noGrp="1"/>
          </p:cNvSpPr>
          <p:nvPr>
            <p:ph idx="1"/>
          </p:nvPr>
        </p:nvSpPr>
        <p:spPr>
          <a:xfrm>
            <a:off x="1154954" y="2261755"/>
            <a:ext cx="10293334" cy="3416300"/>
          </a:xfrm>
        </p:spPr>
        <p:txBody>
          <a:bodyPr/>
          <a:lstStyle/>
          <a:p>
            <a:pPr algn="just">
              <a:lnSpc>
                <a:spcPct val="200000"/>
              </a:lnSpc>
            </a:pPr>
            <a:r>
              <a:rPr lang="es-CL" dirty="0"/>
              <a:t>Pruebas Manuales</a:t>
            </a:r>
          </a:p>
          <a:p>
            <a:pPr algn="just">
              <a:lnSpc>
                <a:spcPct val="200000"/>
              </a:lnSpc>
            </a:pPr>
            <a:endParaRPr lang="es-CL" dirty="0"/>
          </a:p>
        </p:txBody>
      </p:sp>
      <p:graphicFrame>
        <p:nvGraphicFramePr>
          <p:cNvPr id="4" name="Tabla 3">
            <a:extLst>
              <a:ext uri="{FF2B5EF4-FFF2-40B4-BE49-F238E27FC236}">
                <a16:creationId xmlns:a16="http://schemas.microsoft.com/office/drawing/2014/main" id="{3CCB954F-E2DA-AAB3-E6AB-9CC08A982F22}"/>
              </a:ext>
            </a:extLst>
          </p:cNvPr>
          <p:cNvGraphicFramePr>
            <a:graphicFrameLocks noGrp="1"/>
          </p:cNvGraphicFramePr>
          <p:nvPr>
            <p:extLst>
              <p:ext uri="{D42A27DB-BD31-4B8C-83A1-F6EECF244321}">
                <p14:modId xmlns:p14="http://schemas.microsoft.com/office/powerpoint/2010/main" val="2299559819"/>
              </p:ext>
            </p:extLst>
          </p:nvPr>
        </p:nvGraphicFramePr>
        <p:xfrm>
          <a:off x="1497584" y="2890057"/>
          <a:ext cx="9196832" cy="3368929"/>
        </p:xfrm>
        <a:graphic>
          <a:graphicData uri="http://schemas.openxmlformats.org/drawingml/2006/table">
            <a:tbl>
              <a:tblPr firstRow="1" bandRow="1">
                <a:tableStyleId>{5C22544A-7EE6-4342-B048-85BDC9FD1C3A}</a:tableStyleId>
              </a:tblPr>
              <a:tblGrid>
                <a:gridCol w="9196832">
                  <a:extLst>
                    <a:ext uri="{9D8B030D-6E8A-4147-A177-3AD203B41FA5}">
                      <a16:colId xmlns:a16="http://schemas.microsoft.com/office/drawing/2014/main" val="2974787151"/>
                    </a:ext>
                  </a:extLst>
                </a:gridCol>
              </a:tblGrid>
              <a:tr h="370840">
                <a:tc>
                  <a:txBody>
                    <a:bodyPr/>
                    <a:lstStyle/>
                    <a:p>
                      <a:r>
                        <a:rPr lang="es-CL" dirty="0"/>
                        <a:t>Ventajas</a:t>
                      </a:r>
                    </a:p>
                  </a:txBody>
                  <a:tcPr/>
                </a:tc>
                <a:extLst>
                  <a:ext uri="{0D108BD9-81ED-4DB2-BD59-A6C34878D82A}">
                    <a16:rowId xmlns:a16="http://schemas.microsoft.com/office/drawing/2014/main" val="2402494226"/>
                  </a:ext>
                </a:extLst>
              </a:tr>
              <a:tr h="370840">
                <a:tc>
                  <a:txBody>
                    <a:bodyPr/>
                    <a:lstStyle/>
                    <a:p>
                      <a:pPr algn="just">
                        <a:lnSpc>
                          <a:spcPct val="150000"/>
                        </a:lnSpc>
                      </a:pPr>
                      <a:r>
                        <a:rPr lang="es-CL" dirty="0"/>
                        <a:t>Flexibilidad: Las pruebas manuales son flexibles y pueden adaptarse fácilmente a cambios en el software.</a:t>
                      </a:r>
                    </a:p>
                  </a:txBody>
                  <a:tcPr/>
                </a:tc>
                <a:extLst>
                  <a:ext uri="{0D108BD9-81ED-4DB2-BD59-A6C34878D82A}">
                    <a16:rowId xmlns:a16="http://schemas.microsoft.com/office/drawing/2014/main" val="49134729"/>
                  </a:ext>
                </a:extLst>
              </a:tr>
              <a:tr h="370840">
                <a:tc>
                  <a:txBody>
                    <a:bodyPr/>
                    <a:lstStyle/>
                    <a:p>
                      <a:pPr algn="just">
                        <a:lnSpc>
                          <a:spcPct val="150000"/>
                        </a:lnSpc>
                      </a:pPr>
                      <a:r>
                        <a:rPr lang="es-CL" dirty="0"/>
                        <a:t>Intuición humana: Los encargados de ejecutar las pruebas pueden detectar problemas sutiles o inesperados que pueden pasar desapercibidos en pruebas automatizadas</a:t>
                      </a:r>
                    </a:p>
                  </a:txBody>
                  <a:tcPr/>
                </a:tc>
                <a:extLst>
                  <a:ext uri="{0D108BD9-81ED-4DB2-BD59-A6C34878D82A}">
                    <a16:rowId xmlns:a16="http://schemas.microsoft.com/office/drawing/2014/main" val="3640825425"/>
                  </a:ext>
                </a:extLst>
              </a:tr>
              <a:tr h="370840">
                <a:tc>
                  <a:txBody>
                    <a:bodyPr/>
                    <a:lstStyle/>
                    <a:p>
                      <a:pPr algn="just">
                        <a:lnSpc>
                          <a:spcPct val="150000"/>
                        </a:lnSpc>
                      </a:pPr>
                      <a:r>
                        <a:rPr lang="es-CL" dirty="0"/>
                        <a:t>Pruebas de UX: Las pruebas manuales son ideales para evaluar la experiencia del usuario y la usabilidad del software.</a:t>
                      </a:r>
                    </a:p>
                  </a:txBody>
                  <a:tcPr/>
                </a:tc>
                <a:extLst>
                  <a:ext uri="{0D108BD9-81ED-4DB2-BD59-A6C34878D82A}">
                    <a16:rowId xmlns:a16="http://schemas.microsoft.com/office/drawing/2014/main" val="2979807517"/>
                  </a:ext>
                </a:extLst>
              </a:tr>
            </a:tbl>
          </a:graphicData>
        </a:graphic>
      </p:graphicFrame>
    </p:spTree>
    <p:extLst>
      <p:ext uri="{BB962C8B-B14F-4D97-AF65-F5344CB8AC3E}">
        <p14:creationId xmlns:p14="http://schemas.microsoft.com/office/powerpoint/2010/main" val="3931933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264C8-173C-2897-CAB8-8B5E29DC8E0A}"/>
              </a:ext>
            </a:extLst>
          </p:cNvPr>
          <p:cNvSpPr>
            <a:spLocks noGrp="1"/>
          </p:cNvSpPr>
          <p:nvPr>
            <p:ph type="title"/>
          </p:nvPr>
        </p:nvSpPr>
        <p:spPr/>
        <p:txBody>
          <a:bodyPr/>
          <a:lstStyle/>
          <a:p>
            <a:pPr algn="ctr"/>
            <a:r>
              <a:rPr lang="es-CL" dirty="0"/>
              <a:t>Pruebas para asegurar la calidad de un software(QA)</a:t>
            </a:r>
          </a:p>
        </p:txBody>
      </p:sp>
      <p:sp>
        <p:nvSpPr>
          <p:cNvPr id="3" name="Marcador de contenido 2">
            <a:extLst>
              <a:ext uri="{FF2B5EF4-FFF2-40B4-BE49-F238E27FC236}">
                <a16:creationId xmlns:a16="http://schemas.microsoft.com/office/drawing/2014/main" id="{471A4236-75C8-7E25-B95C-03FD30B0B511}"/>
              </a:ext>
            </a:extLst>
          </p:cNvPr>
          <p:cNvSpPr>
            <a:spLocks noGrp="1"/>
          </p:cNvSpPr>
          <p:nvPr>
            <p:ph idx="1"/>
          </p:nvPr>
        </p:nvSpPr>
        <p:spPr>
          <a:xfrm>
            <a:off x="1044837" y="2252518"/>
            <a:ext cx="10293334" cy="3416300"/>
          </a:xfrm>
        </p:spPr>
        <p:txBody>
          <a:bodyPr/>
          <a:lstStyle/>
          <a:p>
            <a:pPr algn="just">
              <a:lnSpc>
                <a:spcPct val="200000"/>
              </a:lnSpc>
            </a:pPr>
            <a:r>
              <a:rPr lang="es-CL" dirty="0"/>
              <a:t>Pruebas Manuales</a:t>
            </a:r>
          </a:p>
          <a:p>
            <a:pPr algn="just">
              <a:lnSpc>
                <a:spcPct val="200000"/>
              </a:lnSpc>
            </a:pPr>
            <a:endParaRPr lang="es-CL" dirty="0"/>
          </a:p>
        </p:txBody>
      </p:sp>
      <p:graphicFrame>
        <p:nvGraphicFramePr>
          <p:cNvPr id="4" name="Tabla 3">
            <a:extLst>
              <a:ext uri="{FF2B5EF4-FFF2-40B4-BE49-F238E27FC236}">
                <a16:creationId xmlns:a16="http://schemas.microsoft.com/office/drawing/2014/main" id="{3CCB954F-E2DA-AAB3-E6AB-9CC08A982F22}"/>
              </a:ext>
            </a:extLst>
          </p:cNvPr>
          <p:cNvGraphicFramePr>
            <a:graphicFrameLocks noGrp="1"/>
          </p:cNvGraphicFramePr>
          <p:nvPr>
            <p:extLst>
              <p:ext uri="{D42A27DB-BD31-4B8C-83A1-F6EECF244321}">
                <p14:modId xmlns:p14="http://schemas.microsoft.com/office/powerpoint/2010/main" val="104248635"/>
              </p:ext>
            </p:extLst>
          </p:nvPr>
        </p:nvGraphicFramePr>
        <p:xfrm>
          <a:off x="1497584" y="2926691"/>
          <a:ext cx="9196832" cy="2957449"/>
        </p:xfrm>
        <a:graphic>
          <a:graphicData uri="http://schemas.openxmlformats.org/drawingml/2006/table">
            <a:tbl>
              <a:tblPr firstRow="1" bandRow="1">
                <a:tableStyleId>{5C22544A-7EE6-4342-B048-85BDC9FD1C3A}</a:tableStyleId>
              </a:tblPr>
              <a:tblGrid>
                <a:gridCol w="9196832">
                  <a:extLst>
                    <a:ext uri="{9D8B030D-6E8A-4147-A177-3AD203B41FA5}">
                      <a16:colId xmlns:a16="http://schemas.microsoft.com/office/drawing/2014/main" val="2974787151"/>
                    </a:ext>
                  </a:extLst>
                </a:gridCol>
              </a:tblGrid>
              <a:tr h="370840">
                <a:tc>
                  <a:txBody>
                    <a:bodyPr/>
                    <a:lstStyle/>
                    <a:p>
                      <a:r>
                        <a:rPr lang="es-CL" dirty="0"/>
                        <a:t>Desventajas</a:t>
                      </a:r>
                    </a:p>
                  </a:txBody>
                  <a:tcPr/>
                </a:tc>
                <a:extLst>
                  <a:ext uri="{0D108BD9-81ED-4DB2-BD59-A6C34878D82A}">
                    <a16:rowId xmlns:a16="http://schemas.microsoft.com/office/drawing/2014/main" val="2402494226"/>
                  </a:ext>
                </a:extLst>
              </a:tr>
              <a:tr h="370840">
                <a:tc>
                  <a:txBody>
                    <a:bodyPr/>
                    <a:lstStyle/>
                    <a:p>
                      <a:pPr algn="just">
                        <a:lnSpc>
                          <a:spcPct val="150000"/>
                        </a:lnSpc>
                      </a:pPr>
                      <a:r>
                        <a:rPr lang="es-CL" dirty="0"/>
                        <a:t>Tiempo y costo: Las pruebas manuales pueden ser intensivas en tiempo y costosas, especialmente para pruebas repetitivas o en proyectos grandes.</a:t>
                      </a:r>
                    </a:p>
                  </a:txBody>
                  <a:tcPr/>
                </a:tc>
                <a:extLst>
                  <a:ext uri="{0D108BD9-81ED-4DB2-BD59-A6C34878D82A}">
                    <a16:rowId xmlns:a16="http://schemas.microsoft.com/office/drawing/2014/main" val="49134729"/>
                  </a:ext>
                </a:extLst>
              </a:tr>
              <a:tr h="370840">
                <a:tc>
                  <a:txBody>
                    <a:bodyPr/>
                    <a:lstStyle/>
                    <a:p>
                      <a:pPr algn="just">
                        <a:lnSpc>
                          <a:spcPct val="150000"/>
                        </a:lnSpc>
                      </a:pPr>
                      <a:r>
                        <a:rPr lang="es-CL" dirty="0"/>
                        <a:t>Error humano: Las pruebas manuales están sujetas a errores humanos y pueden ser inconsistentes.</a:t>
                      </a:r>
                    </a:p>
                  </a:txBody>
                  <a:tcPr/>
                </a:tc>
                <a:extLst>
                  <a:ext uri="{0D108BD9-81ED-4DB2-BD59-A6C34878D82A}">
                    <a16:rowId xmlns:a16="http://schemas.microsoft.com/office/drawing/2014/main" val="3640825425"/>
                  </a:ext>
                </a:extLst>
              </a:tr>
              <a:tr h="370840">
                <a:tc>
                  <a:txBody>
                    <a:bodyPr/>
                    <a:lstStyle/>
                    <a:p>
                      <a:pPr algn="just">
                        <a:lnSpc>
                          <a:spcPct val="150000"/>
                        </a:lnSpc>
                      </a:pPr>
                      <a:r>
                        <a:rPr lang="es-CL" dirty="0"/>
                        <a:t>No escalabilidad: Las pruebas manuales no son escalables para proyectos grandes o para ejecutar pruebas repetitivas a lo largo del tiempo.</a:t>
                      </a:r>
                    </a:p>
                  </a:txBody>
                  <a:tcPr/>
                </a:tc>
                <a:extLst>
                  <a:ext uri="{0D108BD9-81ED-4DB2-BD59-A6C34878D82A}">
                    <a16:rowId xmlns:a16="http://schemas.microsoft.com/office/drawing/2014/main" val="2979807517"/>
                  </a:ext>
                </a:extLst>
              </a:tr>
            </a:tbl>
          </a:graphicData>
        </a:graphic>
      </p:graphicFrame>
    </p:spTree>
    <p:extLst>
      <p:ext uri="{BB962C8B-B14F-4D97-AF65-F5344CB8AC3E}">
        <p14:creationId xmlns:p14="http://schemas.microsoft.com/office/powerpoint/2010/main" val="2279071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13" name="Oval 12">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14" name="Oval 13">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15" name="Rectangle 14">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16"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s-CL"/>
            </a:p>
          </p:txBody>
        </p:sp>
        <p:sp>
          <p:nvSpPr>
            <p:cNvPr id="17"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s-CL"/>
            </a:p>
          </p:txBody>
        </p:sp>
        <p:sp>
          <p:nvSpPr>
            <p:cNvPr id="18"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s-CL"/>
            </a:p>
          </p:txBody>
        </p:sp>
      </p:grpSp>
      <p:sp>
        <p:nvSpPr>
          <p:cNvPr id="2" name="Título 1">
            <a:extLst>
              <a:ext uri="{FF2B5EF4-FFF2-40B4-BE49-F238E27FC236}">
                <a16:creationId xmlns:a16="http://schemas.microsoft.com/office/drawing/2014/main" id="{7A1A05E3-FEFF-526A-7668-50C07974FB76}"/>
              </a:ext>
            </a:extLst>
          </p:cNvPr>
          <p:cNvSpPr>
            <a:spLocks noGrp="1"/>
          </p:cNvSpPr>
          <p:nvPr>
            <p:ph type="title"/>
          </p:nvPr>
        </p:nvSpPr>
        <p:spPr>
          <a:xfrm>
            <a:off x="1154955" y="973667"/>
            <a:ext cx="2942210" cy="4833745"/>
          </a:xfrm>
        </p:spPr>
        <p:txBody>
          <a:bodyPr>
            <a:normAutofit/>
          </a:bodyPr>
          <a:lstStyle/>
          <a:p>
            <a:br>
              <a:rPr lang="es-CL" dirty="0">
                <a:solidFill>
                  <a:srgbClr val="EBEBEB"/>
                </a:solidFill>
              </a:rPr>
            </a:br>
            <a:r>
              <a:rPr lang="es-CL" dirty="0">
                <a:solidFill>
                  <a:srgbClr val="EBEBEB"/>
                </a:solidFill>
              </a:rPr>
              <a:t>¿Qué son las pruebas Software?</a:t>
            </a:r>
            <a:br>
              <a:rPr lang="es-CL" dirty="0">
                <a:solidFill>
                  <a:srgbClr val="EBEBEB"/>
                </a:solidFill>
              </a:rPr>
            </a:br>
            <a:endParaRPr lang="es-CL" dirty="0">
              <a:solidFill>
                <a:srgbClr val="EBEBEB"/>
              </a:solidFill>
            </a:endParaRPr>
          </a:p>
        </p:txBody>
      </p:sp>
      <p:sp>
        <p:nvSpPr>
          <p:cNvPr id="20" name="Rectangle 19">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L"/>
          </a:p>
        </p:txBody>
      </p:sp>
      <p:graphicFrame>
        <p:nvGraphicFramePr>
          <p:cNvPr id="6" name="Marcador de contenido 2">
            <a:extLst>
              <a:ext uri="{FF2B5EF4-FFF2-40B4-BE49-F238E27FC236}">
                <a16:creationId xmlns:a16="http://schemas.microsoft.com/office/drawing/2014/main" id="{92ED676F-E23E-392F-345E-CF858C24CC7A}"/>
              </a:ext>
            </a:extLst>
          </p:cNvPr>
          <p:cNvGraphicFramePr>
            <a:graphicFrameLocks noGrp="1"/>
          </p:cNvGraphicFramePr>
          <p:nvPr>
            <p:ph idx="1"/>
            <p:extLst>
              <p:ext uri="{D42A27DB-BD31-4B8C-83A1-F6EECF244321}">
                <p14:modId xmlns:p14="http://schemas.microsoft.com/office/powerpoint/2010/main" val="2800448246"/>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5691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264C8-173C-2897-CAB8-8B5E29DC8E0A}"/>
              </a:ext>
            </a:extLst>
          </p:cNvPr>
          <p:cNvSpPr>
            <a:spLocks noGrp="1"/>
          </p:cNvSpPr>
          <p:nvPr>
            <p:ph type="title"/>
          </p:nvPr>
        </p:nvSpPr>
        <p:spPr/>
        <p:txBody>
          <a:bodyPr/>
          <a:lstStyle/>
          <a:p>
            <a:pPr algn="ctr"/>
            <a:r>
              <a:rPr lang="es-CL" dirty="0"/>
              <a:t>Pruebas para asegurar la calidad de un software(QA)</a:t>
            </a:r>
          </a:p>
        </p:txBody>
      </p:sp>
      <p:sp>
        <p:nvSpPr>
          <p:cNvPr id="3" name="Marcador de contenido 2">
            <a:extLst>
              <a:ext uri="{FF2B5EF4-FFF2-40B4-BE49-F238E27FC236}">
                <a16:creationId xmlns:a16="http://schemas.microsoft.com/office/drawing/2014/main" id="{471A4236-75C8-7E25-B95C-03FD30B0B511}"/>
              </a:ext>
            </a:extLst>
          </p:cNvPr>
          <p:cNvSpPr>
            <a:spLocks noGrp="1"/>
          </p:cNvSpPr>
          <p:nvPr>
            <p:ph idx="1"/>
          </p:nvPr>
        </p:nvSpPr>
        <p:spPr>
          <a:xfrm>
            <a:off x="1154954" y="2141681"/>
            <a:ext cx="10293334" cy="3416300"/>
          </a:xfrm>
        </p:spPr>
        <p:txBody>
          <a:bodyPr/>
          <a:lstStyle/>
          <a:p>
            <a:pPr algn="just">
              <a:lnSpc>
                <a:spcPct val="200000"/>
              </a:lnSpc>
            </a:pPr>
            <a:r>
              <a:rPr lang="es-CL" dirty="0"/>
              <a:t>Pruebas Automatizadas:</a:t>
            </a:r>
          </a:p>
          <a:p>
            <a:pPr algn="just">
              <a:lnSpc>
                <a:spcPct val="200000"/>
              </a:lnSpc>
            </a:pPr>
            <a:endParaRPr lang="es-CL" dirty="0"/>
          </a:p>
        </p:txBody>
      </p:sp>
      <p:graphicFrame>
        <p:nvGraphicFramePr>
          <p:cNvPr id="4" name="Tabla 3">
            <a:extLst>
              <a:ext uri="{FF2B5EF4-FFF2-40B4-BE49-F238E27FC236}">
                <a16:creationId xmlns:a16="http://schemas.microsoft.com/office/drawing/2014/main" id="{3CCB954F-E2DA-AAB3-E6AB-9CC08A982F22}"/>
              </a:ext>
            </a:extLst>
          </p:cNvPr>
          <p:cNvGraphicFramePr>
            <a:graphicFrameLocks noGrp="1"/>
          </p:cNvGraphicFramePr>
          <p:nvPr>
            <p:extLst>
              <p:ext uri="{D42A27DB-BD31-4B8C-83A1-F6EECF244321}">
                <p14:modId xmlns:p14="http://schemas.microsoft.com/office/powerpoint/2010/main" val="132235895"/>
              </p:ext>
            </p:extLst>
          </p:nvPr>
        </p:nvGraphicFramePr>
        <p:xfrm>
          <a:off x="1497584" y="2717800"/>
          <a:ext cx="9196832" cy="3368929"/>
        </p:xfrm>
        <a:graphic>
          <a:graphicData uri="http://schemas.openxmlformats.org/drawingml/2006/table">
            <a:tbl>
              <a:tblPr firstRow="1" bandRow="1">
                <a:tableStyleId>{5C22544A-7EE6-4342-B048-85BDC9FD1C3A}</a:tableStyleId>
              </a:tblPr>
              <a:tblGrid>
                <a:gridCol w="9196832">
                  <a:extLst>
                    <a:ext uri="{9D8B030D-6E8A-4147-A177-3AD203B41FA5}">
                      <a16:colId xmlns:a16="http://schemas.microsoft.com/office/drawing/2014/main" val="2974787151"/>
                    </a:ext>
                  </a:extLst>
                </a:gridCol>
              </a:tblGrid>
              <a:tr h="370840">
                <a:tc>
                  <a:txBody>
                    <a:bodyPr/>
                    <a:lstStyle/>
                    <a:p>
                      <a:r>
                        <a:rPr lang="es-CL" dirty="0"/>
                        <a:t>Ventajas</a:t>
                      </a:r>
                    </a:p>
                  </a:txBody>
                  <a:tcPr/>
                </a:tc>
                <a:extLst>
                  <a:ext uri="{0D108BD9-81ED-4DB2-BD59-A6C34878D82A}">
                    <a16:rowId xmlns:a16="http://schemas.microsoft.com/office/drawing/2014/main" val="2402494226"/>
                  </a:ext>
                </a:extLst>
              </a:tr>
              <a:tr h="370840">
                <a:tc>
                  <a:txBody>
                    <a:bodyPr/>
                    <a:lstStyle/>
                    <a:p>
                      <a:pPr algn="just">
                        <a:lnSpc>
                          <a:spcPct val="150000"/>
                        </a:lnSpc>
                      </a:pPr>
                      <a:r>
                        <a:rPr lang="es-CL" dirty="0"/>
                        <a:t>Eficiencia: Las pruebas automatizadas pueden ejecutarse rápidamente y repetidamente sin la intervención humana, lo que ahorra tiempo y recursos.</a:t>
                      </a:r>
                    </a:p>
                  </a:txBody>
                  <a:tcPr/>
                </a:tc>
                <a:extLst>
                  <a:ext uri="{0D108BD9-81ED-4DB2-BD59-A6C34878D82A}">
                    <a16:rowId xmlns:a16="http://schemas.microsoft.com/office/drawing/2014/main" val="49134729"/>
                  </a:ext>
                </a:extLst>
              </a:tr>
              <a:tr h="370840">
                <a:tc>
                  <a:txBody>
                    <a:bodyPr/>
                    <a:lstStyle/>
                    <a:p>
                      <a:pPr algn="just">
                        <a:lnSpc>
                          <a:spcPct val="150000"/>
                        </a:lnSpc>
                      </a:pPr>
                      <a:r>
                        <a:rPr lang="es-CL" dirty="0"/>
                        <a:t>Escalabilidad: Las pruebas automatizadas pueden escalarse para proyectos grandes y ejecutarse de manera consistente en diferentes entornos.</a:t>
                      </a:r>
                    </a:p>
                  </a:txBody>
                  <a:tcPr/>
                </a:tc>
                <a:extLst>
                  <a:ext uri="{0D108BD9-81ED-4DB2-BD59-A6C34878D82A}">
                    <a16:rowId xmlns:a16="http://schemas.microsoft.com/office/drawing/2014/main" val="3640825425"/>
                  </a:ext>
                </a:extLst>
              </a:tr>
              <a:tr h="370840">
                <a:tc>
                  <a:txBody>
                    <a:bodyPr/>
                    <a:lstStyle/>
                    <a:p>
                      <a:pPr algn="just">
                        <a:lnSpc>
                          <a:spcPct val="150000"/>
                        </a:lnSpc>
                      </a:pPr>
                      <a:r>
                        <a:rPr lang="es-CL" dirty="0"/>
                        <a:t>Regresión continua: Las pruebas automatizadas son ideales para ejecutar pruebas de regresión de manera continua, detectando rápidamente problemas después de cambios en el software.</a:t>
                      </a:r>
                    </a:p>
                  </a:txBody>
                  <a:tcPr/>
                </a:tc>
                <a:extLst>
                  <a:ext uri="{0D108BD9-81ED-4DB2-BD59-A6C34878D82A}">
                    <a16:rowId xmlns:a16="http://schemas.microsoft.com/office/drawing/2014/main" val="2979807517"/>
                  </a:ext>
                </a:extLst>
              </a:tr>
            </a:tbl>
          </a:graphicData>
        </a:graphic>
      </p:graphicFrame>
    </p:spTree>
    <p:extLst>
      <p:ext uri="{BB962C8B-B14F-4D97-AF65-F5344CB8AC3E}">
        <p14:creationId xmlns:p14="http://schemas.microsoft.com/office/powerpoint/2010/main" val="3377855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264C8-173C-2897-CAB8-8B5E29DC8E0A}"/>
              </a:ext>
            </a:extLst>
          </p:cNvPr>
          <p:cNvSpPr>
            <a:spLocks noGrp="1"/>
          </p:cNvSpPr>
          <p:nvPr>
            <p:ph type="title"/>
          </p:nvPr>
        </p:nvSpPr>
        <p:spPr/>
        <p:txBody>
          <a:bodyPr/>
          <a:lstStyle/>
          <a:p>
            <a:pPr algn="ctr"/>
            <a:r>
              <a:rPr lang="es-CL" dirty="0"/>
              <a:t>Pruebas para asegurar la calidad de un software(QA)</a:t>
            </a:r>
          </a:p>
        </p:txBody>
      </p:sp>
      <p:sp>
        <p:nvSpPr>
          <p:cNvPr id="3" name="Marcador de contenido 2">
            <a:extLst>
              <a:ext uri="{FF2B5EF4-FFF2-40B4-BE49-F238E27FC236}">
                <a16:creationId xmlns:a16="http://schemas.microsoft.com/office/drawing/2014/main" id="{471A4236-75C8-7E25-B95C-03FD30B0B511}"/>
              </a:ext>
            </a:extLst>
          </p:cNvPr>
          <p:cNvSpPr>
            <a:spLocks noGrp="1"/>
          </p:cNvSpPr>
          <p:nvPr>
            <p:ph idx="1"/>
          </p:nvPr>
        </p:nvSpPr>
        <p:spPr>
          <a:xfrm>
            <a:off x="1085866" y="2012372"/>
            <a:ext cx="10293334" cy="3416300"/>
          </a:xfrm>
        </p:spPr>
        <p:txBody>
          <a:bodyPr/>
          <a:lstStyle/>
          <a:p>
            <a:pPr algn="just">
              <a:lnSpc>
                <a:spcPct val="200000"/>
              </a:lnSpc>
            </a:pPr>
            <a:r>
              <a:rPr lang="es-CL" dirty="0"/>
              <a:t>Pruebas Automatizadas:</a:t>
            </a:r>
          </a:p>
          <a:p>
            <a:pPr algn="just">
              <a:lnSpc>
                <a:spcPct val="200000"/>
              </a:lnSpc>
            </a:pPr>
            <a:endParaRPr lang="es-CL" dirty="0"/>
          </a:p>
        </p:txBody>
      </p:sp>
      <p:graphicFrame>
        <p:nvGraphicFramePr>
          <p:cNvPr id="4" name="Tabla 3">
            <a:extLst>
              <a:ext uri="{FF2B5EF4-FFF2-40B4-BE49-F238E27FC236}">
                <a16:creationId xmlns:a16="http://schemas.microsoft.com/office/drawing/2014/main" id="{3CCB954F-E2DA-AAB3-E6AB-9CC08A982F22}"/>
              </a:ext>
            </a:extLst>
          </p:cNvPr>
          <p:cNvGraphicFramePr>
            <a:graphicFrameLocks noGrp="1"/>
          </p:cNvGraphicFramePr>
          <p:nvPr>
            <p:extLst>
              <p:ext uri="{D42A27DB-BD31-4B8C-83A1-F6EECF244321}">
                <p14:modId xmlns:p14="http://schemas.microsoft.com/office/powerpoint/2010/main" val="1064189569"/>
              </p:ext>
            </p:extLst>
          </p:nvPr>
        </p:nvGraphicFramePr>
        <p:xfrm>
          <a:off x="1339477" y="2616200"/>
          <a:ext cx="9786112" cy="3368929"/>
        </p:xfrm>
        <a:graphic>
          <a:graphicData uri="http://schemas.openxmlformats.org/drawingml/2006/table">
            <a:tbl>
              <a:tblPr firstRow="1" bandRow="1">
                <a:tableStyleId>{5C22544A-7EE6-4342-B048-85BDC9FD1C3A}</a:tableStyleId>
              </a:tblPr>
              <a:tblGrid>
                <a:gridCol w="9786112">
                  <a:extLst>
                    <a:ext uri="{9D8B030D-6E8A-4147-A177-3AD203B41FA5}">
                      <a16:colId xmlns:a16="http://schemas.microsoft.com/office/drawing/2014/main" val="2974787151"/>
                    </a:ext>
                  </a:extLst>
                </a:gridCol>
              </a:tblGrid>
              <a:tr h="370840">
                <a:tc>
                  <a:txBody>
                    <a:bodyPr/>
                    <a:lstStyle/>
                    <a:p>
                      <a:r>
                        <a:rPr lang="es-CL" dirty="0"/>
                        <a:t>Desventajas</a:t>
                      </a:r>
                    </a:p>
                  </a:txBody>
                  <a:tcPr/>
                </a:tc>
                <a:extLst>
                  <a:ext uri="{0D108BD9-81ED-4DB2-BD59-A6C34878D82A}">
                    <a16:rowId xmlns:a16="http://schemas.microsoft.com/office/drawing/2014/main" val="2402494226"/>
                  </a:ext>
                </a:extLst>
              </a:tr>
              <a:tr h="370840">
                <a:tc>
                  <a:txBody>
                    <a:bodyPr/>
                    <a:lstStyle/>
                    <a:p>
                      <a:pPr algn="just">
                        <a:lnSpc>
                          <a:spcPct val="150000"/>
                        </a:lnSpc>
                      </a:pPr>
                      <a:r>
                        <a:rPr lang="es-CL" dirty="0"/>
                        <a:t>Costo inicial: El desarrollo y mantenimiento de pruebas automatizadas pueden requerir una inversión inicial significativa en tiempo y recursos.</a:t>
                      </a:r>
                    </a:p>
                  </a:txBody>
                  <a:tcPr/>
                </a:tc>
                <a:extLst>
                  <a:ext uri="{0D108BD9-81ED-4DB2-BD59-A6C34878D82A}">
                    <a16:rowId xmlns:a16="http://schemas.microsoft.com/office/drawing/2014/main" val="49134729"/>
                  </a:ext>
                </a:extLst>
              </a:tr>
              <a:tr h="370840">
                <a:tc>
                  <a:txBody>
                    <a:bodyPr/>
                    <a:lstStyle/>
                    <a:p>
                      <a:pPr algn="just">
                        <a:lnSpc>
                          <a:spcPct val="150000"/>
                        </a:lnSpc>
                      </a:pPr>
                      <a:r>
                        <a:rPr lang="es-CL" dirty="0"/>
                        <a:t>Limitaciones de UI: Las pruebas automatizadas pueden ser frágiles y susceptibles a cambios en la interfaz de usuario, lo que puede requerir mantenimiento constante.</a:t>
                      </a:r>
                    </a:p>
                  </a:txBody>
                  <a:tcPr/>
                </a:tc>
                <a:extLst>
                  <a:ext uri="{0D108BD9-81ED-4DB2-BD59-A6C34878D82A}">
                    <a16:rowId xmlns:a16="http://schemas.microsoft.com/office/drawing/2014/main" val="3640825425"/>
                  </a:ext>
                </a:extLst>
              </a:tr>
              <a:tr h="370840">
                <a:tc>
                  <a:txBody>
                    <a:bodyPr/>
                    <a:lstStyle/>
                    <a:p>
                      <a:pPr algn="just">
                        <a:lnSpc>
                          <a:spcPct val="150000"/>
                        </a:lnSpc>
                      </a:pPr>
                      <a:r>
                        <a:rPr lang="es-CL" dirty="0"/>
                        <a:t>No reemplaza pruebas manuales: Las pruebas automatizadas no pueden reemplazar completamente las pruebas manuales, especialmente en áreas como la usabilidad y la apariencia visual.</a:t>
                      </a:r>
                    </a:p>
                  </a:txBody>
                  <a:tcPr/>
                </a:tc>
                <a:extLst>
                  <a:ext uri="{0D108BD9-81ED-4DB2-BD59-A6C34878D82A}">
                    <a16:rowId xmlns:a16="http://schemas.microsoft.com/office/drawing/2014/main" val="2979807517"/>
                  </a:ext>
                </a:extLst>
              </a:tr>
            </a:tbl>
          </a:graphicData>
        </a:graphic>
      </p:graphicFrame>
    </p:spTree>
    <p:extLst>
      <p:ext uri="{BB962C8B-B14F-4D97-AF65-F5344CB8AC3E}">
        <p14:creationId xmlns:p14="http://schemas.microsoft.com/office/powerpoint/2010/main" val="3472185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A65C7-B4B4-0423-57E6-DF98F840F67A}"/>
              </a:ext>
            </a:extLst>
          </p:cNvPr>
          <p:cNvSpPr>
            <a:spLocks noGrp="1"/>
          </p:cNvSpPr>
          <p:nvPr>
            <p:ph type="title"/>
          </p:nvPr>
        </p:nvSpPr>
        <p:spPr/>
        <p:txBody>
          <a:bodyPr/>
          <a:lstStyle/>
          <a:p>
            <a:r>
              <a:rPr lang="es-CL" dirty="0"/>
              <a:t>Consultas</a:t>
            </a:r>
          </a:p>
        </p:txBody>
      </p:sp>
      <p:pic>
        <p:nvPicPr>
          <p:cNvPr id="1026" name="Picture 2" descr="suelo Viaje barril muñeco pregunta Nuez Pantera Transporte">
            <a:extLst>
              <a:ext uri="{FF2B5EF4-FFF2-40B4-BE49-F238E27FC236}">
                <a16:creationId xmlns:a16="http://schemas.microsoft.com/office/drawing/2014/main" id="{28D9C7AE-1968-54E2-4FF5-5967DE2F1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265" y="2550854"/>
            <a:ext cx="2403079" cy="3000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840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051F4C-5C8C-6BAA-5DFA-5286EBEC2C85}"/>
              </a:ext>
            </a:extLst>
          </p:cNvPr>
          <p:cNvSpPr>
            <a:spLocks noGrp="1"/>
          </p:cNvSpPr>
          <p:nvPr>
            <p:ph type="title"/>
          </p:nvPr>
        </p:nvSpPr>
        <p:spPr/>
        <p:txBody>
          <a:bodyPr/>
          <a:lstStyle/>
          <a:p>
            <a:r>
              <a:rPr lang="es-CL" dirty="0"/>
              <a:t>Actividad 1. Investigación </a:t>
            </a:r>
          </a:p>
        </p:txBody>
      </p:sp>
      <p:sp>
        <p:nvSpPr>
          <p:cNvPr id="3" name="Marcador de contenido 2">
            <a:extLst>
              <a:ext uri="{FF2B5EF4-FFF2-40B4-BE49-F238E27FC236}">
                <a16:creationId xmlns:a16="http://schemas.microsoft.com/office/drawing/2014/main" id="{A9D53AD0-8FCB-827A-6F88-0EDEDB1FC0EA}"/>
              </a:ext>
            </a:extLst>
          </p:cNvPr>
          <p:cNvSpPr>
            <a:spLocks noGrp="1"/>
          </p:cNvSpPr>
          <p:nvPr>
            <p:ph idx="1"/>
          </p:nvPr>
        </p:nvSpPr>
        <p:spPr/>
        <p:txBody>
          <a:bodyPr/>
          <a:lstStyle/>
          <a:p>
            <a:r>
              <a:rPr lang="es-CL" dirty="0"/>
              <a:t>Formar equipos de 2 a 3 estudiantes</a:t>
            </a:r>
          </a:p>
          <a:p>
            <a:r>
              <a:rPr lang="es-CL" dirty="0"/>
              <a:t>Investigar 6 herramientas para automatizar pruebas de software, por ejemplo, </a:t>
            </a:r>
            <a:r>
              <a:rPr lang="es-CL" dirty="0" err="1"/>
              <a:t>Selenium</a:t>
            </a:r>
            <a:r>
              <a:rPr lang="es-CL" dirty="0"/>
              <a:t>, </a:t>
            </a:r>
            <a:r>
              <a:rPr lang="es-CL" dirty="0" err="1"/>
              <a:t>Appium</a:t>
            </a:r>
            <a:r>
              <a:rPr lang="es-CL" dirty="0"/>
              <a:t>, </a:t>
            </a:r>
            <a:r>
              <a:rPr lang="es-CL" dirty="0" err="1"/>
              <a:t>robotframework</a:t>
            </a:r>
            <a:endParaRPr lang="es-CL" dirty="0"/>
          </a:p>
          <a:p>
            <a:r>
              <a:rPr lang="es-CL" dirty="0"/>
              <a:t>Considere:</a:t>
            </a:r>
          </a:p>
          <a:p>
            <a:pPr lvl="1"/>
            <a:r>
              <a:rPr lang="es-CL" dirty="0"/>
              <a:t>Nombre / descripción / costo/ restricciones/</a:t>
            </a:r>
          </a:p>
          <a:p>
            <a:pPr lvl="1"/>
            <a:endParaRPr lang="es-CL" dirty="0"/>
          </a:p>
          <a:p>
            <a:pPr marL="457200" lvl="1" indent="0">
              <a:buNone/>
            </a:pPr>
            <a:endParaRPr lang="es-CL" i="1" dirty="0">
              <a:solidFill>
                <a:srgbClr val="C00000"/>
              </a:solidFill>
            </a:endParaRPr>
          </a:p>
          <a:p>
            <a:pPr marL="457200" lvl="1" indent="0">
              <a:buNone/>
            </a:pPr>
            <a:r>
              <a:rPr lang="es-CL" i="1" dirty="0">
                <a:solidFill>
                  <a:srgbClr val="C00000"/>
                </a:solidFill>
              </a:rPr>
              <a:t>“La cantidad de pruebas ejecutadas no tiene relación directa con la </a:t>
            </a:r>
            <a:r>
              <a:rPr lang="es-CL" b="1" i="1" dirty="0">
                <a:solidFill>
                  <a:srgbClr val="C00000"/>
                </a:solidFill>
              </a:rPr>
              <a:t>calidad de  las pruebas ejecutadas</a:t>
            </a:r>
            <a:r>
              <a:rPr lang="es-CL" i="1" dirty="0">
                <a:solidFill>
                  <a:srgbClr val="C00000"/>
                </a:solidFill>
              </a:rPr>
              <a:t>”</a:t>
            </a:r>
          </a:p>
        </p:txBody>
      </p:sp>
    </p:spTree>
    <p:extLst>
      <p:ext uri="{BB962C8B-B14F-4D97-AF65-F5344CB8AC3E}">
        <p14:creationId xmlns:p14="http://schemas.microsoft.com/office/powerpoint/2010/main" val="116670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11C3C-116E-5DB0-4CC8-201CEFD3CF7A}"/>
              </a:ext>
            </a:extLst>
          </p:cNvPr>
          <p:cNvSpPr>
            <a:spLocks noGrp="1"/>
          </p:cNvSpPr>
          <p:nvPr>
            <p:ph type="title"/>
          </p:nvPr>
        </p:nvSpPr>
        <p:spPr/>
        <p:txBody>
          <a:bodyPr/>
          <a:lstStyle/>
          <a:p>
            <a:r>
              <a:rPr lang="es-CL" dirty="0"/>
              <a:t>Técnicas de Pruebas</a:t>
            </a:r>
          </a:p>
        </p:txBody>
      </p:sp>
      <p:sp>
        <p:nvSpPr>
          <p:cNvPr id="3" name="Marcador de contenido 2">
            <a:extLst>
              <a:ext uri="{FF2B5EF4-FFF2-40B4-BE49-F238E27FC236}">
                <a16:creationId xmlns:a16="http://schemas.microsoft.com/office/drawing/2014/main" id="{79913269-231D-F3D1-5315-0DAC55573B18}"/>
              </a:ext>
            </a:extLst>
          </p:cNvPr>
          <p:cNvSpPr>
            <a:spLocks noGrp="1"/>
          </p:cNvSpPr>
          <p:nvPr>
            <p:ph idx="1"/>
          </p:nvPr>
        </p:nvSpPr>
        <p:spPr>
          <a:xfrm>
            <a:off x="1122830" y="2354118"/>
            <a:ext cx="8825659" cy="3416300"/>
          </a:xfrm>
        </p:spPr>
        <p:txBody>
          <a:bodyPr/>
          <a:lstStyle/>
          <a:p>
            <a:pPr algn="just">
              <a:lnSpc>
                <a:spcPct val="150000"/>
              </a:lnSpc>
            </a:pPr>
            <a:r>
              <a:rPr lang="es-CL" dirty="0"/>
              <a:t>De acuerdo al grado de conocimiento de la estructura interna del sistema se pueden clasificar las pruebas en:</a:t>
            </a:r>
          </a:p>
          <a:p>
            <a:pPr algn="just">
              <a:lnSpc>
                <a:spcPct val="150000"/>
              </a:lnSpc>
            </a:pPr>
            <a:r>
              <a:rPr lang="es-CL" b="1" dirty="0">
                <a:solidFill>
                  <a:srgbClr val="7030A0"/>
                </a:solidFill>
              </a:rPr>
              <a:t>Pruebas de caja blanca (White-Box Testing)</a:t>
            </a:r>
          </a:p>
          <a:p>
            <a:pPr algn="just">
              <a:lnSpc>
                <a:spcPct val="150000"/>
              </a:lnSpc>
            </a:pPr>
            <a:r>
              <a:rPr lang="es-CL" b="1" dirty="0">
                <a:solidFill>
                  <a:srgbClr val="7030A0"/>
                </a:solidFill>
              </a:rPr>
              <a:t>Pruebas de caja negra (Black-Box Testing) </a:t>
            </a:r>
          </a:p>
          <a:p>
            <a:pPr algn="just">
              <a:lnSpc>
                <a:spcPct val="150000"/>
              </a:lnSpc>
            </a:pPr>
            <a:r>
              <a:rPr lang="es-CL" b="1" dirty="0">
                <a:solidFill>
                  <a:srgbClr val="7030A0"/>
                </a:solidFill>
              </a:rPr>
              <a:t>Pruebas de Caja Gris (Gray Box testing) </a:t>
            </a:r>
          </a:p>
        </p:txBody>
      </p:sp>
    </p:spTree>
    <p:extLst>
      <p:ext uri="{BB962C8B-B14F-4D97-AF65-F5344CB8AC3E}">
        <p14:creationId xmlns:p14="http://schemas.microsoft.com/office/powerpoint/2010/main" val="4272894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F2FE38-72F8-B22F-8105-D26DDCEAD22D}"/>
              </a:ext>
            </a:extLst>
          </p:cNvPr>
          <p:cNvSpPr>
            <a:spLocks noGrp="1"/>
          </p:cNvSpPr>
          <p:nvPr>
            <p:ph type="title"/>
          </p:nvPr>
        </p:nvSpPr>
        <p:spPr>
          <a:xfrm>
            <a:off x="1154954" y="973668"/>
            <a:ext cx="9633119" cy="706964"/>
          </a:xfrm>
        </p:spPr>
        <p:txBody>
          <a:bodyPr/>
          <a:lstStyle/>
          <a:p>
            <a:pPr algn="ctr"/>
            <a:r>
              <a:rPr lang="es-CL" dirty="0"/>
              <a:t>Pruebas de caja blanca (White-Box Testing)</a:t>
            </a:r>
          </a:p>
        </p:txBody>
      </p:sp>
      <p:sp>
        <p:nvSpPr>
          <p:cNvPr id="3" name="Marcador de contenido 2">
            <a:extLst>
              <a:ext uri="{FF2B5EF4-FFF2-40B4-BE49-F238E27FC236}">
                <a16:creationId xmlns:a16="http://schemas.microsoft.com/office/drawing/2014/main" id="{3A338607-A394-DB0B-5CC0-3053AD6F6EEB}"/>
              </a:ext>
            </a:extLst>
          </p:cNvPr>
          <p:cNvSpPr>
            <a:spLocks noGrp="1"/>
          </p:cNvSpPr>
          <p:nvPr>
            <p:ph idx="1"/>
          </p:nvPr>
        </p:nvSpPr>
        <p:spPr>
          <a:xfrm>
            <a:off x="526676" y="2326409"/>
            <a:ext cx="10889673" cy="3788064"/>
          </a:xfrm>
        </p:spPr>
        <p:txBody>
          <a:bodyPr>
            <a:normAutofit lnSpcReduction="10000"/>
          </a:bodyPr>
          <a:lstStyle/>
          <a:p>
            <a:pPr algn="just">
              <a:lnSpc>
                <a:spcPct val="200000"/>
              </a:lnSpc>
            </a:pPr>
            <a:r>
              <a:rPr lang="es-CL" dirty="0"/>
              <a:t>Pruebas de caja blanca (White-Box Testing). Son pruebas estructurales. Conociendo el código y siguiendo su estructura lógica, se pueden diseñar pruebas destinadas a comprobar que el código hace correctamente lo que el diseño de bajo nivel indica y otras que demuestren que no se comporta adecuadamente ante determinadas situaciones. Ejemplos típicos de ello son las pruebas unitarias. Se centran en lo que hay codificado o diseñado a bajo nivel por lo que no es necesario conocer la especificación de requisitos, que por otra parte será difícil de relacionar con partes diseñadas a muy bajo nivel.</a:t>
            </a:r>
          </a:p>
        </p:txBody>
      </p:sp>
    </p:spTree>
    <p:extLst>
      <p:ext uri="{BB962C8B-B14F-4D97-AF65-F5344CB8AC3E}">
        <p14:creationId xmlns:p14="http://schemas.microsoft.com/office/powerpoint/2010/main" val="2074049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F2FE38-72F8-B22F-8105-D26DDCEAD22D}"/>
              </a:ext>
            </a:extLst>
          </p:cNvPr>
          <p:cNvSpPr>
            <a:spLocks noGrp="1"/>
          </p:cNvSpPr>
          <p:nvPr>
            <p:ph type="title"/>
          </p:nvPr>
        </p:nvSpPr>
        <p:spPr>
          <a:xfrm>
            <a:off x="1154954" y="973668"/>
            <a:ext cx="9633119" cy="706964"/>
          </a:xfrm>
        </p:spPr>
        <p:txBody>
          <a:bodyPr/>
          <a:lstStyle/>
          <a:p>
            <a:pPr algn="ctr"/>
            <a:r>
              <a:rPr lang="es-CL" dirty="0"/>
              <a:t>Las pruebas de caja negra (Black-Box Testing) </a:t>
            </a:r>
          </a:p>
        </p:txBody>
      </p:sp>
      <p:sp>
        <p:nvSpPr>
          <p:cNvPr id="3" name="Marcador de contenido 2">
            <a:extLst>
              <a:ext uri="{FF2B5EF4-FFF2-40B4-BE49-F238E27FC236}">
                <a16:creationId xmlns:a16="http://schemas.microsoft.com/office/drawing/2014/main" id="{3A338607-A394-DB0B-5CC0-3053AD6F6EEB}"/>
              </a:ext>
            </a:extLst>
          </p:cNvPr>
          <p:cNvSpPr>
            <a:spLocks noGrp="1"/>
          </p:cNvSpPr>
          <p:nvPr>
            <p:ph idx="1"/>
          </p:nvPr>
        </p:nvSpPr>
        <p:spPr>
          <a:xfrm>
            <a:off x="526676" y="2326409"/>
            <a:ext cx="10889673" cy="3788064"/>
          </a:xfrm>
        </p:spPr>
        <p:txBody>
          <a:bodyPr>
            <a:normAutofit lnSpcReduction="10000"/>
          </a:bodyPr>
          <a:lstStyle/>
          <a:p>
            <a:pPr algn="just">
              <a:lnSpc>
                <a:spcPct val="200000"/>
              </a:lnSpc>
            </a:pPr>
            <a:r>
              <a:rPr lang="es-CL" dirty="0"/>
              <a:t>Las pruebas de caja negra (Black-Box Testing) son pruebas funcionales. Se parte de los requisitos funcionales, a muy alto nivel, para diseñar pruebas que se aplican sobre el sistema sin necesidad de conocer como está construido por dentro (Caja negra). Las pruebas se aplican sobre el sistema empleando un determinado conjunto de datos de entrada y observando las salidas que se producen para determinar si la función se está desempeñando correctamente por el sistema bajo prueba. Las herramientas básicas son observar la funcionalidad y contrastar con la especificación.</a:t>
            </a:r>
          </a:p>
        </p:txBody>
      </p:sp>
    </p:spTree>
    <p:extLst>
      <p:ext uri="{BB962C8B-B14F-4D97-AF65-F5344CB8AC3E}">
        <p14:creationId xmlns:p14="http://schemas.microsoft.com/office/powerpoint/2010/main" val="3895320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F2FE38-72F8-B22F-8105-D26DDCEAD22D}"/>
              </a:ext>
            </a:extLst>
          </p:cNvPr>
          <p:cNvSpPr>
            <a:spLocks noGrp="1"/>
          </p:cNvSpPr>
          <p:nvPr>
            <p:ph type="title"/>
          </p:nvPr>
        </p:nvSpPr>
        <p:spPr>
          <a:xfrm>
            <a:off x="1154954" y="973668"/>
            <a:ext cx="9633119" cy="706964"/>
          </a:xfrm>
        </p:spPr>
        <p:txBody>
          <a:bodyPr/>
          <a:lstStyle/>
          <a:p>
            <a:pPr algn="ctr"/>
            <a:r>
              <a:rPr lang="es-CL" dirty="0"/>
              <a:t>Las pruebas de Caja Gris (Gray Box testing) </a:t>
            </a:r>
          </a:p>
        </p:txBody>
      </p:sp>
      <p:sp>
        <p:nvSpPr>
          <p:cNvPr id="3" name="Marcador de contenido 2">
            <a:extLst>
              <a:ext uri="{FF2B5EF4-FFF2-40B4-BE49-F238E27FC236}">
                <a16:creationId xmlns:a16="http://schemas.microsoft.com/office/drawing/2014/main" id="{3A338607-A394-DB0B-5CC0-3053AD6F6EEB}"/>
              </a:ext>
            </a:extLst>
          </p:cNvPr>
          <p:cNvSpPr>
            <a:spLocks noGrp="1"/>
          </p:cNvSpPr>
          <p:nvPr>
            <p:ph idx="1"/>
          </p:nvPr>
        </p:nvSpPr>
        <p:spPr>
          <a:xfrm>
            <a:off x="526676" y="2326409"/>
            <a:ext cx="10889673" cy="3788064"/>
          </a:xfrm>
        </p:spPr>
        <p:txBody>
          <a:bodyPr>
            <a:normAutofit/>
          </a:bodyPr>
          <a:lstStyle/>
          <a:p>
            <a:pPr algn="just">
              <a:lnSpc>
                <a:spcPct val="200000"/>
              </a:lnSpc>
            </a:pPr>
            <a:r>
              <a:rPr lang="es-CL" dirty="0"/>
              <a:t>Las pruebas de Caja Gris (Gray Box testing) son una mezcla de ambas. Se centran en la comprobación de los requisitos, al igual que las de Caja Negra pero se establece un diálogo Programador-</a:t>
            </a:r>
            <a:r>
              <a:rPr lang="es-CL" dirty="0" err="1"/>
              <a:t>Tester</a:t>
            </a:r>
            <a:r>
              <a:rPr lang="es-CL" dirty="0"/>
              <a:t> o bien se estudia la documentación técnica para conocer algo de la estructura interna del sistema de modo que se puedan diseñar mejores casos de prueba y poder limitar las posibles combinaciones de prueba que supondría el absoluto desconocimiento de la estructura del sistema. </a:t>
            </a:r>
          </a:p>
        </p:txBody>
      </p:sp>
    </p:spTree>
    <p:extLst>
      <p:ext uri="{BB962C8B-B14F-4D97-AF65-F5344CB8AC3E}">
        <p14:creationId xmlns:p14="http://schemas.microsoft.com/office/powerpoint/2010/main" val="3800989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A65C7-B4B4-0423-57E6-DF98F840F67A}"/>
              </a:ext>
            </a:extLst>
          </p:cNvPr>
          <p:cNvSpPr>
            <a:spLocks noGrp="1"/>
          </p:cNvSpPr>
          <p:nvPr>
            <p:ph type="title"/>
          </p:nvPr>
        </p:nvSpPr>
        <p:spPr/>
        <p:txBody>
          <a:bodyPr/>
          <a:lstStyle/>
          <a:p>
            <a:r>
              <a:rPr lang="es-CL" dirty="0"/>
              <a:t>Consultas</a:t>
            </a:r>
          </a:p>
        </p:txBody>
      </p:sp>
      <p:pic>
        <p:nvPicPr>
          <p:cNvPr id="1026" name="Picture 2" descr="suelo Viaje barril muñeco pregunta Nuez Pantera Transporte">
            <a:extLst>
              <a:ext uri="{FF2B5EF4-FFF2-40B4-BE49-F238E27FC236}">
                <a16:creationId xmlns:a16="http://schemas.microsoft.com/office/drawing/2014/main" id="{28D9C7AE-1968-54E2-4FF5-5967DE2F1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265" y="2550854"/>
            <a:ext cx="2403079" cy="3000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097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629C7D-C3CF-CF54-98CF-8F35173A63E8}"/>
              </a:ext>
            </a:extLst>
          </p:cNvPr>
          <p:cNvSpPr>
            <a:spLocks noGrp="1"/>
          </p:cNvSpPr>
          <p:nvPr>
            <p:ph type="title"/>
          </p:nvPr>
        </p:nvSpPr>
        <p:spPr/>
        <p:txBody>
          <a:bodyPr/>
          <a:lstStyle/>
          <a:p>
            <a:pPr algn="ctr"/>
            <a:r>
              <a:rPr lang="es-CL" dirty="0"/>
              <a:t>Tipos de pruebas de software</a:t>
            </a:r>
          </a:p>
        </p:txBody>
      </p:sp>
      <p:sp>
        <p:nvSpPr>
          <p:cNvPr id="3" name="Marcador de contenido 2">
            <a:extLst>
              <a:ext uri="{FF2B5EF4-FFF2-40B4-BE49-F238E27FC236}">
                <a16:creationId xmlns:a16="http://schemas.microsoft.com/office/drawing/2014/main" id="{CB200973-4FA9-4CA1-253F-754B852C3F9E}"/>
              </a:ext>
            </a:extLst>
          </p:cNvPr>
          <p:cNvSpPr>
            <a:spLocks noGrp="1"/>
          </p:cNvSpPr>
          <p:nvPr>
            <p:ph idx="1"/>
          </p:nvPr>
        </p:nvSpPr>
        <p:spPr/>
        <p:txBody>
          <a:bodyPr>
            <a:normAutofit fontScale="92500" lnSpcReduction="20000"/>
          </a:bodyPr>
          <a:lstStyle/>
          <a:p>
            <a:pPr algn="just">
              <a:lnSpc>
                <a:spcPct val="150000"/>
              </a:lnSpc>
            </a:pPr>
            <a:r>
              <a:rPr lang="es-CL" dirty="0"/>
              <a:t>Existen diferentes tipos de pruebas de software cada una con su propio enfoque y objetivos. Algunos de los tipos de pruebas de software más comunes incluyen:</a:t>
            </a:r>
          </a:p>
          <a:p>
            <a:pPr algn="just">
              <a:lnSpc>
                <a:spcPct val="150000"/>
              </a:lnSpc>
            </a:pPr>
            <a:r>
              <a:rPr lang="es-CL" dirty="0">
                <a:solidFill>
                  <a:srgbClr val="7030A0"/>
                </a:solidFill>
              </a:rPr>
              <a:t>Pruebas unitarias </a:t>
            </a:r>
          </a:p>
          <a:p>
            <a:pPr algn="just">
              <a:lnSpc>
                <a:spcPct val="150000"/>
              </a:lnSpc>
            </a:pPr>
            <a:r>
              <a:rPr lang="es-CL" dirty="0">
                <a:solidFill>
                  <a:srgbClr val="7030A0"/>
                </a:solidFill>
              </a:rPr>
              <a:t>Pruebas de integración </a:t>
            </a:r>
          </a:p>
          <a:p>
            <a:pPr algn="just">
              <a:lnSpc>
                <a:spcPct val="150000"/>
              </a:lnSpc>
            </a:pPr>
            <a:r>
              <a:rPr lang="es-CL" dirty="0">
                <a:solidFill>
                  <a:srgbClr val="7030A0"/>
                </a:solidFill>
              </a:rPr>
              <a:t>Pruebas de aceptación </a:t>
            </a:r>
          </a:p>
          <a:p>
            <a:pPr algn="just">
              <a:lnSpc>
                <a:spcPct val="150000"/>
              </a:lnSpc>
            </a:pPr>
            <a:r>
              <a:rPr lang="es-CL" dirty="0">
                <a:solidFill>
                  <a:srgbClr val="7030A0"/>
                </a:solidFill>
              </a:rPr>
              <a:t>Pruebas de regresión</a:t>
            </a:r>
          </a:p>
          <a:p>
            <a:pPr algn="just">
              <a:lnSpc>
                <a:spcPct val="150000"/>
              </a:lnSpc>
            </a:pPr>
            <a:r>
              <a:rPr lang="es-CL" dirty="0">
                <a:solidFill>
                  <a:srgbClr val="7030A0"/>
                </a:solidFill>
              </a:rPr>
              <a:t>Etc.</a:t>
            </a:r>
          </a:p>
        </p:txBody>
      </p:sp>
    </p:spTree>
    <p:extLst>
      <p:ext uri="{BB962C8B-B14F-4D97-AF65-F5344CB8AC3E}">
        <p14:creationId xmlns:p14="http://schemas.microsoft.com/office/powerpoint/2010/main" val="1799941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691139-9264-E2DD-DFA7-1574792E0456}"/>
              </a:ext>
            </a:extLst>
          </p:cNvPr>
          <p:cNvSpPr>
            <a:spLocks noGrp="1"/>
          </p:cNvSpPr>
          <p:nvPr>
            <p:ph type="title"/>
          </p:nvPr>
        </p:nvSpPr>
        <p:spPr/>
        <p:txBody>
          <a:bodyPr/>
          <a:lstStyle/>
          <a:p>
            <a:pPr algn="ctr"/>
            <a:r>
              <a:rPr lang="es-CL" dirty="0"/>
              <a:t>Modelo del proceso de pruebas del software</a:t>
            </a:r>
          </a:p>
        </p:txBody>
      </p:sp>
      <p:pic>
        <p:nvPicPr>
          <p:cNvPr id="6" name="Imagen 5">
            <a:extLst>
              <a:ext uri="{FF2B5EF4-FFF2-40B4-BE49-F238E27FC236}">
                <a16:creationId xmlns:a16="http://schemas.microsoft.com/office/drawing/2014/main" id="{631D2B50-72B3-296D-C6B3-EA462811FAEA}"/>
              </a:ext>
            </a:extLst>
          </p:cNvPr>
          <p:cNvPicPr>
            <a:picLocks noChangeAspect="1"/>
          </p:cNvPicPr>
          <p:nvPr/>
        </p:nvPicPr>
        <p:blipFill>
          <a:blip r:embed="rId2">
            <a:extLst>
              <a:ext uri="{28A0092B-C50C-407E-A947-70E740481C1C}">
                <a14:useLocalDpi xmlns:a14="http://schemas.microsoft.com/office/drawing/2010/main" val="0"/>
              </a:ext>
            </a:extLst>
          </a:blip>
          <a:srcRect l="2037" t="4091" r="19887" b="74042"/>
          <a:stretch>
            <a:fillRect/>
          </a:stretch>
        </p:blipFill>
        <p:spPr bwMode="auto">
          <a:xfrm>
            <a:off x="1154954" y="2689400"/>
            <a:ext cx="9973930" cy="1974040"/>
          </a:xfrm>
          <a:prstGeom prst="rect">
            <a:avLst/>
          </a:prstGeom>
          <a:noFill/>
          <a:ln>
            <a:noFill/>
          </a:ln>
        </p:spPr>
      </p:pic>
    </p:spTree>
    <p:extLst>
      <p:ext uri="{BB962C8B-B14F-4D97-AF65-F5344CB8AC3E}">
        <p14:creationId xmlns:p14="http://schemas.microsoft.com/office/powerpoint/2010/main" val="105553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629C7D-C3CF-CF54-98CF-8F35173A63E8}"/>
              </a:ext>
            </a:extLst>
          </p:cNvPr>
          <p:cNvSpPr>
            <a:spLocks noGrp="1"/>
          </p:cNvSpPr>
          <p:nvPr>
            <p:ph type="title"/>
          </p:nvPr>
        </p:nvSpPr>
        <p:spPr/>
        <p:txBody>
          <a:bodyPr/>
          <a:lstStyle/>
          <a:p>
            <a:pPr algn="ctr"/>
            <a:r>
              <a:rPr lang="es-CL" dirty="0"/>
              <a:t>Pruebas para asegurar la </a:t>
            </a:r>
            <a:r>
              <a:rPr lang="es-CL" b="1" dirty="0"/>
              <a:t>calidad de un software(QA)</a:t>
            </a:r>
          </a:p>
        </p:txBody>
      </p:sp>
      <p:sp>
        <p:nvSpPr>
          <p:cNvPr id="3" name="Marcador de contenido 2">
            <a:extLst>
              <a:ext uri="{FF2B5EF4-FFF2-40B4-BE49-F238E27FC236}">
                <a16:creationId xmlns:a16="http://schemas.microsoft.com/office/drawing/2014/main" id="{CB200973-4FA9-4CA1-253F-754B852C3F9E}"/>
              </a:ext>
            </a:extLst>
          </p:cNvPr>
          <p:cNvSpPr>
            <a:spLocks noGrp="1"/>
          </p:cNvSpPr>
          <p:nvPr>
            <p:ph idx="1"/>
          </p:nvPr>
        </p:nvSpPr>
        <p:spPr/>
        <p:txBody>
          <a:bodyPr/>
          <a:lstStyle/>
          <a:p>
            <a:pPr algn="just">
              <a:lnSpc>
                <a:spcPct val="150000"/>
              </a:lnSpc>
            </a:pPr>
            <a:r>
              <a:rPr lang="es-CL" b="1" dirty="0"/>
              <a:t>Pruebas Unitarias:</a:t>
            </a:r>
            <a:r>
              <a:rPr lang="es-CL" dirty="0"/>
              <a:t> Estas pruebas se centran en verificar el correcto funcionamiento de unidades individuales de código, como funciones o métodos. Se escriben y ejecutan por los propios desarrolladores para garantizar que cada componente del software funcione según lo esperado.</a:t>
            </a:r>
          </a:p>
        </p:txBody>
      </p:sp>
    </p:spTree>
    <p:extLst>
      <p:ext uri="{BB962C8B-B14F-4D97-AF65-F5344CB8AC3E}">
        <p14:creationId xmlns:p14="http://schemas.microsoft.com/office/powerpoint/2010/main" val="3979308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629C7D-C3CF-CF54-98CF-8F35173A63E8}"/>
              </a:ext>
            </a:extLst>
          </p:cNvPr>
          <p:cNvSpPr>
            <a:spLocks noGrp="1"/>
          </p:cNvSpPr>
          <p:nvPr>
            <p:ph type="title"/>
          </p:nvPr>
        </p:nvSpPr>
        <p:spPr/>
        <p:txBody>
          <a:bodyPr/>
          <a:lstStyle/>
          <a:p>
            <a:pPr algn="ctr"/>
            <a:r>
              <a:rPr lang="es-CL" dirty="0"/>
              <a:t>Pruebas para asegurar la </a:t>
            </a:r>
            <a:r>
              <a:rPr lang="es-CL" b="1" dirty="0"/>
              <a:t>calidad de un software</a:t>
            </a:r>
            <a:r>
              <a:rPr lang="es-CL" dirty="0"/>
              <a:t>(QA)</a:t>
            </a:r>
          </a:p>
        </p:txBody>
      </p:sp>
      <p:sp>
        <p:nvSpPr>
          <p:cNvPr id="3" name="Marcador de contenido 2">
            <a:extLst>
              <a:ext uri="{FF2B5EF4-FFF2-40B4-BE49-F238E27FC236}">
                <a16:creationId xmlns:a16="http://schemas.microsoft.com/office/drawing/2014/main" id="{CB200973-4FA9-4CA1-253F-754B852C3F9E}"/>
              </a:ext>
            </a:extLst>
          </p:cNvPr>
          <p:cNvSpPr>
            <a:spLocks noGrp="1"/>
          </p:cNvSpPr>
          <p:nvPr>
            <p:ph idx="1"/>
          </p:nvPr>
        </p:nvSpPr>
        <p:spPr/>
        <p:txBody>
          <a:bodyPr/>
          <a:lstStyle/>
          <a:p>
            <a:pPr algn="just">
              <a:lnSpc>
                <a:spcPct val="150000"/>
              </a:lnSpc>
            </a:pPr>
            <a:r>
              <a:rPr lang="es-CL" b="1" dirty="0"/>
              <a:t>Pruebas de Integración:</a:t>
            </a:r>
            <a:r>
              <a:rPr lang="es-CL" dirty="0"/>
              <a:t> Estas pruebas se realizan para verificar que los diferentes módulos o componentes del software interactúen correctamente entre sí. Se prueban las interfaces entre los distintos módulos para asegurar que la integración funcione sin problemas</a:t>
            </a:r>
          </a:p>
        </p:txBody>
      </p:sp>
    </p:spTree>
    <p:extLst>
      <p:ext uri="{BB962C8B-B14F-4D97-AF65-F5344CB8AC3E}">
        <p14:creationId xmlns:p14="http://schemas.microsoft.com/office/powerpoint/2010/main" val="3518797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83A344-FCE5-E91C-AF3A-C0C568F8CD2A}"/>
              </a:ext>
            </a:extLst>
          </p:cNvPr>
          <p:cNvSpPr>
            <a:spLocks noGrp="1"/>
          </p:cNvSpPr>
          <p:nvPr>
            <p:ph type="title"/>
          </p:nvPr>
        </p:nvSpPr>
        <p:spPr/>
        <p:txBody>
          <a:bodyPr/>
          <a:lstStyle/>
          <a:p>
            <a:r>
              <a:rPr lang="es-CL" dirty="0"/>
              <a:t>(QA) Pruebas de Integración</a:t>
            </a:r>
          </a:p>
        </p:txBody>
      </p:sp>
      <p:sp>
        <p:nvSpPr>
          <p:cNvPr id="3" name="Marcador de contenido 2">
            <a:extLst>
              <a:ext uri="{FF2B5EF4-FFF2-40B4-BE49-F238E27FC236}">
                <a16:creationId xmlns:a16="http://schemas.microsoft.com/office/drawing/2014/main" id="{E1A491E7-4AE3-F1C8-8A12-FE9836CF09E2}"/>
              </a:ext>
            </a:extLst>
          </p:cNvPr>
          <p:cNvSpPr>
            <a:spLocks noGrp="1"/>
          </p:cNvSpPr>
          <p:nvPr>
            <p:ph idx="1"/>
          </p:nvPr>
        </p:nvSpPr>
        <p:spPr>
          <a:xfrm>
            <a:off x="1154954" y="2603500"/>
            <a:ext cx="10485358" cy="3416300"/>
          </a:xfrm>
        </p:spPr>
        <p:txBody>
          <a:bodyPr>
            <a:normAutofit fontScale="92500" lnSpcReduction="10000"/>
          </a:bodyPr>
          <a:lstStyle/>
          <a:p>
            <a:pPr algn="just">
              <a:lnSpc>
                <a:spcPct val="150000"/>
              </a:lnSpc>
            </a:pPr>
            <a:r>
              <a:rPr lang="es-CL" dirty="0"/>
              <a:t>Pruebas incrementales:</a:t>
            </a:r>
          </a:p>
          <a:p>
            <a:pPr lvl="1" algn="just">
              <a:lnSpc>
                <a:spcPct val="150000"/>
              </a:lnSpc>
            </a:pPr>
            <a:r>
              <a:rPr lang="es-CL" b="1" dirty="0"/>
              <a:t>Integración Top-Down:</a:t>
            </a:r>
            <a:r>
              <a:rPr lang="es-CL" dirty="0"/>
              <a:t> Las pruebas top-</a:t>
            </a:r>
            <a:r>
              <a:rPr lang="es-CL" dirty="0" err="1"/>
              <a:t>down</a:t>
            </a:r>
            <a:r>
              <a:rPr lang="es-CL" dirty="0"/>
              <a:t> emplean un enfoque sistemático para probar los módulos de software desde el nivel superior hacia abajo a través de la jerarquía del sistema. Las pruebas comienzan con el módulo principal del software y continúan con los submódulos de la aplicación.</a:t>
            </a:r>
          </a:p>
          <a:p>
            <a:pPr lvl="1" algn="just">
              <a:lnSpc>
                <a:spcPct val="150000"/>
              </a:lnSpc>
            </a:pPr>
            <a:r>
              <a:rPr lang="es-CL" b="1" dirty="0"/>
              <a:t>Integración Bottom-Up: </a:t>
            </a:r>
            <a:r>
              <a:rPr lang="es-CL" dirty="0"/>
              <a:t>Cuando se realizan pruebas bottom-up, primero se prueban los módulos de nivel inferior. Se pasa gradualmente a los módulos de nivel superior y así sucesivamente, hasta que todas las facetas del software se han probado a fondo. Esta estrategia se denomina razonamiento inductivo. Resulta beneficiosa cuando se incorporan al producto final componentes ya existentes.</a:t>
            </a:r>
          </a:p>
        </p:txBody>
      </p:sp>
    </p:spTree>
    <p:extLst>
      <p:ext uri="{BB962C8B-B14F-4D97-AF65-F5344CB8AC3E}">
        <p14:creationId xmlns:p14="http://schemas.microsoft.com/office/powerpoint/2010/main" val="1676154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83A344-FCE5-E91C-AF3A-C0C568F8CD2A}"/>
              </a:ext>
            </a:extLst>
          </p:cNvPr>
          <p:cNvSpPr>
            <a:spLocks noGrp="1"/>
          </p:cNvSpPr>
          <p:nvPr>
            <p:ph type="title"/>
          </p:nvPr>
        </p:nvSpPr>
        <p:spPr/>
        <p:txBody>
          <a:bodyPr/>
          <a:lstStyle/>
          <a:p>
            <a:r>
              <a:rPr lang="es-CL" dirty="0"/>
              <a:t>(QA) Pruebas de Integración</a:t>
            </a:r>
          </a:p>
        </p:txBody>
      </p:sp>
      <p:sp>
        <p:nvSpPr>
          <p:cNvPr id="3" name="Marcador de contenido 2">
            <a:extLst>
              <a:ext uri="{FF2B5EF4-FFF2-40B4-BE49-F238E27FC236}">
                <a16:creationId xmlns:a16="http://schemas.microsoft.com/office/drawing/2014/main" id="{E1A491E7-4AE3-F1C8-8A12-FE9836CF09E2}"/>
              </a:ext>
            </a:extLst>
          </p:cNvPr>
          <p:cNvSpPr>
            <a:spLocks noGrp="1"/>
          </p:cNvSpPr>
          <p:nvPr>
            <p:ph idx="1"/>
          </p:nvPr>
        </p:nvSpPr>
        <p:spPr>
          <a:xfrm>
            <a:off x="1154954" y="2603500"/>
            <a:ext cx="10485358" cy="3416300"/>
          </a:xfrm>
        </p:spPr>
        <p:txBody>
          <a:bodyPr>
            <a:normAutofit/>
          </a:bodyPr>
          <a:lstStyle/>
          <a:p>
            <a:pPr algn="just">
              <a:lnSpc>
                <a:spcPct val="150000"/>
              </a:lnSpc>
            </a:pPr>
            <a:r>
              <a:rPr lang="es-CL" dirty="0"/>
              <a:t>Pruebas incrementales:</a:t>
            </a:r>
          </a:p>
          <a:p>
            <a:pPr lvl="1" algn="just">
              <a:lnSpc>
                <a:spcPct val="150000"/>
              </a:lnSpc>
            </a:pPr>
            <a:r>
              <a:rPr lang="es-CL" b="1" dirty="0"/>
              <a:t>Integración Top-Down:</a:t>
            </a:r>
            <a:r>
              <a:rPr lang="es-CL" dirty="0"/>
              <a:t>.</a:t>
            </a:r>
          </a:p>
        </p:txBody>
      </p:sp>
      <p:pic>
        <p:nvPicPr>
          <p:cNvPr id="7" name="Imagen 6">
            <a:extLst>
              <a:ext uri="{FF2B5EF4-FFF2-40B4-BE49-F238E27FC236}">
                <a16:creationId xmlns:a16="http://schemas.microsoft.com/office/drawing/2014/main" id="{1469B5AF-D04C-832F-8FCD-FB150F493346}"/>
              </a:ext>
            </a:extLst>
          </p:cNvPr>
          <p:cNvPicPr>
            <a:picLocks noChangeAspect="1"/>
          </p:cNvPicPr>
          <p:nvPr/>
        </p:nvPicPr>
        <p:blipFill>
          <a:blip r:embed="rId2"/>
          <a:stretch>
            <a:fillRect/>
          </a:stretch>
        </p:blipFill>
        <p:spPr>
          <a:xfrm>
            <a:off x="5324030" y="2842671"/>
            <a:ext cx="4296375" cy="3629532"/>
          </a:xfrm>
          <a:prstGeom prst="rect">
            <a:avLst/>
          </a:prstGeom>
        </p:spPr>
      </p:pic>
    </p:spTree>
    <p:extLst>
      <p:ext uri="{BB962C8B-B14F-4D97-AF65-F5344CB8AC3E}">
        <p14:creationId xmlns:p14="http://schemas.microsoft.com/office/powerpoint/2010/main" val="3849196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83A344-FCE5-E91C-AF3A-C0C568F8CD2A}"/>
              </a:ext>
            </a:extLst>
          </p:cNvPr>
          <p:cNvSpPr>
            <a:spLocks noGrp="1"/>
          </p:cNvSpPr>
          <p:nvPr>
            <p:ph type="title"/>
          </p:nvPr>
        </p:nvSpPr>
        <p:spPr/>
        <p:txBody>
          <a:bodyPr/>
          <a:lstStyle/>
          <a:p>
            <a:r>
              <a:rPr lang="es-CL" dirty="0"/>
              <a:t>(QA) Pruebas de Integración</a:t>
            </a:r>
          </a:p>
        </p:txBody>
      </p:sp>
      <p:sp>
        <p:nvSpPr>
          <p:cNvPr id="3" name="Marcador de contenido 2">
            <a:extLst>
              <a:ext uri="{FF2B5EF4-FFF2-40B4-BE49-F238E27FC236}">
                <a16:creationId xmlns:a16="http://schemas.microsoft.com/office/drawing/2014/main" id="{E1A491E7-4AE3-F1C8-8A12-FE9836CF09E2}"/>
              </a:ext>
            </a:extLst>
          </p:cNvPr>
          <p:cNvSpPr>
            <a:spLocks noGrp="1"/>
          </p:cNvSpPr>
          <p:nvPr>
            <p:ph idx="1"/>
          </p:nvPr>
        </p:nvSpPr>
        <p:spPr>
          <a:xfrm>
            <a:off x="1154954" y="2603500"/>
            <a:ext cx="10485358" cy="3416300"/>
          </a:xfrm>
        </p:spPr>
        <p:txBody>
          <a:bodyPr>
            <a:normAutofit/>
          </a:bodyPr>
          <a:lstStyle/>
          <a:p>
            <a:pPr algn="just">
              <a:lnSpc>
                <a:spcPct val="150000"/>
              </a:lnSpc>
            </a:pPr>
            <a:r>
              <a:rPr lang="es-CL" dirty="0"/>
              <a:t>Pruebas incrementales:</a:t>
            </a:r>
          </a:p>
          <a:p>
            <a:pPr lvl="1" algn="just">
              <a:lnSpc>
                <a:spcPct val="150000"/>
              </a:lnSpc>
            </a:pPr>
            <a:r>
              <a:rPr lang="es-CL" b="1" dirty="0"/>
              <a:t>Integración Bottom-Up :</a:t>
            </a:r>
            <a:endParaRPr lang="es-CL" dirty="0"/>
          </a:p>
        </p:txBody>
      </p:sp>
      <p:pic>
        <p:nvPicPr>
          <p:cNvPr id="4" name="Imagen 3">
            <a:extLst>
              <a:ext uri="{FF2B5EF4-FFF2-40B4-BE49-F238E27FC236}">
                <a16:creationId xmlns:a16="http://schemas.microsoft.com/office/drawing/2014/main" id="{707D6C57-8ADD-4CEC-F969-E88DC74FE326}"/>
              </a:ext>
            </a:extLst>
          </p:cNvPr>
          <p:cNvPicPr>
            <a:picLocks noChangeAspect="1"/>
          </p:cNvPicPr>
          <p:nvPr/>
        </p:nvPicPr>
        <p:blipFill>
          <a:blip r:embed="rId2"/>
          <a:stretch>
            <a:fillRect/>
          </a:stretch>
        </p:blipFill>
        <p:spPr>
          <a:xfrm>
            <a:off x="6096000" y="2682377"/>
            <a:ext cx="3953427" cy="3486637"/>
          </a:xfrm>
          <a:prstGeom prst="rect">
            <a:avLst/>
          </a:prstGeom>
        </p:spPr>
      </p:pic>
    </p:spTree>
    <p:extLst>
      <p:ext uri="{BB962C8B-B14F-4D97-AF65-F5344CB8AC3E}">
        <p14:creationId xmlns:p14="http://schemas.microsoft.com/office/powerpoint/2010/main" val="4126089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1579</TotalTime>
  <Words>1478</Words>
  <Application>Microsoft Macintosh PowerPoint</Application>
  <PresentationFormat>Panorámica</PresentationFormat>
  <Paragraphs>111</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Century Gothic</vt:lpstr>
      <vt:lpstr>Wingdings 3</vt:lpstr>
      <vt:lpstr>Sala de reuniones Ion</vt:lpstr>
      <vt:lpstr>Pruebas de Software</vt:lpstr>
      <vt:lpstr> ¿Qué son las pruebas Software? </vt:lpstr>
      <vt:lpstr>Tipos de pruebas de software</vt:lpstr>
      <vt:lpstr>Modelo del proceso de pruebas del software</vt:lpstr>
      <vt:lpstr>Pruebas para asegurar la calidad de un software(QA)</vt:lpstr>
      <vt:lpstr>Pruebas para asegurar la calidad de un software(QA)</vt:lpstr>
      <vt:lpstr>(QA) Pruebas de Integración</vt:lpstr>
      <vt:lpstr>(QA) Pruebas de Integración</vt:lpstr>
      <vt:lpstr>(QA) Pruebas de Integración</vt:lpstr>
      <vt:lpstr>Presentación de PowerPoint</vt:lpstr>
      <vt:lpstr>Pruebas Unitarias vs. Pruebas de Integración</vt:lpstr>
      <vt:lpstr>Pruebas para asegurar la calidad de un software(QA)</vt:lpstr>
      <vt:lpstr>Pruebas para asegurar la calidad de un software(QA)</vt:lpstr>
      <vt:lpstr>Pruebas de Aceptación del Usuario (UAT). </vt:lpstr>
      <vt:lpstr>Pruebas para asegurar la calidad de un software(QA)</vt:lpstr>
      <vt:lpstr>Consultas</vt:lpstr>
      <vt:lpstr>Pruebas para asegurar la calidad de un software(QA)</vt:lpstr>
      <vt:lpstr>Pruebas para asegurar la calidad de un software(QA)</vt:lpstr>
      <vt:lpstr>Pruebas para asegurar la calidad de un software(QA)</vt:lpstr>
      <vt:lpstr>Pruebas para asegurar la calidad de un software(QA)</vt:lpstr>
      <vt:lpstr>Pruebas para asegurar la calidad de un software(QA)</vt:lpstr>
      <vt:lpstr>Consultas</vt:lpstr>
      <vt:lpstr>Actividad 1. Investigación </vt:lpstr>
      <vt:lpstr>Técnicas de Pruebas</vt:lpstr>
      <vt:lpstr>Pruebas de caja blanca (White-Box Testing)</vt:lpstr>
      <vt:lpstr>Las pruebas de caja negra (Black-Box Testing) </vt:lpstr>
      <vt:lpstr>Las pruebas de Caja Gris (Gray Box testing) </vt:lpstr>
      <vt:lpstr>Consultas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HECTOR ANTONIO TEJO UVAL</dc:creator>
  <cp:lastModifiedBy>Jerman Espíndola Sandoval</cp:lastModifiedBy>
  <cp:revision>92</cp:revision>
  <dcterms:created xsi:type="dcterms:W3CDTF">2024-04-03T23:13:45Z</dcterms:created>
  <dcterms:modified xsi:type="dcterms:W3CDTF">2024-06-19T11:38:37Z</dcterms:modified>
</cp:coreProperties>
</file>