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9/24/25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9/24/25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9/24/25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9/24/25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9/24/25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273CA-8DA0-1F27-4DED-7D5C87A8EFA7}"/>
              </a:ext>
            </a:extLst>
          </p:cNvPr>
          <p:cNvSpPr>
            <a:spLocks noGrp="1"/>
          </p:cNvSpPr>
          <p:nvPr>
            <p:ph type="ctrTitle"/>
          </p:nvPr>
        </p:nvSpPr>
        <p:spPr/>
        <p:txBody>
          <a:bodyPr/>
          <a:lstStyle/>
          <a:p>
            <a:r>
              <a:rPr lang="en-US" dirty="0" err="1"/>
              <a:t>Cyclistic</a:t>
            </a:r>
            <a:r>
              <a:rPr lang="en-US" dirty="0"/>
              <a:t> Case Study</a:t>
            </a:r>
          </a:p>
        </p:txBody>
      </p:sp>
      <p:sp>
        <p:nvSpPr>
          <p:cNvPr id="3" name="Subtitle 2">
            <a:extLst>
              <a:ext uri="{FF2B5EF4-FFF2-40B4-BE49-F238E27FC236}">
                <a16:creationId xmlns:a16="http://schemas.microsoft.com/office/drawing/2014/main" id="{3AA55BFF-93C8-D1C6-0A08-8398668BDF41}"/>
              </a:ext>
            </a:extLst>
          </p:cNvPr>
          <p:cNvSpPr>
            <a:spLocks noGrp="1"/>
          </p:cNvSpPr>
          <p:nvPr>
            <p:ph type="subTitle" idx="1"/>
          </p:nvPr>
        </p:nvSpPr>
        <p:spPr/>
        <p:txBody>
          <a:bodyPr/>
          <a:lstStyle/>
          <a:p>
            <a:r>
              <a:rPr lang="en-US" dirty="0"/>
              <a:t>How to Increase bike rental subscriptions</a:t>
            </a:r>
          </a:p>
        </p:txBody>
      </p:sp>
    </p:spTree>
    <p:extLst>
      <p:ext uri="{BB962C8B-B14F-4D97-AF65-F5344CB8AC3E}">
        <p14:creationId xmlns:p14="http://schemas.microsoft.com/office/powerpoint/2010/main" val="4223575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bicycle usage&#10;&#10;AI-generated content may be incorrect.">
            <a:extLst>
              <a:ext uri="{FF2B5EF4-FFF2-40B4-BE49-F238E27FC236}">
                <a16:creationId xmlns:a16="http://schemas.microsoft.com/office/drawing/2014/main" id="{6A9D5F1B-5472-9FBF-3ED2-0B289C55617C}"/>
              </a:ext>
            </a:extLst>
          </p:cNvPr>
          <p:cNvPicPr>
            <a:picLocks noChangeAspect="1"/>
          </p:cNvPicPr>
          <p:nvPr/>
        </p:nvPicPr>
        <p:blipFill>
          <a:blip r:embed="rId2"/>
          <a:stretch>
            <a:fillRect/>
          </a:stretch>
        </p:blipFill>
        <p:spPr>
          <a:xfrm>
            <a:off x="6199145" y="2001793"/>
            <a:ext cx="5797538" cy="4735041"/>
          </a:xfrm>
          <a:prstGeom prst="rect">
            <a:avLst/>
          </a:prstGeom>
        </p:spPr>
      </p:pic>
      <p:pic>
        <p:nvPicPr>
          <p:cNvPr id="5" name="Picture 4" descr="A blue and pink circle with text&#10;&#10;AI-generated content may be incorrect.">
            <a:extLst>
              <a:ext uri="{FF2B5EF4-FFF2-40B4-BE49-F238E27FC236}">
                <a16:creationId xmlns:a16="http://schemas.microsoft.com/office/drawing/2014/main" id="{7DE03BFA-D660-B022-69C8-19DEFB4F98B4}"/>
              </a:ext>
            </a:extLst>
          </p:cNvPr>
          <p:cNvPicPr>
            <a:picLocks noChangeAspect="1"/>
          </p:cNvPicPr>
          <p:nvPr/>
        </p:nvPicPr>
        <p:blipFill>
          <a:blip r:embed="rId3"/>
          <a:stretch>
            <a:fillRect/>
          </a:stretch>
        </p:blipFill>
        <p:spPr>
          <a:xfrm>
            <a:off x="158922" y="354669"/>
            <a:ext cx="5937078" cy="6503331"/>
          </a:xfrm>
          <a:prstGeom prst="rect">
            <a:avLst/>
          </a:prstGeom>
        </p:spPr>
      </p:pic>
    </p:spTree>
    <p:extLst>
      <p:ext uri="{BB962C8B-B14F-4D97-AF65-F5344CB8AC3E}">
        <p14:creationId xmlns:p14="http://schemas.microsoft.com/office/powerpoint/2010/main" val="2638938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bicycle usage&#10;&#10;AI-generated content may be incorrect.">
            <a:extLst>
              <a:ext uri="{FF2B5EF4-FFF2-40B4-BE49-F238E27FC236}">
                <a16:creationId xmlns:a16="http://schemas.microsoft.com/office/drawing/2014/main" id="{53E3083E-5CDE-E8DE-E226-08A4AB651FF6}"/>
              </a:ext>
            </a:extLst>
          </p:cNvPr>
          <p:cNvPicPr>
            <a:picLocks noChangeAspect="1"/>
          </p:cNvPicPr>
          <p:nvPr/>
        </p:nvPicPr>
        <p:blipFill>
          <a:blip r:embed="rId2"/>
          <a:stretch>
            <a:fillRect/>
          </a:stretch>
        </p:blipFill>
        <p:spPr>
          <a:xfrm>
            <a:off x="1545109" y="467309"/>
            <a:ext cx="9101781" cy="5923381"/>
          </a:xfrm>
          <a:prstGeom prst="rect">
            <a:avLst/>
          </a:prstGeom>
        </p:spPr>
      </p:pic>
    </p:spTree>
    <p:extLst>
      <p:ext uri="{BB962C8B-B14F-4D97-AF65-F5344CB8AC3E}">
        <p14:creationId xmlns:p14="http://schemas.microsoft.com/office/powerpoint/2010/main" val="3479807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blue and orange bars&#10;&#10;AI-generated content may be incorrect.">
            <a:extLst>
              <a:ext uri="{FF2B5EF4-FFF2-40B4-BE49-F238E27FC236}">
                <a16:creationId xmlns:a16="http://schemas.microsoft.com/office/drawing/2014/main" id="{CDCA62CD-A5CF-439D-CF2A-0BB14EBB549F}"/>
              </a:ext>
            </a:extLst>
          </p:cNvPr>
          <p:cNvPicPr>
            <a:picLocks noChangeAspect="1"/>
          </p:cNvPicPr>
          <p:nvPr/>
        </p:nvPicPr>
        <p:blipFill>
          <a:blip r:embed="rId2"/>
          <a:stretch>
            <a:fillRect/>
          </a:stretch>
        </p:blipFill>
        <p:spPr>
          <a:xfrm>
            <a:off x="741576" y="1342080"/>
            <a:ext cx="10078829" cy="5021649"/>
          </a:xfrm>
          <a:prstGeom prst="rect">
            <a:avLst/>
          </a:prstGeom>
        </p:spPr>
      </p:pic>
    </p:spTree>
    <p:extLst>
      <p:ext uri="{BB962C8B-B14F-4D97-AF65-F5344CB8AC3E}">
        <p14:creationId xmlns:p14="http://schemas.microsoft.com/office/powerpoint/2010/main" val="3555333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descr="A diagram of a bicycle&#10;&#10;AI-generated content may be incorrect.">
            <a:extLst>
              <a:ext uri="{FF2B5EF4-FFF2-40B4-BE49-F238E27FC236}">
                <a16:creationId xmlns:a16="http://schemas.microsoft.com/office/drawing/2014/main" id="{F75C19EA-EED1-4279-3032-466E2F65B197}"/>
              </a:ext>
            </a:extLst>
          </p:cNvPr>
          <p:cNvPicPr>
            <a:picLocks noChangeAspect="1"/>
          </p:cNvPicPr>
          <p:nvPr/>
        </p:nvPicPr>
        <p:blipFill>
          <a:blip r:embed="rId2"/>
          <a:stretch>
            <a:fillRect/>
          </a:stretch>
        </p:blipFill>
        <p:spPr>
          <a:xfrm>
            <a:off x="946780" y="233274"/>
            <a:ext cx="10298439" cy="6624726"/>
          </a:xfrm>
          <a:prstGeom prst="rect">
            <a:avLst/>
          </a:prstGeom>
        </p:spPr>
      </p:pic>
    </p:spTree>
    <p:extLst>
      <p:ext uri="{BB962C8B-B14F-4D97-AF65-F5344CB8AC3E}">
        <p14:creationId xmlns:p14="http://schemas.microsoft.com/office/powerpoint/2010/main" val="853260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66B9-803E-A885-19AC-9266CD71CAE9}"/>
              </a:ext>
            </a:extLst>
          </p:cNvPr>
          <p:cNvSpPr>
            <a:spLocks noGrp="1"/>
          </p:cNvSpPr>
          <p:nvPr>
            <p:ph type="title"/>
          </p:nvPr>
        </p:nvSpPr>
        <p:spPr/>
        <p:txBody>
          <a:bodyPr/>
          <a:lstStyle/>
          <a:p>
            <a:r>
              <a:rPr lang="en-US" dirty="0"/>
              <a:t>Key Takeaways for Increasing Subs.</a:t>
            </a:r>
          </a:p>
        </p:txBody>
      </p:sp>
      <p:sp>
        <p:nvSpPr>
          <p:cNvPr id="3" name="Text Placeholder 2">
            <a:extLst>
              <a:ext uri="{FF2B5EF4-FFF2-40B4-BE49-F238E27FC236}">
                <a16:creationId xmlns:a16="http://schemas.microsoft.com/office/drawing/2014/main" id="{206FDFBC-36A6-088D-BA68-EC5B52381273}"/>
              </a:ext>
            </a:extLst>
          </p:cNvPr>
          <p:cNvSpPr>
            <a:spLocks noGrp="1"/>
          </p:cNvSpPr>
          <p:nvPr>
            <p:ph type="body" sz="half" idx="2"/>
          </p:nvPr>
        </p:nvSpPr>
        <p:spPr/>
        <p:txBody>
          <a:bodyPr/>
          <a:lstStyle/>
          <a:p>
            <a:pPr marL="285750" indent="-285750">
              <a:buFont typeface="Arial" panose="020B0604020202020204" pitchFamily="34" charset="0"/>
              <a:buChar char="•"/>
            </a:pPr>
            <a:r>
              <a:rPr lang="en-US" dirty="0"/>
              <a:t>Discount rides between the hours of 7PM-10PM on weekdays and general discounts on weekends.</a:t>
            </a:r>
          </a:p>
          <a:p>
            <a:pPr marL="285750" indent="-285750">
              <a:buFont typeface="Arial" panose="020B0604020202020204" pitchFamily="34" charset="0"/>
              <a:buChar char="•"/>
            </a:pPr>
            <a:r>
              <a:rPr lang="en-US" dirty="0"/>
              <a:t>Heavily shift marketing budget toward women.</a:t>
            </a:r>
          </a:p>
          <a:p>
            <a:pPr marL="285750" indent="-285750">
              <a:buFont typeface="Arial" panose="020B0604020202020204" pitchFamily="34" charset="0"/>
              <a:buChar char="•"/>
            </a:pPr>
            <a:r>
              <a:rPr lang="en-US" dirty="0"/>
              <a:t>Have better subscription options, allowing a subscription to be based off hours used (5,10,15 etc.)</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32495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66579-111A-8A88-5498-3703B1B042E6}"/>
              </a:ext>
            </a:extLst>
          </p:cNvPr>
          <p:cNvSpPr>
            <a:spLocks noGrp="1"/>
          </p:cNvSpPr>
          <p:nvPr>
            <p:ph type="title"/>
          </p:nvPr>
        </p:nvSpPr>
        <p:spPr/>
        <p:txBody>
          <a:bodyPr/>
          <a:lstStyle/>
          <a:p>
            <a:r>
              <a:rPr lang="en-US" dirty="0"/>
              <a:t>Strategic Goal</a:t>
            </a:r>
          </a:p>
        </p:txBody>
      </p:sp>
      <p:sp>
        <p:nvSpPr>
          <p:cNvPr id="3" name="Text Placeholder 2">
            <a:extLst>
              <a:ext uri="{FF2B5EF4-FFF2-40B4-BE49-F238E27FC236}">
                <a16:creationId xmlns:a16="http://schemas.microsoft.com/office/drawing/2014/main" id="{32203355-8C0D-C0F0-E6C0-792F06EF5252}"/>
              </a:ext>
            </a:extLst>
          </p:cNvPr>
          <p:cNvSpPr>
            <a:spLocks noGrp="1"/>
          </p:cNvSpPr>
          <p:nvPr>
            <p:ph type="body" sz="half" idx="2"/>
          </p:nvPr>
        </p:nvSpPr>
        <p:spPr/>
        <p:txBody>
          <a:bodyPr/>
          <a:lstStyle/>
          <a:p>
            <a:r>
              <a:rPr lang="en-US" dirty="0"/>
              <a:t>Increase Subscribers/Convert Casual Users to Subscription Model</a:t>
            </a:r>
          </a:p>
          <a:p>
            <a:pPr marL="285750" indent="-285750">
              <a:buFont typeface="Arial" panose="020B0604020202020204" pitchFamily="34" charset="0"/>
              <a:buChar char="•"/>
            </a:pPr>
            <a:r>
              <a:rPr lang="en-US" dirty="0"/>
              <a:t>Annual membership is proven to be more profitable than riders paying for daily/casual service</a:t>
            </a:r>
          </a:p>
        </p:txBody>
      </p:sp>
    </p:spTree>
    <p:extLst>
      <p:ext uri="{BB962C8B-B14F-4D97-AF65-F5344CB8AC3E}">
        <p14:creationId xmlns:p14="http://schemas.microsoft.com/office/powerpoint/2010/main" val="2688887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2C1E1-8E56-83C8-B9C9-8995E0882D14}"/>
              </a:ext>
            </a:extLst>
          </p:cNvPr>
          <p:cNvSpPr>
            <a:spLocks noGrp="1"/>
          </p:cNvSpPr>
          <p:nvPr>
            <p:ph type="title"/>
          </p:nvPr>
        </p:nvSpPr>
        <p:spPr/>
        <p:txBody>
          <a:bodyPr/>
          <a:lstStyle/>
          <a:p>
            <a:r>
              <a:rPr lang="en-US" dirty="0"/>
              <a:t>Analytical Focus</a:t>
            </a:r>
          </a:p>
        </p:txBody>
      </p:sp>
      <p:sp>
        <p:nvSpPr>
          <p:cNvPr id="3" name="Text Placeholder 2">
            <a:extLst>
              <a:ext uri="{FF2B5EF4-FFF2-40B4-BE49-F238E27FC236}">
                <a16:creationId xmlns:a16="http://schemas.microsoft.com/office/drawing/2014/main" id="{C384263C-7ED8-6B23-93BF-BE1C8A1F60D1}"/>
              </a:ext>
            </a:extLst>
          </p:cNvPr>
          <p:cNvSpPr>
            <a:spLocks noGrp="1"/>
          </p:cNvSpPr>
          <p:nvPr>
            <p:ph type="body" sz="half" idx="2"/>
          </p:nvPr>
        </p:nvSpPr>
        <p:spPr/>
        <p:txBody>
          <a:bodyPr/>
          <a:lstStyle/>
          <a:p>
            <a:r>
              <a:rPr lang="en-US" dirty="0"/>
              <a:t>How are annual members using the service differently than casual users?</a:t>
            </a:r>
          </a:p>
        </p:txBody>
      </p:sp>
    </p:spTree>
    <p:extLst>
      <p:ext uri="{BB962C8B-B14F-4D97-AF65-F5344CB8AC3E}">
        <p14:creationId xmlns:p14="http://schemas.microsoft.com/office/powerpoint/2010/main" val="1816744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B9C20-A619-F013-3B13-E9F55C48846B}"/>
              </a:ext>
            </a:extLst>
          </p:cNvPr>
          <p:cNvSpPr>
            <a:spLocks noGrp="1"/>
          </p:cNvSpPr>
          <p:nvPr>
            <p:ph type="title"/>
          </p:nvPr>
        </p:nvSpPr>
        <p:spPr/>
        <p:txBody>
          <a:bodyPr/>
          <a:lstStyle/>
          <a:p>
            <a:r>
              <a:rPr lang="en-US" dirty="0" err="1"/>
              <a:t>Cyclistic</a:t>
            </a:r>
            <a:r>
              <a:rPr lang="en-US" dirty="0"/>
              <a:t> Pricing Model</a:t>
            </a:r>
          </a:p>
        </p:txBody>
      </p:sp>
      <p:sp>
        <p:nvSpPr>
          <p:cNvPr id="3" name="Text Placeholder 2">
            <a:extLst>
              <a:ext uri="{FF2B5EF4-FFF2-40B4-BE49-F238E27FC236}">
                <a16:creationId xmlns:a16="http://schemas.microsoft.com/office/drawing/2014/main" id="{D32F9BAF-6A26-3123-776E-18ABC5626281}"/>
              </a:ext>
            </a:extLst>
          </p:cNvPr>
          <p:cNvSpPr>
            <a:spLocks noGrp="1"/>
          </p:cNvSpPr>
          <p:nvPr>
            <p:ph type="body" idx="1"/>
          </p:nvPr>
        </p:nvSpPr>
        <p:spPr/>
        <p:txBody>
          <a:bodyPr/>
          <a:lstStyle/>
          <a:p>
            <a:r>
              <a:rPr lang="en-US" dirty="0"/>
              <a:t>Subscribers</a:t>
            </a:r>
          </a:p>
        </p:txBody>
      </p:sp>
      <p:sp>
        <p:nvSpPr>
          <p:cNvPr id="4" name="Content Placeholder 3">
            <a:extLst>
              <a:ext uri="{FF2B5EF4-FFF2-40B4-BE49-F238E27FC236}">
                <a16:creationId xmlns:a16="http://schemas.microsoft.com/office/drawing/2014/main" id="{25D22FBA-5121-86D1-3698-27D18C3E63D7}"/>
              </a:ext>
            </a:extLst>
          </p:cNvPr>
          <p:cNvSpPr>
            <a:spLocks noGrp="1"/>
          </p:cNvSpPr>
          <p:nvPr>
            <p:ph sz="half" idx="2"/>
          </p:nvPr>
        </p:nvSpPr>
        <p:spPr/>
        <p:txBody>
          <a:bodyPr/>
          <a:lstStyle/>
          <a:p>
            <a:r>
              <a:rPr lang="en-US" dirty="0"/>
              <a:t>Annual Membership</a:t>
            </a:r>
          </a:p>
        </p:txBody>
      </p:sp>
      <p:sp>
        <p:nvSpPr>
          <p:cNvPr id="5" name="Text Placeholder 4">
            <a:extLst>
              <a:ext uri="{FF2B5EF4-FFF2-40B4-BE49-F238E27FC236}">
                <a16:creationId xmlns:a16="http://schemas.microsoft.com/office/drawing/2014/main" id="{B7A36615-2DC5-911D-CB05-089F5500D715}"/>
              </a:ext>
            </a:extLst>
          </p:cNvPr>
          <p:cNvSpPr>
            <a:spLocks noGrp="1"/>
          </p:cNvSpPr>
          <p:nvPr>
            <p:ph type="body" sz="quarter" idx="3"/>
          </p:nvPr>
        </p:nvSpPr>
        <p:spPr/>
        <p:txBody>
          <a:bodyPr/>
          <a:lstStyle/>
          <a:p>
            <a:r>
              <a:rPr lang="en-US" dirty="0"/>
              <a:t>Casual Riders</a:t>
            </a:r>
          </a:p>
        </p:txBody>
      </p:sp>
      <p:sp>
        <p:nvSpPr>
          <p:cNvPr id="6" name="Content Placeholder 5">
            <a:extLst>
              <a:ext uri="{FF2B5EF4-FFF2-40B4-BE49-F238E27FC236}">
                <a16:creationId xmlns:a16="http://schemas.microsoft.com/office/drawing/2014/main" id="{16054C6E-338A-FF3E-D93A-4CAA5915299C}"/>
              </a:ext>
            </a:extLst>
          </p:cNvPr>
          <p:cNvSpPr>
            <a:spLocks noGrp="1"/>
          </p:cNvSpPr>
          <p:nvPr>
            <p:ph sz="quarter" idx="4"/>
          </p:nvPr>
        </p:nvSpPr>
        <p:spPr/>
        <p:txBody>
          <a:bodyPr/>
          <a:lstStyle/>
          <a:p>
            <a:r>
              <a:rPr lang="en-US" dirty="0"/>
              <a:t>Single-Ride Passes</a:t>
            </a:r>
          </a:p>
          <a:p>
            <a:r>
              <a:rPr lang="en-US" dirty="0"/>
              <a:t>Full-Day Passes</a:t>
            </a:r>
          </a:p>
        </p:txBody>
      </p:sp>
    </p:spTree>
    <p:extLst>
      <p:ext uri="{BB962C8B-B14F-4D97-AF65-F5344CB8AC3E}">
        <p14:creationId xmlns:p14="http://schemas.microsoft.com/office/powerpoint/2010/main" val="30064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2430D-1644-551D-F65D-81AEFBE3959A}"/>
              </a:ext>
            </a:extLst>
          </p:cNvPr>
          <p:cNvSpPr>
            <a:spLocks noGrp="1"/>
          </p:cNvSpPr>
          <p:nvPr>
            <p:ph type="title"/>
          </p:nvPr>
        </p:nvSpPr>
        <p:spPr/>
        <p:txBody>
          <a:bodyPr/>
          <a:lstStyle/>
          <a:p>
            <a:r>
              <a:rPr lang="en-US" dirty="0"/>
              <a:t>The Data</a:t>
            </a:r>
          </a:p>
        </p:txBody>
      </p:sp>
      <p:sp>
        <p:nvSpPr>
          <p:cNvPr id="3" name="Content Placeholder 2">
            <a:extLst>
              <a:ext uri="{FF2B5EF4-FFF2-40B4-BE49-F238E27FC236}">
                <a16:creationId xmlns:a16="http://schemas.microsoft.com/office/drawing/2014/main" id="{78E79817-6413-F345-7816-2FF191627DA4}"/>
              </a:ext>
            </a:extLst>
          </p:cNvPr>
          <p:cNvSpPr>
            <a:spLocks noGrp="1"/>
          </p:cNvSpPr>
          <p:nvPr>
            <p:ph idx="1"/>
          </p:nvPr>
        </p:nvSpPr>
        <p:spPr/>
        <p:txBody>
          <a:bodyPr/>
          <a:lstStyle/>
          <a:p>
            <a:r>
              <a:rPr lang="en-US" dirty="0"/>
              <a:t>We initially looked at data sets from Q1 of 2019 and Q1 of 2020, seeing that the 2020 data doesn’t contain the gender or age of the rider like the 2019 set, we will be using the 2019 set only so take that into consideration</a:t>
            </a:r>
          </a:p>
          <a:p>
            <a:r>
              <a:rPr lang="en-US" dirty="0"/>
              <a:t>Data provided by Motivate International Inc.</a:t>
            </a:r>
          </a:p>
          <a:p>
            <a:r>
              <a:rPr lang="en-US" dirty="0"/>
              <a:t>This is public data but due to data-privacy restrictions, riders personal information is not included, meaning we will not know if one rider rents multiple times, which could possibly change the outcome of the results.</a:t>
            </a:r>
          </a:p>
          <a:p>
            <a:r>
              <a:rPr lang="en-US" dirty="0"/>
              <a:t>The data comes first-hand from a trusted source and appears public, proving its validity </a:t>
            </a:r>
          </a:p>
        </p:txBody>
      </p:sp>
    </p:spTree>
    <p:extLst>
      <p:ext uri="{BB962C8B-B14F-4D97-AF65-F5344CB8AC3E}">
        <p14:creationId xmlns:p14="http://schemas.microsoft.com/office/powerpoint/2010/main" val="86948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6E8C-7961-CBAC-FE55-99917B1F12C3}"/>
              </a:ext>
            </a:extLst>
          </p:cNvPr>
          <p:cNvSpPr>
            <a:spLocks noGrp="1"/>
          </p:cNvSpPr>
          <p:nvPr>
            <p:ph type="title"/>
          </p:nvPr>
        </p:nvSpPr>
        <p:spPr/>
        <p:txBody>
          <a:bodyPr/>
          <a:lstStyle/>
          <a:p>
            <a:r>
              <a:rPr lang="en-US" dirty="0"/>
              <a:t>Cleaning the Data</a:t>
            </a:r>
          </a:p>
        </p:txBody>
      </p:sp>
      <p:sp>
        <p:nvSpPr>
          <p:cNvPr id="3" name="Content Placeholder 2">
            <a:extLst>
              <a:ext uri="{FF2B5EF4-FFF2-40B4-BE49-F238E27FC236}">
                <a16:creationId xmlns:a16="http://schemas.microsoft.com/office/drawing/2014/main" id="{D66B6BC0-B5EE-64F4-7ECC-8F992F43D20E}"/>
              </a:ext>
            </a:extLst>
          </p:cNvPr>
          <p:cNvSpPr>
            <a:spLocks noGrp="1"/>
          </p:cNvSpPr>
          <p:nvPr>
            <p:ph idx="1"/>
          </p:nvPr>
        </p:nvSpPr>
        <p:spPr/>
        <p:txBody>
          <a:bodyPr/>
          <a:lstStyle/>
          <a:p>
            <a:r>
              <a:rPr lang="en-US" dirty="0"/>
              <a:t>Hiding all unused columns </a:t>
            </a:r>
          </a:p>
          <a:p>
            <a:r>
              <a:rPr lang="en-US" dirty="0"/>
              <a:t>Calculating ride lengths for better understanding </a:t>
            </a:r>
          </a:p>
          <a:p>
            <a:r>
              <a:rPr lang="en-US" dirty="0"/>
              <a:t>Formatting changes to see specific days of the week</a:t>
            </a:r>
          </a:p>
          <a:p>
            <a:r>
              <a:rPr lang="en-US" dirty="0"/>
              <a:t>Formatting changes to time for readability </a:t>
            </a:r>
          </a:p>
          <a:p>
            <a:r>
              <a:rPr lang="en-US" dirty="0"/>
              <a:t>Removed any rides that exceeded a 24-hour	 span, these rides are known to be outliers based on users not ending their sessions properly via the app</a:t>
            </a:r>
          </a:p>
        </p:txBody>
      </p:sp>
    </p:spTree>
    <p:extLst>
      <p:ext uri="{BB962C8B-B14F-4D97-AF65-F5344CB8AC3E}">
        <p14:creationId xmlns:p14="http://schemas.microsoft.com/office/powerpoint/2010/main" val="2559072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1BF40-1283-FA6C-ED9B-D221D32362E3}"/>
              </a:ext>
            </a:extLst>
          </p:cNvPr>
          <p:cNvSpPr>
            <a:spLocks noGrp="1"/>
          </p:cNvSpPr>
          <p:nvPr>
            <p:ph type="ctrTitle"/>
          </p:nvPr>
        </p:nvSpPr>
        <p:spPr/>
        <p:txBody>
          <a:bodyPr/>
          <a:lstStyle/>
          <a:p>
            <a:r>
              <a:rPr lang="en-US" dirty="0"/>
              <a:t>Results</a:t>
            </a:r>
          </a:p>
        </p:txBody>
      </p:sp>
      <p:sp>
        <p:nvSpPr>
          <p:cNvPr id="3" name="Subtitle 2">
            <a:extLst>
              <a:ext uri="{FF2B5EF4-FFF2-40B4-BE49-F238E27FC236}">
                <a16:creationId xmlns:a16="http://schemas.microsoft.com/office/drawing/2014/main" id="{52639A9B-A36E-827A-138B-C00648BD911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70015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bicycle usage&#10;&#10;AI-generated content may be incorrect.">
            <a:extLst>
              <a:ext uri="{FF2B5EF4-FFF2-40B4-BE49-F238E27FC236}">
                <a16:creationId xmlns:a16="http://schemas.microsoft.com/office/drawing/2014/main" id="{0AAF2B9A-AA92-94F4-52B4-2A3C7087C0CF}"/>
              </a:ext>
            </a:extLst>
          </p:cNvPr>
          <p:cNvPicPr>
            <a:picLocks noChangeAspect="1"/>
          </p:cNvPicPr>
          <p:nvPr/>
        </p:nvPicPr>
        <p:blipFill>
          <a:blip r:embed="rId2"/>
          <a:stretch>
            <a:fillRect/>
          </a:stretch>
        </p:blipFill>
        <p:spPr>
          <a:xfrm>
            <a:off x="234778" y="673804"/>
            <a:ext cx="8854646" cy="6184196"/>
          </a:xfrm>
          <a:prstGeom prst="rect">
            <a:avLst/>
          </a:prstGeom>
        </p:spPr>
      </p:pic>
    </p:spTree>
    <p:extLst>
      <p:ext uri="{BB962C8B-B14F-4D97-AF65-F5344CB8AC3E}">
        <p14:creationId xmlns:p14="http://schemas.microsoft.com/office/powerpoint/2010/main" val="832732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table with numbers and a number of text&#10;&#10;AI-generated content may be incorrect.">
            <a:extLst>
              <a:ext uri="{FF2B5EF4-FFF2-40B4-BE49-F238E27FC236}">
                <a16:creationId xmlns:a16="http://schemas.microsoft.com/office/drawing/2014/main" id="{850A41FB-248B-D701-1DC5-10D0FDA2E2B2}"/>
              </a:ext>
            </a:extLst>
          </p:cNvPr>
          <p:cNvPicPr>
            <a:picLocks noChangeAspect="1"/>
          </p:cNvPicPr>
          <p:nvPr/>
        </p:nvPicPr>
        <p:blipFill>
          <a:blip r:embed="rId2"/>
          <a:stretch>
            <a:fillRect/>
          </a:stretch>
        </p:blipFill>
        <p:spPr>
          <a:xfrm>
            <a:off x="727520" y="1458098"/>
            <a:ext cx="10334695" cy="4474472"/>
          </a:xfrm>
          <a:prstGeom prst="rect">
            <a:avLst/>
          </a:prstGeom>
        </p:spPr>
      </p:pic>
    </p:spTree>
    <p:extLst>
      <p:ext uri="{BB962C8B-B14F-4D97-AF65-F5344CB8AC3E}">
        <p14:creationId xmlns:p14="http://schemas.microsoft.com/office/powerpoint/2010/main" val="26856296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246</TotalTime>
  <Words>276</Words>
  <Application>Microsoft Macintosh PowerPoint</Application>
  <PresentationFormat>Widescreen</PresentationFormat>
  <Paragraphs>29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 Boardroom</vt:lpstr>
      <vt:lpstr>Cyclistic Case Study</vt:lpstr>
      <vt:lpstr>Strategic Goal</vt:lpstr>
      <vt:lpstr>Analytical Focus</vt:lpstr>
      <vt:lpstr>Cyclistic Pricing Model</vt:lpstr>
      <vt:lpstr>The Data</vt:lpstr>
      <vt:lpstr>Cleaning the Data</vt:lpstr>
      <vt:lpstr>Results</vt:lpstr>
      <vt:lpstr>PowerPoint Presentation</vt:lpstr>
      <vt:lpstr>PowerPoint Presentation</vt:lpstr>
      <vt:lpstr>PowerPoint Presentation</vt:lpstr>
      <vt:lpstr>PowerPoint Presentation</vt:lpstr>
      <vt:lpstr>PowerPoint Presentation</vt:lpstr>
      <vt:lpstr>PowerPoint Presentation</vt:lpstr>
      <vt:lpstr>Key Takeaways for Increasing Subs.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Bryan Hinkel</dc:creator>
  <cp:lastModifiedBy>Bryan Hinkel</cp:lastModifiedBy>
  <cp:revision>6</cp:revision>
  <dcterms:created xsi:type="dcterms:W3CDTF">2025-09-24T14:04:55Z</dcterms:created>
  <dcterms:modified xsi:type="dcterms:W3CDTF">2025-09-24T18:11:15Z</dcterms:modified>
</cp:coreProperties>
</file>