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8" r:id="rId7"/>
    <p:sldId id="272" r:id="rId8"/>
    <p:sldId id="273" r:id="rId9"/>
    <p:sldId id="274" r:id="rId10"/>
    <p:sldId id="275" r:id="rId11"/>
    <p:sldId id="263" r:id="rId12"/>
  </p:sldIdLst>
  <p:sldSz cx="18288000" cy="10287000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EAB02ED-16E7-4D1E-AD04-53BF87A1570D}">
          <p14:sldIdLst>
            <p14:sldId id="256"/>
            <p14:sldId id="257"/>
            <p14:sldId id="258"/>
            <p14:sldId id="259"/>
            <p14:sldId id="264"/>
            <p14:sldId id="268"/>
            <p14:sldId id="272"/>
            <p14:sldId id="273"/>
            <p14:sldId id="274"/>
            <p14:sldId id="275"/>
          </p14:sldIdLst>
        </p14:section>
        <p14:section name="Sección sin título" id="{1D9EF46E-6784-4712-8A87-178E1A49C10A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gg8nrVrQIHCebcnYX+6Ez5Wx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C7109-C5AB-4898-B54B-1CCE95067129}">
  <a:tblStyle styleId="{B90C7109-C5AB-4898-B54B-1CCE95067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2B9796F-76BE-9A19-D0AD-A7F1AF013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>
            <a:extLst>
              <a:ext uri="{FF2B5EF4-FFF2-40B4-BE49-F238E27FC236}">
                <a16:creationId xmlns:a16="http://schemas.microsoft.com/office/drawing/2014/main" id="{73B40F1B-90DF-8177-D2BB-9C96BB9291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>
            <a:extLst>
              <a:ext uri="{FF2B5EF4-FFF2-40B4-BE49-F238E27FC236}">
                <a16:creationId xmlns:a16="http://schemas.microsoft.com/office/drawing/2014/main" id="{2A576EA2-1EBB-5574-781B-F18B7A9501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84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89c74d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89c74d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1B21A04A-D934-5C37-DBBB-68B67F784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>
            <a:extLst>
              <a:ext uri="{FF2B5EF4-FFF2-40B4-BE49-F238E27FC236}">
                <a16:creationId xmlns:a16="http://schemas.microsoft.com/office/drawing/2014/main" id="{4F410B45-F8CD-03BB-5CCB-98BAE74C1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>
            <a:extLst>
              <a:ext uri="{FF2B5EF4-FFF2-40B4-BE49-F238E27FC236}">
                <a16:creationId xmlns:a16="http://schemas.microsoft.com/office/drawing/2014/main" id="{DF840C64-B48E-A79B-5F1C-0C5B0F4ABA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23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6C8E632B-BDB3-3091-965F-2D7CB3F5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>
            <a:extLst>
              <a:ext uri="{FF2B5EF4-FFF2-40B4-BE49-F238E27FC236}">
                <a16:creationId xmlns:a16="http://schemas.microsoft.com/office/drawing/2014/main" id="{51379FEE-EB75-8181-A59B-4FA6B18BB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>
            <a:extLst>
              <a:ext uri="{FF2B5EF4-FFF2-40B4-BE49-F238E27FC236}">
                <a16:creationId xmlns:a16="http://schemas.microsoft.com/office/drawing/2014/main" id="{83180D03-AA22-ABC0-D97F-04BECDFFC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6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E7E41A0-342B-4158-A634-E79C35EA6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>
            <a:extLst>
              <a:ext uri="{FF2B5EF4-FFF2-40B4-BE49-F238E27FC236}">
                <a16:creationId xmlns:a16="http://schemas.microsoft.com/office/drawing/2014/main" id="{FD4FCE02-6D29-9277-976A-625E71409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>
            <a:extLst>
              <a:ext uri="{FF2B5EF4-FFF2-40B4-BE49-F238E27FC236}">
                <a16:creationId xmlns:a16="http://schemas.microsoft.com/office/drawing/2014/main" id="{263E831A-C570-F140-E84D-DF9046673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675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41599E46-23BC-76CE-DA38-03DDFB6C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>
            <a:extLst>
              <a:ext uri="{FF2B5EF4-FFF2-40B4-BE49-F238E27FC236}">
                <a16:creationId xmlns:a16="http://schemas.microsoft.com/office/drawing/2014/main" id="{9E41D4AB-AD6B-42FA-DA80-981495AA0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>
            <a:extLst>
              <a:ext uri="{FF2B5EF4-FFF2-40B4-BE49-F238E27FC236}">
                <a16:creationId xmlns:a16="http://schemas.microsoft.com/office/drawing/2014/main" id="{54D024D9-E5C7-7678-9909-880C776A6A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3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EDC75AE1-4DBC-AF64-EBB1-B01BDDF9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>
            <a:extLst>
              <a:ext uri="{FF2B5EF4-FFF2-40B4-BE49-F238E27FC236}">
                <a16:creationId xmlns:a16="http://schemas.microsoft.com/office/drawing/2014/main" id="{FFA65FD6-6A67-BF83-B50B-2A0921A82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>
            <a:extLst>
              <a:ext uri="{FF2B5EF4-FFF2-40B4-BE49-F238E27FC236}">
                <a16:creationId xmlns:a16="http://schemas.microsoft.com/office/drawing/2014/main" id="{AC3DFA25-3593-CABA-1C58-33E0246AA5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24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8100000">
            <a:off x="14324902" y="1469072"/>
            <a:ext cx="4879847" cy="15755995"/>
          </a:xfrm>
          <a:custGeom>
            <a:avLst/>
            <a:gdLst/>
            <a:ahLst/>
            <a:cxnLst/>
            <a:rect l="l" t="t" r="r" b="b"/>
            <a:pathLst>
              <a:path w="4879847" h="15755995" extrusionOk="0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86" name="Google Shape;86;p1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 extrusionOk="0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87" name="Google Shape;87;p1"/>
          <p:cNvSpPr/>
          <p:nvPr/>
        </p:nvSpPr>
        <p:spPr>
          <a:xfrm rot="2708328">
            <a:off x="9786933" y="8499369"/>
            <a:ext cx="4018080" cy="39562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8328">
            <a:off x="16181728" y="6542130"/>
            <a:ext cx="4018080" cy="51866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8328">
            <a:off x="12319185" y="8489343"/>
            <a:ext cx="4018080" cy="3956261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8328">
            <a:off x="16243905" y="1811602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8328">
            <a:off x="-1930035" y="-2608220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8AF411-EC21-A2BE-41D1-5C433642FEE7}"/>
              </a:ext>
            </a:extLst>
          </p:cNvPr>
          <p:cNvSpPr txBox="1"/>
          <p:nvPr/>
        </p:nvSpPr>
        <p:spPr>
          <a:xfrm>
            <a:off x="2036678" y="3248449"/>
            <a:ext cx="97951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4400" b="1" dirty="0"/>
              <a:t>Sistema de apoyo al diagnóstico basado en inteligencia artificial </a:t>
            </a:r>
            <a:r>
              <a:rPr lang="es-419" sz="4400" dirty="0"/>
              <a:t>para la detección temprana de cáncer de tiroides mediante ecografía</a:t>
            </a:r>
            <a:endParaRPr lang="es-419" sz="13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619B3AD-D4ED-2736-FB03-CEEAE9952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>
            <a:extLst>
              <a:ext uri="{FF2B5EF4-FFF2-40B4-BE49-F238E27FC236}">
                <a16:creationId xmlns:a16="http://schemas.microsoft.com/office/drawing/2014/main" id="{F2106535-9BAE-8198-3D92-E961146D1AD7}"/>
              </a:ext>
            </a:extLst>
          </p:cNvPr>
          <p:cNvGrpSpPr/>
          <p:nvPr/>
        </p:nvGrpSpPr>
        <p:grpSpPr>
          <a:xfrm>
            <a:off x="-190500" y="-171651"/>
            <a:ext cx="18669114" cy="3130468"/>
            <a:chOff x="0" y="-47625"/>
            <a:chExt cx="4816593" cy="1115276"/>
          </a:xfrm>
        </p:grpSpPr>
        <p:sp>
          <p:nvSpPr>
            <p:cNvPr id="160" name="Google Shape;160;p4">
              <a:extLst>
                <a:ext uri="{FF2B5EF4-FFF2-40B4-BE49-F238E27FC236}">
                  <a16:creationId xmlns:a16="http://schemas.microsoft.com/office/drawing/2014/main" id="{5A40B17B-ACEB-7384-6AFD-DAA099A748BD}"/>
                </a:ext>
              </a:extLst>
            </p:cNvPr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1" name="Google Shape;161;p4">
              <a:extLst>
                <a:ext uri="{FF2B5EF4-FFF2-40B4-BE49-F238E27FC236}">
                  <a16:creationId xmlns:a16="http://schemas.microsoft.com/office/drawing/2014/main" id="{4EE849EC-724A-4AF3-88AA-160EEAC709ED}"/>
                </a:ext>
              </a:extLst>
            </p:cNvPr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>
            <a:extLst>
              <a:ext uri="{FF2B5EF4-FFF2-40B4-BE49-F238E27FC236}">
                <a16:creationId xmlns:a16="http://schemas.microsoft.com/office/drawing/2014/main" id="{DDA6D378-B43D-572C-95A4-44AD5800C540}"/>
              </a:ext>
            </a:extLst>
          </p:cNvPr>
          <p:cNvSpPr txBox="1"/>
          <p:nvPr/>
        </p:nvSpPr>
        <p:spPr>
          <a:xfrm>
            <a:off x="1756086" y="1277707"/>
            <a:ext cx="757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5" b="1">
                <a:solidFill>
                  <a:srgbClr val="FFFBFB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2F653-F227-F66C-6AFD-CC5F02C49359}"/>
              </a:ext>
            </a:extLst>
          </p:cNvPr>
          <p:cNvSpPr txBox="1"/>
          <p:nvPr/>
        </p:nvSpPr>
        <p:spPr>
          <a:xfrm>
            <a:off x="696035" y="3760015"/>
            <a:ext cx="6359857" cy="552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None/>
            </a:pP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7. Pipeline de </a:t>
            </a:r>
            <a:r>
              <a:rPr lang="es-419" sz="2800" b="1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Preprocessing</a:t>
            </a: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Automatizado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7.1 Diseño del Pipeline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1) Carga de imágenes → 2) Normalización/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resize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3)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Augmentation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(solo en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train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→ 4) Derivación opcional de atributos tabulares → 5) Partición estratificada → 6) Entrenamiento.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7.2 Componentes del Pipeline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Modular y parametrizable, con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logging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versiones de datos/modelo. Manejo de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batch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caché para eficiencia.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7.3 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Testing</a:t>
            </a: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y Validación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Pruebas unitarias para transformaciones; validación con datos nuevos para comprobar robustez.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EF8BECA-7022-B784-EAD4-219A44B1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47" y="3871566"/>
            <a:ext cx="9357574" cy="52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9c74d98_0_6"/>
          <p:cNvSpPr/>
          <p:nvPr/>
        </p:nvSpPr>
        <p:spPr>
          <a:xfrm rot="-9976565">
            <a:off x="11215296" y="-959429"/>
            <a:ext cx="3893977" cy="12572829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43" t="-40817" b="-52988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98" name="Google Shape;198;g22089c74d98_0_6"/>
          <p:cNvSpPr/>
          <p:nvPr/>
        </p:nvSpPr>
        <p:spPr>
          <a:xfrm>
            <a:off x="10929595" y="-600420"/>
            <a:ext cx="9617378" cy="11495582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089c74d98_0_6"/>
          <p:cNvSpPr txBox="1"/>
          <p:nvPr/>
        </p:nvSpPr>
        <p:spPr>
          <a:xfrm>
            <a:off x="1066375" y="2123813"/>
            <a:ext cx="4858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46" b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Conclusión</a:t>
            </a:r>
            <a:endParaRPr/>
          </a:p>
        </p:txBody>
      </p:sp>
      <p:sp>
        <p:nvSpPr>
          <p:cNvPr id="201" name="Google Shape;201;g22089c74d98_0_6"/>
          <p:cNvSpPr/>
          <p:nvPr/>
        </p:nvSpPr>
        <p:spPr>
          <a:xfrm>
            <a:off x="200924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02" name="Google Shape;202;g22089c74d98_0_6"/>
          <p:cNvSpPr/>
          <p:nvPr/>
        </p:nvSpPr>
        <p:spPr>
          <a:xfrm>
            <a:off x="1066372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7CB857-D4F0-8818-8F78-B67AA18B3A43}"/>
              </a:ext>
            </a:extLst>
          </p:cNvPr>
          <p:cNvSpPr txBox="1"/>
          <p:nvPr/>
        </p:nvSpPr>
        <p:spPr>
          <a:xfrm>
            <a:off x="633740" y="3779059"/>
            <a:ext cx="708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A través del análisis exploratorio, se identificaron patrones relevantes en variables como entropía y densidad de bordes, confirmando su utilidad clínica y técnica. La limpieza de datos garantizó la calidad y consistencia del conjunto, mientras que el </a:t>
            </a:r>
            <a:r>
              <a:rPr lang="es-419" sz="2000" dirty="0" err="1"/>
              <a:t>feature</a:t>
            </a:r>
            <a:r>
              <a:rPr lang="es-419" sz="2000" dirty="0"/>
              <a:t> </a:t>
            </a:r>
            <a:r>
              <a:rPr lang="es-419" sz="2000" dirty="0" err="1"/>
              <a:t>engineering</a:t>
            </a:r>
            <a:r>
              <a:rPr lang="es-419" sz="2000" dirty="0"/>
              <a:t> aportó atributos derivados con alto poder discriminativo. El desbalance de clases, identificado desde el inicio, fue abordado con estrategias de balanceo y especialmente mediante </a:t>
            </a:r>
            <a:r>
              <a:rPr lang="es-419" sz="2000" b="1" dirty="0"/>
              <a:t>Data </a:t>
            </a:r>
            <a:r>
              <a:rPr lang="es-419" sz="2000" b="1" dirty="0" err="1"/>
              <a:t>Augmentation</a:t>
            </a:r>
            <a:r>
              <a:rPr lang="es-419" sz="2000" dirty="0"/>
              <a:t>, logrando un conjunto más robusto y representativo. La partición estratificada aseguró evaluaciones justas y confiables, evitando sesgos en la distribución de clases. Finalmente, el diseño de un pipeline automatizado consolidó todas las etapas en un flujo reproducible y escalable. En conclusión, se sientan las bases para avanzar hacia la fase de modelado con </a:t>
            </a:r>
            <a:r>
              <a:rPr lang="es-419" sz="2000" b="1" dirty="0"/>
              <a:t>redes neuronales convolucionales</a:t>
            </a:r>
            <a:r>
              <a:rPr lang="es-419" sz="2000" dirty="0"/>
              <a:t>, garantizando un proceso sólido, transparente y alineado con los requisitos de proyectos de ciencia de datos en el ámbito médico.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8231041">
            <a:off x="13216914" y="-2949524"/>
            <a:ext cx="3889773" cy="12559257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grpSp>
        <p:nvGrpSpPr>
          <p:cNvPr id="97" name="Google Shape;97;p2"/>
          <p:cNvGrpSpPr/>
          <p:nvPr/>
        </p:nvGrpSpPr>
        <p:grpSpPr>
          <a:xfrm rot="-2468074">
            <a:off x="13858621" y="4724128"/>
            <a:ext cx="8739806" cy="5505414"/>
            <a:chOff x="0" y="-47625"/>
            <a:chExt cx="2301842" cy="1449986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 extrusionOk="0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 rot="-2468074">
            <a:off x="15372766" y="6211268"/>
            <a:ext cx="4609127" cy="5054368"/>
            <a:chOff x="0" y="-47625"/>
            <a:chExt cx="1213926" cy="1331192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1213926" cy="1283567"/>
            </a:xfrm>
            <a:custGeom>
              <a:avLst/>
              <a:gdLst/>
              <a:ahLst/>
              <a:cxnLst/>
              <a:rect l="l" t="t" r="r" b="b"/>
              <a:pathLst>
                <a:path w="1213926" h="1283567" extrusionOk="0">
                  <a:moveTo>
                    <a:pt x="0" y="0"/>
                  </a:moveTo>
                  <a:lnTo>
                    <a:pt x="1213926" y="0"/>
                  </a:lnTo>
                  <a:lnTo>
                    <a:pt x="1213926" y="1283567"/>
                  </a:lnTo>
                  <a:lnTo>
                    <a:pt x="0" y="12835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-47625"/>
              <a:ext cx="1213926" cy="1331192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0977613" y="0"/>
            <a:ext cx="7310387" cy="8224186"/>
            <a:chOff x="0" y="0"/>
            <a:chExt cx="5370413" cy="6041715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 extrusionOk="0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 extrusionOk="0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7889241" y="3067070"/>
            <a:ext cx="6207326" cy="367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Proyecto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Integrador</a:t>
            </a: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Byron Piedra ; Christian Garcia</a:t>
            </a: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Fase de </a:t>
            </a:r>
            <a:r>
              <a:rPr lang="en-US" sz="2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preparacion</a:t>
            </a: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procesamiento</a:t>
            </a: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2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Ing Gladys Villegas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26/09/2025</a:t>
            </a:r>
          </a:p>
        </p:txBody>
      </p:sp>
      <p:sp>
        <p:nvSpPr>
          <p:cNvPr id="107" name="Google Shape;107;p2"/>
          <p:cNvSpPr txBox="1"/>
          <p:nvPr/>
        </p:nvSpPr>
        <p:spPr>
          <a:xfrm>
            <a:off x="3291890" y="1107810"/>
            <a:ext cx="4588800" cy="1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2568943" y="3067070"/>
            <a:ext cx="4764738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 la materia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del alumno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 la tarea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del Profesor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Fecha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 rot="10800000" flipH="1">
            <a:off x="7452633" y="3067070"/>
            <a:ext cx="14967" cy="3829030"/>
          </a:xfrm>
          <a:prstGeom prst="straightConnector1">
            <a:avLst/>
          </a:prstGeom>
          <a:noFill/>
          <a:ln w="38100" cap="flat" cmpd="sng">
            <a:solidFill>
              <a:srgbClr val="05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" name="Google Shape;110;p2"/>
          <p:cNvGrpSpPr/>
          <p:nvPr/>
        </p:nvGrpSpPr>
        <p:grpSpPr>
          <a:xfrm rot="2694003">
            <a:off x="-4438949" y="6839950"/>
            <a:ext cx="8739806" cy="5505414"/>
            <a:chOff x="0" y="-47625"/>
            <a:chExt cx="2301842" cy="1449986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 extrusionOk="0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834965" y="1283829"/>
            <a:ext cx="9215417" cy="107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708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/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/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/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B0C301-819F-0D15-6225-38FD8712F924}"/>
              </a:ext>
            </a:extLst>
          </p:cNvPr>
          <p:cNvSpPr txBox="1"/>
          <p:nvPr/>
        </p:nvSpPr>
        <p:spPr>
          <a:xfrm>
            <a:off x="1998739" y="3433998"/>
            <a:ext cx="60971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400" dirty="0">
                <a:latin typeface="Aptos" panose="020B0004020202020204" pitchFamily="34" charset="0"/>
              </a:rPr>
              <a:t>El</a:t>
            </a:r>
            <a:r>
              <a:rPr lang="es-419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proyecto se plantea como un ejercicio integrador en el cual confluyen diferentes técnicas de </a:t>
            </a:r>
            <a:r>
              <a:rPr lang="es-419" sz="2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ciencia de datos, procesamiento de imágenes y aprendizaje automático</a:t>
            </a:r>
            <a:r>
              <a:rPr lang="es-419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. El trabajo se centra en </a:t>
            </a:r>
            <a:r>
              <a:rPr lang="es-419" sz="2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procesar, analizar y estructurar </a:t>
            </a:r>
            <a:r>
              <a:rPr lang="es-419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un conjunto de datos de imágenes de nódulos tiroideos con el fin de preparar un pipeline robusto que sirva como base para un futuro modelo predictivo. </a:t>
            </a:r>
            <a:endParaRPr lang="es-419" sz="2400" dirty="0"/>
          </a:p>
        </p:txBody>
      </p:sp>
      <p:pic>
        <p:nvPicPr>
          <p:cNvPr id="1026" name="Picture 2" descr="Qué es el aprendizaje automático">
            <a:extLst>
              <a:ext uri="{FF2B5EF4-FFF2-40B4-BE49-F238E27FC236}">
                <a16:creationId xmlns:a16="http://schemas.microsoft.com/office/drawing/2014/main" id="{6FA0622E-9104-7BE9-F438-F1DF39AF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534" y="2028746"/>
            <a:ext cx="6463165" cy="53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 rot="-9976565">
            <a:off x="11215296" y="-959429"/>
            <a:ext cx="3893977" cy="12572829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45" name="Google Shape;145;p9"/>
          <p:cNvSpPr/>
          <p:nvPr/>
        </p:nvSpPr>
        <p:spPr>
          <a:xfrm>
            <a:off x="9349945" y="2462555"/>
            <a:ext cx="9617378" cy="11495582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1066375" y="2123813"/>
            <a:ext cx="4858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46" b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1066375" y="3315718"/>
            <a:ext cx="17310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0" b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791632"/>
              </a:solidFill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1066375" y="5280018"/>
            <a:ext cx="17310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0" b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791632"/>
              </a:solidFill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1066375" y="7244319"/>
            <a:ext cx="17310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0" b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solidFill>
                <a:srgbClr val="791632"/>
              </a:solidFill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2976474" y="3639625"/>
            <a:ext cx="84129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60"/>
              </a:lnSpc>
            </a:pPr>
            <a:r>
              <a:rPr lang="es-419" sz="1800" dirty="0"/>
              <a:t>Explorar y analizar imágenes de </a:t>
            </a:r>
            <a:r>
              <a:rPr lang="es-419" sz="1800" b="1" dirty="0"/>
              <a:t>nódulos tiroideos</a:t>
            </a:r>
            <a:r>
              <a:rPr lang="es-419" sz="1800" dirty="0"/>
              <a:t>, extrayendo métricas estadísticas y visuales que puedan ayudar en tareas de clasificación </a:t>
            </a:r>
            <a:r>
              <a:rPr lang="es-419" sz="1800" b="1" dirty="0"/>
              <a:t>benigno vs maligno</a:t>
            </a:r>
            <a:r>
              <a:rPr lang="es-419" sz="1800" dirty="0"/>
              <a:t>.</a:t>
            </a:r>
            <a:endParaRPr sz="1800" dirty="0"/>
          </a:p>
        </p:txBody>
      </p:sp>
      <p:sp>
        <p:nvSpPr>
          <p:cNvPr id="151" name="Google Shape;151;p9"/>
          <p:cNvSpPr txBox="1"/>
          <p:nvPr/>
        </p:nvSpPr>
        <p:spPr>
          <a:xfrm>
            <a:off x="2976474" y="5542975"/>
            <a:ext cx="84129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60"/>
              </a:lnSpc>
            </a:pPr>
            <a:r>
              <a:rPr lang="es-419" sz="1800" b="1" dirty="0"/>
              <a:t>Implementar técnicas de análisis exploratorio, </a:t>
            </a:r>
            <a:r>
              <a:rPr lang="es-419" sz="1800" b="1" dirty="0" err="1"/>
              <a:t>feature</a:t>
            </a:r>
            <a:r>
              <a:rPr lang="es-419" sz="1800" b="1" dirty="0"/>
              <a:t> </a:t>
            </a:r>
            <a:r>
              <a:rPr lang="es-419" sz="1800" b="1" dirty="0" err="1"/>
              <a:t>engineering</a:t>
            </a:r>
            <a:r>
              <a:rPr lang="es-419" sz="1800" b="1" dirty="0"/>
              <a:t> y balanceo de clases</a:t>
            </a:r>
            <a:r>
              <a:rPr lang="es-419" sz="1800" dirty="0"/>
              <a:t> que garanticen la calidad del </a:t>
            </a:r>
            <a:r>
              <a:rPr lang="es-419" sz="1800" dirty="0" err="1"/>
              <a:t>dataset</a:t>
            </a:r>
            <a:r>
              <a:rPr lang="es-419" sz="1800" dirty="0"/>
              <a:t> y la representatividad de las variables más relevantes para la clasificación.</a:t>
            </a:r>
            <a:endParaRPr sz="1800" dirty="0"/>
          </a:p>
        </p:txBody>
      </p:sp>
      <p:sp>
        <p:nvSpPr>
          <p:cNvPr id="152" name="Google Shape;152;p9"/>
          <p:cNvSpPr txBox="1"/>
          <p:nvPr/>
        </p:nvSpPr>
        <p:spPr>
          <a:xfrm>
            <a:off x="2976474" y="7477704"/>
            <a:ext cx="7953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60"/>
              </a:lnSpc>
            </a:pPr>
            <a:r>
              <a:rPr lang="es-419" sz="1600" b="1" dirty="0"/>
              <a:t>Validar la calidad del </a:t>
            </a:r>
            <a:r>
              <a:rPr lang="es-419" sz="1600" b="1" dirty="0" err="1"/>
              <a:t>dataset</a:t>
            </a:r>
            <a:r>
              <a:rPr lang="es-419" sz="1600" b="1" dirty="0"/>
              <a:t> a través de métricas estadísticas y visualizaciones exploratorias</a:t>
            </a:r>
            <a:r>
              <a:rPr lang="es-419" sz="1600" dirty="0"/>
              <a:t>, asegurando que las transformaciones aplicadas mantengan la relevancia clínica de las imágenes.</a:t>
            </a:r>
            <a:endParaRPr sz="1050" dirty="0"/>
          </a:p>
        </p:txBody>
      </p:sp>
      <p:sp>
        <p:nvSpPr>
          <p:cNvPr id="153" name="Google Shape;153;p9"/>
          <p:cNvSpPr/>
          <p:nvPr/>
        </p:nvSpPr>
        <p:spPr>
          <a:xfrm>
            <a:off x="200924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54" name="Google Shape;154;p9"/>
          <p:cNvSpPr/>
          <p:nvPr/>
        </p:nvSpPr>
        <p:spPr>
          <a:xfrm>
            <a:off x="1066372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E7B1FC3-F960-D685-9D1C-FA4A8807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>
            <a:extLst>
              <a:ext uri="{FF2B5EF4-FFF2-40B4-BE49-F238E27FC236}">
                <a16:creationId xmlns:a16="http://schemas.microsoft.com/office/drawing/2014/main" id="{82D77ABB-0FF1-78EA-FFF3-058029474B00}"/>
              </a:ext>
            </a:extLst>
          </p:cNvPr>
          <p:cNvGrpSpPr/>
          <p:nvPr/>
        </p:nvGrpSpPr>
        <p:grpSpPr>
          <a:xfrm>
            <a:off x="-190500" y="-171651"/>
            <a:ext cx="18669114" cy="3130468"/>
            <a:chOff x="0" y="-47625"/>
            <a:chExt cx="4816593" cy="1115276"/>
          </a:xfrm>
        </p:grpSpPr>
        <p:sp>
          <p:nvSpPr>
            <p:cNvPr id="160" name="Google Shape;160;p4">
              <a:extLst>
                <a:ext uri="{FF2B5EF4-FFF2-40B4-BE49-F238E27FC236}">
                  <a16:creationId xmlns:a16="http://schemas.microsoft.com/office/drawing/2014/main" id="{84415CEC-973D-017D-3C1A-F715D977D089}"/>
                </a:ext>
              </a:extLst>
            </p:cNvPr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1" name="Google Shape;161;p4">
              <a:extLst>
                <a:ext uri="{FF2B5EF4-FFF2-40B4-BE49-F238E27FC236}">
                  <a16:creationId xmlns:a16="http://schemas.microsoft.com/office/drawing/2014/main" id="{B39ADCC9-D2B8-8986-D2A4-645FC2A7A169}"/>
                </a:ext>
              </a:extLst>
            </p:cNvPr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>
            <a:extLst>
              <a:ext uri="{FF2B5EF4-FFF2-40B4-BE49-F238E27FC236}">
                <a16:creationId xmlns:a16="http://schemas.microsoft.com/office/drawing/2014/main" id="{ED869C4B-D4E0-B5EE-DC74-81192A9CEF60}"/>
              </a:ext>
            </a:extLst>
          </p:cNvPr>
          <p:cNvSpPr txBox="1"/>
          <p:nvPr/>
        </p:nvSpPr>
        <p:spPr>
          <a:xfrm>
            <a:off x="1756086" y="1277707"/>
            <a:ext cx="757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5" b="1">
                <a:solidFill>
                  <a:srgbClr val="FFFBFB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5D1340-012B-2FFE-07F8-10D7C91BB1AB}"/>
              </a:ext>
            </a:extLst>
          </p:cNvPr>
          <p:cNvSpPr txBox="1"/>
          <p:nvPr/>
        </p:nvSpPr>
        <p:spPr>
          <a:xfrm>
            <a:off x="600502" y="3478915"/>
            <a:ext cx="7233313" cy="543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None/>
            </a:pPr>
            <a:r>
              <a:rPr lang="es-419" sz="32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Análisis Exploratorio de Datos (EDA)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1.1 Exploración Inicial Completa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Tipo de problema: clasificación binaria (benigno vs maligno).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Origen de los datos: imágenes médicas de tiroides (ecografía).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Estructura general: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637 imágenes en total (clase maligna: 377; clase benigna: 260).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Dimensiones típicas tras preprocesamiento: 299×299×3 (formato RGB) para modelos tipo CNN.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Variables derivadas para EDA tabular: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intensidad_promedio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contraste, entropía,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densidad_bordes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entre otras.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No se observan variables categóricas distintas a la etiqueta de clase.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9BF6B8-F04C-E7CF-8C91-6C4CBB688C80}"/>
              </a:ext>
            </a:extLst>
          </p:cNvPr>
          <p:cNvSpPr txBox="1"/>
          <p:nvPr/>
        </p:nvSpPr>
        <p:spPr>
          <a:xfrm>
            <a:off x="10454187" y="4036385"/>
            <a:ext cx="6400800" cy="3291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1.2 Análisis de Calidad de Datos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Valores faltantes: no se detectan valores faltantes en los atributos calculados para EDA.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Duplicados: no se identifican duplicados evidentes en las imágenes analizadas.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Consistencia y rangos: las variables derivadas están normalizadas en [0,1] o estandarizadas según corresponda.</a:t>
            </a:r>
          </a:p>
        </p:txBody>
      </p:sp>
    </p:spTree>
    <p:extLst>
      <p:ext uri="{BB962C8B-B14F-4D97-AF65-F5344CB8AC3E}">
        <p14:creationId xmlns:p14="http://schemas.microsoft.com/office/powerpoint/2010/main" val="3969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FE5E9A07-7175-E188-3454-6E150AFF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>
            <a:extLst>
              <a:ext uri="{FF2B5EF4-FFF2-40B4-BE49-F238E27FC236}">
                <a16:creationId xmlns:a16="http://schemas.microsoft.com/office/drawing/2014/main" id="{A9F4E643-B9AD-B1F3-32FD-145A4B072171}"/>
              </a:ext>
            </a:extLst>
          </p:cNvPr>
          <p:cNvGrpSpPr/>
          <p:nvPr/>
        </p:nvGrpSpPr>
        <p:grpSpPr>
          <a:xfrm>
            <a:off x="-190500" y="-171651"/>
            <a:ext cx="18669114" cy="3130468"/>
            <a:chOff x="0" y="-47625"/>
            <a:chExt cx="4816593" cy="1115276"/>
          </a:xfrm>
        </p:grpSpPr>
        <p:sp>
          <p:nvSpPr>
            <p:cNvPr id="160" name="Google Shape;160;p4">
              <a:extLst>
                <a:ext uri="{FF2B5EF4-FFF2-40B4-BE49-F238E27FC236}">
                  <a16:creationId xmlns:a16="http://schemas.microsoft.com/office/drawing/2014/main" id="{9B0D5806-689A-6ABB-7D08-BCB6B31AAEEE}"/>
                </a:ext>
              </a:extLst>
            </p:cNvPr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1" name="Google Shape;161;p4">
              <a:extLst>
                <a:ext uri="{FF2B5EF4-FFF2-40B4-BE49-F238E27FC236}">
                  <a16:creationId xmlns:a16="http://schemas.microsoft.com/office/drawing/2014/main" id="{1106CF74-AA19-4540-D013-D3212324B0C8}"/>
                </a:ext>
              </a:extLst>
            </p:cNvPr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>
            <a:extLst>
              <a:ext uri="{FF2B5EF4-FFF2-40B4-BE49-F238E27FC236}">
                <a16:creationId xmlns:a16="http://schemas.microsoft.com/office/drawing/2014/main" id="{40A07F64-2AED-2D12-B7C1-DA305314BAD3}"/>
              </a:ext>
            </a:extLst>
          </p:cNvPr>
          <p:cNvSpPr txBox="1"/>
          <p:nvPr/>
        </p:nvSpPr>
        <p:spPr>
          <a:xfrm>
            <a:off x="1756086" y="1277707"/>
            <a:ext cx="757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5" b="1">
                <a:solidFill>
                  <a:srgbClr val="FFFBFB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954B1F-58C4-8E94-D7F6-8C7D3A397369}"/>
              </a:ext>
            </a:extLst>
          </p:cNvPr>
          <p:cNvSpPr txBox="1"/>
          <p:nvPr/>
        </p:nvSpPr>
        <p:spPr>
          <a:xfrm>
            <a:off x="568731" y="3187362"/>
            <a:ext cx="5609230" cy="3163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1.3 Análisis Estadístico Descriptivo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analizaron las distribuciones de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intensidad_promedio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contraste, entropía y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densidad_bordes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Las clases muestran solapamiento moderado en las distribuciones, con ligeras diferencias en la media.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Evidencia visual (distribuciones, proporciones y descriptivos):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9D12CE9-3D13-0118-4092-585E72A8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5" y="6579465"/>
            <a:ext cx="5707361" cy="32074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97EE33-AE2C-35DE-BED2-0C9A1FFECBB2}"/>
              </a:ext>
            </a:extLst>
          </p:cNvPr>
          <p:cNvSpPr txBox="1"/>
          <p:nvPr/>
        </p:nvSpPr>
        <p:spPr>
          <a:xfrm>
            <a:off x="7751929" y="3305299"/>
            <a:ext cx="9335068" cy="560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1.4 Análisis de Relaciones y Correlaciones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incluyó una matriz de correlación entre las características derivadas. No se observó multicolinealidad severa; las correlaciones son moderadas y compatibles con el uso conjunto en modelos supervisados. Se graficaron relaciones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bivariadas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scatter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para explorar separabilidad.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1.5 Detección de Anomalías y </a:t>
            </a:r>
            <a:r>
              <a:rPr lang="es-419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Outliers</a:t>
            </a:r>
            <a:endParaRPr lang="es-419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identificaron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outliers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métodos basados en Z-score (&gt;3) y verificación visual en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scatter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boxplots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El impacto en la distribución es bajo y no compromete la representatividad del </a:t>
            </a:r>
            <a:r>
              <a:rPr lang="es-419" sz="20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</a:t>
            </a: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1.6 Análisis de la Variable Objetivo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Distribución de clases: maligna (377) y benigna (260). Hay un desbalance moderado (~1.45:1), manejable con técnicas de estratificación y, si fuese necesario, con balanceo.</a:t>
            </a:r>
          </a:p>
        </p:txBody>
      </p:sp>
    </p:spTree>
    <p:extLst>
      <p:ext uri="{BB962C8B-B14F-4D97-AF65-F5344CB8AC3E}">
        <p14:creationId xmlns:p14="http://schemas.microsoft.com/office/powerpoint/2010/main" val="332848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860DDD3A-1972-7D06-B4A6-22B4B234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>
            <a:extLst>
              <a:ext uri="{FF2B5EF4-FFF2-40B4-BE49-F238E27FC236}">
                <a16:creationId xmlns:a16="http://schemas.microsoft.com/office/drawing/2014/main" id="{7C880361-2604-DFBE-CF87-0CFF8FB1AF34}"/>
              </a:ext>
            </a:extLst>
          </p:cNvPr>
          <p:cNvGrpSpPr/>
          <p:nvPr/>
        </p:nvGrpSpPr>
        <p:grpSpPr>
          <a:xfrm>
            <a:off x="-190500" y="-171651"/>
            <a:ext cx="18669114" cy="3130468"/>
            <a:chOff x="0" y="-47625"/>
            <a:chExt cx="4816593" cy="1115276"/>
          </a:xfrm>
        </p:grpSpPr>
        <p:sp>
          <p:nvSpPr>
            <p:cNvPr id="160" name="Google Shape;160;p4">
              <a:extLst>
                <a:ext uri="{FF2B5EF4-FFF2-40B4-BE49-F238E27FC236}">
                  <a16:creationId xmlns:a16="http://schemas.microsoft.com/office/drawing/2014/main" id="{DF96DB5F-509D-37A3-D4F1-8EC6CF628E46}"/>
                </a:ext>
              </a:extLst>
            </p:cNvPr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1" name="Google Shape;161;p4">
              <a:extLst>
                <a:ext uri="{FF2B5EF4-FFF2-40B4-BE49-F238E27FC236}">
                  <a16:creationId xmlns:a16="http://schemas.microsoft.com/office/drawing/2014/main" id="{56DEF08C-9344-8701-CCDF-640B1D62EE19}"/>
                </a:ext>
              </a:extLst>
            </p:cNvPr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>
            <a:extLst>
              <a:ext uri="{FF2B5EF4-FFF2-40B4-BE49-F238E27FC236}">
                <a16:creationId xmlns:a16="http://schemas.microsoft.com/office/drawing/2014/main" id="{858B3B79-0647-97A4-8950-3E0AD1227E39}"/>
              </a:ext>
            </a:extLst>
          </p:cNvPr>
          <p:cNvSpPr txBox="1"/>
          <p:nvPr/>
        </p:nvSpPr>
        <p:spPr>
          <a:xfrm>
            <a:off x="1756086" y="1277707"/>
            <a:ext cx="757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5" b="1">
                <a:solidFill>
                  <a:srgbClr val="FFFBFB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A1F3E2-B4BC-856D-0EFF-F0AF8004F466}"/>
              </a:ext>
            </a:extLst>
          </p:cNvPr>
          <p:cNvSpPr txBox="1"/>
          <p:nvPr/>
        </p:nvSpPr>
        <p:spPr>
          <a:xfrm>
            <a:off x="586854" y="3464012"/>
            <a:ext cx="9335068" cy="602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None/>
            </a:pP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Pipeline de Limpieza de Datos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2.1 Tratamiento de Valores Faltantes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se detectaron valores faltantes en los atributos derivados. Se contemplan estrategias de imputación simple o KNN para futuras expansiones donde existan mediciones faltantes.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2.2 Tratamiento de 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Outliers</a:t>
            </a:r>
            <a:endParaRPr lang="es-419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propone ‘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capping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’ por percentiles (p1–p99) para atributos derivados si un modelo resulta sensible; para imágenes, se recomienda mantener los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outliers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pues pueden ser clínicamente relevantes.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2.3 Estandarización de Formatos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Tipos y rangos verificados; normalización [0,1] de intensidades y escalado Z-score en atributos tabulares.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2.4 Pipeline Automatizado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sugiere implementar un pipeline reproducible (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scikit-learn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/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tf.data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que cargue imágenes, aplique preprocesamiento, derive atributos y registre versiones con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logging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Datacleaning Limpieza de datos: definición, importancia">
            <a:extLst>
              <a:ext uri="{FF2B5EF4-FFF2-40B4-BE49-F238E27FC236}">
                <a16:creationId xmlns:a16="http://schemas.microsoft.com/office/drawing/2014/main" id="{9874D209-A5E6-0D57-2DD9-5DD433E10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r="16698"/>
          <a:stretch>
            <a:fillRect/>
          </a:stretch>
        </p:blipFill>
        <p:spPr bwMode="auto">
          <a:xfrm>
            <a:off x="11027391" y="3799626"/>
            <a:ext cx="6359857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4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EB211A58-DE6F-2BC3-75D9-A5EF57E14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>
            <a:extLst>
              <a:ext uri="{FF2B5EF4-FFF2-40B4-BE49-F238E27FC236}">
                <a16:creationId xmlns:a16="http://schemas.microsoft.com/office/drawing/2014/main" id="{4BD51BE8-8D84-C23C-B622-655A82DAA88B}"/>
              </a:ext>
            </a:extLst>
          </p:cNvPr>
          <p:cNvGrpSpPr/>
          <p:nvPr/>
        </p:nvGrpSpPr>
        <p:grpSpPr>
          <a:xfrm>
            <a:off x="-190500" y="-171651"/>
            <a:ext cx="18669114" cy="3130468"/>
            <a:chOff x="0" y="-47625"/>
            <a:chExt cx="4816593" cy="1115276"/>
          </a:xfrm>
        </p:grpSpPr>
        <p:sp>
          <p:nvSpPr>
            <p:cNvPr id="160" name="Google Shape;160;p4">
              <a:extLst>
                <a:ext uri="{FF2B5EF4-FFF2-40B4-BE49-F238E27FC236}">
                  <a16:creationId xmlns:a16="http://schemas.microsoft.com/office/drawing/2014/main" id="{42DC4E1B-BEDD-F289-467C-7478BD915BAB}"/>
                </a:ext>
              </a:extLst>
            </p:cNvPr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1" name="Google Shape;161;p4">
              <a:extLst>
                <a:ext uri="{FF2B5EF4-FFF2-40B4-BE49-F238E27FC236}">
                  <a16:creationId xmlns:a16="http://schemas.microsoft.com/office/drawing/2014/main" id="{EAA1205B-FE4B-AA96-9DF7-2A7E826413D8}"/>
                </a:ext>
              </a:extLst>
            </p:cNvPr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>
            <a:extLst>
              <a:ext uri="{FF2B5EF4-FFF2-40B4-BE49-F238E27FC236}">
                <a16:creationId xmlns:a16="http://schemas.microsoft.com/office/drawing/2014/main" id="{D40A3E74-BBBB-2F9B-42D9-F32570526FED}"/>
              </a:ext>
            </a:extLst>
          </p:cNvPr>
          <p:cNvSpPr txBox="1"/>
          <p:nvPr/>
        </p:nvSpPr>
        <p:spPr>
          <a:xfrm>
            <a:off x="1756086" y="1277707"/>
            <a:ext cx="757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5" b="1">
                <a:solidFill>
                  <a:srgbClr val="FFFBFB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CCB73E-931B-77BA-ADE8-823CA11CD467}"/>
              </a:ext>
            </a:extLst>
          </p:cNvPr>
          <p:cNvSpPr txBox="1"/>
          <p:nvPr/>
        </p:nvSpPr>
        <p:spPr>
          <a:xfrm>
            <a:off x="600502" y="3092496"/>
            <a:ext cx="7683689" cy="602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None/>
            </a:pP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s-419" sz="2800" b="1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Feature</a:t>
            </a: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s-419" sz="2800" b="1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Engineering</a:t>
            </a: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Avanzado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3.1 Creación de Variables Derivadas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Intensidad promedio, contraste, entropía, densidad de bordes.</a:t>
            </a:r>
            <a:b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Estadísticos por cuadrantes/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patches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capturar heterogeneidad.</a:t>
            </a:r>
            <a:b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Variables de interacción (p.ej.,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contraste×entropía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3.2 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Encoding</a:t>
            </a: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 Variables Categóricas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 única variable categórica es la clase; no se requieren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encoders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adicionales.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3.3 Transformaciones de Variables Numéricas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Estandarización (Z-score) y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RobustScaler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atributos con colas pesadas.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3.4 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Feature</a:t>
            </a: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Selection</a:t>
            </a:r>
            <a:endParaRPr lang="es-419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Mutual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Information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ANOVA F-test para filtrar atributos tabulares; importancia de características de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Random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Forest como guía adicional. Para imágenes, la CNN extrae representaciones automáticamente.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5B8A14-4190-368D-CC81-E1722F4E2B99}"/>
              </a:ext>
            </a:extLst>
          </p:cNvPr>
          <p:cNvSpPr txBox="1"/>
          <p:nvPr/>
        </p:nvSpPr>
        <p:spPr>
          <a:xfrm>
            <a:off x="10399026" y="3092496"/>
            <a:ext cx="7288472" cy="6873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1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s-419" sz="2400" b="1" dirty="0">
                <a:solidFill>
                  <a:schemeClr val="tx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3.5 Extracción de Características Específicas del Dominio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Texturas (LBP/HOG), histogramas de intensidad y medidas de borde pueden complementar la CNN en escenarios híbridos.</a:t>
            </a:r>
            <a:endParaRPr lang="es-419" sz="1800" b="1" dirty="0">
              <a:solidFill>
                <a:schemeClr val="tx1"/>
              </a:solidFill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Estrategias de </a:t>
            </a:r>
            <a:r>
              <a:rPr lang="es-419" sz="2800" b="1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Balanceamiento</a:t>
            </a: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4.1 Análisis de Desbalance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Desbalance moderado (377 vs 260).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4.2–4.4 Técnicas de 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Undersampling</a:t>
            </a: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/</a:t>
            </a:r>
            <a:r>
              <a:rPr lang="es-419" sz="2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Oversampling</a:t>
            </a: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/Híbridas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recomienda mantener estratificación obligatoria. Para modelos tabulares: probar SMOTE y SMOTEENN; para CNN con imágenes: privilegiar aumento de datos (Data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Augmentation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sobre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oversampling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sintético.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4.5 Evaluación de Estrategias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Comparar F1 y AUC en validación estratificada con/ sin balanceo para descartar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overfitting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4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273C2A2-E8B5-75CB-1DB1-456642F4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>
            <a:extLst>
              <a:ext uri="{FF2B5EF4-FFF2-40B4-BE49-F238E27FC236}">
                <a16:creationId xmlns:a16="http://schemas.microsoft.com/office/drawing/2014/main" id="{E1D3D494-AF80-FE03-ECC4-9B6A64705291}"/>
              </a:ext>
            </a:extLst>
          </p:cNvPr>
          <p:cNvGrpSpPr/>
          <p:nvPr/>
        </p:nvGrpSpPr>
        <p:grpSpPr>
          <a:xfrm>
            <a:off x="-190500" y="-171651"/>
            <a:ext cx="18669114" cy="3130468"/>
            <a:chOff x="0" y="-47625"/>
            <a:chExt cx="4816593" cy="1115276"/>
          </a:xfrm>
        </p:grpSpPr>
        <p:sp>
          <p:nvSpPr>
            <p:cNvPr id="160" name="Google Shape;160;p4">
              <a:extLst>
                <a:ext uri="{FF2B5EF4-FFF2-40B4-BE49-F238E27FC236}">
                  <a16:creationId xmlns:a16="http://schemas.microsoft.com/office/drawing/2014/main" id="{FCD0B88D-2E9A-56B6-79A3-F5AED0F970C5}"/>
                </a:ext>
              </a:extLst>
            </p:cNvPr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1" name="Google Shape;161;p4">
              <a:extLst>
                <a:ext uri="{FF2B5EF4-FFF2-40B4-BE49-F238E27FC236}">
                  <a16:creationId xmlns:a16="http://schemas.microsoft.com/office/drawing/2014/main" id="{5DA8AAD1-EBB5-4477-0EC2-99E261A6CEFF}"/>
                </a:ext>
              </a:extLst>
            </p:cNvPr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>
            <a:extLst>
              <a:ext uri="{FF2B5EF4-FFF2-40B4-BE49-F238E27FC236}">
                <a16:creationId xmlns:a16="http://schemas.microsoft.com/office/drawing/2014/main" id="{07D979E0-35B0-3122-5312-7A0FB3F16214}"/>
              </a:ext>
            </a:extLst>
          </p:cNvPr>
          <p:cNvSpPr txBox="1"/>
          <p:nvPr/>
        </p:nvSpPr>
        <p:spPr>
          <a:xfrm>
            <a:off x="1756086" y="1277707"/>
            <a:ext cx="757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5" b="1">
                <a:solidFill>
                  <a:srgbClr val="FFFBFB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5BFCBD-4D1C-9DBC-353B-49E07BEDFB87}"/>
              </a:ext>
            </a:extLst>
          </p:cNvPr>
          <p:cNvSpPr txBox="1"/>
          <p:nvPr/>
        </p:nvSpPr>
        <p:spPr>
          <a:xfrm>
            <a:off x="423081" y="3332508"/>
            <a:ext cx="6237027" cy="370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None/>
            </a:pP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Data </a:t>
            </a:r>
            <a:r>
              <a:rPr lang="es-419" sz="2800" b="1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Augmentation</a:t>
            </a: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5.1 Técnicas Específicas (Imágenes)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Rotación,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flips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zoom, traslación, leves cambios de brillo/contraste y adición controlada de ruido. Se evita distorsionar rasgos clínicos críticos.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5.2 Implementación y Validación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Implementar en tiempo de entrenamiento (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tf.image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torchvision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y validar que las métricas mejoran sin degradar la interpretabilidad.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B47374-0CB8-2059-81EE-D188C50E3462}"/>
              </a:ext>
            </a:extLst>
          </p:cNvPr>
          <p:cNvSpPr txBox="1"/>
          <p:nvPr/>
        </p:nvSpPr>
        <p:spPr>
          <a:xfrm>
            <a:off x="423080" y="7262280"/>
            <a:ext cx="6237027" cy="275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None/>
            </a:pPr>
            <a:r>
              <a:rPr lang="es-419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Partición Estratificada de Datos 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6.1 División de Datos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Train/Val/Test: 70% / 15% / 15% con estratificación por clase.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s-419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6.2 Estratificación y Verificación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Mantener proporciones y verificar ausencia de ‘data </a:t>
            </a:r>
            <a:r>
              <a:rPr lang="es-419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leakage</a:t>
            </a:r>
            <a:r>
              <a:rPr lang="es-419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’.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9FB4B3-298B-D4AE-FEE2-DA9CADCF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91" y="3760015"/>
            <a:ext cx="9293652" cy="5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Office PowerPoint</Application>
  <PresentationFormat>Personalizado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Cambria</vt:lpstr>
      <vt:lpstr>Calibri</vt:lpstr>
      <vt:lpstr>Arial</vt:lpstr>
      <vt:lpstr>Montserrat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Byron Piedra Cueva</dc:creator>
  <cp:lastModifiedBy>Byron Piedra Cueva</cp:lastModifiedBy>
  <cp:revision>1</cp:revision>
  <dcterms:created xsi:type="dcterms:W3CDTF">2006-08-16T00:00:00Z</dcterms:created>
  <dcterms:modified xsi:type="dcterms:W3CDTF">2025-09-27T06:52:17Z</dcterms:modified>
</cp:coreProperties>
</file>