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68" r:id="rId5"/>
    <p:sldId id="260" r:id="rId6"/>
    <p:sldId id="269" r:id="rId7"/>
    <p:sldId id="271" r:id="rId8"/>
    <p:sldId id="267" r:id="rId9"/>
    <p:sldId id="263" r:id="rId10"/>
    <p:sldId id="264" r:id="rId11"/>
    <p:sldId id="266" r:id="rId12"/>
  </p:sldIdLst>
  <p:sldSz cx="12192000" cy="6858000"/>
  <p:notesSz cx="6858000" cy="9144000"/>
  <p:embeddedFontLst>
    <p:embeddedFont>
      <p:font typeface="Franklin Gothic Medium" pitchFamily="34" charset="0"/>
      <p:regular r:id="rId13"/>
      <p:italic r:id="rId14"/>
    </p:embeddedFont>
    <p:embeddedFont>
      <p:font typeface="Calibri" pitchFamily="34" charset="0"/>
      <p:regular r:id="rId15"/>
      <p:bold r:id="rId16"/>
      <p:italic r:id="rId17"/>
      <p:boldItalic r:id="rId18"/>
    </p:embeddedFont>
    <p:embeddedFont>
      <p:font typeface="Franklin Gothic Book" pitchFamily="34" charset="0"/>
      <p:regular r:id="rId19"/>
      <p:italic r:id="rId20"/>
    </p:embeddedFont>
    <p:embeddedFont>
      <p:font typeface="Wingdings 2" pitchFamily="18" charset="2"/>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p:scale>
          <a:sx n="100" d="100"/>
          <a:sy n="100" d="100"/>
        </p:scale>
        <p:origin x="-954"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09/04/2024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09/04/2024</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www.kaggle.com/datasets/afumetto/3dprinter"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Freeform 4"/>
          <p:cNvSpPr/>
          <p:nvPr/>
        </p:nvSpPr>
        <p:spPr>
          <a:xfrm>
            <a:off x="381000" y="4419600"/>
            <a:ext cx="11296650" cy="1200150"/>
          </a:xfrm>
          <a:custGeom>
            <a:avLst/>
            <a:gdLst/>
            <a:ahLst/>
            <a:cxnLst/>
            <a:rect l="l" t="t" r="r" b="b"/>
            <a:pathLst>
              <a:path w="11296650" h="3333750">
                <a:moveTo>
                  <a:pt x="0" y="0"/>
                </a:moveTo>
                <a:lnTo>
                  <a:pt x="11296650" y="0"/>
                </a:lnTo>
                <a:lnTo>
                  <a:pt x="11296650" y="3333750"/>
                </a:lnTo>
                <a:lnTo>
                  <a:pt x="0" y="3333750"/>
                </a:lnTo>
                <a:lnTo>
                  <a:pt x="0" y="0"/>
                </a:lnTo>
                <a:close/>
              </a:path>
            </a:pathLst>
          </a:custGeom>
          <a:solidFill>
            <a:schemeClr val="accent1">
              <a:lumMod val="40000"/>
              <a:lumOff val="60000"/>
            </a:schemeClr>
          </a:solidFill>
          <a:ln>
            <a:solidFill>
              <a:srgbClr val="FF0000"/>
            </a:solidFill>
          </a:ln>
        </p:spPr>
        <p:style>
          <a:lnRef idx="2">
            <a:schemeClr val="accent2"/>
          </a:lnRef>
          <a:fillRef idx="1">
            <a:schemeClr val="lt1"/>
          </a:fillRef>
          <a:effectRef idx="0">
            <a:schemeClr val="accent2"/>
          </a:effectRef>
          <a:fontRef idx="minor">
            <a:schemeClr val="dk1"/>
          </a:fontRef>
        </p:style>
      </p:sp>
      <p:sp>
        <p:nvSpPr>
          <p:cNvPr id="6" name="TextBox 6"/>
          <p:cNvSpPr txBox="1"/>
          <p:nvPr/>
        </p:nvSpPr>
        <p:spPr>
          <a:xfrm>
            <a:off x="2514600" y="1905000"/>
            <a:ext cx="6633210" cy="1538883"/>
          </a:xfrm>
          <a:prstGeom prst="rect">
            <a:avLst/>
          </a:prstGeom>
        </p:spPr>
        <p:txBody>
          <a:bodyPr wrap="square" lIns="0" tIns="0" rIns="0" bIns="0" rtlCol="0" anchor="t">
            <a:spAutoFit/>
          </a:bodyPr>
          <a:lstStyle/>
          <a:p>
            <a:pPr algn="ctr">
              <a:lnSpc>
                <a:spcPts val="6000"/>
              </a:lnSpc>
            </a:pPr>
            <a:r>
              <a:rPr lang="en-US" sz="5500" spc="-9" dirty="0" smtClean="0">
                <a:solidFill>
                  <a:srgbClr val="FF0000"/>
                </a:solidFill>
                <a:latin typeface="+mj-lt"/>
              </a:rPr>
              <a:t>30 YEARS STOCK MARKET DATA</a:t>
            </a:r>
            <a:endParaRPr lang="en-US" sz="5500" spc="-9" dirty="0">
              <a:solidFill>
                <a:srgbClr val="FF0000"/>
              </a:solidFill>
              <a:latin typeface="+mj-lt"/>
            </a:endParaRPr>
          </a:p>
        </p:txBody>
      </p:sp>
      <p:sp>
        <p:nvSpPr>
          <p:cNvPr id="7" name="TextBox 7"/>
          <p:cNvSpPr txBox="1"/>
          <p:nvPr/>
        </p:nvSpPr>
        <p:spPr>
          <a:xfrm>
            <a:off x="4953000" y="4648200"/>
            <a:ext cx="6705600" cy="923330"/>
          </a:xfrm>
          <a:prstGeom prst="rect">
            <a:avLst/>
          </a:prstGeom>
        </p:spPr>
        <p:txBody>
          <a:bodyPr wrap="square" lIns="0" tIns="0" rIns="0" bIns="0" rtlCol="0" anchor="t">
            <a:spAutoFit/>
          </a:bodyPr>
          <a:lstStyle/>
          <a:p>
            <a:pPr algn="l">
              <a:lnSpc>
                <a:spcPts val="2400"/>
              </a:lnSpc>
            </a:pPr>
            <a:r>
              <a:rPr lang="en-US" sz="2000" spc="-6" dirty="0">
                <a:latin typeface="+mj-lt"/>
                <a:cs typeface="Times New Roman" panose="02020603050405020304" charset="0"/>
              </a:rPr>
              <a:t>Presented By:</a:t>
            </a:r>
          </a:p>
          <a:p>
            <a:pPr marL="457200" indent="-457200" algn="l">
              <a:lnSpc>
                <a:spcPts val="2400"/>
              </a:lnSpc>
            </a:pPr>
            <a:r>
              <a:rPr lang="en-US" sz="2000" b="1" spc="-6" dirty="0" err="1" smtClean="0">
                <a:latin typeface="+mj-lt"/>
                <a:cs typeface="Times New Roman" panose="02020603050405020304" charset="0"/>
              </a:rPr>
              <a:t>B.B.Poornachandran</a:t>
            </a:r>
            <a:r>
              <a:rPr lang="en-US" sz="2000" b="1" spc="-6" dirty="0" smtClean="0">
                <a:latin typeface="+mj-lt"/>
                <a:cs typeface="Times New Roman" panose="02020603050405020304" charset="0"/>
              </a:rPr>
              <a:t> </a:t>
            </a:r>
            <a:r>
              <a:rPr lang="en-US" sz="2000" b="1" spc="-6" dirty="0" smtClean="0">
                <a:latin typeface="+mj-lt"/>
                <a:cs typeface="Times New Roman" panose="02020603050405020304" charset="0"/>
              </a:rPr>
              <a:t>B.E</a:t>
            </a:r>
            <a:r>
              <a:rPr lang="en-US" sz="2000" spc="-6" dirty="0" smtClean="0">
                <a:latin typeface="+mj-lt"/>
                <a:cs typeface="Times New Roman" panose="02020603050405020304" charset="0"/>
              </a:rPr>
              <a:t>.-</a:t>
            </a:r>
          </a:p>
          <a:p>
            <a:pPr marL="457200" indent="-457200" algn="l">
              <a:lnSpc>
                <a:spcPts val="2400"/>
              </a:lnSpc>
            </a:pPr>
            <a:r>
              <a:rPr lang="en-IN" altLang="en-US" sz="2000" spc="-6" dirty="0" err="1" smtClean="0">
                <a:latin typeface="+mj-lt"/>
                <a:cs typeface="Times New Roman" panose="02020603050405020304" charset="0"/>
              </a:rPr>
              <a:t>Solamalai</a:t>
            </a:r>
            <a:r>
              <a:rPr lang="en-IN" altLang="en-US" sz="2000" spc="-6" dirty="0" smtClean="0">
                <a:latin typeface="+mj-lt"/>
                <a:cs typeface="Times New Roman" panose="02020603050405020304" charset="0"/>
              </a:rPr>
              <a:t> </a:t>
            </a:r>
            <a:r>
              <a:rPr lang="en-US" sz="2000" spc="-6" dirty="0">
                <a:latin typeface="+mj-lt"/>
                <a:cs typeface="Times New Roman" panose="02020603050405020304" charset="0"/>
              </a:rPr>
              <a:t>College</a:t>
            </a:r>
            <a:r>
              <a:rPr lang="en-IN" altLang="en-US" sz="2000" spc="-6" dirty="0">
                <a:latin typeface="+mj-lt"/>
                <a:cs typeface="Times New Roman" panose="02020603050405020304" charset="0"/>
              </a:rPr>
              <a:t> of </a:t>
            </a:r>
            <a:r>
              <a:rPr lang="en-IN" altLang="en-US" sz="2000" spc="-6" dirty="0" smtClean="0">
                <a:latin typeface="+mj-lt"/>
                <a:cs typeface="Times New Roman" panose="02020603050405020304" charset="0"/>
              </a:rPr>
              <a:t>Engineering </a:t>
            </a:r>
            <a:r>
              <a:rPr lang="en-US" sz="2000" spc="-6" dirty="0" smtClean="0">
                <a:latin typeface="+mj-lt"/>
                <a:cs typeface="Times New Roman" panose="02020603050405020304" charset="0"/>
              </a:rPr>
              <a:t>– 3</a:t>
            </a:r>
            <a:r>
              <a:rPr lang="en-US" sz="2000" spc="-6" baseline="30000" dirty="0" smtClean="0">
                <a:latin typeface="+mj-lt"/>
                <a:cs typeface="Times New Roman" panose="02020603050405020304" charset="0"/>
              </a:rPr>
              <a:t>rd</a:t>
            </a:r>
            <a:r>
              <a:rPr lang="en-US" sz="2000" spc="-6" dirty="0" smtClean="0">
                <a:latin typeface="+mj-lt"/>
                <a:cs typeface="Times New Roman" panose="02020603050405020304" charset="0"/>
              </a:rPr>
              <a:t> Year Civil </a:t>
            </a:r>
            <a:r>
              <a:rPr lang="en-IN" altLang="en-US" sz="2000" spc="-6" dirty="0">
                <a:latin typeface="+mj-lt"/>
                <a:cs typeface="Times New Roman" panose="02020603050405020304" charset="0"/>
              </a:rPr>
              <a:t>Engineering</a:t>
            </a:r>
            <a:endParaRPr lang="en-US" sz="2000" spc="-6" dirty="0">
              <a:latin typeface="+mj-lt"/>
              <a:cs typeface="Times New Roman" panose="02020603050405020304" charset="0"/>
            </a:endParaRPr>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28015" y="772795"/>
            <a:ext cx="7649845" cy="560923"/>
          </a:xfrm>
          <a:prstGeom prst="rect">
            <a:avLst/>
          </a:prstGeom>
        </p:spPr>
        <p:txBody>
          <a:bodyPr wrap="square" lIns="0" tIns="0" rIns="0" bIns="0" rtlCol="0" anchor="t">
            <a:spAutoFit/>
          </a:bodyPr>
          <a:lstStyle/>
          <a:p>
            <a:pPr algn="l">
              <a:lnSpc>
                <a:spcPts val="4625"/>
              </a:lnSpc>
            </a:pPr>
            <a:r>
              <a:rPr lang="en-US" sz="3500" spc="-9" dirty="0">
                <a:solidFill>
                  <a:srgbClr val="FF0000"/>
                </a:solidFill>
                <a:latin typeface="Calibri" pitchFamily="34" charset="0"/>
                <a:cs typeface="Calibri" pitchFamily="34" charset="0"/>
              </a:rPr>
              <a:t>FUTURE SCOPE</a:t>
            </a:r>
          </a:p>
        </p:txBody>
      </p:sp>
      <p:sp>
        <p:nvSpPr>
          <p:cNvPr id="6" name="Text Box 5"/>
          <p:cNvSpPr txBox="1"/>
          <p:nvPr/>
        </p:nvSpPr>
        <p:spPr>
          <a:xfrm>
            <a:off x="914400" y="1524000"/>
            <a:ext cx="8910320" cy="2096600"/>
          </a:xfrm>
          <a:prstGeom prst="rect">
            <a:avLst/>
          </a:prstGeom>
          <a:noFill/>
        </p:spPr>
        <p:txBody>
          <a:bodyPr wrap="square" rtlCol="0" anchor="t">
            <a:spAutoFit/>
          </a:bodyPr>
          <a:lstStyle/>
          <a:p>
            <a:pPr>
              <a:lnSpc>
                <a:spcPct val="120000"/>
              </a:lnSpc>
            </a:pPr>
            <a:r>
              <a:rPr lang="en-US" sz="2200" b="1" dirty="0" smtClean="0">
                <a:latin typeface="Calibri" pitchFamily="34" charset="0"/>
                <a:cs typeface="Calibri" pitchFamily="34" charset="0"/>
              </a:rPr>
              <a:t>The Future Of The Indian Stock Market Looks Promising, With The </a:t>
            </a:r>
            <a:r>
              <a:rPr lang="en-US" sz="2200" b="1" dirty="0" err="1" smtClean="0">
                <a:latin typeface="Calibri" pitchFamily="34" charset="0"/>
                <a:cs typeface="Calibri" pitchFamily="34" charset="0"/>
              </a:rPr>
              <a:t>Sensex</a:t>
            </a:r>
            <a:r>
              <a:rPr lang="en-US" sz="2200" b="1" dirty="0" smtClean="0">
                <a:latin typeface="Calibri" pitchFamily="34" charset="0"/>
                <a:cs typeface="Calibri" pitchFamily="34" charset="0"/>
              </a:rPr>
              <a:t> Index Poised To Scale New Heights In The Coming Years</a:t>
            </a:r>
            <a:r>
              <a:rPr lang="en-US" sz="2200" dirty="0" smtClean="0">
                <a:latin typeface="Calibri" pitchFamily="34" charset="0"/>
                <a:cs typeface="Calibri" pitchFamily="34" charset="0"/>
              </a:rPr>
              <a:t>. Driven By A Strong Economy, Technological Advancements, And A Young, Apparitional Population, The Stock Market Is Expected To Offer Attractive Investment Opportunities For Discerning Investors.</a:t>
            </a:r>
            <a:endParaRPr lang="en-US" sz="2200" dirty="0">
              <a:latin typeface="Calibri" pitchFamily="34" charset="0"/>
              <a:cs typeface="Calibri" pitchFamily="34" charset="0"/>
            </a:endParaRPr>
          </a:p>
        </p:txBody>
      </p:sp>
      <p:sp>
        <p:nvSpPr>
          <p:cNvPr id="7" name="Rectangle 6"/>
          <p:cNvSpPr/>
          <p:nvPr/>
        </p:nvSpPr>
        <p:spPr>
          <a:xfrm>
            <a:off x="685800" y="3657600"/>
            <a:ext cx="5410200" cy="749436"/>
          </a:xfrm>
          <a:prstGeom prst="rect">
            <a:avLst/>
          </a:prstGeom>
        </p:spPr>
        <p:txBody>
          <a:bodyPr wrap="square">
            <a:spAutoFit/>
          </a:bodyPr>
          <a:lstStyle/>
          <a:p>
            <a:pPr>
              <a:lnSpc>
                <a:spcPts val="5575"/>
              </a:lnSpc>
            </a:pPr>
            <a:r>
              <a:rPr lang="en-US" sz="3500" spc="-11" dirty="0" smtClean="0">
                <a:solidFill>
                  <a:srgbClr val="FF0000"/>
                </a:solidFill>
                <a:latin typeface="Calibri" pitchFamily="34" charset="0"/>
                <a:cs typeface="Calibri" pitchFamily="34" charset="0"/>
              </a:rPr>
              <a:t>REFERENCES</a:t>
            </a:r>
            <a:endParaRPr lang="en-US" sz="3500" spc="-11" dirty="0">
              <a:solidFill>
                <a:srgbClr val="FF0000"/>
              </a:solidFill>
              <a:latin typeface="Calibri" pitchFamily="34" charset="0"/>
              <a:cs typeface="Calibri" pitchFamily="34" charset="0"/>
            </a:endParaRPr>
          </a:p>
        </p:txBody>
      </p:sp>
      <p:sp>
        <p:nvSpPr>
          <p:cNvPr id="8" name="Text Box 4"/>
          <p:cNvSpPr txBox="1"/>
          <p:nvPr/>
        </p:nvSpPr>
        <p:spPr>
          <a:xfrm>
            <a:off x="1676400" y="4495800"/>
            <a:ext cx="6233795" cy="369332"/>
          </a:xfrm>
          <a:prstGeom prst="rect">
            <a:avLst/>
          </a:prstGeom>
          <a:noFill/>
        </p:spPr>
        <p:txBody>
          <a:bodyPr wrap="square" rtlCol="0" anchor="t">
            <a:spAutoFit/>
          </a:bodyPr>
          <a:lstStyle/>
          <a:p>
            <a:r>
              <a:rPr lang="en-US" dirty="0">
                <a:solidFill>
                  <a:srgbClr val="002060"/>
                </a:solidFill>
                <a:hlinkClick r:id="rId5"/>
              </a:rPr>
              <a:t>https://www.kaggle.com/datasets/afumetto/3dprinter</a:t>
            </a:r>
            <a:endParaRPr lang="en-US" dirty="0">
              <a:solidFill>
                <a:srgbClr val="002060"/>
              </a:solidFill>
            </a:endParaRPr>
          </a:p>
        </p:txBody>
      </p:sp>
    </p:spTree>
  </p:cSld>
  <p:clrMapOvr>
    <a:masterClrMapping/>
  </p:clrMapOvr>
  <p:transition spd="slow">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4114800" y="3352800"/>
            <a:ext cx="4461253" cy="544380"/>
          </a:xfrm>
          <a:prstGeom prst="rect">
            <a:avLst/>
          </a:prstGeom>
        </p:spPr>
        <p:txBody>
          <a:bodyPr wrap="square" lIns="0" tIns="0" rIns="0" bIns="0" rtlCol="0" anchor="t">
            <a:spAutoFit/>
          </a:bodyPr>
          <a:lstStyle/>
          <a:p>
            <a:pPr algn="l">
              <a:lnSpc>
                <a:spcPts val="3890"/>
              </a:lnSpc>
            </a:pPr>
            <a:r>
              <a:rPr lang="en-US" sz="5000" spc="-2" dirty="0">
                <a:solidFill>
                  <a:srgbClr val="002060"/>
                </a:solidFill>
                <a:latin typeface="Calibri" pitchFamily="34" charset="0"/>
                <a:cs typeface="Calibri" pitchFamily="34" charset="0"/>
              </a:rPr>
              <a:t>THANK YOU</a:t>
            </a:r>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915035" y="930910"/>
            <a:ext cx="4434205" cy="618631"/>
          </a:xfrm>
          <a:prstGeom prst="rect">
            <a:avLst/>
          </a:prstGeom>
        </p:spPr>
        <p:txBody>
          <a:bodyPr wrap="square" lIns="0" tIns="0" rIns="0" bIns="0" rtlCol="0" anchor="t">
            <a:spAutoFit/>
          </a:bodyPr>
          <a:lstStyle/>
          <a:p>
            <a:pPr algn="l">
              <a:lnSpc>
                <a:spcPts val="5185"/>
              </a:lnSpc>
            </a:pPr>
            <a:r>
              <a:rPr lang="en-US" sz="3500" spc="-5" dirty="0" smtClean="0">
                <a:solidFill>
                  <a:srgbClr val="FF0000"/>
                </a:solidFill>
                <a:latin typeface="Calibri" pitchFamily="34" charset="0"/>
                <a:cs typeface="Calibri" pitchFamily="34" charset="0"/>
              </a:rPr>
              <a:t>OUTLINE</a:t>
            </a:r>
            <a:endParaRPr lang="en-US" sz="3500" spc="-5" dirty="0">
              <a:solidFill>
                <a:srgbClr val="FF0000"/>
              </a:solidFill>
              <a:latin typeface="Calibri" pitchFamily="34" charset="0"/>
              <a:cs typeface="Calibri" pitchFamily="34" charset="0"/>
            </a:endParaRPr>
          </a:p>
        </p:txBody>
      </p:sp>
      <p:sp>
        <p:nvSpPr>
          <p:cNvPr id="7" name="TextBox 7"/>
          <p:cNvSpPr txBox="1"/>
          <p:nvPr/>
        </p:nvSpPr>
        <p:spPr>
          <a:xfrm>
            <a:off x="2514600" y="1600200"/>
            <a:ext cx="7086600" cy="4270400"/>
          </a:xfrm>
          <a:prstGeom prst="rect">
            <a:avLst/>
          </a:prstGeom>
        </p:spPr>
        <p:txBody>
          <a:bodyPr wrap="square" lIns="0" tIns="0" rIns="0" bIns="0" rtlCol="0" anchor="t">
            <a:spAutoFit/>
          </a:bodyPr>
          <a:lstStyle/>
          <a:p>
            <a:pPr marL="342900" indent="-342900">
              <a:lnSpc>
                <a:spcPts val="3680"/>
              </a:lnSpc>
              <a:buFont typeface="Arial" panose="020B0604020202020204" pitchFamily="34" charset="0"/>
              <a:buChar char="•"/>
            </a:pPr>
            <a:r>
              <a:rPr lang="en-US" sz="2200" spc="-6" dirty="0" smtClean="0">
                <a:latin typeface="Calibri" pitchFamily="34" charset="0"/>
                <a:cs typeface="Calibri" pitchFamily="34" charset="0"/>
              </a:rPr>
              <a:t>Need to invest</a:t>
            </a:r>
          </a:p>
          <a:p>
            <a:pPr marL="342900" indent="-342900">
              <a:lnSpc>
                <a:spcPts val="3680"/>
              </a:lnSpc>
              <a:buFont typeface="Arial" panose="020B0604020202020204" pitchFamily="34" charset="0"/>
              <a:buChar char="•"/>
            </a:pPr>
            <a:r>
              <a:rPr lang="en-IN" altLang="en-US" sz="2200" spc="-6" dirty="0" smtClean="0">
                <a:latin typeface="Calibri" pitchFamily="34" charset="0"/>
                <a:cs typeface="Calibri" pitchFamily="34" charset="0"/>
              </a:rPr>
              <a:t> </a:t>
            </a:r>
            <a:r>
              <a:rPr lang="en-US" sz="2200" spc="-6" dirty="0" smtClean="0">
                <a:latin typeface="Calibri" pitchFamily="34" charset="0"/>
                <a:cs typeface="Calibri" pitchFamily="34" charset="0"/>
              </a:rPr>
              <a:t>What is a stock market?</a:t>
            </a:r>
          </a:p>
          <a:p>
            <a:pPr marL="342900" indent="-342900">
              <a:lnSpc>
                <a:spcPts val="3680"/>
              </a:lnSpc>
              <a:buFont typeface="Arial" panose="020B0604020202020204" pitchFamily="34" charset="0"/>
              <a:buChar char="•"/>
            </a:pPr>
            <a:r>
              <a:rPr lang="en-US" sz="2200" spc="-6" dirty="0" smtClean="0">
                <a:latin typeface="Calibri" pitchFamily="34" charset="0"/>
                <a:cs typeface="Calibri" pitchFamily="34" charset="0"/>
              </a:rPr>
              <a:t>Financial Intermediaries </a:t>
            </a:r>
          </a:p>
          <a:p>
            <a:pPr marL="342900" indent="-342900">
              <a:lnSpc>
                <a:spcPts val="3680"/>
              </a:lnSpc>
              <a:buFont typeface="Arial" panose="020B0604020202020204" pitchFamily="34" charset="0"/>
              <a:buChar char="•"/>
            </a:pPr>
            <a:r>
              <a:rPr lang="en-US" sz="2200" dirty="0" smtClean="0">
                <a:latin typeface="Calibri" pitchFamily="34" charset="0"/>
                <a:cs typeface="Calibri" pitchFamily="34" charset="0"/>
              </a:rPr>
              <a:t>Average stock market return over 30 years</a:t>
            </a:r>
          </a:p>
          <a:p>
            <a:pPr marL="342900" indent="-342900">
              <a:lnSpc>
                <a:spcPts val="3680"/>
              </a:lnSpc>
              <a:buFont typeface="Arial" panose="020B0604020202020204" pitchFamily="34" charset="0"/>
              <a:buChar char="•"/>
            </a:pPr>
            <a:r>
              <a:rPr lang="en-US" sz="2200" dirty="0" smtClean="0">
                <a:latin typeface="Calibri" pitchFamily="34" charset="0"/>
                <a:cs typeface="Calibri" pitchFamily="34" charset="0"/>
              </a:rPr>
              <a:t>Stock market analysis approach</a:t>
            </a:r>
          </a:p>
          <a:p>
            <a:pPr marL="342900" indent="-342900">
              <a:lnSpc>
                <a:spcPts val="3680"/>
              </a:lnSpc>
              <a:buFont typeface="Arial" panose="020B0604020202020204" pitchFamily="34" charset="0"/>
              <a:buChar char="•"/>
            </a:pPr>
            <a:r>
              <a:rPr lang="en-US" sz="2200" dirty="0" smtClean="0">
                <a:latin typeface="Calibri" pitchFamily="34" charset="0"/>
                <a:cs typeface="Calibri" pitchFamily="34" charset="0"/>
              </a:rPr>
              <a:t>Stock market Algorithm &amp; Deployment</a:t>
            </a:r>
          </a:p>
          <a:p>
            <a:pPr marL="342900" indent="-342900">
              <a:lnSpc>
                <a:spcPts val="3680"/>
              </a:lnSpc>
              <a:buFont typeface="Arial" panose="020B0604020202020204" pitchFamily="34" charset="0"/>
              <a:buChar char="•"/>
            </a:pPr>
            <a:r>
              <a:rPr lang="en-US" sz="2200" dirty="0" smtClean="0">
                <a:latin typeface="Calibri" pitchFamily="34" charset="0"/>
                <a:cs typeface="Calibri" pitchFamily="34" charset="0"/>
              </a:rPr>
              <a:t>Conclusion</a:t>
            </a:r>
          </a:p>
          <a:p>
            <a:pPr marL="342900" indent="-342900">
              <a:lnSpc>
                <a:spcPts val="3680"/>
              </a:lnSpc>
              <a:buFont typeface="Arial" panose="020B0604020202020204" pitchFamily="34" charset="0"/>
              <a:buChar char="•"/>
            </a:pPr>
            <a:r>
              <a:rPr lang="en-US" sz="2200" dirty="0" smtClean="0">
                <a:latin typeface="Calibri" pitchFamily="34" charset="0"/>
                <a:cs typeface="Calibri" pitchFamily="34" charset="0"/>
              </a:rPr>
              <a:t>Future Scope</a:t>
            </a:r>
          </a:p>
          <a:p>
            <a:pPr marL="342900" indent="-342900">
              <a:lnSpc>
                <a:spcPts val="3680"/>
              </a:lnSpc>
              <a:buFont typeface="Arial" panose="020B0604020202020204" pitchFamily="34" charset="0"/>
              <a:buChar char="•"/>
            </a:pPr>
            <a:r>
              <a:rPr lang="en-US" sz="2200" dirty="0" smtClean="0">
                <a:latin typeface="Calibri" pitchFamily="34" charset="0"/>
                <a:cs typeface="Calibri" pitchFamily="34" charset="0"/>
              </a:rPr>
              <a:t>Reference</a:t>
            </a:r>
          </a:p>
        </p:txBody>
      </p:sp>
    </p:spTree>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85800" y="685800"/>
            <a:ext cx="10767695" cy="690958"/>
          </a:xfrm>
          <a:prstGeom prst="rect">
            <a:avLst/>
          </a:prstGeom>
        </p:spPr>
        <p:txBody>
          <a:bodyPr wrap="square" lIns="0" tIns="0" rIns="0" bIns="0" rtlCol="0" anchor="t">
            <a:spAutoFit/>
          </a:bodyPr>
          <a:lstStyle/>
          <a:p>
            <a:pPr algn="l">
              <a:lnSpc>
                <a:spcPts val="5575"/>
              </a:lnSpc>
            </a:pPr>
            <a:r>
              <a:rPr lang="en-US" sz="4500" spc="-11" dirty="0" smtClean="0">
                <a:solidFill>
                  <a:srgbClr val="FF0000"/>
                </a:solidFill>
                <a:latin typeface="Calibri" pitchFamily="34" charset="0"/>
                <a:cs typeface="Calibri" pitchFamily="34" charset="0"/>
              </a:rPr>
              <a:t>NEED TO INVEST</a:t>
            </a:r>
            <a:endParaRPr lang="en-US" sz="4500" spc="-11" dirty="0">
              <a:solidFill>
                <a:srgbClr val="FF0000"/>
              </a:solidFill>
              <a:latin typeface="Calibri" pitchFamily="34" charset="0"/>
              <a:cs typeface="Calibri" pitchFamily="34" charset="0"/>
            </a:endParaRPr>
          </a:p>
        </p:txBody>
      </p:sp>
      <p:sp>
        <p:nvSpPr>
          <p:cNvPr id="5" name="Text Box 4"/>
          <p:cNvSpPr txBox="1"/>
          <p:nvPr/>
        </p:nvSpPr>
        <p:spPr>
          <a:xfrm>
            <a:off x="762000" y="1295400"/>
            <a:ext cx="10140315" cy="4690515"/>
          </a:xfrm>
          <a:prstGeom prst="rect">
            <a:avLst/>
          </a:prstGeom>
          <a:noFill/>
        </p:spPr>
        <p:txBody>
          <a:bodyPr wrap="square" rtlCol="0" anchor="t">
            <a:spAutoFit/>
          </a:bodyPr>
          <a:lstStyle/>
          <a:p>
            <a:pPr>
              <a:lnSpc>
                <a:spcPct val="150000"/>
              </a:lnSpc>
            </a:pPr>
            <a:r>
              <a:rPr lang="en-US" b="1" dirty="0" smtClean="0">
                <a:solidFill>
                  <a:srgbClr val="0070C0"/>
                </a:solidFill>
                <a:latin typeface="Times New Roman" panose="02020603050405020304" charset="0"/>
                <a:cs typeface="Times New Roman" panose="02020603050405020304" charset="0"/>
              </a:rPr>
              <a:t>Why should one invest</a:t>
            </a:r>
          </a:p>
          <a:p>
            <a:pPr>
              <a:lnSpc>
                <a:spcPct val="150000"/>
              </a:lnSpc>
            </a:pPr>
            <a:r>
              <a:rPr lang="en-US" dirty="0" smtClean="0">
                <a:latin typeface="Times New Roman" panose="02020603050405020304" charset="0"/>
                <a:cs typeface="Times New Roman" panose="02020603050405020304" charset="0"/>
              </a:rPr>
              <a:t>1. To drive the point across, let us make few simple assumptions.</a:t>
            </a:r>
          </a:p>
          <a:p>
            <a:pPr>
              <a:lnSpc>
                <a:spcPct val="150000"/>
              </a:lnSpc>
            </a:pPr>
            <a:r>
              <a:rPr lang="en-US" dirty="0" smtClean="0">
                <a:latin typeface="Times New Roman" panose="02020603050405020304" charset="0"/>
                <a:cs typeface="Times New Roman" panose="02020603050405020304" charset="0"/>
              </a:rPr>
              <a:t>2. The employer is kind enough to give you a 10% salary hike every year</a:t>
            </a:r>
          </a:p>
          <a:p>
            <a:pPr>
              <a:lnSpc>
                <a:spcPct val="150000"/>
              </a:lnSpc>
            </a:pPr>
            <a:r>
              <a:rPr lang="en-US" dirty="0" smtClean="0">
                <a:latin typeface="Times New Roman" panose="02020603050405020304" charset="0"/>
                <a:cs typeface="Times New Roman" panose="02020603050405020304" charset="0"/>
              </a:rPr>
              <a:t>3. The cost of living is likely to go up by 8% year on year.</a:t>
            </a:r>
          </a:p>
          <a:p>
            <a:pPr>
              <a:lnSpc>
                <a:spcPct val="150000"/>
              </a:lnSpc>
            </a:pPr>
            <a:r>
              <a:rPr lang="en-US" dirty="0" smtClean="0">
                <a:latin typeface="Times New Roman" panose="02020603050405020304" charset="0"/>
                <a:cs typeface="Times New Roman" panose="02020603050405020304" charset="0"/>
              </a:rPr>
              <a:t>4.Your expenses are fixed and don’t foresee any other expense </a:t>
            </a:r>
          </a:p>
          <a:p>
            <a:pPr>
              <a:lnSpc>
                <a:spcPct val="130000"/>
              </a:lnSpc>
            </a:pPr>
            <a:r>
              <a:rPr lang="en-US" b="1" dirty="0" smtClean="0">
                <a:solidFill>
                  <a:srgbClr val="0070C0"/>
                </a:solidFill>
                <a:latin typeface="Times New Roman" panose="02020603050405020304" charset="0"/>
                <a:cs typeface="Times New Roman" panose="02020603050405020304" charset="0"/>
              </a:rPr>
              <a:t>Fixed Income Instruments:</a:t>
            </a:r>
          </a:p>
          <a:p>
            <a:pPr>
              <a:lnSpc>
                <a:spcPct val="130000"/>
              </a:lnSpc>
            </a:pPr>
            <a:r>
              <a:rPr lang="en-US" b="1" dirty="0" smtClean="0">
                <a:solidFill>
                  <a:srgbClr val="0070C0"/>
                </a:solidFill>
                <a:latin typeface="Times New Roman" panose="02020603050405020304" charset="0"/>
                <a:cs typeface="Times New Roman" panose="02020603050405020304" charset="0"/>
              </a:rPr>
              <a:t>Typical fixed income investment includes:</a:t>
            </a:r>
          </a:p>
          <a:p>
            <a:pPr>
              <a:lnSpc>
                <a:spcPct val="130000"/>
              </a:lnSpc>
            </a:pPr>
            <a:r>
              <a:rPr lang="en-US" dirty="0" smtClean="0">
                <a:latin typeface="Times New Roman" panose="02020603050405020304" charset="0"/>
                <a:cs typeface="Times New Roman" panose="02020603050405020304" charset="0"/>
              </a:rPr>
              <a:t>1. Fixed deposits offered by banks</a:t>
            </a:r>
          </a:p>
          <a:p>
            <a:pPr>
              <a:lnSpc>
                <a:spcPct val="130000"/>
              </a:lnSpc>
            </a:pPr>
            <a:r>
              <a:rPr lang="en-US" dirty="0" smtClean="0">
                <a:latin typeface="Times New Roman" panose="02020603050405020304" charset="0"/>
                <a:cs typeface="Times New Roman" panose="02020603050405020304" charset="0"/>
              </a:rPr>
              <a:t>2. Bonds issued by the Government of India</a:t>
            </a:r>
          </a:p>
          <a:p>
            <a:pPr>
              <a:lnSpc>
                <a:spcPct val="130000"/>
              </a:lnSpc>
            </a:pPr>
            <a:r>
              <a:rPr lang="en-US" dirty="0" smtClean="0">
                <a:latin typeface="Times New Roman" panose="02020603050405020304" charset="0"/>
                <a:cs typeface="Times New Roman" panose="02020603050405020304" charset="0"/>
              </a:rPr>
              <a:t>3. Bonds issued by Government related agencies such as HUDCO, NHAI etc</a:t>
            </a:r>
          </a:p>
          <a:p>
            <a:pPr>
              <a:lnSpc>
                <a:spcPct val="130000"/>
              </a:lnSpc>
            </a:pPr>
            <a:r>
              <a:rPr lang="en-US" dirty="0" smtClean="0">
                <a:latin typeface="Times New Roman" panose="02020603050405020304" charset="0"/>
                <a:cs typeface="Times New Roman" panose="02020603050405020304" charset="0"/>
              </a:rPr>
              <a:t>4.Bonds issued by corporate</a:t>
            </a:r>
          </a:p>
          <a:p>
            <a:pPr>
              <a:lnSpc>
                <a:spcPct val="130000"/>
              </a:lnSpc>
            </a:pPr>
            <a:r>
              <a:rPr lang="en-US" dirty="0" smtClean="0">
                <a:latin typeface="Times New Roman" panose="02020603050405020304" charset="0"/>
                <a:cs typeface="Times New Roman" panose="02020603050405020304" charset="0"/>
              </a:rPr>
              <a:t>       As of June 2014, the typical return from a fixed income instrument varies between 8% and 11%.</a:t>
            </a:r>
            <a:endParaRPr lang="en-US" dirty="0">
              <a:latin typeface="Times New Roman" panose="02020603050405020304" charset="0"/>
              <a:cs typeface="Times New Roman" panose="02020603050405020304" charset="0"/>
            </a:endParaRPr>
          </a:p>
        </p:txBody>
      </p:sp>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673100" y="523240"/>
            <a:ext cx="10452735" cy="690958"/>
          </a:xfrm>
          <a:prstGeom prst="rect">
            <a:avLst/>
          </a:prstGeom>
        </p:spPr>
        <p:txBody>
          <a:bodyPr wrap="square" lIns="0" tIns="0" rIns="0" bIns="0" rtlCol="0" anchor="t">
            <a:spAutoFit/>
          </a:bodyPr>
          <a:lstStyle/>
          <a:p>
            <a:pPr algn="l">
              <a:lnSpc>
                <a:spcPts val="5575"/>
              </a:lnSpc>
            </a:pPr>
            <a:r>
              <a:rPr lang="en-US" sz="4500" spc="-11" dirty="0" smtClean="0">
                <a:solidFill>
                  <a:srgbClr val="FF0000"/>
                </a:solidFill>
                <a:latin typeface="Calibri" pitchFamily="34" charset="0"/>
                <a:cs typeface="Calibri" pitchFamily="34" charset="0"/>
              </a:rPr>
              <a:t>WHAT IS STOCK MARKET</a:t>
            </a:r>
            <a:endParaRPr lang="en-US" sz="4500" spc="-11" dirty="0">
              <a:solidFill>
                <a:srgbClr val="FF0000"/>
              </a:solidFill>
              <a:latin typeface="Calibri" pitchFamily="34" charset="0"/>
              <a:cs typeface="Calibri" pitchFamily="34" charset="0"/>
            </a:endParaRPr>
          </a:p>
        </p:txBody>
      </p:sp>
      <p:sp>
        <p:nvSpPr>
          <p:cNvPr id="3" name="Text Box 4"/>
          <p:cNvSpPr txBox="1"/>
          <p:nvPr/>
        </p:nvSpPr>
        <p:spPr>
          <a:xfrm>
            <a:off x="609600" y="1447800"/>
            <a:ext cx="11049000" cy="4493538"/>
          </a:xfrm>
          <a:prstGeom prst="rect">
            <a:avLst/>
          </a:prstGeom>
          <a:noFill/>
        </p:spPr>
        <p:txBody>
          <a:bodyPr wrap="square" rtlCol="0" anchor="t">
            <a:spAutoFit/>
          </a:bodyPr>
          <a:lstStyle/>
          <a:p>
            <a:pPr>
              <a:lnSpc>
                <a:spcPct val="130000"/>
              </a:lnSpc>
            </a:pPr>
            <a:r>
              <a:rPr lang="en-US" sz="2200" dirty="0" smtClean="0">
                <a:latin typeface="Calibri" pitchFamily="34" charset="0"/>
                <a:cs typeface="Calibri" pitchFamily="34" charset="0"/>
              </a:rPr>
              <a:t>Investing in equities is an important investment that we make in order to generate inflation beating returns. This was the conclusion we drew from the previous chapter. Having said that, how do we go about investing in equities? Clearly before we dwell further into this topic, it is extremely important to understand the ecosystem in which equities operate.</a:t>
            </a:r>
          </a:p>
          <a:p>
            <a:pPr>
              <a:lnSpc>
                <a:spcPct val="130000"/>
              </a:lnSpc>
            </a:pPr>
            <a:endParaRPr lang="en-US" sz="2200" dirty="0" smtClean="0">
              <a:latin typeface="Calibri" pitchFamily="34" charset="0"/>
              <a:cs typeface="Calibri" pitchFamily="34" charset="0"/>
            </a:endParaRPr>
          </a:p>
          <a:p>
            <a:pPr>
              <a:lnSpc>
                <a:spcPct val="130000"/>
              </a:lnSpc>
            </a:pPr>
            <a:r>
              <a:rPr lang="en-US" sz="2200" dirty="0" smtClean="0">
                <a:latin typeface="Calibri" pitchFamily="34" charset="0"/>
                <a:cs typeface="Calibri" pitchFamily="34" charset="0"/>
              </a:rPr>
              <a:t>Just like the way we go to the neighborhood </a:t>
            </a:r>
            <a:r>
              <a:rPr lang="en-US" sz="2200" dirty="0" err="1" smtClean="0">
                <a:latin typeface="Calibri" pitchFamily="34" charset="0"/>
                <a:cs typeface="Calibri" pitchFamily="34" charset="0"/>
              </a:rPr>
              <a:t>kirana</a:t>
            </a:r>
            <a:r>
              <a:rPr lang="en-US" sz="2200" dirty="0" smtClean="0">
                <a:latin typeface="Calibri" pitchFamily="34" charset="0"/>
                <a:cs typeface="Calibri" pitchFamily="34" charset="0"/>
              </a:rPr>
              <a:t> store or a super market to shop for our daily</a:t>
            </a:r>
          </a:p>
          <a:p>
            <a:pPr>
              <a:lnSpc>
                <a:spcPct val="130000"/>
              </a:lnSpc>
            </a:pPr>
            <a:r>
              <a:rPr lang="en-US" sz="2200" dirty="0" smtClean="0">
                <a:latin typeface="Calibri" pitchFamily="34" charset="0"/>
                <a:cs typeface="Calibri" pitchFamily="34" charset="0"/>
              </a:rPr>
              <a:t>needs, similarly we go to the stock market to shop (read as transact) for equity investments.</a:t>
            </a:r>
          </a:p>
          <a:p>
            <a:pPr>
              <a:lnSpc>
                <a:spcPct val="130000"/>
              </a:lnSpc>
            </a:pPr>
            <a:r>
              <a:rPr lang="en-US" sz="2200" dirty="0" smtClean="0">
                <a:latin typeface="Calibri" pitchFamily="34" charset="0"/>
                <a:cs typeface="Calibri" pitchFamily="34" charset="0"/>
              </a:rPr>
              <a:t>Stock market is where everyone who wants to transact in shares go to. Transact in simple terms</a:t>
            </a:r>
          </a:p>
          <a:p>
            <a:pPr>
              <a:lnSpc>
                <a:spcPct val="130000"/>
              </a:lnSpc>
            </a:pPr>
            <a:r>
              <a:rPr lang="en-US" sz="2200" dirty="0" smtClean="0">
                <a:latin typeface="Calibri" pitchFamily="34" charset="0"/>
                <a:cs typeface="Calibri" pitchFamily="34" charset="0"/>
              </a:rPr>
              <a:t>means buying and selling. For all practical purposes, you can’t buy/sell shares of a public com-</a:t>
            </a:r>
          </a:p>
          <a:p>
            <a:pPr>
              <a:lnSpc>
                <a:spcPct val="130000"/>
              </a:lnSpc>
            </a:pPr>
            <a:r>
              <a:rPr lang="en-US" sz="2200" dirty="0" err="1" smtClean="0">
                <a:latin typeface="Calibri" pitchFamily="34" charset="0"/>
                <a:cs typeface="Calibri" pitchFamily="34" charset="0"/>
              </a:rPr>
              <a:t>pany</a:t>
            </a:r>
            <a:r>
              <a:rPr lang="en-US" sz="2200" dirty="0" smtClean="0">
                <a:latin typeface="Calibri" pitchFamily="34" charset="0"/>
                <a:cs typeface="Calibri" pitchFamily="34" charset="0"/>
              </a:rPr>
              <a:t> like Infosys without transacting through the stock markets</a:t>
            </a:r>
            <a:endParaRPr lang="en-US" sz="2200" dirty="0">
              <a:latin typeface="Calibri" pitchFamily="34" charset="0"/>
              <a:cs typeface="Calibri" pitchFamily="34" charset="0"/>
            </a:endParaRPr>
          </a:p>
        </p:txBody>
      </p:sp>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09600" y="762000"/>
            <a:ext cx="7023097" cy="508216"/>
          </a:xfrm>
          <a:prstGeom prst="rect">
            <a:avLst/>
          </a:prstGeom>
        </p:spPr>
        <p:txBody>
          <a:bodyPr wrap="square" lIns="0" tIns="0" rIns="0" bIns="0" rtlCol="0" anchor="t">
            <a:spAutoFit/>
          </a:bodyPr>
          <a:lstStyle/>
          <a:p>
            <a:pPr marL="342900" indent="-342900">
              <a:lnSpc>
                <a:spcPts val="3680"/>
              </a:lnSpc>
            </a:pPr>
            <a:r>
              <a:rPr lang="en-US" sz="4500" spc="-6" dirty="0" smtClean="0">
                <a:solidFill>
                  <a:srgbClr val="FF0000"/>
                </a:solidFill>
                <a:latin typeface="Calibri" pitchFamily="34" charset="0"/>
                <a:cs typeface="Calibri" pitchFamily="34" charset="0"/>
              </a:rPr>
              <a:t>FINANCIAL INTERMEDIARIES </a:t>
            </a:r>
          </a:p>
        </p:txBody>
      </p:sp>
      <p:sp>
        <p:nvSpPr>
          <p:cNvPr id="5" name="Text Box 4"/>
          <p:cNvSpPr txBox="1"/>
          <p:nvPr/>
        </p:nvSpPr>
        <p:spPr>
          <a:xfrm>
            <a:off x="381000" y="1371600"/>
            <a:ext cx="11658600" cy="4933658"/>
          </a:xfrm>
          <a:prstGeom prst="rect">
            <a:avLst/>
          </a:prstGeom>
          <a:noFill/>
        </p:spPr>
        <p:txBody>
          <a:bodyPr wrap="square" rtlCol="0">
            <a:spAutoFit/>
          </a:bodyPr>
          <a:lstStyle/>
          <a:p>
            <a:pPr algn="just"/>
            <a:r>
              <a:rPr lang="en-IN" altLang="en-US" sz="2200" b="1" dirty="0" smtClean="0">
                <a:latin typeface="Calibri" pitchFamily="34" charset="0"/>
                <a:cs typeface="Calibri" pitchFamily="34" charset="0"/>
              </a:rPr>
              <a:t>Overview</a:t>
            </a:r>
            <a:r>
              <a:rPr lang="en-IN" altLang="en-US" sz="2200" dirty="0" smtClean="0">
                <a:latin typeface="Calibri" pitchFamily="34" charset="0"/>
                <a:cs typeface="Calibri" pitchFamily="34" charset="0"/>
              </a:rPr>
              <a:t>:</a:t>
            </a:r>
            <a:endParaRPr lang="en-IN" altLang="en-US" sz="2200" dirty="0">
              <a:latin typeface="Calibri" pitchFamily="34" charset="0"/>
              <a:cs typeface="Calibri" pitchFamily="34" charset="0"/>
            </a:endParaRPr>
          </a:p>
          <a:p>
            <a:pPr algn="just"/>
            <a:r>
              <a:rPr lang="en-US" altLang="en-US" sz="2200" dirty="0" smtClean="0">
                <a:latin typeface="Calibri" pitchFamily="34" charset="0"/>
                <a:cs typeface="Calibri" pitchFamily="34" charset="0"/>
              </a:rPr>
              <a:t>       From the time you access the market – let’s just say, to buy a stock till the time the stocks comes</a:t>
            </a:r>
          </a:p>
          <a:p>
            <a:pPr algn="just"/>
            <a:r>
              <a:rPr lang="en-US" altLang="en-US" sz="2200" dirty="0" smtClean="0">
                <a:latin typeface="Calibri" pitchFamily="34" charset="0"/>
                <a:cs typeface="Calibri" pitchFamily="34" charset="0"/>
              </a:rPr>
              <a:t>and hits your DEMAT account, a bunch of corporate entities are actively involved in making this</a:t>
            </a:r>
          </a:p>
          <a:p>
            <a:pPr algn="just"/>
            <a:r>
              <a:rPr lang="en-US" altLang="en-US" sz="2200" dirty="0" smtClean="0">
                <a:latin typeface="Calibri" pitchFamily="34" charset="0"/>
                <a:cs typeface="Calibri" pitchFamily="34" charset="0"/>
              </a:rPr>
              <a:t>work for you. These entities play their role quietly behind the scene, always complying with the</a:t>
            </a:r>
          </a:p>
          <a:p>
            <a:pPr algn="just"/>
            <a:r>
              <a:rPr lang="en-US" altLang="en-US" sz="2200" dirty="0" smtClean="0">
                <a:latin typeface="Calibri" pitchFamily="34" charset="0"/>
                <a:cs typeface="Calibri" pitchFamily="34" charset="0"/>
              </a:rPr>
              <a:t>rules laid out by SEBI and ensure an effortless and smooth experience for your transactions in the</a:t>
            </a:r>
          </a:p>
          <a:p>
            <a:pPr algn="just"/>
            <a:r>
              <a:rPr lang="en-US" altLang="en-US" sz="2200" dirty="0" smtClean="0">
                <a:latin typeface="Calibri" pitchFamily="34" charset="0"/>
                <a:cs typeface="Calibri" pitchFamily="34" charset="0"/>
              </a:rPr>
              <a:t>stock market. These entities are generally referred to as the Financial Intermediaries.</a:t>
            </a:r>
            <a:endParaRPr lang="en-IN" altLang="en-US" sz="2200" dirty="0" smtClean="0">
              <a:latin typeface="Calibri" pitchFamily="34" charset="0"/>
              <a:cs typeface="Calibri" pitchFamily="34" charset="0"/>
            </a:endParaRPr>
          </a:p>
          <a:p>
            <a:pPr algn="just"/>
            <a:endParaRPr lang="en-IN" altLang="en-US" sz="2200" dirty="0" smtClean="0">
              <a:latin typeface="Calibri" pitchFamily="34" charset="0"/>
              <a:cs typeface="Calibri" pitchFamily="34" charset="0"/>
            </a:endParaRPr>
          </a:p>
          <a:p>
            <a:pPr algn="just"/>
            <a:r>
              <a:rPr lang="en-IN" altLang="en-US" sz="2200" b="1" dirty="0" smtClean="0">
                <a:latin typeface="Calibri" pitchFamily="34" charset="0"/>
                <a:cs typeface="Calibri" pitchFamily="34" charset="0"/>
              </a:rPr>
              <a:t>The Stock Broker</a:t>
            </a:r>
            <a:endParaRPr lang="en-US" altLang="en-US" sz="2200" b="1" dirty="0" smtClean="0">
              <a:latin typeface="Calibri" pitchFamily="34" charset="0"/>
              <a:cs typeface="Calibri" pitchFamily="34" charset="0"/>
            </a:endParaRPr>
          </a:p>
          <a:p>
            <a:pPr algn="just"/>
            <a:endParaRPr lang="en-US" altLang="en-US" sz="2200" b="1" dirty="0" smtClean="0">
              <a:latin typeface="Calibri" pitchFamily="34" charset="0"/>
              <a:cs typeface="Calibri" pitchFamily="34" charset="0"/>
            </a:endParaRPr>
          </a:p>
          <a:p>
            <a:pPr algn="just"/>
            <a:r>
              <a:rPr lang="en-US" altLang="en-US" sz="2200" dirty="0" smtClean="0">
                <a:latin typeface="Calibri" pitchFamily="34" charset="0"/>
                <a:cs typeface="Calibri" pitchFamily="34" charset="0"/>
              </a:rPr>
              <a:t>The stock broker is probably one of the most important financial intermediaries that you</a:t>
            </a:r>
          </a:p>
          <a:p>
            <a:pPr algn="just"/>
            <a:r>
              <a:rPr lang="en-US" altLang="en-US" sz="2200" dirty="0" smtClean="0">
                <a:latin typeface="Calibri" pitchFamily="34" charset="0"/>
                <a:cs typeface="Calibri" pitchFamily="34" charset="0"/>
              </a:rPr>
              <a:t>need to know. A stock broker is a corporate entity, registered as a trading member with the stock</a:t>
            </a:r>
          </a:p>
          <a:p>
            <a:pPr algn="just"/>
            <a:r>
              <a:rPr lang="en-US" altLang="en-US" sz="2200" dirty="0" smtClean="0">
                <a:latin typeface="Calibri" pitchFamily="34" charset="0"/>
                <a:cs typeface="Calibri" pitchFamily="34" charset="0"/>
              </a:rPr>
              <a:t>exchange and holds a stock broking license. They operate under the guidelines prescribed by</a:t>
            </a:r>
          </a:p>
          <a:p>
            <a:pPr algn="just"/>
            <a:r>
              <a:rPr lang="en-US" altLang="en-US" sz="2200" dirty="0" smtClean="0">
                <a:latin typeface="Calibri" pitchFamily="34" charset="0"/>
                <a:cs typeface="Calibri" pitchFamily="34" charset="0"/>
              </a:rPr>
              <a:t>SEBI</a:t>
            </a:r>
            <a:endParaRPr lang="en-IN" altLang="en-US" sz="2200" dirty="0">
              <a:latin typeface="Calibri" pitchFamily="34" charset="0"/>
              <a:cs typeface="Calibri" pitchFamily="34" charset="0"/>
            </a:endParaRPr>
          </a:p>
          <a:p>
            <a:pPr marL="285750" indent="-285750" algn="just">
              <a:lnSpc>
                <a:spcPct val="130000"/>
              </a:lnSpc>
            </a:pPr>
            <a:endParaRPr lang="en-IN" altLang="en-US" sz="2200" dirty="0">
              <a:latin typeface="Calibri" pitchFamily="34" charset="0"/>
              <a:cs typeface="Calibri" pitchFamily="34" charset="0"/>
            </a:endParaRPr>
          </a:p>
        </p:txBody>
      </p:sp>
    </p:spTree>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0"/>
            <a:ext cx="10134600" cy="549766"/>
          </a:xfrm>
          <a:prstGeom prst="rect">
            <a:avLst/>
          </a:prstGeom>
        </p:spPr>
        <p:txBody>
          <a:bodyPr wrap="square">
            <a:spAutoFit/>
          </a:bodyPr>
          <a:lstStyle/>
          <a:p>
            <a:pPr marL="342900" indent="-342900">
              <a:lnSpc>
                <a:spcPts val="3680"/>
              </a:lnSpc>
            </a:pPr>
            <a:r>
              <a:rPr lang="en-US" sz="3000" b="1" dirty="0" smtClean="0">
                <a:solidFill>
                  <a:srgbClr val="FF0000"/>
                </a:solidFill>
                <a:latin typeface="Calibri" pitchFamily="34" charset="0"/>
                <a:cs typeface="Calibri" pitchFamily="34" charset="0"/>
              </a:rPr>
              <a:t>THE AVERAGE STOCK MARKET RETURN OVER 30 YEARS</a:t>
            </a:r>
          </a:p>
        </p:txBody>
      </p:sp>
      <p:sp>
        <p:nvSpPr>
          <p:cNvPr id="3" name="Rectangle 2"/>
          <p:cNvSpPr/>
          <p:nvPr/>
        </p:nvSpPr>
        <p:spPr>
          <a:xfrm>
            <a:off x="1600200" y="1676400"/>
            <a:ext cx="8991600" cy="2123658"/>
          </a:xfrm>
          <a:prstGeom prst="rect">
            <a:avLst/>
          </a:prstGeom>
        </p:spPr>
        <p:txBody>
          <a:bodyPr wrap="square">
            <a:spAutoFit/>
          </a:bodyPr>
          <a:lstStyle/>
          <a:p>
            <a:r>
              <a:rPr lang="en-US" sz="2200" dirty="0" smtClean="0">
                <a:latin typeface="Calibri" pitchFamily="34" charset="0"/>
                <a:cs typeface="Calibri" pitchFamily="34" charset="0"/>
              </a:rPr>
              <a:t>Stock Market Average Yearly Return For The Last 30 Years</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The Average Yearly Return Of The S&amp;P 500 Is </a:t>
            </a:r>
            <a:r>
              <a:rPr lang="en-US" sz="2200" b="1" dirty="0" smtClean="0">
                <a:latin typeface="Calibri" pitchFamily="34" charset="0"/>
                <a:cs typeface="Calibri" pitchFamily="34" charset="0"/>
              </a:rPr>
              <a:t>10.22%</a:t>
            </a:r>
            <a:r>
              <a:rPr lang="en-US" sz="2200" dirty="0" smtClean="0">
                <a:latin typeface="Calibri" pitchFamily="34" charset="0"/>
                <a:cs typeface="Calibri" pitchFamily="34" charset="0"/>
              </a:rPr>
              <a:t> Over The Last 30 Years, As Of The End Of February 2024. This Assumes Dividends Are Reinvested. Adjusted For Inflation, The 30-year Average Stock Market Return (Including Dividends) Is 7.5%.</a:t>
            </a:r>
            <a:endParaRPr lang="en-US" sz="2200" dirty="0">
              <a:latin typeface="Calibri" pitchFamily="34" charset="0"/>
              <a:cs typeface="Calibri" pitchFamily="34" charset="0"/>
            </a:endParaRPr>
          </a:p>
        </p:txBody>
      </p:sp>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09600" y="762000"/>
            <a:ext cx="10604497" cy="492443"/>
          </a:xfrm>
          <a:prstGeom prst="rect">
            <a:avLst/>
          </a:prstGeom>
        </p:spPr>
        <p:txBody>
          <a:bodyPr wrap="square" lIns="0" tIns="0" rIns="0" bIns="0" rtlCol="0" anchor="t">
            <a:spAutoFit/>
          </a:bodyPr>
          <a:lstStyle/>
          <a:p>
            <a:pPr algn="just"/>
            <a:r>
              <a:rPr lang="en-US" sz="3200" b="1" dirty="0" smtClean="0">
                <a:solidFill>
                  <a:srgbClr val="FF0000"/>
                </a:solidFill>
              </a:rPr>
              <a:t>STOCK MARKET ANALYSIS APPROACH</a:t>
            </a:r>
          </a:p>
        </p:txBody>
      </p:sp>
      <p:sp>
        <p:nvSpPr>
          <p:cNvPr id="5" name="Text Box 4"/>
          <p:cNvSpPr txBox="1"/>
          <p:nvPr/>
        </p:nvSpPr>
        <p:spPr>
          <a:xfrm>
            <a:off x="990600" y="1295401"/>
            <a:ext cx="10259060" cy="2191369"/>
          </a:xfrm>
          <a:prstGeom prst="rect">
            <a:avLst/>
          </a:prstGeom>
          <a:noFill/>
        </p:spPr>
        <p:txBody>
          <a:bodyPr wrap="square" rtlCol="0">
            <a:spAutoFit/>
          </a:bodyPr>
          <a:lstStyle/>
          <a:p>
            <a:pPr algn="just"/>
            <a:r>
              <a:rPr lang="en-IN" altLang="en-US" sz="2200" b="1" dirty="0" smtClean="0">
                <a:latin typeface="Calibri" pitchFamily="34" charset="0"/>
                <a:cs typeface="Calibri" pitchFamily="34" charset="0"/>
              </a:rPr>
              <a:t>System Requirements:</a:t>
            </a:r>
          </a:p>
          <a:p>
            <a:pPr algn="just">
              <a:lnSpc>
                <a:spcPct val="130000"/>
              </a:lnSpc>
            </a:pPr>
            <a:r>
              <a:rPr lang="en-US" sz="2200" dirty="0" smtClean="0">
                <a:latin typeface="Calibri" pitchFamily="34" charset="0"/>
                <a:cs typeface="Calibri" pitchFamily="34" charset="0"/>
              </a:rPr>
              <a:t>	Traders Need To Gain A Perspective On What Makes A Company Unique For Investment. Thus, Stock Analysis Involves Several Aspects Such As </a:t>
            </a:r>
            <a:r>
              <a:rPr lang="en-US" sz="2200" b="1" dirty="0" smtClean="0">
                <a:latin typeface="Calibri" pitchFamily="34" charset="0"/>
                <a:cs typeface="Calibri" pitchFamily="34" charset="0"/>
              </a:rPr>
              <a:t>Studying Current Financials, Future Business Plans, Growth Potential, </a:t>
            </a:r>
            <a:r>
              <a:rPr lang="en-US" sz="2200" b="1" dirty="0" err="1" smtClean="0">
                <a:latin typeface="Calibri" pitchFamily="34" charset="0"/>
                <a:cs typeface="Calibri" pitchFamily="34" charset="0"/>
              </a:rPr>
              <a:t>Sectoral</a:t>
            </a:r>
            <a:r>
              <a:rPr lang="en-US" sz="2200" b="1" dirty="0" smtClean="0">
                <a:latin typeface="Calibri" pitchFamily="34" charset="0"/>
                <a:cs typeface="Calibri" pitchFamily="34" charset="0"/>
              </a:rPr>
              <a:t> Sentiment And More</a:t>
            </a:r>
            <a:r>
              <a:rPr lang="en-US" sz="2200" dirty="0" smtClean="0">
                <a:latin typeface="Calibri" pitchFamily="34" charset="0"/>
                <a:cs typeface="Calibri" pitchFamily="34" charset="0"/>
              </a:rPr>
              <a:t>. The Idea Is To Forecast The Future Using Historical Data.</a:t>
            </a:r>
            <a:endParaRPr lang="en-IN" altLang="en-US" sz="2200" dirty="0">
              <a:latin typeface="Calibri" pitchFamily="34" charset="0"/>
              <a:cs typeface="Calibri" pitchFamily="34" charset="0"/>
            </a:endParaRPr>
          </a:p>
        </p:txBody>
      </p:sp>
      <p:sp>
        <p:nvSpPr>
          <p:cNvPr id="3074" name="AutoShape 2" descr="Equity (stock market) analysis approaches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Equity (stock market) analysis approaches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Equity (stock market) analysis approaches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Equity (stock market) analysis approach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Equity-stock-market-analysis-approaches.jpg"/>
          <p:cNvPicPr>
            <a:picLocks noChangeAspect="1"/>
          </p:cNvPicPr>
          <p:nvPr/>
        </p:nvPicPr>
        <p:blipFill>
          <a:blip r:embed="rId5"/>
          <a:stretch>
            <a:fillRect/>
          </a:stretch>
        </p:blipFill>
        <p:spPr>
          <a:xfrm>
            <a:off x="1905000" y="3657600"/>
            <a:ext cx="8153400" cy="23916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685800" y="538163"/>
            <a:ext cx="11125200" cy="660502"/>
          </a:xfrm>
          <a:prstGeom prst="rect">
            <a:avLst/>
          </a:prstGeom>
        </p:spPr>
        <p:txBody>
          <a:bodyPr wrap="square" lIns="0" tIns="0" rIns="0" bIns="0" rtlCol="0" anchor="t">
            <a:spAutoFit/>
          </a:bodyPr>
          <a:lstStyle/>
          <a:p>
            <a:pPr algn="l">
              <a:lnSpc>
                <a:spcPts val="5575"/>
              </a:lnSpc>
            </a:pPr>
            <a:r>
              <a:rPr lang="en-US" sz="3500" spc="-11" dirty="0" smtClean="0">
                <a:solidFill>
                  <a:srgbClr val="FF0000"/>
                </a:solidFill>
                <a:latin typeface="Calibri" pitchFamily="34" charset="0"/>
                <a:cs typeface="Calibri" pitchFamily="34" charset="0"/>
              </a:rPr>
              <a:t>STOCK MARKET ALGORITHM </a:t>
            </a:r>
            <a:r>
              <a:rPr lang="en-US" sz="3500" spc="-11" dirty="0">
                <a:solidFill>
                  <a:srgbClr val="FF0000"/>
                </a:solidFill>
                <a:latin typeface="Calibri" pitchFamily="34" charset="0"/>
                <a:cs typeface="Calibri" pitchFamily="34" charset="0"/>
              </a:rPr>
              <a:t>&amp; DEPLOYMENT</a:t>
            </a:r>
          </a:p>
        </p:txBody>
      </p:sp>
      <p:sp>
        <p:nvSpPr>
          <p:cNvPr id="11"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10" name="Rectangle 9"/>
          <p:cNvSpPr/>
          <p:nvPr/>
        </p:nvSpPr>
        <p:spPr>
          <a:xfrm>
            <a:off x="1066800" y="1295400"/>
            <a:ext cx="10134600" cy="2462213"/>
          </a:xfrm>
          <a:prstGeom prst="rect">
            <a:avLst/>
          </a:prstGeom>
        </p:spPr>
        <p:txBody>
          <a:bodyPr wrap="square">
            <a:spAutoFit/>
          </a:bodyPr>
          <a:lstStyle/>
          <a:p>
            <a:r>
              <a:rPr lang="en-US" sz="2200" b="1" dirty="0" smtClean="0">
                <a:latin typeface="Calibri" pitchFamily="34" charset="0"/>
                <a:cs typeface="Calibri" pitchFamily="34" charset="0"/>
              </a:rPr>
              <a:t>Algorithmic Trading</a:t>
            </a:r>
            <a:r>
              <a:rPr lang="en-US" sz="2200" dirty="0" smtClean="0">
                <a:latin typeface="Calibri" pitchFamily="34" charset="0"/>
                <a:cs typeface="Calibri" pitchFamily="34" charset="0"/>
              </a:rPr>
              <a:t> Is A Method Of Executing Orders Using Automated Pre-programmed Trading Instructions Accounting For Variables Such As Time, Price, And Volume.</a:t>
            </a:r>
            <a:r>
              <a:rPr lang="en-US" sz="2200" baseline="30000" dirty="0" smtClean="0">
                <a:latin typeface="Calibri" pitchFamily="34" charset="0"/>
                <a:cs typeface="Calibri" pitchFamily="34" charset="0"/>
              </a:rPr>
              <a:t> </a:t>
            </a:r>
            <a:r>
              <a:rPr lang="en-US" sz="2200" dirty="0" smtClean="0">
                <a:latin typeface="Calibri" pitchFamily="34" charset="0"/>
                <a:cs typeface="Calibri" pitchFamily="34" charset="0"/>
              </a:rPr>
              <a:t>This Type Of Trading Attempts To Leverage The Speed And Computational Resources Of Computers Relative To Human Traders. In The Twenty-first Century, Algorithmic Trading Has Been Gaining Traction With Both Retail And Institutional </a:t>
            </a:r>
            <a:r>
              <a:rPr lang="en-US" sz="2200" dirty="0" err="1" smtClean="0">
                <a:latin typeface="Calibri" pitchFamily="34" charset="0"/>
                <a:cs typeface="Calibri" pitchFamily="34" charset="0"/>
              </a:rPr>
              <a:t>Tradersa</a:t>
            </a:r>
            <a:r>
              <a:rPr lang="en-US" sz="2200" dirty="0" smtClean="0">
                <a:latin typeface="Calibri" pitchFamily="34" charset="0"/>
                <a:cs typeface="Calibri" pitchFamily="34" charset="0"/>
              </a:rPr>
              <a:t> Study In 2019 Showed That Around 92% Of Trading In The </a:t>
            </a:r>
            <a:r>
              <a:rPr lang="en-US" sz="2200" dirty="0" err="1" smtClean="0">
                <a:latin typeface="Calibri" pitchFamily="34" charset="0"/>
                <a:cs typeface="Calibri" pitchFamily="34" charset="0"/>
              </a:rPr>
              <a:t>Forex</a:t>
            </a:r>
            <a:r>
              <a:rPr lang="en-US" sz="2200" dirty="0" smtClean="0">
                <a:latin typeface="Calibri" pitchFamily="34" charset="0"/>
                <a:cs typeface="Calibri" pitchFamily="34" charset="0"/>
              </a:rPr>
              <a:t> Market Was Performed By Trading Algorithms Rather Than Humans.</a:t>
            </a:r>
            <a:endParaRPr lang="en-US" sz="2200" dirty="0">
              <a:latin typeface="Calibri" pitchFamily="34" charset="0"/>
              <a:cs typeface="Calibri" pitchFamily="34" charset="0"/>
            </a:endParaRPr>
          </a:p>
        </p:txBody>
      </p:sp>
      <p:pic>
        <p:nvPicPr>
          <p:cNvPr id="12290" name="Picture 2" descr="undefined"/>
          <p:cNvPicPr>
            <a:picLocks noChangeAspect="1" noChangeArrowheads="1"/>
          </p:cNvPicPr>
          <p:nvPr/>
        </p:nvPicPr>
        <p:blipFill>
          <a:blip r:embed="rId5"/>
          <a:srcRect/>
          <a:stretch>
            <a:fillRect/>
          </a:stretch>
        </p:blipFill>
        <p:spPr bwMode="auto">
          <a:xfrm>
            <a:off x="2743200" y="3886200"/>
            <a:ext cx="5800725" cy="2590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762000" y="838200"/>
            <a:ext cx="6903085" cy="690958"/>
          </a:xfrm>
          <a:prstGeom prst="rect">
            <a:avLst/>
          </a:prstGeom>
        </p:spPr>
        <p:txBody>
          <a:bodyPr wrap="square" lIns="0" tIns="0" rIns="0" bIns="0" rtlCol="0" anchor="t">
            <a:spAutoFit/>
          </a:bodyPr>
          <a:lstStyle/>
          <a:p>
            <a:pPr algn="l">
              <a:lnSpc>
                <a:spcPts val="5575"/>
              </a:lnSpc>
            </a:pPr>
            <a:r>
              <a:rPr lang="en-US" sz="4500" spc="-11" dirty="0" smtClean="0">
                <a:solidFill>
                  <a:srgbClr val="FF0000"/>
                </a:solidFill>
                <a:latin typeface="Calibri" pitchFamily="34" charset="0"/>
                <a:cs typeface="Calibri" pitchFamily="34" charset="0"/>
              </a:rPr>
              <a:t>CONCLUSION</a:t>
            </a:r>
            <a:endParaRPr lang="en-US" sz="4500" spc="-11" dirty="0">
              <a:solidFill>
                <a:srgbClr val="FF0000"/>
              </a:solidFill>
              <a:latin typeface="Calibri" pitchFamily="34" charset="0"/>
              <a:cs typeface="Calibri" pitchFamily="34" charset="0"/>
            </a:endParaRPr>
          </a:p>
        </p:txBody>
      </p:sp>
      <p:sp>
        <p:nvSpPr>
          <p:cNvPr id="6" name="TextBox 5">
            <a:extLst>
              <a:ext uri="{FF2B5EF4-FFF2-40B4-BE49-F238E27FC236}">
                <a16:creationId xmlns="" xmlns:a16="http://schemas.microsoft.com/office/drawing/2014/main" id="{DD6FBC38-D47A-C78D-D691-CCB8282C2675}"/>
              </a:ext>
            </a:extLst>
          </p:cNvPr>
          <p:cNvSpPr txBox="1"/>
          <p:nvPr/>
        </p:nvSpPr>
        <p:spPr>
          <a:xfrm rot="10800000" flipV="1">
            <a:off x="915391" y="2619849"/>
            <a:ext cx="9450778" cy="1446550"/>
          </a:xfrm>
          <a:prstGeom prst="rect">
            <a:avLst/>
          </a:prstGeom>
          <a:noFill/>
        </p:spPr>
        <p:txBody>
          <a:bodyPr wrap="square" rtlCol="0">
            <a:spAutoFit/>
          </a:bodyPr>
          <a:lstStyle/>
          <a:p>
            <a:r>
              <a:rPr lang="en-US" sz="2200" b="1" spc="300" dirty="0" smtClean="0"/>
              <a:t>The Share Market Is A Dynamic Ecosystem That Provides Opportunities For Individuals To Become A Part Of The Growth Story Of Companies And Potentially Realize Financial Gains</a:t>
            </a:r>
            <a:endParaRPr lang="en-US" sz="2200" spc="300" dirty="0"/>
          </a:p>
        </p:txBody>
      </p:sp>
    </p:spTree>
  </p:cSld>
  <p:clrMapOvr>
    <a:masterClrMapping/>
  </p:clrMapOvr>
  <p:transition spd="slow">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77</TotalTime>
  <Words>688</Words>
  <Application>Microsoft Office PowerPoint</Application>
  <PresentationFormat>Custom</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Franklin Gothic Medium</vt:lpstr>
      <vt:lpstr>Times New Roman</vt:lpstr>
      <vt:lpstr>Calibri</vt:lpstr>
      <vt:lpstr>Franklin Gothic Book</vt:lpstr>
      <vt:lpstr>Wingdings 2</vt:lpstr>
      <vt:lpstr>Trek</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mudhalvan.pdf</dc:title>
  <dc:creator>Admin</dc:creator>
  <cp:lastModifiedBy>Admin</cp:lastModifiedBy>
  <cp:revision>24</cp:revision>
  <dcterms:created xsi:type="dcterms:W3CDTF">2006-08-16T00:00:00Z</dcterms:created>
  <dcterms:modified xsi:type="dcterms:W3CDTF">2024-04-09T08:54:59Z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FA1A6A4E60344ADF99C0B693A41C3160</vt:lpwstr>
  </property>
  <property fmtid="{D5CDD505-2E9C-101B-9397-08002B2CF9AE}" pid="3" name="KSOProductBuildVer">
    <vt:lpwstr>1033-11.2.0.11225</vt:lpwstr>
  </property>
</Properties>
</file>