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56" r:id="rId3"/>
    <p:sldId id="257" r:id="rId4"/>
    <p:sldId id="259" r:id="rId5"/>
    <p:sldId id="258" r:id="rId6"/>
    <p:sldId id="260" r:id="rId7"/>
  </p:sldIdLst>
  <p:sldSz cx="20116800" cy="22860000"/>
  <p:notesSz cx="6858000" cy="9144000"/>
  <p:defaultTextStyle>
    <a:defPPr>
      <a:defRPr lang="en-US"/>
    </a:defPPr>
    <a:lvl1pPr marL="0" algn="l" defTabSz="1126101" rtl="0" eaLnBrk="1" latinLnBrk="0" hangingPunct="1">
      <a:defRPr sz="2218" kern="1200">
        <a:solidFill>
          <a:schemeClr val="tx1"/>
        </a:solidFill>
        <a:latin typeface="+mn-lt"/>
        <a:ea typeface="+mn-ea"/>
        <a:cs typeface="+mn-cs"/>
      </a:defRPr>
    </a:lvl1pPr>
    <a:lvl2pPr marL="563051" algn="l" defTabSz="1126101" rtl="0" eaLnBrk="1" latinLnBrk="0" hangingPunct="1">
      <a:defRPr sz="2218" kern="1200">
        <a:solidFill>
          <a:schemeClr val="tx1"/>
        </a:solidFill>
        <a:latin typeface="+mn-lt"/>
        <a:ea typeface="+mn-ea"/>
        <a:cs typeface="+mn-cs"/>
      </a:defRPr>
    </a:lvl2pPr>
    <a:lvl3pPr marL="1126101" algn="l" defTabSz="1126101" rtl="0" eaLnBrk="1" latinLnBrk="0" hangingPunct="1">
      <a:defRPr sz="2218" kern="1200">
        <a:solidFill>
          <a:schemeClr val="tx1"/>
        </a:solidFill>
        <a:latin typeface="+mn-lt"/>
        <a:ea typeface="+mn-ea"/>
        <a:cs typeface="+mn-cs"/>
      </a:defRPr>
    </a:lvl3pPr>
    <a:lvl4pPr marL="1689152" algn="l" defTabSz="1126101" rtl="0" eaLnBrk="1" latinLnBrk="0" hangingPunct="1">
      <a:defRPr sz="2218" kern="1200">
        <a:solidFill>
          <a:schemeClr val="tx1"/>
        </a:solidFill>
        <a:latin typeface="+mn-lt"/>
        <a:ea typeface="+mn-ea"/>
        <a:cs typeface="+mn-cs"/>
      </a:defRPr>
    </a:lvl4pPr>
    <a:lvl5pPr marL="2252200" algn="l" defTabSz="1126101" rtl="0" eaLnBrk="1" latinLnBrk="0" hangingPunct="1">
      <a:defRPr sz="2218" kern="1200">
        <a:solidFill>
          <a:schemeClr val="tx1"/>
        </a:solidFill>
        <a:latin typeface="+mn-lt"/>
        <a:ea typeface="+mn-ea"/>
        <a:cs typeface="+mn-cs"/>
      </a:defRPr>
    </a:lvl5pPr>
    <a:lvl6pPr marL="2815250" algn="l" defTabSz="1126101" rtl="0" eaLnBrk="1" latinLnBrk="0" hangingPunct="1">
      <a:defRPr sz="2218" kern="1200">
        <a:solidFill>
          <a:schemeClr val="tx1"/>
        </a:solidFill>
        <a:latin typeface="+mn-lt"/>
        <a:ea typeface="+mn-ea"/>
        <a:cs typeface="+mn-cs"/>
      </a:defRPr>
    </a:lvl6pPr>
    <a:lvl7pPr marL="3378301" algn="l" defTabSz="1126101" rtl="0" eaLnBrk="1" latinLnBrk="0" hangingPunct="1">
      <a:defRPr sz="2218" kern="1200">
        <a:solidFill>
          <a:schemeClr val="tx1"/>
        </a:solidFill>
        <a:latin typeface="+mn-lt"/>
        <a:ea typeface="+mn-ea"/>
        <a:cs typeface="+mn-cs"/>
      </a:defRPr>
    </a:lvl7pPr>
    <a:lvl8pPr marL="3941351" algn="l" defTabSz="1126101" rtl="0" eaLnBrk="1" latinLnBrk="0" hangingPunct="1">
      <a:defRPr sz="2218" kern="1200">
        <a:solidFill>
          <a:schemeClr val="tx1"/>
        </a:solidFill>
        <a:latin typeface="+mn-lt"/>
        <a:ea typeface="+mn-ea"/>
        <a:cs typeface="+mn-cs"/>
      </a:defRPr>
    </a:lvl8pPr>
    <a:lvl9pPr marL="4504402" algn="l" defTabSz="1126101" rtl="0" eaLnBrk="1" latinLnBrk="0" hangingPunct="1">
      <a:defRPr sz="221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9900CC"/>
    <a:srgbClr val="CC00FF"/>
    <a:srgbClr val="D00A0A"/>
    <a:srgbClr val="EE5930"/>
    <a:srgbClr val="FEC9C2"/>
    <a:srgbClr val="FEBDB4"/>
    <a:srgbClr val="FE9D90"/>
    <a:srgbClr val="FC2707"/>
    <a:srgbClr val="FC67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9" d="100"/>
          <a:sy n="39" d="100"/>
        </p:scale>
        <p:origin x="114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3741210"/>
            <a:ext cx="17099280" cy="7958668"/>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514600" y="12006794"/>
            <a:ext cx="15087600" cy="5519208"/>
          </a:xfrm>
        </p:spPr>
        <p:txBody>
          <a:bodyPr/>
          <a:lstStyle>
            <a:lvl1pPr marL="0" indent="0" algn="ctr">
              <a:buNone/>
              <a:defRPr sz="5280"/>
            </a:lvl1pPr>
            <a:lvl2pPr marL="1005839" indent="0" algn="ctr">
              <a:buNone/>
              <a:defRPr sz="4400"/>
            </a:lvl2pPr>
            <a:lvl3pPr marL="2011678" indent="0" algn="ctr">
              <a:buNone/>
              <a:defRPr sz="3960"/>
            </a:lvl3pPr>
            <a:lvl4pPr marL="3017517" indent="0" algn="ctr">
              <a:buNone/>
              <a:defRPr sz="3520"/>
            </a:lvl4pPr>
            <a:lvl5pPr marL="4023356" indent="0" algn="ctr">
              <a:buNone/>
              <a:defRPr sz="3520"/>
            </a:lvl5pPr>
            <a:lvl6pPr marL="5029195" indent="0" algn="ctr">
              <a:buNone/>
              <a:defRPr sz="3520"/>
            </a:lvl6pPr>
            <a:lvl7pPr marL="6035034" indent="0" algn="ctr">
              <a:buNone/>
              <a:defRPr sz="3520"/>
            </a:lvl7pPr>
            <a:lvl8pPr marL="7040873" indent="0" algn="ctr">
              <a:buNone/>
              <a:defRPr sz="3520"/>
            </a:lvl8pPr>
            <a:lvl9pPr marL="8046712"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3A2A44-A58C-4488-B9EC-3F66445BAA8F}"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146356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A2A44-A58C-4488-B9EC-3F66445BAA8F}"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309717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8" y="1217087"/>
            <a:ext cx="4337685" cy="1937279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83033" y="1217087"/>
            <a:ext cx="12761595" cy="193727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A2A44-A58C-4488-B9EC-3F66445BAA8F}"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3361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3A2A44-A58C-4488-B9EC-3F66445BAA8F}"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353605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4" y="5699134"/>
            <a:ext cx="17350740" cy="9509123"/>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372554" y="15298218"/>
            <a:ext cx="17350740" cy="5000623"/>
          </a:xfrm>
        </p:spPr>
        <p:txBody>
          <a:bodyPr/>
          <a:lstStyle>
            <a:lvl1pPr marL="0" indent="0">
              <a:buNone/>
              <a:defRPr sz="5280">
                <a:solidFill>
                  <a:schemeClr val="tx1"/>
                </a:solidFill>
              </a:defRPr>
            </a:lvl1pPr>
            <a:lvl2pPr marL="1005839" indent="0">
              <a:buNone/>
              <a:defRPr sz="4400">
                <a:solidFill>
                  <a:schemeClr val="tx1">
                    <a:tint val="75000"/>
                  </a:schemeClr>
                </a:solidFill>
              </a:defRPr>
            </a:lvl2pPr>
            <a:lvl3pPr marL="2011678" indent="0">
              <a:buNone/>
              <a:defRPr sz="3960">
                <a:solidFill>
                  <a:schemeClr val="tx1">
                    <a:tint val="75000"/>
                  </a:schemeClr>
                </a:solidFill>
              </a:defRPr>
            </a:lvl3pPr>
            <a:lvl4pPr marL="3017517" indent="0">
              <a:buNone/>
              <a:defRPr sz="3520">
                <a:solidFill>
                  <a:schemeClr val="tx1">
                    <a:tint val="75000"/>
                  </a:schemeClr>
                </a:solidFill>
              </a:defRPr>
            </a:lvl4pPr>
            <a:lvl5pPr marL="4023356" indent="0">
              <a:buNone/>
              <a:defRPr sz="3520">
                <a:solidFill>
                  <a:schemeClr val="tx1">
                    <a:tint val="75000"/>
                  </a:schemeClr>
                </a:solidFill>
              </a:defRPr>
            </a:lvl5pPr>
            <a:lvl6pPr marL="5029195" indent="0">
              <a:buNone/>
              <a:defRPr sz="3520">
                <a:solidFill>
                  <a:schemeClr val="tx1">
                    <a:tint val="75000"/>
                  </a:schemeClr>
                </a:solidFill>
              </a:defRPr>
            </a:lvl6pPr>
            <a:lvl7pPr marL="6035034" indent="0">
              <a:buNone/>
              <a:defRPr sz="3520">
                <a:solidFill>
                  <a:schemeClr val="tx1">
                    <a:tint val="75000"/>
                  </a:schemeClr>
                </a:solidFill>
              </a:defRPr>
            </a:lvl7pPr>
            <a:lvl8pPr marL="7040873" indent="0">
              <a:buNone/>
              <a:defRPr sz="3520">
                <a:solidFill>
                  <a:schemeClr val="tx1">
                    <a:tint val="75000"/>
                  </a:schemeClr>
                </a:solidFill>
              </a:defRPr>
            </a:lvl8pPr>
            <a:lvl9pPr marL="8046712"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3A2A44-A58C-4488-B9EC-3F66445BAA8F}" type="datetimeFigureOut">
              <a:rPr lang="en-US" smtClean="0"/>
              <a:t>11/12/2015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32099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83030" y="6085418"/>
            <a:ext cx="8549640" cy="14504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184130" y="6085418"/>
            <a:ext cx="8549640" cy="145044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3A2A44-A58C-4488-B9EC-3F66445BAA8F}"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238806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217091"/>
            <a:ext cx="17350740" cy="441854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85652" y="5603879"/>
            <a:ext cx="8510348" cy="2746373"/>
          </a:xfrm>
        </p:spPr>
        <p:txBody>
          <a:bodyPr anchor="b"/>
          <a:lstStyle>
            <a:lvl1pPr marL="0" indent="0">
              <a:buNone/>
              <a:defRPr sz="5280" b="1"/>
            </a:lvl1pPr>
            <a:lvl2pPr marL="1005839" indent="0">
              <a:buNone/>
              <a:defRPr sz="4400" b="1"/>
            </a:lvl2pPr>
            <a:lvl3pPr marL="2011678" indent="0">
              <a:buNone/>
              <a:defRPr sz="3960" b="1"/>
            </a:lvl3pPr>
            <a:lvl4pPr marL="3017517" indent="0">
              <a:buNone/>
              <a:defRPr sz="3520" b="1"/>
            </a:lvl4pPr>
            <a:lvl5pPr marL="4023356" indent="0">
              <a:buNone/>
              <a:defRPr sz="3520" b="1"/>
            </a:lvl5pPr>
            <a:lvl6pPr marL="5029195" indent="0">
              <a:buNone/>
              <a:defRPr sz="3520" b="1"/>
            </a:lvl6pPr>
            <a:lvl7pPr marL="6035034" indent="0">
              <a:buNone/>
              <a:defRPr sz="3520" b="1"/>
            </a:lvl7pPr>
            <a:lvl8pPr marL="7040873" indent="0">
              <a:buNone/>
              <a:defRPr sz="3520" b="1"/>
            </a:lvl8pPr>
            <a:lvl9pPr marL="8046712"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385652" y="8350250"/>
            <a:ext cx="8510348" cy="12281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184131" y="5603879"/>
            <a:ext cx="8552260" cy="2746373"/>
          </a:xfrm>
        </p:spPr>
        <p:txBody>
          <a:bodyPr anchor="b"/>
          <a:lstStyle>
            <a:lvl1pPr marL="0" indent="0">
              <a:buNone/>
              <a:defRPr sz="5280" b="1"/>
            </a:lvl1pPr>
            <a:lvl2pPr marL="1005839" indent="0">
              <a:buNone/>
              <a:defRPr sz="4400" b="1"/>
            </a:lvl2pPr>
            <a:lvl3pPr marL="2011678" indent="0">
              <a:buNone/>
              <a:defRPr sz="3960" b="1"/>
            </a:lvl3pPr>
            <a:lvl4pPr marL="3017517" indent="0">
              <a:buNone/>
              <a:defRPr sz="3520" b="1"/>
            </a:lvl4pPr>
            <a:lvl5pPr marL="4023356" indent="0">
              <a:buNone/>
              <a:defRPr sz="3520" b="1"/>
            </a:lvl5pPr>
            <a:lvl6pPr marL="5029195" indent="0">
              <a:buNone/>
              <a:defRPr sz="3520" b="1"/>
            </a:lvl6pPr>
            <a:lvl7pPr marL="6035034" indent="0">
              <a:buNone/>
              <a:defRPr sz="3520" b="1"/>
            </a:lvl7pPr>
            <a:lvl8pPr marL="7040873" indent="0">
              <a:buNone/>
              <a:defRPr sz="3520" b="1"/>
            </a:lvl8pPr>
            <a:lvl9pPr marL="8046712"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184131" y="8350250"/>
            <a:ext cx="8552260" cy="122819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3A2A44-A58C-4488-B9EC-3F66445BAA8F}" type="datetimeFigureOut">
              <a:rPr lang="en-US" smtClean="0"/>
              <a:t>11/12/2015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12574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3A2A44-A58C-4488-B9EC-3F66445BAA8F}" type="datetimeFigureOut">
              <a:rPr lang="en-US" smtClean="0"/>
              <a:t>11/12/2015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394450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A2A44-A58C-4488-B9EC-3F66445BAA8F}" type="datetimeFigureOut">
              <a:rPr lang="en-US" smtClean="0"/>
              <a:t>11/12/2015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3600290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524000"/>
            <a:ext cx="6488192" cy="533400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8552260" y="3291422"/>
            <a:ext cx="10184130" cy="16245418"/>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85650" y="6858001"/>
            <a:ext cx="6488192" cy="12705293"/>
          </a:xfrm>
        </p:spPr>
        <p:txBody>
          <a:bodyPr/>
          <a:lstStyle>
            <a:lvl1pPr marL="0" indent="0">
              <a:buNone/>
              <a:defRPr sz="3520"/>
            </a:lvl1pPr>
            <a:lvl2pPr marL="1005839" indent="0">
              <a:buNone/>
              <a:defRPr sz="3080"/>
            </a:lvl2pPr>
            <a:lvl3pPr marL="2011678" indent="0">
              <a:buNone/>
              <a:defRPr sz="2640"/>
            </a:lvl3pPr>
            <a:lvl4pPr marL="3017517" indent="0">
              <a:buNone/>
              <a:defRPr sz="2200"/>
            </a:lvl4pPr>
            <a:lvl5pPr marL="4023356" indent="0">
              <a:buNone/>
              <a:defRPr sz="2200"/>
            </a:lvl5pPr>
            <a:lvl6pPr marL="5029195" indent="0">
              <a:buNone/>
              <a:defRPr sz="2200"/>
            </a:lvl6pPr>
            <a:lvl7pPr marL="6035034" indent="0">
              <a:buNone/>
              <a:defRPr sz="2200"/>
            </a:lvl7pPr>
            <a:lvl8pPr marL="7040873" indent="0">
              <a:buNone/>
              <a:defRPr sz="2200"/>
            </a:lvl8pPr>
            <a:lvl9pPr marL="8046712"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A2A44-A58C-4488-B9EC-3F66445BAA8F}"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324031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524000"/>
            <a:ext cx="6488192" cy="533400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52260" y="3291422"/>
            <a:ext cx="10184130" cy="16245418"/>
          </a:xfrm>
        </p:spPr>
        <p:txBody>
          <a:bodyPr anchor="t"/>
          <a:lstStyle>
            <a:lvl1pPr marL="0" indent="0">
              <a:buNone/>
              <a:defRPr sz="7040"/>
            </a:lvl1pPr>
            <a:lvl2pPr marL="1005839" indent="0">
              <a:buNone/>
              <a:defRPr sz="6160"/>
            </a:lvl2pPr>
            <a:lvl3pPr marL="2011678" indent="0">
              <a:buNone/>
              <a:defRPr sz="5280"/>
            </a:lvl3pPr>
            <a:lvl4pPr marL="3017517" indent="0">
              <a:buNone/>
              <a:defRPr sz="4400"/>
            </a:lvl4pPr>
            <a:lvl5pPr marL="4023356" indent="0">
              <a:buNone/>
              <a:defRPr sz="4400"/>
            </a:lvl5pPr>
            <a:lvl6pPr marL="5029195" indent="0">
              <a:buNone/>
              <a:defRPr sz="4400"/>
            </a:lvl6pPr>
            <a:lvl7pPr marL="6035034" indent="0">
              <a:buNone/>
              <a:defRPr sz="4400"/>
            </a:lvl7pPr>
            <a:lvl8pPr marL="7040873" indent="0">
              <a:buNone/>
              <a:defRPr sz="4400"/>
            </a:lvl8pPr>
            <a:lvl9pPr marL="8046712" indent="0">
              <a:buNone/>
              <a:defRPr sz="4400"/>
            </a:lvl9pPr>
          </a:lstStyle>
          <a:p>
            <a:r>
              <a:rPr lang="en-US" smtClean="0"/>
              <a:t>Click icon to add picture</a:t>
            </a:r>
            <a:endParaRPr lang="en-US" dirty="0"/>
          </a:p>
        </p:txBody>
      </p:sp>
      <p:sp>
        <p:nvSpPr>
          <p:cNvPr id="4" name="Text Placeholder 3"/>
          <p:cNvSpPr>
            <a:spLocks noGrp="1"/>
          </p:cNvSpPr>
          <p:nvPr>
            <p:ph type="body" sz="half" idx="2"/>
          </p:nvPr>
        </p:nvSpPr>
        <p:spPr>
          <a:xfrm>
            <a:off x="1385650" y="6858001"/>
            <a:ext cx="6488192" cy="12705293"/>
          </a:xfrm>
        </p:spPr>
        <p:txBody>
          <a:bodyPr/>
          <a:lstStyle>
            <a:lvl1pPr marL="0" indent="0">
              <a:buNone/>
              <a:defRPr sz="3520"/>
            </a:lvl1pPr>
            <a:lvl2pPr marL="1005839" indent="0">
              <a:buNone/>
              <a:defRPr sz="3080"/>
            </a:lvl2pPr>
            <a:lvl3pPr marL="2011678" indent="0">
              <a:buNone/>
              <a:defRPr sz="2640"/>
            </a:lvl3pPr>
            <a:lvl4pPr marL="3017517" indent="0">
              <a:buNone/>
              <a:defRPr sz="2200"/>
            </a:lvl4pPr>
            <a:lvl5pPr marL="4023356" indent="0">
              <a:buNone/>
              <a:defRPr sz="2200"/>
            </a:lvl5pPr>
            <a:lvl6pPr marL="5029195" indent="0">
              <a:buNone/>
              <a:defRPr sz="2200"/>
            </a:lvl6pPr>
            <a:lvl7pPr marL="6035034" indent="0">
              <a:buNone/>
              <a:defRPr sz="2200"/>
            </a:lvl7pPr>
            <a:lvl8pPr marL="7040873" indent="0">
              <a:buNone/>
              <a:defRPr sz="2200"/>
            </a:lvl8pPr>
            <a:lvl9pPr marL="8046712"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3A2A44-A58C-4488-B9EC-3F66445BAA8F}" type="datetimeFigureOut">
              <a:rPr lang="en-US" smtClean="0"/>
              <a:t>11/12/2015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84305-7C3A-47C5-B742-93F3C0C9AC63}" type="slidenum">
              <a:rPr lang="en-US" smtClean="0"/>
              <a:t>‹#›</a:t>
            </a:fld>
            <a:endParaRPr lang="en-US"/>
          </a:p>
        </p:txBody>
      </p:sp>
    </p:spTree>
    <p:extLst>
      <p:ext uri="{BB962C8B-B14F-4D97-AF65-F5344CB8AC3E}">
        <p14:creationId xmlns:p14="http://schemas.microsoft.com/office/powerpoint/2010/main" val="153752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1217091"/>
            <a:ext cx="17350740" cy="441854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83030" y="6085418"/>
            <a:ext cx="17350740" cy="145044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83030" y="21187842"/>
            <a:ext cx="4526280" cy="1217083"/>
          </a:xfrm>
          <a:prstGeom prst="rect">
            <a:avLst/>
          </a:prstGeom>
        </p:spPr>
        <p:txBody>
          <a:bodyPr vert="horz" lIns="91440" tIns="45720" rIns="91440" bIns="45720" rtlCol="0" anchor="ctr"/>
          <a:lstStyle>
            <a:lvl1pPr algn="l">
              <a:defRPr sz="2640">
                <a:solidFill>
                  <a:schemeClr val="tx1">
                    <a:tint val="75000"/>
                  </a:schemeClr>
                </a:solidFill>
              </a:defRPr>
            </a:lvl1pPr>
          </a:lstStyle>
          <a:p>
            <a:fld id="{C63A2A44-A58C-4488-B9EC-3F66445BAA8F}" type="datetimeFigureOut">
              <a:rPr lang="en-US" smtClean="0"/>
              <a:t>11/12/2015</a:t>
            </a:fld>
            <a:endParaRPr lang="en-US"/>
          </a:p>
        </p:txBody>
      </p:sp>
      <p:sp>
        <p:nvSpPr>
          <p:cNvPr id="5" name="Footer Placeholder 4"/>
          <p:cNvSpPr>
            <a:spLocks noGrp="1"/>
          </p:cNvSpPr>
          <p:nvPr>
            <p:ph type="ftr" sz="quarter" idx="3"/>
          </p:nvPr>
        </p:nvSpPr>
        <p:spPr>
          <a:xfrm>
            <a:off x="6663690" y="21187842"/>
            <a:ext cx="6789420" cy="1217083"/>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21187842"/>
            <a:ext cx="4526280" cy="1217083"/>
          </a:xfrm>
          <a:prstGeom prst="rect">
            <a:avLst/>
          </a:prstGeom>
        </p:spPr>
        <p:txBody>
          <a:bodyPr vert="horz" lIns="91440" tIns="45720" rIns="91440" bIns="45720" rtlCol="0" anchor="ctr"/>
          <a:lstStyle>
            <a:lvl1pPr algn="r">
              <a:defRPr sz="2640">
                <a:solidFill>
                  <a:schemeClr val="tx1">
                    <a:tint val="75000"/>
                  </a:schemeClr>
                </a:solidFill>
              </a:defRPr>
            </a:lvl1pPr>
          </a:lstStyle>
          <a:p>
            <a:fld id="{F2A84305-7C3A-47C5-B742-93F3C0C9AC63}" type="slidenum">
              <a:rPr lang="en-US" smtClean="0"/>
              <a:t>‹#›</a:t>
            </a:fld>
            <a:endParaRPr lang="en-US"/>
          </a:p>
        </p:txBody>
      </p:sp>
    </p:spTree>
    <p:extLst>
      <p:ext uri="{BB962C8B-B14F-4D97-AF65-F5344CB8AC3E}">
        <p14:creationId xmlns:p14="http://schemas.microsoft.com/office/powerpoint/2010/main" val="410788546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011678"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78"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59" indent="-502920" algn="l" defTabSz="2011678"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598" indent="-502920" algn="l" defTabSz="2011678"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37" indent="-502920" algn="l" defTabSz="2011678"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76" indent="-502920" algn="l" defTabSz="2011678"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15" indent="-502920" algn="l" defTabSz="2011678"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54" indent="-502920" algn="l" defTabSz="2011678"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793" indent="-502920" algn="l" defTabSz="2011678"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32" indent="-502920" algn="l" defTabSz="2011678"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78" rtl="0" eaLnBrk="1" latinLnBrk="0" hangingPunct="1">
        <a:defRPr sz="3960" kern="1200">
          <a:solidFill>
            <a:schemeClr val="tx1"/>
          </a:solidFill>
          <a:latin typeface="+mn-lt"/>
          <a:ea typeface="+mn-ea"/>
          <a:cs typeface="+mn-cs"/>
        </a:defRPr>
      </a:lvl1pPr>
      <a:lvl2pPr marL="1005839" algn="l" defTabSz="2011678" rtl="0" eaLnBrk="1" latinLnBrk="0" hangingPunct="1">
        <a:defRPr sz="3960" kern="1200">
          <a:solidFill>
            <a:schemeClr val="tx1"/>
          </a:solidFill>
          <a:latin typeface="+mn-lt"/>
          <a:ea typeface="+mn-ea"/>
          <a:cs typeface="+mn-cs"/>
        </a:defRPr>
      </a:lvl2pPr>
      <a:lvl3pPr marL="2011678" algn="l" defTabSz="2011678" rtl="0" eaLnBrk="1" latinLnBrk="0" hangingPunct="1">
        <a:defRPr sz="3960" kern="1200">
          <a:solidFill>
            <a:schemeClr val="tx1"/>
          </a:solidFill>
          <a:latin typeface="+mn-lt"/>
          <a:ea typeface="+mn-ea"/>
          <a:cs typeface="+mn-cs"/>
        </a:defRPr>
      </a:lvl3pPr>
      <a:lvl4pPr marL="3017517" algn="l" defTabSz="2011678" rtl="0" eaLnBrk="1" latinLnBrk="0" hangingPunct="1">
        <a:defRPr sz="3960" kern="1200">
          <a:solidFill>
            <a:schemeClr val="tx1"/>
          </a:solidFill>
          <a:latin typeface="+mn-lt"/>
          <a:ea typeface="+mn-ea"/>
          <a:cs typeface="+mn-cs"/>
        </a:defRPr>
      </a:lvl4pPr>
      <a:lvl5pPr marL="4023356" algn="l" defTabSz="2011678" rtl="0" eaLnBrk="1" latinLnBrk="0" hangingPunct="1">
        <a:defRPr sz="3960" kern="1200">
          <a:solidFill>
            <a:schemeClr val="tx1"/>
          </a:solidFill>
          <a:latin typeface="+mn-lt"/>
          <a:ea typeface="+mn-ea"/>
          <a:cs typeface="+mn-cs"/>
        </a:defRPr>
      </a:lvl5pPr>
      <a:lvl6pPr marL="5029195" algn="l" defTabSz="2011678" rtl="0" eaLnBrk="1" latinLnBrk="0" hangingPunct="1">
        <a:defRPr sz="3960" kern="1200">
          <a:solidFill>
            <a:schemeClr val="tx1"/>
          </a:solidFill>
          <a:latin typeface="+mn-lt"/>
          <a:ea typeface="+mn-ea"/>
          <a:cs typeface="+mn-cs"/>
        </a:defRPr>
      </a:lvl6pPr>
      <a:lvl7pPr marL="6035034" algn="l" defTabSz="2011678" rtl="0" eaLnBrk="1" latinLnBrk="0" hangingPunct="1">
        <a:defRPr sz="3960" kern="1200">
          <a:solidFill>
            <a:schemeClr val="tx1"/>
          </a:solidFill>
          <a:latin typeface="+mn-lt"/>
          <a:ea typeface="+mn-ea"/>
          <a:cs typeface="+mn-cs"/>
        </a:defRPr>
      </a:lvl7pPr>
      <a:lvl8pPr marL="7040873" algn="l" defTabSz="2011678" rtl="0" eaLnBrk="1" latinLnBrk="0" hangingPunct="1">
        <a:defRPr sz="3960" kern="1200">
          <a:solidFill>
            <a:schemeClr val="tx1"/>
          </a:solidFill>
          <a:latin typeface="+mn-lt"/>
          <a:ea typeface="+mn-ea"/>
          <a:cs typeface="+mn-cs"/>
        </a:defRPr>
      </a:lvl8pPr>
      <a:lvl9pPr marL="8046712" algn="l" defTabSz="2011678"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0116800" cy="22860000"/>
          </a:xfrm>
          <a:ln>
            <a:solidFill>
              <a:srgbClr val="9933FF"/>
            </a:solidFill>
          </a:ln>
        </p:spPr>
        <p:txBody>
          <a:bodyPr anchor="t">
            <a:normAutofit/>
          </a:bodyPr>
          <a:lstStyle/>
          <a:p>
            <a:pPr>
              <a:lnSpc>
                <a:spcPct val="100000"/>
              </a:lnSpc>
            </a:pPr>
            <a:r>
              <a:rPr lang="en-US" sz="2400" b="1" dirty="0" smtClean="0">
                <a:latin typeface="+mn-lt"/>
              </a:rPr>
              <a:t/>
            </a:r>
            <a:br>
              <a:rPr lang="en-US" sz="2400" b="1" dirty="0" smtClean="0">
                <a:latin typeface="+mn-lt"/>
              </a:rPr>
            </a:br>
            <a:r>
              <a:rPr lang="en-US" sz="2400" b="1" dirty="0">
                <a:latin typeface="+mn-lt"/>
              </a:rPr>
              <a:t> </a:t>
            </a:r>
            <a:r>
              <a:rPr lang="en-US" sz="2400" b="1" dirty="0" smtClean="0">
                <a:latin typeface="+mn-lt"/>
              </a:rPr>
              <a:t> </a:t>
            </a:r>
            <a:r>
              <a:rPr lang="en-US" sz="2400" b="1" dirty="0" smtClean="0">
                <a:latin typeface="+mn-lt"/>
              </a:rPr>
              <a:t>Nonfunctional Requirements</a:t>
            </a:r>
            <a:br>
              <a:rPr lang="en-US" sz="2400" b="1" dirty="0" smtClean="0">
                <a:latin typeface="+mn-lt"/>
              </a:rPr>
            </a:br>
            <a:r>
              <a:rPr lang="en-US" sz="2400" dirty="0">
                <a:latin typeface="+mn-lt"/>
              </a:rPr>
              <a:t/>
            </a:r>
            <a:br>
              <a:rPr lang="en-US" sz="2400" dirty="0">
                <a:latin typeface="+mn-lt"/>
              </a:rPr>
            </a:br>
            <a:r>
              <a:rPr lang="en-US" sz="2400" dirty="0" smtClean="0">
                <a:latin typeface="+mn-lt"/>
              </a:rPr>
              <a:t>    </a:t>
            </a:r>
            <a:r>
              <a:rPr lang="en-US" sz="2400" dirty="0" smtClean="0">
                <a:latin typeface="+mn-lt"/>
              </a:rPr>
              <a:t>1</a:t>
            </a:r>
            <a:r>
              <a:rPr lang="en-US" sz="2400" dirty="0">
                <a:latin typeface="+mn-lt"/>
              </a:rPr>
              <a:t>. </a:t>
            </a:r>
            <a:r>
              <a:rPr lang="en-US" sz="2400" dirty="0" smtClean="0">
                <a:latin typeface="+mn-lt"/>
              </a:rPr>
              <a:t>Operational Requirements</a:t>
            </a:r>
            <a:br>
              <a:rPr lang="en-US" sz="2400" dirty="0" smtClean="0">
                <a:latin typeface="+mn-lt"/>
              </a:rPr>
            </a:br>
            <a:r>
              <a:rPr lang="en-US" sz="2400" dirty="0" smtClean="0">
                <a:latin typeface="+mn-lt"/>
              </a:rPr>
              <a:t>          1.1 </a:t>
            </a:r>
            <a:br>
              <a:rPr lang="en-US" sz="2400" dirty="0" smtClean="0">
                <a:latin typeface="+mn-lt"/>
              </a:rPr>
            </a:br>
            <a:r>
              <a:rPr lang="en-US" sz="2400" dirty="0" smtClean="0">
                <a:latin typeface="+mn-lt"/>
              </a:rPr>
              <a:t>          1.2 </a:t>
            </a:r>
            <a:br>
              <a:rPr lang="en-US" sz="2400" dirty="0" smtClean="0">
                <a:latin typeface="+mn-lt"/>
              </a:rPr>
            </a:br>
            <a:r>
              <a:rPr lang="en-US" sz="2400" dirty="0" smtClean="0">
                <a:latin typeface="+mn-lt"/>
              </a:rPr>
              <a:t>          1.3</a:t>
            </a:r>
            <a:r>
              <a:rPr lang="en-US" sz="2400" dirty="0" smtClean="0">
                <a:latin typeface="+mn-lt"/>
              </a:rPr>
              <a:t/>
            </a:r>
            <a:br>
              <a:rPr lang="en-US" sz="2400" dirty="0" smtClean="0">
                <a:latin typeface="+mn-lt"/>
              </a:rPr>
            </a:br>
            <a:r>
              <a:rPr lang="en-US" sz="2400" dirty="0">
                <a:latin typeface="+mn-lt"/>
              </a:rPr>
              <a:t/>
            </a:r>
            <a:br>
              <a:rPr lang="en-US" sz="2400" dirty="0">
                <a:latin typeface="+mn-lt"/>
              </a:rPr>
            </a:br>
            <a:r>
              <a:rPr lang="en-US" sz="2400" dirty="0">
                <a:latin typeface="+mn-lt"/>
              </a:rPr>
              <a:t> </a:t>
            </a:r>
            <a:r>
              <a:rPr lang="en-US" sz="2400" dirty="0" smtClean="0">
                <a:latin typeface="+mn-lt"/>
              </a:rPr>
              <a:t>   </a:t>
            </a:r>
            <a:r>
              <a:rPr lang="en-US" sz="2400" dirty="0" smtClean="0">
                <a:latin typeface="+mn-lt"/>
              </a:rPr>
              <a:t>2</a:t>
            </a:r>
            <a:r>
              <a:rPr lang="en-US" sz="2400" dirty="0">
                <a:latin typeface="+mn-lt"/>
              </a:rPr>
              <a:t>. Performance Requirements</a:t>
            </a:r>
            <a:br>
              <a:rPr lang="en-US" sz="2400" dirty="0">
                <a:latin typeface="+mn-lt"/>
              </a:rPr>
            </a:br>
            <a:r>
              <a:rPr lang="en-US" sz="2400" dirty="0" smtClean="0">
                <a:latin typeface="+mn-lt"/>
              </a:rPr>
              <a:t>          2.1</a:t>
            </a:r>
            <a:r>
              <a:rPr lang="en-US" sz="2400" dirty="0" smtClean="0">
                <a:latin typeface="+mn-lt"/>
              </a:rPr>
              <a:t/>
            </a:r>
            <a:br>
              <a:rPr lang="en-US" sz="2400" dirty="0" smtClean="0">
                <a:latin typeface="+mn-lt"/>
              </a:rPr>
            </a:br>
            <a:r>
              <a:rPr lang="en-US" sz="2400" dirty="0">
                <a:latin typeface="+mn-lt"/>
              </a:rPr>
              <a:t/>
            </a:r>
            <a:br>
              <a:rPr lang="en-US" sz="2400" dirty="0">
                <a:latin typeface="+mn-lt"/>
              </a:rPr>
            </a:br>
            <a:r>
              <a:rPr lang="en-US" sz="2400" dirty="0">
                <a:latin typeface="+mn-lt"/>
              </a:rPr>
              <a:t> </a:t>
            </a:r>
            <a:r>
              <a:rPr lang="en-US" sz="2400" dirty="0" smtClean="0">
                <a:latin typeface="+mn-lt"/>
              </a:rPr>
              <a:t>   </a:t>
            </a:r>
            <a:r>
              <a:rPr lang="en-US" sz="2400" dirty="0" smtClean="0">
                <a:latin typeface="+mn-lt"/>
              </a:rPr>
              <a:t>3</a:t>
            </a:r>
            <a:r>
              <a:rPr lang="en-US" sz="2400" dirty="0">
                <a:latin typeface="+mn-lt"/>
              </a:rPr>
              <a:t>. Security </a:t>
            </a:r>
            <a:r>
              <a:rPr lang="en-US" sz="2400" dirty="0" smtClean="0">
                <a:latin typeface="+mn-lt"/>
              </a:rPr>
              <a:t>Requirements</a:t>
            </a:r>
            <a:br>
              <a:rPr lang="en-US" sz="2400" dirty="0" smtClean="0">
                <a:latin typeface="+mn-lt"/>
              </a:rPr>
            </a:br>
            <a:r>
              <a:rPr lang="en-US" sz="2400" dirty="0">
                <a:latin typeface="+mn-lt"/>
              </a:rPr>
              <a:t> </a:t>
            </a:r>
            <a:r>
              <a:rPr lang="en-US" sz="2400" dirty="0" smtClean="0">
                <a:latin typeface="+mn-lt"/>
              </a:rPr>
              <a:t>         3.1</a:t>
            </a:r>
            <a:r>
              <a:rPr lang="en-US" sz="2400" dirty="0">
                <a:latin typeface="+mn-lt"/>
              </a:rPr>
              <a:t/>
            </a:r>
            <a:br>
              <a:rPr lang="en-US" sz="2400" dirty="0">
                <a:latin typeface="+mn-lt"/>
              </a:rPr>
            </a:br>
            <a:r>
              <a:rPr lang="en-US" sz="2400" dirty="0">
                <a:latin typeface="+mn-lt"/>
              </a:rPr>
              <a:t/>
            </a:r>
            <a:br>
              <a:rPr lang="en-US" sz="2400" dirty="0">
                <a:latin typeface="+mn-lt"/>
              </a:rPr>
            </a:br>
            <a:r>
              <a:rPr lang="en-US" sz="2400" dirty="0" smtClean="0">
                <a:latin typeface="+mn-lt"/>
              </a:rPr>
              <a:t>    4</a:t>
            </a:r>
            <a:r>
              <a:rPr lang="en-US" sz="2400" dirty="0">
                <a:latin typeface="+mn-lt"/>
              </a:rPr>
              <a:t>. Cultural and Political </a:t>
            </a:r>
            <a:r>
              <a:rPr lang="en-US" sz="2400" dirty="0" smtClean="0">
                <a:latin typeface="+mn-lt"/>
              </a:rPr>
              <a:t>Requirements</a:t>
            </a:r>
            <a:r>
              <a:rPr lang="en-US" sz="2400" dirty="0">
                <a:latin typeface="+mn-lt"/>
              </a:rPr>
              <a:t/>
            </a:r>
            <a:br>
              <a:rPr lang="en-US" sz="2400" dirty="0">
                <a:latin typeface="+mn-lt"/>
              </a:rPr>
            </a:br>
            <a:r>
              <a:rPr lang="en-US" sz="2400" dirty="0" smtClean="0">
                <a:latin typeface="+mn-lt"/>
              </a:rPr>
              <a:t>          4.1</a:t>
            </a:r>
            <a:r>
              <a:rPr lang="en-US" sz="2400" dirty="0" smtClean="0">
                <a:latin typeface="+mn-lt"/>
              </a:rPr>
              <a:t/>
            </a:r>
            <a:br>
              <a:rPr lang="en-US" sz="2400" dirty="0" smtClean="0">
                <a:latin typeface="+mn-lt"/>
              </a:rPr>
            </a:br>
            <a:r>
              <a:rPr lang="en-US" sz="2400" dirty="0">
                <a:latin typeface="+mn-lt"/>
              </a:rPr>
              <a:t/>
            </a:r>
            <a:br>
              <a:rPr lang="en-US" sz="2400" dirty="0">
                <a:latin typeface="+mn-lt"/>
              </a:rPr>
            </a:br>
            <a:r>
              <a:rPr lang="en-US" sz="2400" dirty="0" smtClean="0">
                <a:latin typeface="+mn-lt"/>
              </a:rPr>
              <a:t>  </a:t>
            </a:r>
            <a:r>
              <a:rPr lang="en-US" sz="2400" b="1" dirty="0" smtClean="0">
                <a:latin typeface="+mn-lt"/>
              </a:rPr>
              <a:t>Functional Requirements</a:t>
            </a:r>
            <a:br>
              <a:rPr lang="en-US" sz="2400" b="1" dirty="0" smtClean="0">
                <a:latin typeface="+mn-lt"/>
              </a:rPr>
            </a:br>
            <a:r>
              <a:rPr lang="en-US" sz="2400" dirty="0">
                <a:latin typeface="+mn-lt"/>
              </a:rPr>
              <a:t/>
            </a:r>
            <a:br>
              <a:rPr lang="en-US" sz="2400" dirty="0">
                <a:latin typeface="+mn-lt"/>
              </a:rPr>
            </a:br>
            <a:r>
              <a:rPr lang="en-US" sz="2400" dirty="0" smtClean="0">
                <a:latin typeface="+mn-lt"/>
              </a:rPr>
              <a:t>    </a:t>
            </a:r>
            <a:r>
              <a:rPr lang="en-US" sz="2400" dirty="0" smtClean="0">
                <a:latin typeface="+mn-lt"/>
              </a:rPr>
              <a:t>1</a:t>
            </a:r>
            <a:r>
              <a:rPr lang="en-US" sz="2400" dirty="0">
                <a:latin typeface="+mn-lt"/>
              </a:rPr>
              <a:t>. Maintain </a:t>
            </a:r>
            <a:r>
              <a:rPr lang="en-US" sz="2400" dirty="0" smtClean="0">
                <a:latin typeface="+mn-lt"/>
              </a:rPr>
              <a:t>Food Information</a:t>
            </a:r>
            <a:r>
              <a:rPr lang="en-US" sz="2400" dirty="0">
                <a:latin typeface="+mn-lt"/>
              </a:rPr>
              <a:t/>
            </a:r>
            <a:br>
              <a:rPr lang="en-US" sz="2400" dirty="0">
                <a:latin typeface="+mn-lt"/>
              </a:rPr>
            </a:br>
            <a:r>
              <a:rPr lang="en-US" sz="2400" dirty="0" smtClean="0">
                <a:latin typeface="+mn-lt"/>
              </a:rPr>
              <a:t>          1.1</a:t>
            </a:r>
            <a:br>
              <a:rPr lang="en-US" sz="2400" dirty="0" smtClean="0">
                <a:latin typeface="+mn-lt"/>
              </a:rPr>
            </a:br>
            <a:r>
              <a:rPr lang="en-US" sz="2400" dirty="0" smtClean="0">
                <a:latin typeface="+mn-lt"/>
              </a:rPr>
              <a:t>          </a:t>
            </a:r>
            <a:r>
              <a:rPr lang="en-US" sz="2400" dirty="0" smtClean="0">
                <a:latin typeface="+mn-lt"/>
              </a:rPr>
              <a:t>1.2</a:t>
            </a:r>
            <a:br>
              <a:rPr lang="en-US" sz="2400" dirty="0" smtClean="0">
                <a:latin typeface="+mn-lt"/>
              </a:rPr>
            </a:br>
            <a:r>
              <a:rPr lang="en-US" sz="2400" dirty="0" smtClean="0">
                <a:latin typeface="+mn-lt"/>
              </a:rPr>
              <a:t>          1.3</a:t>
            </a:r>
            <a:br>
              <a:rPr lang="en-US" sz="2400" dirty="0" smtClean="0">
                <a:latin typeface="+mn-lt"/>
              </a:rPr>
            </a:br>
            <a:r>
              <a:rPr lang="en-US" sz="2400" dirty="0" smtClean="0">
                <a:latin typeface="+mn-lt"/>
              </a:rPr>
              <a:t>          1.4</a:t>
            </a:r>
            <a:br>
              <a:rPr lang="en-US" sz="2400" dirty="0" smtClean="0">
                <a:latin typeface="+mn-lt"/>
              </a:rPr>
            </a:br>
            <a:r>
              <a:rPr lang="en-US" sz="2400" dirty="0">
                <a:latin typeface="+mn-lt"/>
              </a:rPr>
              <a:t/>
            </a:r>
            <a:br>
              <a:rPr lang="en-US" sz="2400" dirty="0">
                <a:latin typeface="+mn-lt"/>
              </a:rPr>
            </a:br>
            <a:r>
              <a:rPr lang="en-US" sz="2400" dirty="0" smtClean="0">
                <a:latin typeface="+mn-lt"/>
              </a:rPr>
              <a:t>    2</a:t>
            </a:r>
            <a:r>
              <a:rPr lang="en-US" sz="2400" dirty="0">
                <a:latin typeface="+mn-lt"/>
              </a:rPr>
              <a:t>. Maintain </a:t>
            </a:r>
            <a:r>
              <a:rPr lang="en-US" sz="2400" dirty="0" smtClean="0">
                <a:latin typeface="+mn-lt"/>
              </a:rPr>
              <a:t>Food</a:t>
            </a:r>
            <a:r>
              <a:rPr lang="en-US" sz="2400" dirty="0" smtClean="0">
                <a:latin typeface="+mn-lt"/>
              </a:rPr>
              <a:t> </a:t>
            </a:r>
            <a:r>
              <a:rPr lang="en-US" sz="2400" dirty="0">
                <a:latin typeface="+mn-lt"/>
              </a:rPr>
              <a:t>Marketing </a:t>
            </a:r>
            <a:r>
              <a:rPr lang="en-US" sz="2400" dirty="0" smtClean="0">
                <a:latin typeface="+mn-lt"/>
              </a:rPr>
              <a:t>Information</a:t>
            </a:r>
            <a:br>
              <a:rPr lang="en-US" sz="2400" dirty="0" smtClean="0">
                <a:latin typeface="+mn-lt"/>
              </a:rPr>
            </a:br>
            <a:r>
              <a:rPr lang="en-US" sz="2400" dirty="0" smtClean="0">
                <a:latin typeface="+mn-lt"/>
              </a:rPr>
              <a:t>          2.1</a:t>
            </a:r>
            <a:br>
              <a:rPr lang="en-US" sz="2400" dirty="0" smtClean="0">
                <a:latin typeface="+mn-lt"/>
              </a:rPr>
            </a:br>
            <a:r>
              <a:rPr lang="en-US" sz="2400" dirty="0" smtClean="0">
                <a:latin typeface="+mn-lt"/>
              </a:rPr>
              <a:t>          </a:t>
            </a:r>
            <a:r>
              <a:rPr lang="en-US" sz="2400" dirty="0" smtClean="0">
                <a:latin typeface="+mn-lt"/>
              </a:rPr>
              <a:t>2.2</a:t>
            </a:r>
            <a:br>
              <a:rPr lang="en-US" sz="2400" dirty="0" smtClean="0">
                <a:latin typeface="+mn-lt"/>
              </a:rPr>
            </a:br>
            <a:r>
              <a:rPr lang="en-US" sz="2400" dirty="0" smtClean="0">
                <a:latin typeface="+mn-lt"/>
              </a:rPr>
              <a:t>          2.3</a:t>
            </a:r>
            <a:br>
              <a:rPr lang="en-US" sz="2400" dirty="0" smtClean="0">
                <a:latin typeface="+mn-lt"/>
              </a:rPr>
            </a:br>
            <a:r>
              <a:rPr lang="en-US" sz="2400" dirty="0" smtClean="0">
                <a:latin typeface="+mn-lt"/>
              </a:rPr>
              <a:t>          2.4</a:t>
            </a:r>
            <a:br>
              <a:rPr lang="en-US" sz="2400" dirty="0" smtClean="0">
                <a:latin typeface="+mn-lt"/>
              </a:rPr>
            </a:br>
            <a:r>
              <a:rPr lang="en-US" sz="2400" dirty="0">
                <a:latin typeface="+mn-lt"/>
              </a:rPr>
              <a:t/>
            </a:r>
            <a:br>
              <a:rPr lang="en-US" sz="2400" dirty="0">
                <a:latin typeface="+mn-lt"/>
              </a:rPr>
            </a:br>
            <a:r>
              <a:rPr lang="en-US" sz="2400" dirty="0">
                <a:latin typeface="+mn-lt"/>
              </a:rPr>
              <a:t> </a:t>
            </a:r>
            <a:r>
              <a:rPr lang="en-US" sz="2400" dirty="0" smtClean="0">
                <a:latin typeface="+mn-lt"/>
              </a:rPr>
              <a:t>   </a:t>
            </a:r>
            <a:r>
              <a:rPr lang="en-US" sz="2400" dirty="0" smtClean="0">
                <a:latin typeface="+mn-lt"/>
              </a:rPr>
              <a:t>3</a:t>
            </a:r>
            <a:r>
              <a:rPr lang="en-US" sz="2400" dirty="0">
                <a:latin typeface="+mn-lt"/>
              </a:rPr>
              <a:t>. Place </a:t>
            </a:r>
            <a:r>
              <a:rPr lang="en-US" sz="2400" dirty="0" smtClean="0">
                <a:latin typeface="+mn-lt"/>
              </a:rPr>
              <a:t>Food</a:t>
            </a:r>
            <a:r>
              <a:rPr lang="en-US" sz="2400" dirty="0" smtClean="0">
                <a:latin typeface="+mn-lt"/>
              </a:rPr>
              <a:t> Orders</a:t>
            </a:r>
            <a:br>
              <a:rPr lang="en-US" sz="2400" dirty="0" smtClean="0">
                <a:latin typeface="+mn-lt"/>
              </a:rPr>
            </a:br>
            <a:r>
              <a:rPr lang="en-US" sz="2400" dirty="0" smtClean="0">
                <a:latin typeface="+mn-lt"/>
              </a:rPr>
              <a:t>          3.1</a:t>
            </a:r>
            <a:br>
              <a:rPr lang="en-US" sz="2400" dirty="0" smtClean="0">
                <a:latin typeface="+mn-lt"/>
              </a:rPr>
            </a:br>
            <a:r>
              <a:rPr lang="en-US" sz="2400" dirty="0" smtClean="0">
                <a:latin typeface="+mn-lt"/>
              </a:rPr>
              <a:t>          </a:t>
            </a:r>
            <a:r>
              <a:rPr lang="en-US" sz="2400" dirty="0" smtClean="0">
                <a:latin typeface="+mn-lt"/>
              </a:rPr>
              <a:t>3.2</a:t>
            </a:r>
            <a:br>
              <a:rPr lang="en-US" sz="2400" dirty="0" smtClean="0">
                <a:latin typeface="+mn-lt"/>
              </a:rPr>
            </a:br>
            <a:r>
              <a:rPr lang="en-US" sz="2400" dirty="0" smtClean="0">
                <a:latin typeface="+mn-lt"/>
              </a:rPr>
              <a:t>          3.4</a:t>
            </a:r>
            <a:br>
              <a:rPr lang="en-US" sz="2400" dirty="0" smtClean="0">
                <a:latin typeface="+mn-lt"/>
              </a:rPr>
            </a:br>
            <a:r>
              <a:rPr lang="en-US" sz="2400" dirty="0" smtClean="0">
                <a:latin typeface="+mn-lt"/>
              </a:rPr>
              <a:t>          3.5</a:t>
            </a:r>
            <a:br>
              <a:rPr lang="en-US" sz="2400" dirty="0" smtClean="0">
                <a:latin typeface="+mn-lt"/>
              </a:rPr>
            </a:br>
            <a:r>
              <a:rPr lang="en-US" sz="2400" dirty="0">
                <a:latin typeface="+mn-lt"/>
              </a:rPr>
              <a:t/>
            </a:r>
            <a:br>
              <a:rPr lang="en-US" sz="2400" dirty="0">
                <a:latin typeface="+mn-lt"/>
              </a:rPr>
            </a:br>
            <a:r>
              <a:rPr lang="en-US" sz="2400" dirty="0" smtClean="0">
                <a:latin typeface="+mn-lt"/>
              </a:rPr>
              <a:t>    4</a:t>
            </a:r>
            <a:r>
              <a:rPr lang="en-US" sz="2400" dirty="0">
                <a:latin typeface="+mn-lt"/>
              </a:rPr>
              <a:t>. Fill </a:t>
            </a:r>
            <a:r>
              <a:rPr lang="en-US" sz="2400" dirty="0" smtClean="0">
                <a:latin typeface="+mn-lt"/>
              </a:rPr>
              <a:t>Mail Orders</a:t>
            </a:r>
            <a:br>
              <a:rPr lang="en-US" sz="2400" dirty="0" smtClean="0">
                <a:latin typeface="+mn-lt"/>
              </a:rPr>
            </a:br>
            <a:r>
              <a:rPr lang="en-US" sz="2400" dirty="0" smtClean="0">
                <a:latin typeface="+mn-lt"/>
              </a:rPr>
              <a:t>          </a:t>
            </a:r>
            <a:r>
              <a:rPr lang="en-US" sz="2400" dirty="0" smtClean="0">
                <a:latin typeface="+mn-lt"/>
              </a:rPr>
              <a:t>4.1</a:t>
            </a:r>
            <a:br>
              <a:rPr lang="en-US" sz="2400" dirty="0" smtClean="0">
                <a:latin typeface="+mn-lt"/>
              </a:rPr>
            </a:br>
            <a:r>
              <a:rPr lang="en-US" sz="2400" dirty="0" smtClean="0">
                <a:latin typeface="+mn-lt"/>
              </a:rPr>
              <a:t>          4.2</a:t>
            </a:r>
            <a:br>
              <a:rPr lang="en-US" sz="2400" dirty="0" smtClean="0">
                <a:latin typeface="+mn-lt"/>
              </a:rPr>
            </a:br>
            <a:r>
              <a:rPr lang="en-US" sz="2400" dirty="0" smtClean="0">
                <a:latin typeface="+mn-lt"/>
              </a:rPr>
              <a:t>          4.3</a:t>
            </a:r>
            <a:br>
              <a:rPr lang="en-US" sz="2400" dirty="0" smtClean="0">
                <a:latin typeface="+mn-lt"/>
              </a:rPr>
            </a:br>
            <a:r>
              <a:rPr lang="en-US" sz="2400" dirty="0" smtClean="0">
                <a:latin typeface="+mn-lt"/>
              </a:rPr>
              <a:t>          4.4</a:t>
            </a:r>
            <a:endParaRPr lang="en-US" sz="2400" dirty="0">
              <a:latin typeface="+mn-lt"/>
            </a:endParaRPr>
          </a:p>
        </p:txBody>
      </p:sp>
    </p:spTree>
    <p:extLst>
      <p:ext uri="{BB962C8B-B14F-4D97-AF65-F5344CB8AC3E}">
        <p14:creationId xmlns:p14="http://schemas.microsoft.com/office/powerpoint/2010/main" val="1314069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C9C2"/>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7" y="49718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 y="107155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7" y="241096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7" y="382914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7" y="1864329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11017176" y="531681"/>
            <a:ext cx="0" cy="53833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11026230" y="-27267"/>
            <a:ext cx="0" cy="52362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14623882" y="-27270"/>
            <a:ext cx="0" cy="552218"/>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7" y="526206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7" y="13441121"/>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7" y="7754165"/>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21960" y="16628"/>
            <a:ext cx="2249334" cy="457048"/>
          </a:xfrm>
          <a:prstGeom prst="rect">
            <a:avLst/>
          </a:prstGeom>
          <a:noFill/>
        </p:spPr>
        <p:txBody>
          <a:bodyPr wrap="none" rtlCol="0">
            <a:spAutoFit/>
          </a:bodyPr>
          <a:lstStyle/>
          <a:p>
            <a:r>
              <a:rPr lang="en-US" sz="2370" dirty="0">
                <a:solidFill>
                  <a:srgbClr val="C00000"/>
                </a:solidFill>
              </a:rPr>
              <a:t>Use Case Name:</a:t>
            </a:r>
            <a:r>
              <a:rPr lang="en-US" sz="2370" dirty="0"/>
              <a:t> </a:t>
            </a:r>
          </a:p>
        </p:txBody>
      </p:sp>
      <p:sp>
        <p:nvSpPr>
          <p:cNvPr id="34" name="TextBox 33"/>
          <p:cNvSpPr txBox="1"/>
          <p:nvPr/>
        </p:nvSpPr>
        <p:spPr>
          <a:xfrm>
            <a:off x="11073142" y="27248"/>
            <a:ext cx="2527295" cy="457048"/>
          </a:xfrm>
          <a:prstGeom prst="rect">
            <a:avLst/>
          </a:prstGeom>
          <a:noFill/>
        </p:spPr>
        <p:txBody>
          <a:bodyPr wrap="none" rtlCol="0">
            <a:spAutoFit/>
          </a:bodyPr>
          <a:lstStyle/>
          <a:p>
            <a:r>
              <a:rPr lang="en-US" sz="2370" dirty="0">
                <a:solidFill>
                  <a:srgbClr val="C00000"/>
                </a:solidFill>
              </a:rPr>
              <a:t>ID: </a:t>
            </a:r>
            <a:r>
              <a:rPr lang="en-US" sz="2370" u="dbl" dirty="0"/>
              <a:t>	0	</a:t>
            </a:r>
            <a:r>
              <a:rPr lang="en-US" sz="2370" dirty="0"/>
              <a:t> </a:t>
            </a:r>
          </a:p>
        </p:txBody>
      </p:sp>
      <p:sp>
        <p:nvSpPr>
          <p:cNvPr id="35" name="TextBox 34"/>
          <p:cNvSpPr txBox="1"/>
          <p:nvPr/>
        </p:nvSpPr>
        <p:spPr>
          <a:xfrm>
            <a:off x="14670799" y="27248"/>
            <a:ext cx="3595215" cy="457048"/>
          </a:xfrm>
          <a:prstGeom prst="rect">
            <a:avLst/>
          </a:prstGeom>
          <a:noFill/>
        </p:spPr>
        <p:txBody>
          <a:bodyPr wrap="none" rtlCol="0">
            <a:spAutoFit/>
          </a:bodyPr>
          <a:lstStyle/>
          <a:p>
            <a:r>
              <a:rPr lang="en-US" sz="2370" dirty="0">
                <a:solidFill>
                  <a:srgbClr val="C00000"/>
                </a:solidFill>
              </a:rPr>
              <a:t>Importance Level:</a:t>
            </a:r>
            <a:r>
              <a:rPr lang="en-US" sz="2370" u="dbl" dirty="0"/>
              <a:t>	   High	</a:t>
            </a:r>
          </a:p>
        </p:txBody>
      </p:sp>
      <p:sp>
        <p:nvSpPr>
          <p:cNvPr id="36" name="TextBox 35"/>
          <p:cNvSpPr txBox="1"/>
          <p:nvPr/>
        </p:nvSpPr>
        <p:spPr>
          <a:xfrm>
            <a:off x="8" y="513388"/>
            <a:ext cx="2041072" cy="457048"/>
          </a:xfrm>
          <a:prstGeom prst="rect">
            <a:avLst/>
          </a:prstGeom>
          <a:noFill/>
        </p:spPr>
        <p:txBody>
          <a:bodyPr wrap="none" rtlCol="0">
            <a:spAutoFit/>
          </a:bodyPr>
          <a:lstStyle/>
          <a:p>
            <a:r>
              <a:rPr lang="en-US" sz="2370" dirty="0">
                <a:solidFill>
                  <a:srgbClr val="C00000"/>
                </a:solidFill>
              </a:rPr>
              <a:t>Primary Actor:</a:t>
            </a:r>
            <a:r>
              <a:rPr lang="en-US" sz="2370" dirty="0"/>
              <a:t> </a:t>
            </a:r>
          </a:p>
        </p:txBody>
      </p:sp>
      <p:sp>
        <p:nvSpPr>
          <p:cNvPr id="37" name="TextBox 36"/>
          <p:cNvSpPr txBox="1"/>
          <p:nvPr/>
        </p:nvSpPr>
        <p:spPr>
          <a:xfrm>
            <a:off x="11055394" y="531318"/>
            <a:ext cx="2097690" cy="457048"/>
          </a:xfrm>
          <a:prstGeom prst="rect">
            <a:avLst/>
          </a:prstGeom>
          <a:noFill/>
        </p:spPr>
        <p:txBody>
          <a:bodyPr wrap="none" rtlCol="0">
            <a:spAutoFit/>
          </a:bodyPr>
          <a:lstStyle/>
          <a:p>
            <a:r>
              <a:rPr lang="en-US" sz="2370" dirty="0">
                <a:solidFill>
                  <a:srgbClr val="C00000"/>
                </a:solidFill>
              </a:rPr>
              <a:t>Use Case Type:</a:t>
            </a:r>
            <a:r>
              <a:rPr lang="en-US" sz="2370" dirty="0"/>
              <a:t> </a:t>
            </a:r>
          </a:p>
        </p:txBody>
      </p:sp>
      <p:sp>
        <p:nvSpPr>
          <p:cNvPr id="38" name="TextBox 37"/>
          <p:cNvSpPr txBox="1"/>
          <p:nvPr/>
        </p:nvSpPr>
        <p:spPr>
          <a:xfrm>
            <a:off x="-5830" y="1090774"/>
            <a:ext cx="3597331" cy="457048"/>
          </a:xfrm>
          <a:prstGeom prst="rect">
            <a:avLst/>
          </a:prstGeom>
          <a:noFill/>
        </p:spPr>
        <p:txBody>
          <a:bodyPr wrap="none" rtlCol="0">
            <a:spAutoFit/>
          </a:bodyPr>
          <a:lstStyle/>
          <a:p>
            <a:r>
              <a:rPr lang="en-US" sz="2370" dirty="0">
                <a:solidFill>
                  <a:srgbClr val="C00000"/>
                </a:solidFill>
              </a:rPr>
              <a:t>Stakeholders and Interests:</a:t>
            </a:r>
            <a:r>
              <a:rPr lang="en-US" sz="2370" dirty="0"/>
              <a:t> </a:t>
            </a:r>
          </a:p>
        </p:txBody>
      </p:sp>
      <p:sp>
        <p:nvSpPr>
          <p:cNvPr id="39" name="TextBox 38"/>
          <p:cNvSpPr txBox="1"/>
          <p:nvPr/>
        </p:nvSpPr>
        <p:spPr>
          <a:xfrm>
            <a:off x="8076" y="2425810"/>
            <a:ext cx="2400785" cy="457048"/>
          </a:xfrm>
          <a:prstGeom prst="rect">
            <a:avLst/>
          </a:prstGeom>
          <a:noFill/>
        </p:spPr>
        <p:txBody>
          <a:bodyPr wrap="none" rtlCol="0">
            <a:spAutoFit/>
          </a:bodyPr>
          <a:lstStyle/>
          <a:p>
            <a:r>
              <a:rPr lang="en-US" sz="2370" dirty="0">
                <a:solidFill>
                  <a:srgbClr val="C00000"/>
                </a:solidFill>
              </a:rPr>
              <a:t>Brief Description:</a:t>
            </a:r>
            <a:r>
              <a:rPr lang="en-US" sz="2370" dirty="0"/>
              <a:t> </a:t>
            </a:r>
          </a:p>
        </p:txBody>
      </p:sp>
      <p:sp>
        <p:nvSpPr>
          <p:cNvPr id="40" name="TextBox 39"/>
          <p:cNvSpPr txBox="1"/>
          <p:nvPr/>
        </p:nvSpPr>
        <p:spPr>
          <a:xfrm>
            <a:off x="8063" y="3849888"/>
            <a:ext cx="1182440" cy="457048"/>
          </a:xfrm>
          <a:prstGeom prst="rect">
            <a:avLst/>
          </a:prstGeom>
          <a:noFill/>
        </p:spPr>
        <p:txBody>
          <a:bodyPr wrap="none" rtlCol="0">
            <a:spAutoFit/>
          </a:bodyPr>
          <a:lstStyle/>
          <a:p>
            <a:r>
              <a:rPr lang="en-US" sz="2370" dirty="0">
                <a:solidFill>
                  <a:srgbClr val="C00000"/>
                </a:solidFill>
              </a:rPr>
              <a:t>Trigger:</a:t>
            </a:r>
            <a:r>
              <a:rPr lang="en-US" sz="2370" dirty="0"/>
              <a:t> </a:t>
            </a:r>
          </a:p>
        </p:txBody>
      </p:sp>
      <p:sp>
        <p:nvSpPr>
          <p:cNvPr id="41" name="TextBox 40"/>
          <p:cNvSpPr txBox="1"/>
          <p:nvPr/>
        </p:nvSpPr>
        <p:spPr>
          <a:xfrm>
            <a:off x="21952" y="5276761"/>
            <a:ext cx="3195747" cy="1915909"/>
          </a:xfrm>
          <a:prstGeom prst="rect">
            <a:avLst/>
          </a:prstGeom>
          <a:noFill/>
        </p:spPr>
        <p:txBody>
          <a:bodyPr wrap="none" rtlCol="0">
            <a:spAutoFit/>
          </a:bodyPr>
          <a:lstStyle/>
          <a:p>
            <a:r>
              <a:rPr lang="en-US" sz="2370" dirty="0">
                <a:solidFill>
                  <a:srgbClr val="C00000"/>
                </a:solidFill>
              </a:rPr>
              <a:t>Relationships:</a:t>
            </a:r>
          </a:p>
          <a:p>
            <a:r>
              <a:rPr lang="en-US" sz="2370" dirty="0">
                <a:solidFill>
                  <a:srgbClr val="C00000"/>
                </a:solidFill>
              </a:rPr>
              <a:t>	Association:</a:t>
            </a:r>
          </a:p>
          <a:p>
            <a:r>
              <a:rPr lang="en-US" sz="2370" dirty="0">
                <a:solidFill>
                  <a:srgbClr val="C00000"/>
                </a:solidFill>
              </a:rPr>
              <a:t>	Include:</a:t>
            </a:r>
          </a:p>
          <a:p>
            <a:r>
              <a:rPr lang="en-US" sz="2370" dirty="0">
                <a:solidFill>
                  <a:srgbClr val="C00000"/>
                </a:solidFill>
              </a:rPr>
              <a:t>	Extend:</a:t>
            </a:r>
          </a:p>
          <a:p>
            <a:r>
              <a:rPr lang="en-US" sz="2370" dirty="0">
                <a:solidFill>
                  <a:srgbClr val="C00000"/>
                </a:solidFill>
              </a:rPr>
              <a:t>	Generalization:</a:t>
            </a:r>
            <a:endParaRPr lang="en-US" sz="2370" dirty="0"/>
          </a:p>
        </p:txBody>
      </p:sp>
      <p:sp>
        <p:nvSpPr>
          <p:cNvPr id="42" name="TextBox 41"/>
          <p:cNvSpPr txBox="1"/>
          <p:nvPr/>
        </p:nvSpPr>
        <p:spPr>
          <a:xfrm>
            <a:off x="-5830" y="4429278"/>
            <a:ext cx="917880" cy="457048"/>
          </a:xfrm>
          <a:prstGeom prst="rect">
            <a:avLst/>
          </a:prstGeom>
          <a:noFill/>
        </p:spPr>
        <p:txBody>
          <a:bodyPr wrap="none" rtlCol="0">
            <a:spAutoFit/>
          </a:bodyPr>
          <a:lstStyle/>
          <a:p>
            <a:r>
              <a:rPr lang="en-US" sz="2370" dirty="0">
                <a:solidFill>
                  <a:srgbClr val="C00000"/>
                </a:solidFill>
              </a:rPr>
              <a:t>Type:</a:t>
            </a:r>
            <a:r>
              <a:rPr lang="en-US" sz="2370" dirty="0"/>
              <a:t> </a:t>
            </a:r>
          </a:p>
        </p:txBody>
      </p:sp>
      <p:sp>
        <p:nvSpPr>
          <p:cNvPr id="43" name="TextBox 42"/>
          <p:cNvSpPr txBox="1"/>
          <p:nvPr/>
        </p:nvSpPr>
        <p:spPr>
          <a:xfrm>
            <a:off x="8072" y="7784376"/>
            <a:ext cx="3108864" cy="457048"/>
          </a:xfrm>
          <a:prstGeom prst="rect">
            <a:avLst/>
          </a:prstGeom>
          <a:noFill/>
        </p:spPr>
        <p:txBody>
          <a:bodyPr wrap="square" rtlCol="0">
            <a:spAutoFit/>
          </a:bodyPr>
          <a:lstStyle/>
          <a:p>
            <a:r>
              <a:rPr lang="en-US" sz="2370" dirty="0">
                <a:solidFill>
                  <a:srgbClr val="C00000"/>
                </a:solidFill>
              </a:rPr>
              <a:t>Normal Flow of Events:</a:t>
            </a:r>
            <a:r>
              <a:rPr lang="en-US" sz="2370" dirty="0"/>
              <a:t> </a:t>
            </a:r>
          </a:p>
        </p:txBody>
      </p:sp>
      <p:sp>
        <p:nvSpPr>
          <p:cNvPr id="44" name="TextBox 43"/>
          <p:cNvSpPr txBox="1"/>
          <p:nvPr/>
        </p:nvSpPr>
        <p:spPr>
          <a:xfrm>
            <a:off x="8061" y="13448010"/>
            <a:ext cx="1449436" cy="457048"/>
          </a:xfrm>
          <a:prstGeom prst="rect">
            <a:avLst/>
          </a:prstGeom>
          <a:noFill/>
        </p:spPr>
        <p:txBody>
          <a:bodyPr wrap="none" rtlCol="0">
            <a:spAutoFit/>
          </a:bodyPr>
          <a:lstStyle/>
          <a:p>
            <a:r>
              <a:rPr lang="en-US" sz="2370" dirty="0">
                <a:solidFill>
                  <a:srgbClr val="C00000"/>
                </a:solidFill>
              </a:rPr>
              <a:t>Subflows:</a:t>
            </a:r>
            <a:r>
              <a:rPr lang="en-US" sz="2370" dirty="0"/>
              <a:t> </a:t>
            </a:r>
          </a:p>
        </p:txBody>
      </p:sp>
      <p:sp>
        <p:nvSpPr>
          <p:cNvPr id="45" name="TextBox 44"/>
          <p:cNvSpPr txBox="1"/>
          <p:nvPr/>
        </p:nvSpPr>
        <p:spPr>
          <a:xfrm>
            <a:off x="8074" y="18679544"/>
            <a:ext cx="3802066" cy="457048"/>
          </a:xfrm>
          <a:prstGeom prst="rect">
            <a:avLst/>
          </a:prstGeom>
          <a:noFill/>
        </p:spPr>
        <p:txBody>
          <a:bodyPr wrap="none" rtlCol="0">
            <a:spAutoFit/>
          </a:bodyPr>
          <a:lstStyle/>
          <a:p>
            <a:r>
              <a:rPr lang="en-US" sz="2370" dirty="0">
                <a:solidFill>
                  <a:srgbClr val="C00000"/>
                </a:solidFill>
              </a:rPr>
              <a:t>Alternate/Exceptional Flows:</a:t>
            </a:r>
            <a:r>
              <a:rPr lang="en-US" sz="2370" dirty="0"/>
              <a:t> </a:t>
            </a:r>
          </a:p>
        </p:txBody>
      </p:sp>
    </p:spTree>
    <p:extLst>
      <p:ext uri="{BB962C8B-B14F-4D97-AF65-F5344CB8AC3E}">
        <p14:creationId xmlns:p14="http://schemas.microsoft.com/office/powerpoint/2010/main" val="18817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C9C2"/>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24053" y="483406"/>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24053" y="1057779"/>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24053" y="2411629"/>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24053" y="3107916"/>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24053" y="18218042"/>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10800610" y="517901"/>
            <a:ext cx="0" cy="53833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10809666" y="-41048"/>
            <a:ext cx="0" cy="52362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14527640" y="-41051"/>
            <a:ext cx="0" cy="552218"/>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24053" y="4179892"/>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24053" y="12279536"/>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24053" y="6623866"/>
            <a:ext cx="20140854" cy="1798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2102" y="2844"/>
            <a:ext cx="3931974" cy="457048"/>
          </a:xfrm>
          <a:prstGeom prst="rect">
            <a:avLst/>
          </a:prstGeom>
          <a:noFill/>
        </p:spPr>
        <p:txBody>
          <a:bodyPr wrap="none" rtlCol="0">
            <a:spAutoFit/>
          </a:bodyPr>
          <a:lstStyle/>
          <a:p>
            <a:r>
              <a:rPr lang="en-US" sz="2370" dirty="0">
                <a:solidFill>
                  <a:srgbClr val="C00000"/>
                </a:solidFill>
              </a:rPr>
              <a:t>Use Case Name:</a:t>
            </a:r>
            <a:r>
              <a:rPr lang="en-US" sz="2370" dirty="0"/>
              <a:t> 	Make Order</a:t>
            </a:r>
          </a:p>
        </p:txBody>
      </p:sp>
      <p:sp>
        <p:nvSpPr>
          <p:cNvPr id="34" name="TextBox 33"/>
          <p:cNvSpPr txBox="1"/>
          <p:nvPr/>
        </p:nvSpPr>
        <p:spPr>
          <a:xfrm>
            <a:off x="10856579" y="13468"/>
            <a:ext cx="2527295" cy="457048"/>
          </a:xfrm>
          <a:prstGeom prst="rect">
            <a:avLst/>
          </a:prstGeom>
          <a:noFill/>
        </p:spPr>
        <p:txBody>
          <a:bodyPr wrap="none" rtlCol="0">
            <a:spAutoFit/>
          </a:bodyPr>
          <a:lstStyle/>
          <a:p>
            <a:r>
              <a:rPr lang="en-US" sz="2370" dirty="0">
                <a:solidFill>
                  <a:srgbClr val="C00000"/>
                </a:solidFill>
              </a:rPr>
              <a:t>ID: </a:t>
            </a:r>
            <a:r>
              <a:rPr lang="en-US" sz="2370" u="dbl" dirty="0"/>
              <a:t>	1	</a:t>
            </a:r>
            <a:r>
              <a:rPr lang="en-US" sz="2370" dirty="0"/>
              <a:t> </a:t>
            </a:r>
          </a:p>
        </p:txBody>
      </p:sp>
      <p:sp>
        <p:nvSpPr>
          <p:cNvPr id="35" name="TextBox 34"/>
          <p:cNvSpPr txBox="1"/>
          <p:nvPr/>
        </p:nvSpPr>
        <p:spPr>
          <a:xfrm>
            <a:off x="14574556" y="13468"/>
            <a:ext cx="3595215" cy="457048"/>
          </a:xfrm>
          <a:prstGeom prst="rect">
            <a:avLst/>
          </a:prstGeom>
          <a:noFill/>
        </p:spPr>
        <p:txBody>
          <a:bodyPr wrap="none" rtlCol="0">
            <a:spAutoFit/>
          </a:bodyPr>
          <a:lstStyle/>
          <a:p>
            <a:r>
              <a:rPr lang="en-US" sz="2370" dirty="0">
                <a:solidFill>
                  <a:srgbClr val="C00000"/>
                </a:solidFill>
              </a:rPr>
              <a:t>Importance Level:</a:t>
            </a:r>
            <a:r>
              <a:rPr lang="en-US" sz="2370" u="dbl" dirty="0"/>
              <a:t>	   High	</a:t>
            </a:r>
          </a:p>
        </p:txBody>
      </p:sp>
      <p:sp>
        <p:nvSpPr>
          <p:cNvPr id="36" name="TextBox 35"/>
          <p:cNvSpPr txBox="1"/>
          <p:nvPr/>
        </p:nvSpPr>
        <p:spPr>
          <a:xfrm>
            <a:off x="-24045" y="499608"/>
            <a:ext cx="3654270" cy="457048"/>
          </a:xfrm>
          <a:prstGeom prst="rect">
            <a:avLst/>
          </a:prstGeom>
          <a:noFill/>
        </p:spPr>
        <p:txBody>
          <a:bodyPr wrap="none" rtlCol="0">
            <a:spAutoFit/>
          </a:bodyPr>
          <a:lstStyle/>
          <a:p>
            <a:r>
              <a:rPr lang="en-US" sz="2370" dirty="0">
                <a:solidFill>
                  <a:srgbClr val="C00000"/>
                </a:solidFill>
              </a:rPr>
              <a:t>Primary Actor:</a:t>
            </a:r>
            <a:r>
              <a:rPr lang="en-US" sz="2370" dirty="0"/>
              <a:t> 	Customer</a:t>
            </a:r>
          </a:p>
        </p:txBody>
      </p:sp>
      <p:sp>
        <p:nvSpPr>
          <p:cNvPr id="37" name="TextBox 36"/>
          <p:cNvSpPr txBox="1"/>
          <p:nvPr/>
        </p:nvSpPr>
        <p:spPr>
          <a:xfrm>
            <a:off x="10814769" y="517538"/>
            <a:ext cx="4409092" cy="457048"/>
          </a:xfrm>
          <a:prstGeom prst="rect">
            <a:avLst/>
          </a:prstGeom>
          <a:noFill/>
        </p:spPr>
        <p:txBody>
          <a:bodyPr wrap="none" rtlCol="0">
            <a:spAutoFit/>
          </a:bodyPr>
          <a:lstStyle/>
          <a:p>
            <a:r>
              <a:rPr lang="en-US" sz="2370" dirty="0">
                <a:solidFill>
                  <a:srgbClr val="C00000"/>
                </a:solidFill>
              </a:rPr>
              <a:t>Use Case Type:</a:t>
            </a:r>
            <a:r>
              <a:rPr lang="en-US" sz="2370" dirty="0"/>
              <a:t> 	Detail, Essential</a:t>
            </a:r>
          </a:p>
        </p:txBody>
      </p:sp>
      <p:sp>
        <p:nvSpPr>
          <p:cNvPr id="38" name="TextBox 37"/>
          <p:cNvSpPr txBox="1"/>
          <p:nvPr/>
        </p:nvSpPr>
        <p:spPr>
          <a:xfrm>
            <a:off x="-29886" y="1076999"/>
            <a:ext cx="20146686" cy="1186479"/>
          </a:xfrm>
          <a:prstGeom prst="rect">
            <a:avLst/>
          </a:prstGeom>
          <a:noFill/>
        </p:spPr>
        <p:txBody>
          <a:bodyPr wrap="square" rtlCol="0">
            <a:spAutoFit/>
          </a:bodyPr>
          <a:lstStyle/>
          <a:p>
            <a:r>
              <a:rPr lang="en-US" sz="2370" dirty="0">
                <a:solidFill>
                  <a:srgbClr val="C00000"/>
                </a:solidFill>
              </a:rPr>
              <a:t>Stakeholders and Interests:</a:t>
            </a:r>
          </a:p>
          <a:p>
            <a:r>
              <a:rPr lang="en-US" sz="2370" dirty="0"/>
              <a:t>Customer – wants to make, change, cancle an order </a:t>
            </a:r>
          </a:p>
          <a:p>
            <a:r>
              <a:rPr lang="en-US" sz="2370" dirty="0"/>
              <a:t>Waiter - </a:t>
            </a:r>
          </a:p>
        </p:txBody>
      </p:sp>
      <p:sp>
        <p:nvSpPr>
          <p:cNvPr id="39" name="TextBox 38"/>
          <p:cNvSpPr txBox="1"/>
          <p:nvPr/>
        </p:nvSpPr>
        <p:spPr>
          <a:xfrm>
            <a:off x="-15985" y="2426481"/>
            <a:ext cx="13408414" cy="461665"/>
          </a:xfrm>
          <a:prstGeom prst="rect">
            <a:avLst/>
          </a:prstGeom>
          <a:noFill/>
        </p:spPr>
        <p:txBody>
          <a:bodyPr wrap="none" rtlCol="0">
            <a:spAutoFit/>
          </a:bodyPr>
          <a:lstStyle/>
          <a:p>
            <a:r>
              <a:rPr lang="en-US" sz="2370" dirty="0">
                <a:solidFill>
                  <a:srgbClr val="C00000"/>
                </a:solidFill>
              </a:rPr>
              <a:t>Brief Description:</a:t>
            </a:r>
            <a:r>
              <a:rPr lang="en-US" sz="2370" dirty="0"/>
              <a:t> </a:t>
            </a:r>
            <a:r>
              <a:rPr lang="en-US" sz="2400" dirty="0"/>
              <a:t>This use case describes how we make an order as well as changing or canceling an order.</a:t>
            </a:r>
            <a:endParaRPr lang="en-US" sz="2370" dirty="0"/>
          </a:p>
        </p:txBody>
      </p:sp>
      <p:sp>
        <p:nvSpPr>
          <p:cNvPr id="40" name="TextBox 39"/>
          <p:cNvSpPr txBox="1"/>
          <p:nvPr/>
        </p:nvSpPr>
        <p:spPr>
          <a:xfrm>
            <a:off x="-15996" y="3128667"/>
            <a:ext cx="12636408" cy="461665"/>
          </a:xfrm>
          <a:prstGeom prst="rect">
            <a:avLst/>
          </a:prstGeom>
          <a:noFill/>
        </p:spPr>
        <p:txBody>
          <a:bodyPr wrap="none" rtlCol="0">
            <a:spAutoFit/>
          </a:bodyPr>
          <a:lstStyle/>
          <a:p>
            <a:r>
              <a:rPr lang="en-US" sz="2370" dirty="0">
                <a:solidFill>
                  <a:srgbClr val="C00000"/>
                </a:solidFill>
              </a:rPr>
              <a:t>Trigger:</a:t>
            </a:r>
            <a:r>
              <a:rPr lang="en-US" sz="2370" dirty="0"/>
              <a:t> </a:t>
            </a:r>
            <a:r>
              <a:rPr lang="en-US" sz="2400" dirty="0"/>
              <a:t>Waiter calls and asks for a new order or customer asks to cancel or change an existing order.</a:t>
            </a:r>
            <a:endParaRPr lang="en-US" sz="2370" dirty="0"/>
          </a:p>
        </p:txBody>
      </p:sp>
      <p:sp>
        <p:nvSpPr>
          <p:cNvPr id="41" name="TextBox 40"/>
          <p:cNvSpPr txBox="1"/>
          <p:nvPr/>
        </p:nvSpPr>
        <p:spPr>
          <a:xfrm>
            <a:off x="-2101" y="4194585"/>
            <a:ext cx="20118910" cy="1915909"/>
          </a:xfrm>
          <a:prstGeom prst="rect">
            <a:avLst/>
          </a:prstGeom>
          <a:noFill/>
        </p:spPr>
        <p:txBody>
          <a:bodyPr wrap="square" rtlCol="0">
            <a:spAutoFit/>
          </a:bodyPr>
          <a:lstStyle/>
          <a:p>
            <a:r>
              <a:rPr lang="en-US" sz="2370" dirty="0">
                <a:solidFill>
                  <a:srgbClr val="C00000"/>
                </a:solidFill>
              </a:rPr>
              <a:t>Relationships:</a:t>
            </a:r>
          </a:p>
          <a:p>
            <a:r>
              <a:rPr lang="en-US" sz="2370" dirty="0">
                <a:solidFill>
                  <a:srgbClr val="C00000"/>
                </a:solidFill>
              </a:rPr>
              <a:t>	Association:</a:t>
            </a:r>
          </a:p>
          <a:p>
            <a:r>
              <a:rPr lang="en-US" sz="2370" dirty="0">
                <a:solidFill>
                  <a:srgbClr val="C00000"/>
                </a:solidFill>
              </a:rPr>
              <a:t>	Include:</a:t>
            </a:r>
          </a:p>
          <a:p>
            <a:r>
              <a:rPr lang="en-US" sz="2370" dirty="0">
                <a:solidFill>
                  <a:srgbClr val="C00000"/>
                </a:solidFill>
              </a:rPr>
              <a:t>	Extend:</a:t>
            </a:r>
          </a:p>
          <a:p>
            <a:r>
              <a:rPr lang="en-US" sz="2370" dirty="0">
                <a:solidFill>
                  <a:srgbClr val="C00000"/>
                </a:solidFill>
              </a:rPr>
              <a:t>	Generalization:</a:t>
            </a:r>
            <a:endParaRPr lang="en-US" sz="2370" dirty="0"/>
          </a:p>
        </p:txBody>
      </p:sp>
      <p:sp>
        <p:nvSpPr>
          <p:cNvPr id="42" name="TextBox 41"/>
          <p:cNvSpPr txBox="1"/>
          <p:nvPr/>
        </p:nvSpPr>
        <p:spPr>
          <a:xfrm>
            <a:off x="-29880" y="3708048"/>
            <a:ext cx="1931811" cy="457048"/>
          </a:xfrm>
          <a:prstGeom prst="rect">
            <a:avLst/>
          </a:prstGeom>
          <a:noFill/>
        </p:spPr>
        <p:txBody>
          <a:bodyPr wrap="none" rtlCol="0">
            <a:spAutoFit/>
          </a:bodyPr>
          <a:lstStyle/>
          <a:p>
            <a:r>
              <a:rPr lang="en-US" sz="2370" dirty="0">
                <a:solidFill>
                  <a:srgbClr val="C00000"/>
                </a:solidFill>
              </a:rPr>
              <a:t>Type:</a:t>
            </a:r>
            <a:r>
              <a:rPr lang="en-US" sz="2370" dirty="0"/>
              <a:t> External</a:t>
            </a:r>
          </a:p>
        </p:txBody>
      </p:sp>
      <p:sp>
        <p:nvSpPr>
          <p:cNvPr id="43" name="TextBox 42"/>
          <p:cNvSpPr txBox="1"/>
          <p:nvPr/>
        </p:nvSpPr>
        <p:spPr>
          <a:xfrm>
            <a:off x="-15987" y="6654076"/>
            <a:ext cx="20132796" cy="4889031"/>
          </a:xfrm>
          <a:prstGeom prst="rect">
            <a:avLst/>
          </a:prstGeom>
          <a:noFill/>
        </p:spPr>
        <p:txBody>
          <a:bodyPr wrap="square" rtlCol="0">
            <a:spAutoFit/>
          </a:bodyPr>
          <a:lstStyle/>
          <a:p>
            <a:r>
              <a:rPr lang="en-US" sz="2370" dirty="0">
                <a:solidFill>
                  <a:srgbClr val="C00000"/>
                </a:solidFill>
              </a:rPr>
              <a:t>Normal Flow of Events:</a:t>
            </a:r>
          </a:p>
          <a:p>
            <a:r>
              <a:rPr lang="en-US" sz="2400" dirty="0">
                <a:solidFill>
                  <a:srgbClr val="C00000"/>
                </a:solidFill>
              </a:rPr>
              <a:t>	</a:t>
            </a:r>
            <a:r>
              <a:rPr lang="en-US" sz="2400" dirty="0"/>
              <a:t>1. The Patient contacts the office regarding an appointment.</a:t>
            </a:r>
            <a:br>
              <a:rPr lang="en-US" sz="2400" dirty="0"/>
            </a:br>
            <a:r>
              <a:rPr lang="en-US" sz="2400" dirty="0"/>
              <a:t>	2. The Patient provides the Receptionist with their name and address.</a:t>
            </a:r>
            <a:br>
              <a:rPr lang="en-US" sz="2400" dirty="0"/>
            </a:br>
            <a:r>
              <a:rPr lang="en-US" sz="2400" dirty="0"/>
              <a:t>	3. The Receptionist validates that the Patient exists in the Patient database.</a:t>
            </a:r>
            <a:br>
              <a:rPr lang="en-US" sz="2400" dirty="0"/>
            </a:br>
            <a:r>
              <a:rPr lang="en-US" sz="2400" dirty="0"/>
              <a:t>	4. The Receptionist executes the Make Payment Arrangements use case.</a:t>
            </a:r>
            <a:br>
              <a:rPr lang="en-US" sz="2400" dirty="0"/>
            </a:br>
            <a:r>
              <a:rPr lang="en-US" sz="2400" dirty="0"/>
              <a:t>	5. The Receptionist asks Patient if he or she would like to make a new order, cancel an existing order, or  change an existing order.</a:t>
            </a:r>
          </a:p>
          <a:p>
            <a:pPr lvl="3"/>
            <a:r>
              <a:rPr lang="en-US" sz="2400" dirty="0"/>
              <a:t>If the patient wants to make a new appointment,</a:t>
            </a:r>
            <a:br>
              <a:rPr lang="en-US" sz="2400" dirty="0"/>
            </a:br>
            <a:r>
              <a:rPr lang="en-US" sz="2400" dirty="0"/>
              <a:t>the S-1: new appointment subflow is performed.</a:t>
            </a:r>
            <a:br>
              <a:rPr lang="en-US" sz="2400" dirty="0"/>
            </a:br>
            <a:r>
              <a:rPr lang="en-US" sz="2400" dirty="0"/>
              <a:t>If the patient wants to cancel an existing appointment,</a:t>
            </a:r>
            <a:br>
              <a:rPr lang="en-US" sz="2400" dirty="0"/>
            </a:br>
            <a:r>
              <a:rPr lang="en-US" sz="2400" dirty="0"/>
              <a:t>the S-2: cancel appointment subflow is performed.</a:t>
            </a:r>
            <a:br>
              <a:rPr lang="en-US" sz="2400" dirty="0"/>
            </a:br>
            <a:r>
              <a:rPr lang="en-US" sz="2400" dirty="0"/>
              <a:t>If the patient wants to change an existing appointment,</a:t>
            </a:r>
            <a:br>
              <a:rPr lang="en-US" sz="2400" dirty="0"/>
            </a:br>
            <a:r>
              <a:rPr lang="en-US" sz="2400" dirty="0"/>
              <a:t>the S-3: change appointment subflow is performed.</a:t>
            </a:r>
          </a:p>
          <a:p>
            <a:r>
              <a:rPr lang="en-US" sz="2400" dirty="0"/>
              <a:t>	6. The Receptionist provides the results of the transaction to the Patient.</a:t>
            </a:r>
          </a:p>
        </p:txBody>
      </p:sp>
      <p:sp>
        <p:nvSpPr>
          <p:cNvPr id="44" name="TextBox 43"/>
          <p:cNvSpPr txBox="1"/>
          <p:nvPr/>
        </p:nvSpPr>
        <p:spPr>
          <a:xfrm>
            <a:off x="-15987" y="12286429"/>
            <a:ext cx="20132796" cy="4150367"/>
          </a:xfrm>
          <a:prstGeom prst="rect">
            <a:avLst/>
          </a:prstGeom>
          <a:noFill/>
        </p:spPr>
        <p:txBody>
          <a:bodyPr wrap="square" rtlCol="0">
            <a:spAutoFit/>
          </a:bodyPr>
          <a:lstStyle/>
          <a:p>
            <a:r>
              <a:rPr lang="en-US" sz="2370" dirty="0">
                <a:solidFill>
                  <a:srgbClr val="C00000"/>
                </a:solidFill>
              </a:rPr>
              <a:t>Subflows:</a:t>
            </a:r>
          </a:p>
          <a:p>
            <a:pPr lvl="1"/>
            <a:r>
              <a:rPr lang="en-US" sz="2370" dirty="0"/>
              <a:t> </a:t>
            </a:r>
            <a:r>
              <a:rPr lang="en-US" sz="2400" dirty="0"/>
              <a:t>S-1: New Order</a:t>
            </a:r>
            <a:br>
              <a:rPr lang="en-US" sz="2400" dirty="0"/>
            </a:br>
            <a:r>
              <a:rPr lang="en-US" sz="2400" dirty="0"/>
              <a:t>	1. The Receptionist asks the Patient for possible appointment times.</a:t>
            </a:r>
            <a:br>
              <a:rPr lang="en-US" sz="2400" dirty="0"/>
            </a:br>
            <a:r>
              <a:rPr lang="en-US" sz="2400" dirty="0"/>
              <a:t>	2. The Receptionist matches the Patient’s desired appointment times with available dates and times and schedules the new appointment.</a:t>
            </a:r>
            <a:br>
              <a:rPr lang="en-US" sz="2400" dirty="0"/>
            </a:br>
            <a:r>
              <a:rPr lang="en-US" sz="2400" dirty="0"/>
              <a:t>S-2: Cancel Order</a:t>
            </a:r>
            <a:br>
              <a:rPr lang="en-US" sz="2400" dirty="0"/>
            </a:br>
            <a:r>
              <a:rPr lang="en-US" sz="2400" dirty="0"/>
              <a:t>	1. The Receptionist asks the Patient for the old appointment time.</a:t>
            </a:r>
            <a:br>
              <a:rPr lang="en-US" sz="2400" dirty="0"/>
            </a:br>
            <a:r>
              <a:rPr lang="en-US" sz="2400" dirty="0"/>
              <a:t>	2. The Receptionist finds the current appointment in the appointment file and cancels it.</a:t>
            </a:r>
            <a:br>
              <a:rPr lang="en-US" sz="2400" dirty="0"/>
            </a:br>
            <a:r>
              <a:rPr lang="en-US" sz="2400" dirty="0"/>
              <a:t>S-3: Chage Order</a:t>
            </a:r>
            <a:br>
              <a:rPr lang="en-US" sz="2400" dirty="0"/>
            </a:br>
            <a:r>
              <a:rPr lang="en-US" sz="2400" dirty="0"/>
              <a:t>	1. The Receptionist performs the S-2: cancel appointment subflow.</a:t>
            </a:r>
            <a:br>
              <a:rPr lang="en-US" sz="2400" dirty="0"/>
            </a:br>
            <a:r>
              <a:rPr lang="en-US" sz="2400" dirty="0"/>
              <a:t>	2. The Receptionist performs the S-1: new appointment subflow.</a:t>
            </a:r>
            <a:br>
              <a:rPr lang="en-US" sz="2400" dirty="0"/>
            </a:br>
            <a:r>
              <a:rPr lang="en-US" sz="2400" dirty="0"/>
              <a:t>S-4:</a:t>
            </a:r>
            <a:endParaRPr lang="en-US" sz="2370" dirty="0"/>
          </a:p>
        </p:txBody>
      </p:sp>
      <p:sp>
        <p:nvSpPr>
          <p:cNvPr id="45" name="TextBox 44"/>
          <p:cNvSpPr txBox="1"/>
          <p:nvPr/>
        </p:nvSpPr>
        <p:spPr>
          <a:xfrm>
            <a:off x="-15993" y="18254294"/>
            <a:ext cx="20132794" cy="1934376"/>
          </a:xfrm>
          <a:prstGeom prst="rect">
            <a:avLst/>
          </a:prstGeom>
          <a:noFill/>
        </p:spPr>
        <p:txBody>
          <a:bodyPr wrap="square" rtlCol="0">
            <a:spAutoFit/>
          </a:bodyPr>
          <a:lstStyle/>
          <a:p>
            <a:r>
              <a:rPr lang="en-US" sz="2370" dirty="0">
                <a:solidFill>
                  <a:srgbClr val="C00000"/>
                </a:solidFill>
              </a:rPr>
              <a:t>Alternate/Exceptional Flows:</a:t>
            </a:r>
            <a:r>
              <a:rPr lang="en-US" sz="2370" dirty="0"/>
              <a:t> </a:t>
            </a:r>
          </a:p>
          <a:p>
            <a:pPr lvl="1"/>
            <a:r>
              <a:rPr lang="en-US" sz="2400" dirty="0"/>
              <a:t>3a: The Receptionist executes the Create New Patient use case.</a:t>
            </a:r>
            <a:br>
              <a:rPr lang="en-US" sz="2400" dirty="0"/>
            </a:br>
            <a:r>
              <a:rPr lang="en-US" sz="2400" dirty="0"/>
              <a:t>S-1, 2a1: The Receptionist proposes some alternative appointment times based on what is available in the appointment schedule.</a:t>
            </a:r>
            <a:br>
              <a:rPr lang="en-US" sz="2400" dirty="0"/>
            </a:br>
            <a:r>
              <a:rPr lang="en-US" sz="2400" dirty="0"/>
              <a:t>S-1, 2a2: The Patient chooses one of the proposed times or decides not to make an appointment.</a:t>
            </a:r>
            <a:br>
              <a:rPr lang="en-US" sz="2400" dirty="0"/>
            </a:br>
            <a:r>
              <a:rPr lang="en-US" sz="2400" dirty="0"/>
              <a:t>S-2</a:t>
            </a:r>
            <a:endParaRPr lang="en-US" sz="2370" dirty="0"/>
          </a:p>
        </p:txBody>
      </p:sp>
    </p:spTree>
    <p:extLst>
      <p:ext uri="{BB962C8B-B14F-4D97-AF65-F5344CB8AC3E}">
        <p14:creationId xmlns:p14="http://schemas.microsoft.com/office/powerpoint/2010/main" val="189249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C9C2"/>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7" y="49718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 y="107155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7" y="241096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7" y="382914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7" y="1864329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11017176" y="531681"/>
            <a:ext cx="0" cy="53833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11026230" y="-27267"/>
            <a:ext cx="0" cy="52362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14623882" y="-27270"/>
            <a:ext cx="0" cy="552218"/>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7" y="526206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7" y="13441121"/>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7" y="7754165"/>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21960" y="16628"/>
            <a:ext cx="2249334" cy="457048"/>
          </a:xfrm>
          <a:prstGeom prst="rect">
            <a:avLst/>
          </a:prstGeom>
          <a:noFill/>
        </p:spPr>
        <p:txBody>
          <a:bodyPr wrap="none" rtlCol="0">
            <a:spAutoFit/>
          </a:bodyPr>
          <a:lstStyle/>
          <a:p>
            <a:r>
              <a:rPr lang="en-US" sz="2370" dirty="0">
                <a:solidFill>
                  <a:srgbClr val="C00000"/>
                </a:solidFill>
              </a:rPr>
              <a:t>Use Case Name:</a:t>
            </a:r>
            <a:r>
              <a:rPr lang="en-US" sz="2370" dirty="0"/>
              <a:t> </a:t>
            </a:r>
          </a:p>
        </p:txBody>
      </p:sp>
      <p:sp>
        <p:nvSpPr>
          <p:cNvPr id="34" name="TextBox 33"/>
          <p:cNvSpPr txBox="1"/>
          <p:nvPr/>
        </p:nvSpPr>
        <p:spPr>
          <a:xfrm>
            <a:off x="11073142" y="27248"/>
            <a:ext cx="2527295" cy="457048"/>
          </a:xfrm>
          <a:prstGeom prst="rect">
            <a:avLst/>
          </a:prstGeom>
          <a:noFill/>
        </p:spPr>
        <p:txBody>
          <a:bodyPr wrap="none" rtlCol="0">
            <a:spAutoFit/>
          </a:bodyPr>
          <a:lstStyle/>
          <a:p>
            <a:r>
              <a:rPr lang="en-US" sz="2370" dirty="0">
                <a:solidFill>
                  <a:srgbClr val="C00000"/>
                </a:solidFill>
              </a:rPr>
              <a:t>ID: </a:t>
            </a:r>
            <a:r>
              <a:rPr lang="en-US" sz="2370" u="dbl" dirty="0"/>
              <a:t>	0	</a:t>
            </a:r>
            <a:r>
              <a:rPr lang="en-US" sz="2370" dirty="0"/>
              <a:t> </a:t>
            </a:r>
          </a:p>
        </p:txBody>
      </p:sp>
      <p:sp>
        <p:nvSpPr>
          <p:cNvPr id="35" name="TextBox 34"/>
          <p:cNvSpPr txBox="1"/>
          <p:nvPr/>
        </p:nvSpPr>
        <p:spPr>
          <a:xfrm>
            <a:off x="14670799" y="27248"/>
            <a:ext cx="3595215" cy="457048"/>
          </a:xfrm>
          <a:prstGeom prst="rect">
            <a:avLst/>
          </a:prstGeom>
          <a:noFill/>
        </p:spPr>
        <p:txBody>
          <a:bodyPr wrap="none" rtlCol="0">
            <a:spAutoFit/>
          </a:bodyPr>
          <a:lstStyle/>
          <a:p>
            <a:r>
              <a:rPr lang="en-US" sz="2370" dirty="0">
                <a:solidFill>
                  <a:srgbClr val="C00000"/>
                </a:solidFill>
              </a:rPr>
              <a:t>Importance Level:</a:t>
            </a:r>
            <a:r>
              <a:rPr lang="en-US" sz="2370" u="dbl" dirty="0"/>
              <a:t>	   High	</a:t>
            </a:r>
          </a:p>
        </p:txBody>
      </p:sp>
      <p:sp>
        <p:nvSpPr>
          <p:cNvPr id="36" name="TextBox 35"/>
          <p:cNvSpPr txBox="1"/>
          <p:nvPr/>
        </p:nvSpPr>
        <p:spPr>
          <a:xfrm>
            <a:off x="8" y="513388"/>
            <a:ext cx="2041072" cy="457048"/>
          </a:xfrm>
          <a:prstGeom prst="rect">
            <a:avLst/>
          </a:prstGeom>
          <a:noFill/>
        </p:spPr>
        <p:txBody>
          <a:bodyPr wrap="none" rtlCol="0">
            <a:spAutoFit/>
          </a:bodyPr>
          <a:lstStyle/>
          <a:p>
            <a:r>
              <a:rPr lang="en-US" sz="2370" dirty="0">
                <a:solidFill>
                  <a:srgbClr val="C00000"/>
                </a:solidFill>
              </a:rPr>
              <a:t>Primary Actor:</a:t>
            </a:r>
            <a:r>
              <a:rPr lang="en-US" sz="2370" dirty="0"/>
              <a:t> </a:t>
            </a:r>
          </a:p>
        </p:txBody>
      </p:sp>
      <p:sp>
        <p:nvSpPr>
          <p:cNvPr id="37" name="TextBox 36"/>
          <p:cNvSpPr txBox="1"/>
          <p:nvPr/>
        </p:nvSpPr>
        <p:spPr>
          <a:xfrm>
            <a:off x="11055394" y="531318"/>
            <a:ext cx="2097690" cy="457048"/>
          </a:xfrm>
          <a:prstGeom prst="rect">
            <a:avLst/>
          </a:prstGeom>
          <a:noFill/>
        </p:spPr>
        <p:txBody>
          <a:bodyPr wrap="none" rtlCol="0">
            <a:spAutoFit/>
          </a:bodyPr>
          <a:lstStyle/>
          <a:p>
            <a:r>
              <a:rPr lang="en-US" sz="2370" dirty="0">
                <a:solidFill>
                  <a:srgbClr val="C00000"/>
                </a:solidFill>
              </a:rPr>
              <a:t>Use Case Type:</a:t>
            </a:r>
            <a:r>
              <a:rPr lang="en-US" sz="2370" dirty="0"/>
              <a:t> </a:t>
            </a:r>
          </a:p>
        </p:txBody>
      </p:sp>
      <p:sp>
        <p:nvSpPr>
          <p:cNvPr id="38" name="TextBox 37"/>
          <p:cNvSpPr txBox="1"/>
          <p:nvPr/>
        </p:nvSpPr>
        <p:spPr>
          <a:xfrm>
            <a:off x="-5830" y="1090774"/>
            <a:ext cx="3597331" cy="457048"/>
          </a:xfrm>
          <a:prstGeom prst="rect">
            <a:avLst/>
          </a:prstGeom>
          <a:noFill/>
        </p:spPr>
        <p:txBody>
          <a:bodyPr wrap="none" rtlCol="0">
            <a:spAutoFit/>
          </a:bodyPr>
          <a:lstStyle/>
          <a:p>
            <a:r>
              <a:rPr lang="en-US" sz="2370" dirty="0">
                <a:solidFill>
                  <a:srgbClr val="C00000"/>
                </a:solidFill>
              </a:rPr>
              <a:t>Stakeholders and Interests:</a:t>
            </a:r>
            <a:r>
              <a:rPr lang="en-US" sz="2370" dirty="0"/>
              <a:t> </a:t>
            </a:r>
          </a:p>
        </p:txBody>
      </p:sp>
      <p:sp>
        <p:nvSpPr>
          <p:cNvPr id="39" name="TextBox 38"/>
          <p:cNvSpPr txBox="1"/>
          <p:nvPr/>
        </p:nvSpPr>
        <p:spPr>
          <a:xfrm>
            <a:off x="8076" y="2425810"/>
            <a:ext cx="2400785" cy="457048"/>
          </a:xfrm>
          <a:prstGeom prst="rect">
            <a:avLst/>
          </a:prstGeom>
          <a:noFill/>
        </p:spPr>
        <p:txBody>
          <a:bodyPr wrap="none" rtlCol="0">
            <a:spAutoFit/>
          </a:bodyPr>
          <a:lstStyle/>
          <a:p>
            <a:r>
              <a:rPr lang="en-US" sz="2370" dirty="0">
                <a:solidFill>
                  <a:srgbClr val="C00000"/>
                </a:solidFill>
              </a:rPr>
              <a:t>Brief Description:</a:t>
            </a:r>
            <a:r>
              <a:rPr lang="en-US" sz="2370" dirty="0"/>
              <a:t> </a:t>
            </a:r>
          </a:p>
        </p:txBody>
      </p:sp>
      <p:sp>
        <p:nvSpPr>
          <p:cNvPr id="40" name="TextBox 39"/>
          <p:cNvSpPr txBox="1"/>
          <p:nvPr/>
        </p:nvSpPr>
        <p:spPr>
          <a:xfrm>
            <a:off x="8063" y="3849888"/>
            <a:ext cx="1182440" cy="457048"/>
          </a:xfrm>
          <a:prstGeom prst="rect">
            <a:avLst/>
          </a:prstGeom>
          <a:noFill/>
        </p:spPr>
        <p:txBody>
          <a:bodyPr wrap="none" rtlCol="0">
            <a:spAutoFit/>
          </a:bodyPr>
          <a:lstStyle/>
          <a:p>
            <a:r>
              <a:rPr lang="en-US" sz="2370" dirty="0">
                <a:solidFill>
                  <a:srgbClr val="C00000"/>
                </a:solidFill>
              </a:rPr>
              <a:t>Trigger:</a:t>
            </a:r>
            <a:r>
              <a:rPr lang="en-US" sz="2370" dirty="0"/>
              <a:t> </a:t>
            </a:r>
          </a:p>
        </p:txBody>
      </p:sp>
      <p:sp>
        <p:nvSpPr>
          <p:cNvPr id="41" name="TextBox 40"/>
          <p:cNvSpPr txBox="1"/>
          <p:nvPr/>
        </p:nvSpPr>
        <p:spPr>
          <a:xfrm>
            <a:off x="21952" y="5276761"/>
            <a:ext cx="3195747" cy="1915909"/>
          </a:xfrm>
          <a:prstGeom prst="rect">
            <a:avLst/>
          </a:prstGeom>
          <a:noFill/>
        </p:spPr>
        <p:txBody>
          <a:bodyPr wrap="none" rtlCol="0">
            <a:spAutoFit/>
          </a:bodyPr>
          <a:lstStyle/>
          <a:p>
            <a:r>
              <a:rPr lang="en-US" sz="2370" dirty="0">
                <a:solidFill>
                  <a:srgbClr val="C00000"/>
                </a:solidFill>
              </a:rPr>
              <a:t>Relationships:</a:t>
            </a:r>
          </a:p>
          <a:p>
            <a:r>
              <a:rPr lang="en-US" sz="2370" dirty="0">
                <a:solidFill>
                  <a:srgbClr val="C00000"/>
                </a:solidFill>
              </a:rPr>
              <a:t>	Association:</a:t>
            </a:r>
          </a:p>
          <a:p>
            <a:r>
              <a:rPr lang="en-US" sz="2370" dirty="0">
                <a:solidFill>
                  <a:srgbClr val="C00000"/>
                </a:solidFill>
              </a:rPr>
              <a:t>	Include:</a:t>
            </a:r>
          </a:p>
          <a:p>
            <a:r>
              <a:rPr lang="en-US" sz="2370" dirty="0">
                <a:solidFill>
                  <a:srgbClr val="C00000"/>
                </a:solidFill>
              </a:rPr>
              <a:t>	Extend:</a:t>
            </a:r>
          </a:p>
          <a:p>
            <a:r>
              <a:rPr lang="en-US" sz="2370" dirty="0">
                <a:solidFill>
                  <a:srgbClr val="C00000"/>
                </a:solidFill>
              </a:rPr>
              <a:t>	Generalization:</a:t>
            </a:r>
            <a:endParaRPr lang="en-US" sz="2370" dirty="0"/>
          </a:p>
        </p:txBody>
      </p:sp>
      <p:sp>
        <p:nvSpPr>
          <p:cNvPr id="42" name="TextBox 41"/>
          <p:cNvSpPr txBox="1"/>
          <p:nvPr/>
        </p:nvSpPr>
        <p:spPr>
          <a:xfrm>
            <a:off x="-5830" y="4429278"/>
            <a:ext cx="917880" cy="457048"/>
          </a:xfrm>
          <a:prstGeom prst="rect">
            <a:avLst/>
          </a:prstGeom>
          <a:noFill/>
        </p:spPr>
        <p:txBody>
          <a:bodyPr wrap="none" rtlCol="0">
            <a:spAutoFit/>
          </a:bodyPr>
          <a:lstStyle/>
          <a:p>
            <a:r>
              <a:rPr lang="en-US" sz="2370" dirty="0">
                <a:solidFill>
                  <a:srgbClr val="C00000"/>
                </a:solidFill>
              </a:rPr>
              <a:t>Type:</a:t>
            </a:r>
            <a:r>
              <a:rPr lang="en-US" sz="2370" dirty="0"/>
              <a:t> </a:t>
            </a:r>
          </a:p>
        </p:txBody>
      </p:sp>
      <p:sp>
        <p:nvSpPr>
          <p:cNvPr id="43" name="TextBox 42"/>
          <p:cNvSpPr txBox="1"/>
          <p:nvPr/>
        </p:nvSpPr>
        <p:spPr>
          <a:xfrm>
            <a:off x="8072" y="7784376"/>
            <a:ext cx="3108864" cy="457048"/>
          </a:xfrm>
          <a:prstGeom prst="rect">
            <a:avLst/>
          </a:prstGeom>
          <a:noFill/>
        </p:spPr>
        <p:txBody>
          <a:bodyPr wrap="square" rtlCol="0">
            <a:spAutoFit/>
          </a:bodyPr>
          <a:lstStyle/>
          <a:p>
            <a:r>
              <a:rPr lang="en-US" sz="2370" dirty="0">
                <a:solidFill>
                  <a:srgbClr val="C00000"/>
                </a:solidFill>
              </a:rPr>
              <a:t>Normal Flow of Events:</a:t>
            </a:r>
            <a:r>
              <a:rPr lang="en-US" sz="2370" dirty="0"/>
              <a:t> </a:t>
            </a:r>
          </a:p>
        </p:txBody>
      </p:sp>
      <p:sp>
        <p:nvSpPr>
          <p:cNvPr id="44" name="TextBox 43"/>
          <p:cNvSpPr txBox="1"/>
          <p:nvPr/>
        </p:nvSpPr>
        <p:spPr>
          <a:xfrm>
            <a:off x="8061" y="13448010"/>
            <a:ext cx="1449436" cy="457048"/>
          </a:xfrm>
          <a:prstGeom prst="rect">
            <a:avLst/>
          </a:prstGeom>
          <a:noFill/>
        </p:spPr>
        <p:txBody>
          <a:bodyPr wrap="none" rtlCol="0">
            <a:spAutoFit/>
          </a:bodyPr>
          <a:lstStyle/>
          <a:p>
            <a:r>
              <a:rPr lang="en-US" sz="2370" dirty="0">
                <a:solidFill>
                  <a:srgbClr val="C00000"/>
                </a:solidFill>
              </a:rPr>
              <a:t>Subflows:</a:t>
            </a:r>
            <a:r>
              <a:rPr lang="en-US" sz="2370" dirty="0"/>
              <a:t> </a:t>
            </a:r>
          </a:p>
        </p:txBody>
      </p:sp>
      <p:sp>
        <p:nvSpPr>
          <p:cNvPr id="45" name="TextBox 44"/>
          <p:cNvSpPr txBox="1"/>
          <p:nvPr/>
        </p:nvSpPr>
        <p:spPr>
          <a:xfrm>
            <a:off x="8074" y="18679544"/>
            <a:ext cx="3802066" cy="457048"/>
          </a:xfrm>
          <a:prstGeom prst="rect">
            <a:avLst/>
          </a:prstGeom>
          <a:noFill/>
        </p:spPr>
        <p:txBody>
          <a:bodyPr wrap="none" rtlCol="0">
            <a:spAutoFit/>
          </a:bodyPr>
          <a:lstStyle/>
          <a:p>
            <a:r>
              <a:rPr lang="en-US" sz="2370" dirty="0">
                <a:solidFill>
                  <a:srgbClr val="C00000"/>
                </a:solidFill>
              </a:rPr>
              <a:t>Alternate/Exceptional Flows:</a:t>
            </a:r>
            <a:r>
              <a:rPr lang="en-US" sz="2370" dirty="0"/>
              <a:t> </a:t>
            </a:r>
          </a:p>
        </p:txBody>
      </p:sp>
    </p:spTree>
    <p:extLst>
      <p:ext uri="{BB962C8B-B14F-4D97-AF65-F5344CB8AC3E}">
        <p14:creationId xmlns:p14="http://schemas.microsoft.com/office/powerpoint/2010/main" val="421540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C9C2"/>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7" y="49718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 y="107155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7" y="241096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7" y="382914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7" y="1864329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11017176" y="531681"/>
            <a:ext cx="0" cy="53833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11026230" y="-27267"/>
            <a:ext cx="0" cy="52362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14623882" y="-27270"/>
            <a:ext cx="0" cy="552218"/>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7" y="526206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7" y="13441121"/>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7" y="7754165"/>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21960" y="16628"/>
            <a:ext cx="2249334" cy="457048"/>
          </a:xfrm>
          <a:prstGeom prst="rect">
            <a:avLst/>
          </a:prstGeom>
          <a:noFill/>
        </p:spPr>
        <p:txBody>
          <a:bodyPr wrap="none" rtlCol="0">
            <a:spAutoFit/>
          </a:bodyPr>
          <a:lstStyle/>
          <a:p>
            <a:r>
              <a:rPr lang="en-US" sz="2370" dirty="0">
                <a:solidFill>
                  <a:srgbClr val="C00000"/>
                </a:solidFill>
              </a:rPr>
              <a:t>Use Case Name:</a:t>
            </a:r>
            <a:r>
              <a:rPr lang="en-US" sz="2370" dirty="0"/>
              <a:t> </a:t>
            </a:r>
          </a:p>
        </p:txBody>
      </p:sp>
      <p:sp>
        <p:nvSpPr>
          <p:cNvPr id="34" name="TextBox 33"/>
          <p:cNvSpPr txBox="1"/>
          <p:nvPr/>
        </p:nvSpPr>
        <p:spPr>
          <a:xfrm>
            <a:off x="11073142" y="27248"/>
            <a:ext cx="2527295" cy="457048"/>
          </a:xfrm>
          <a:prstGeom prst="rect">
            <a:avLst/>
          </a:prstGeom>
          <a:noFill/>
        </p:spPr>
        <p:txBody>
          <a:bodyPr wrap="none" rtlCol="0">
            <a:spAutoFit/>
          </a:bodyPr>
          <a:lstStyle/>
          <a:p>
            <a:r>
              <a:rPr lang="en-US" sz="2370" dirty="0">
                <a:solidFill>
                  <a:srgbClr val="C00000"/>
                </a:solidFill>
              </a:rPr>
              <a:t>ID: </a:t>
            </a:r>
            <a:r>
              <a:rPr lang="en-US" sz="2370" u="dbl" dirty="0"/>
              <a:t>	0	</a:t>
            </a:r>
            <a:r>
              <a:rPr lang="en-US" sz="2370" dirty="0"/>
              <a:t> </a:t>
            </a:r>
          </a:p>
        </p:txBody>
      </p:sp>
      <p:sp>
        <p:nvSpPr>
          <p:cNvPr id="35" name="TextBox 34"/>
          <p:cNvSpPr txBox="1"/>
          <p:nvPr/>
        </p:nvSpPr>
        <p:spPr>
          <a:xfrm>
            <a:off x="14670799" y="27248"/>
            <a:ext cx="3595215" cy="457048"/>
          </a:xfrm>
          <a:prstGeom prst="rect">
            <a:avLst/>
          </a:prstGeom>
          <a:noFill/>
        </p:spPr>
        <p:txBody>
          <a:bodyPr wrap="none" rtlCol="0">
            <a:spAutoFit/>
          </a:bodyPr>
          <a:lstStyle/>
          <a:p>
            <a:r>
              <a:rPr lang="en-US" sz="2370" dirty="0">
                <a:solidFill>
                  <a:srgbClr val="C00000"/>
                </a:solidFill>
              </a:rPr>
              <a:t>Importance Level:</a:t>
            </a:r>
            <a:r>
              <a:rPr lang="en-US" sz="2370" u="dbl" dirty="0"/>
              <a:t>	   High	</a:t>
            </a:r>
          </a:p>
        </p:txBody>
      </p:sp>
      <p:sp>
        <p:nvSpPr>
          <p:cNvPr id="36" name="TextBox 35"/>
          <p:cNvSpPr txBox="1"/>
          <p:nvPr/>
        </p:nvSpPr>
        <p:spPr>
          <a:xfrm>
            <a:off x="8" y="513388"/>
            <a:ext cx="2041072" cy="457048"/>
          </a:xfrm>
          <a:prstGeom prst="rect">
            <a:avLst/>
          </a:prstGeom>
          <a:noFill/>
        </p:spPr>
        <p:txBody>
          <a:bodyPr wrap="none" rtlCol="0">
            <a:spAutoFit/>
          </a:bodyPr>
          <a:lstStyle/>
          <a:p>
            <a:r>
              <a:rPr lang="en-US" sz="2370" dirty="0">
                <a:solidFill>
                  <a:srgbClr val="C00000"/>
                </a:solidFill>
              </a:rPr>
              <a:t>Primary Actor:</a:t>
            </a:r>
            <a:r>
              <a:rPr lang="en-US" sz="2370" dirty="0"/>
              <a:t> </a:t>
            </a:r>
          </a:p>
        </p:txBody>
      </p:sp>
      <p:sp>
        <p:nvSpPr>
          <p:cNvPr id="37" name="TextBox 36"/>
          <p:cNvSpPr txBox="1"/>
          <p:nvPr/>
        </p:nvSpPr>
        <p:spPr>
          <a:xfrm>
            <a:off x="11055394" y="531318"/>
            <a:ext cx="2097690" cy="457048"/>
          </a:xfrm>
          <a:prstGeom prst="rect">
            <a:avLst/>
          </a:prstGeom>
          <a:noFill/>
        </p:spPr>
        <p:txBody>
          <a:bodyPr wrap="none" rtlCol="0">
            <a:spAutoFit/>
          </a:bodyPr>
          <a:lstStyle/>
          <a:p>
            <a:r>
              <a:rPr lang="en-US" sz="2370" dirty="0">
                <a:solidFill>
                  <a:srgbClr val="C00000"/>
                </a:solidFill>
              </a:rPr>
              <a:t>Use Case Type:</a:t>
            </a:r>
            <a:r>
              <a:rPr lang="en-US" sz="2370" dirty="0"/>
              <a:t> </a:t>
            </a:r>
          </a:p>
        </p:txBody>
      </p:sp>
      <p:sp>
        <p:nvSpPr>
          <p:cNvPr id="38" name="TextBox 37"/>
          <p:cNvSpPr txBox="1"/>
          <p:nvPr/>
        </p:nvSpPr>
        <p:spPr>
          <a:xfrm>
            <a:off x="-5830" y="1090774"/>
            <a:ext cx="3597331" cy="457048"/>
          </a:xfrm>
          <a:prstGeom prst="rect">
            <a:avLst/>
          </a:prstGeom>
          <a:noFill/>
        </p:spPr>
        <p:txBody>
          <a:bodyPr wrap="none" rtlCol="0">
            <a:spAutoFit/>
          </a:bodyPr>
          <a:lstStyle/>
          <a:p>
            <a:r>
              <a:rPr lang="en-US" sz="2370" dirty="0">
                <a:solidFill>
                  <a:srgbClr val="C00000"/>
                </a:solidFill>
              </a:rPr>
              <a:t>Stakeholders and Interests:</a:t>
            </a:r>
            <a:r>
              <a:rPr lang="en-US" sz="2370" dirty="0"/>
              <a:t> </a:t>
            </a:r>
          </a:p>
        </p:txBody>
      </p:sp>
      <p:sp>
        <p:nvSpPr>
          <p:cNvPr id="39" name="TextBox 38"/>
          <p:cNvSpPr txBox="1"/>
          <p:nvPr/>
        </p:nvSpPr>
        <p:spPr>
          <a:xfrm>
            <a:off x="8076" y="2425810"/>
            <a:ext cx="2400785" cy="457048"/>
          </a:xfrm>
          <a:prstGeom prst="rect">
            <a:avLst/>
          </a:prstGeom>
          <a:noFill/>
        </p:spPr>
        <p:txBody>
          <a:bodyPr wrap="none" rtlCol="0">
            <a:spAutoFit/>
          </a:bodyPr>
          <a:lstStyle/>
          <a:p>
            <a:r>
              <a:rPr lang="en-US" sz="2370" dirty="0">
                <a:solidFill>
                  <a:srgbClr val="C00000"/>
                </a:solidFill>
              </a:rPr>
              <a:t>Brief Description:</a:t>
            </a:r>
            <a:r>
              <a:rPr lang="en-US" sz="2370" dirty="0"/>
              <a:t> </a:t>
            </a:r>
          </a:p>
        </p:txBody>
      </p:sp>
      <p:sp>
        <p:nvSpPr>
          <p:cNvPr id="40" name="TextBox 39"/>
          <p:cNvSpPr txBox="1"/>
          <p:nvPr/>
        </p:nvSpPr>
        <p:spPr>
          <a:xfrm>
            <a:off x="8063" y="3849888"/>
            <a:ext cx="1182440" cy="457048"/>
          </a:xfrm>
          <a:prstGeom prst="rect">
            <a:avLst/>
          </a:prstGeom>
          <a:noFill/>
        </p:spPr>
        <p:txBody>
          <a:bodyPr wrap="none" rtlCol="0">
            <a:spAutoFit/>
          </a:bodyPr>
          <a:lstStyle/>
          <a:p>
            <a:r>
              <a:rPr lang="en-US" sz="2370" dirty="0">
                <a:solidFill>
                  <a:srgbClr val="C00000"/>
                </a:solidFill>
              </a:rPr>
              <a:t>Trigger:</a:t>
            </a:r>
            <a:r>
              <a:rPr lang="en-US" sz="2370" dirty="0"/>
              <a:t> </a:t>
            </a:r>
          </a:p>
        </p:txBody>
      </p:sp>
      <p:sp>
        <p:nvSpPr>
          <p:cNvPr id="41" name="TextBox 40"/>
          <p:cNvSpPr txBox="1"/>
          <p:nvPr/>
        </p:nvSpPr>
        <p:spPr>
          <a:xfrm>
            <a:off x="21952" y="5276761"/>
            <a:ext cx="3195747" cy="1915909"/>
          </a:xfrm>
          <a:prstGeom prst="rect">
            <a:avLst/>
          </a:prstGeom>
          <a:noFill/>
        </p:spPr>
        <p:txBody>
          <a:bodyPr wrap="none" rtlCol="0">
            <a:spAutoFit/>
          </a:bodyPr>
          <a:lstStyle/>
          <a:p>
            <a:r>
              <a:rPr lang="en-US" sz="2370" dirty="0">
                <a:solidFill>
                  <a:srgbClr val="C00000"/>
                </a:solidFill>
              </a:rPr>
              <a:t>Relationships:</a:t>
            </a:r>
          </a:p>
          <a:p>
            <a:r>
              <a:rPr lang="en-US" sz="2370" dirty="0">
                <a:solidFill>
                  <a:srgbClr val="C00000"/>
                </a:solidFill>
              </a:rPr>
              <a:t>	Association:</a:t>
            </a:r>
          </a:p>
          <a:p>
            <a:r>
              <a:rPr lang="en-US" sz="2370" dirty="0">
                <a:solidFill>
                  <a:srgbClr val="C00000"/>
                </a:solidFill>
              </a:rPr>
              <a:t>	Include:</a:t>
            </a:r>
          </a:p>
          <a:p>
            <a:r>
              <a:rPr lang="en-US" sz="2370" dirty="0">
                <a:solidFill>
                  <a:srgbClr val="C00000"/>
                </a:solidFill>
              </a:rPr>
              <a:t>	Extend:</a:t>
            </a:r>
          </a:p>
          <a:p>
            <a:r>
              <a:rPr lang="en-US" sz="2370" dirty="0">
                <a:solidFill>
                  <a:srgbClr val="C00000"/>
                </a:solidFill>
              </a:rPr>
              <a:t>	Generalization:</a:t>
            </a:r>
            <a:endParaRPr lang="en-US" sz="2370" dirty="0"/>
          </a:p>
        </p:txBody>
      </p:sp>
      <p:sp>
        <p:nvSpPr>
          <p:cNvPr id="42" name="TextBox 41"/>
          <p:cNvSpPr txBox="1"/>
          <p:nvPr/>
        </p:nvSpPr>
        <p:spPr>
          <a:xfrm>
            <a:off x="-5830" y="4429278"/>
            <a:ext cx="917880" cy="457048"/>
          </a:xfrm>
          <a:prstGeom prst="rect">
            <a:avLst/>
          </a:prstGeom>
          <a:noFill/>
        </p:spPr>
        <p:txBody>
          <a:bodyPr wrap="none" rtlCol="0">
            <a:spAutoFit/>
          </a:bodyPr>
          <a:lstStyle/>
          <a:p>
            <a:r>
              <a:rPr lang="en-US" sz="2370" dirty="0">
                <a:solidFill>
                  <a:srgbClr val="C00000"/>
                </a:solidFill>
              </a:rPr>
              <a:t>Type:</a:t>
            </a:r>
            <a:r>
              <a:rPr lang="en-US" sz="2370" dirty="0"/>
              <a:t> </a:t>
            </a:r>
          </a:p>
        </p:txBody>
      </p:sp>
      <p:sp>
        <p:nvSpPr>
          <p:cNvPr id="43" name="TextBox 42"/>
          <p:cNvSpPr txBox="1"/>
          <p:nvPr/>
        </p:nvSpPr>
        <p:spPr>
          <a:xfrm>
            <a:off x="8072" y="7784376"/>
            <a:ext cx="3108864" cy="457048"/>
          </a:xfrm>
          <a:prstGeom prst="rect">
            <a:avLst/>
          </a:prstGeom>
          <a:noFill/>
        </p:spPr>
        <p:txBody>
          <a:bodyPr wrap="square" rtlCol="0">
            <a:spAutoFit/>
          </a:bodyPr>
          <a:lstStyle/>
          <a:p>
            <a:r>
              <a:rPr lang="en-US" sz="2370" dirty="0">
                <a:solidFill>
                  <a:srgbClr val="C00000"/>
                </a:solidFill>
              </a:rPr>
              <a:t>Normal Flow of Events:</a:t>
            </a:r>
            <a:r>
              <a:rPr lang="en-US" sz="2370" dirty="0"/>
              <a:t> </a:t>
            </a:r>
          </a:p>
        </p:txBody>
      </p:sp>
      <p:sp>
        <p:nvSpPr>
          <p:cNvPr id="44" name="TextBox 43"/>
          <p:cNvSpPr txBox="1"/>
          <p:nvPr/>
        </p:nvSpPr>
        <p:spPr>
          <a:xfrm>
            <a:off x="8061" y="13448010"/>
            <a:ext cx="1449436" cy="457048"/>
          </a:xfrm>
          <a:prstGeom prst="rect">
            <a:avLst/>
          </a:prstGeom>
          <a:noFill/>
        </p:spPr>
        <p:txBody>
          <a:bodyPr wrap="none" rtlCol="0">
            <a:spAutoFit/>
          </a:bodyPr>
          <a:lstStyle/>
          <a:p>
            <a:r>
              <a:rPr lang="en-US" sz="2370" dirty="0">
                <a:solidFill>
                  <a:srgbClr val="C00000"/>
                </a:solidFill>
              </a:rPr>
              <a:t>Subflows:</a:t>
            </a:r>
            <a:r>
              <a:rPr lang="en-US" sz="2370" dirty="0"/>
              <a:t> </a:t>
            </a:r>
          </a:p>
        </p:txBody>
      </p:sp>
      <p:sp>
        <p:nvSpPr>
          <p:cNvPr id="45" name="TextBox 44"/>
          <p:cNvSpPr txBox="1"/>
          <p:nvPr/>
        </p:nvSpPr>
        <p:spPr>
          <a:xfrm>
            <a:off x="8074" y="18679544"/>
            <a:ext cx="3802066" cy="457048"/>
          </a:xfrm>
          <a:prstGeom prst="rect">
            <a:avLst/>
          </a:prstGeom>
          <a:noFill/>
        </p:spPr>
        <p:txBody>
          <a:bodyPr wrap="none" rtlCol="0">
            <a:spAutoFit/>
          </a:bodyPr>
          <a:lstStyle/>
          <a:p>
            <a:r>
              <a:rPr lang="en-US" sz="2370" dirty="0">
                <a:solidFill>
                  <a:srgbClr val="C00000"/>
                </a:solidFill>
              </a:rPr>
              <a:t>Alternate/Exceptional Flows:</a:t>
            </a:r>
            <a:r>
              <a:rPr lang="en-US" sz="2370" dirty="0"/>
              <a:t> </a:t>
            </a:r>
          </a:p>
        </p:txBody>
      </p:sp>
    </p:spTree>
    <p:extLst>
      <p:ext uri="{BB962C8B-B14F-4D97-AF65-F5344CB8AC3E}">
        <p14:creationId xmlns:p14="http://schemas.microsoft.com/office/powerpoint/2010/main" val="3345473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C9C2"/>
        </a:solidFill>
        <a:effectLst/>
      </p:bgPr>
    </p:bg>
    <p:spTree>
      <p:nvGrpSpPr>
        <p:cNvPr id="1" name=""/>
        <p:cNvGrpSpPr/>
        <p:nvPr/>
      </p:nvGrpSpPr>
      <p:grpSpPr>
        <a:xfrm>
          <a:off x="0" y="0"/>
          <a:ext cx="0" cy="0"/>
          <a:chOff x="0" y="0"/>
          <a:chExt cx="0" cy="0"/>
        </a:xfrm>
      </p:grpSpPr>
      <p:cxnSp>
        <p:nvCxnSpPr>
          <p:cNvPr id="7" name="Straight Connector 6"/>
          <p:cNvCxnSpPr/>
          <p:nvPr/>
        </p:nvCxnSpPr>
        <p:spPr>
          <a:xfrm>
            <a:off x="7" y="49718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 y="107155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7" y="241096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7" y="382914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7" y="18643290"/>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11017176" y="531681"/>
            <a:ext cx="0" cy="53833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11026230" y="-27267"/>
            <a:ext cx="0" cy="523624"/>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14623882" y="-27270"/>
            <a:ext cx="0" cy="552218"/>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7" name="Straight Connector 26"/>
          <p:cNvCxnSpPr/>
          <p:nvPr/>
        </p:nvCxnSpPr>
        <p:spPr>
          <a:xfrm>
            <a:off x="7" y="5262064"/>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7" y="13441121"/>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cxnSp>
        <p:nvCxnSpPr>
          <p:cNvPr id="29" name="Straight Connector 28"/>
          <p:cNvCxnSpPr/>
          <p:nvPr/>
        </p:nvCxnSpPr>
        <p:spPr>
          <a:xfrm>
            <a:off x="7" y="7754165"/>
            <a:ext cx="20116794" cy="17960"/>
          </a:xfrm>
          <a:prstGeom prst="line">
            <a:avLst/>
          </a:prstGeom>
          <a:ln>
            <a:solidFill>
              <a:srgbClr val="D00A0A"/>
            </a:solidFill>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21960" y="16628"/>
            <a:ext cx="2249334" cy="457048"/>
          </a:xfrm>
          <a:prstGeom prst="rect">
            <a:avLst/>
          </a:prstGeom>
          <a:noFill/>
        </p:spPr>
        <p:txBody>
          <a:bodyPr wrap="none" rtlCol="0">
            <a:spAutoFit/>
          </a:bodyPr>
          <a:lstStyle/>
          <a:p>
            <a:r>
              <a:rPr lang="en-US" sz="2370" dirty="0">
                <a:solidFill>
                  <a:srgbClr val="C00000"/>
                </a:solidFill>
              </a:rPr>
              <a:t>Use Case Name:</a:t>
            </a:r>
            <a:r>
              <a:rPr lang="en-US" sz="2370" dirty="0"/>
              <a:t> </a:t>
            </a:r>
          </a:p>
        </p:txBody>
      </p:sp>
      <p:sp>
        <p:nvSpPr>
          <p:cNvPr id="34" name="TextBox 33"/>
          <p:cNvSpPr txBox="1"/>
          <p:nvPr/>
        </p:nvSpPr>
        <p:spPr>
          <a:xfrm>
            <a:off x="11073142" y="27248"/>
            <a:ext cx="2527295" cy="457048"/>
          </a:xfrm>
          <a:prstGeom prst="rect">
            <a:avLst/>
          </a:prstGeom>
          <a:noFill/>
        </p:spPr>
        <p:txBody>
          <a:bodyPr wrap="none" rtlCol="0">
            <a:spAutoFit/>
          </a:bodyPr>
          <a:lstStyle/>
          <a:p>
            <a:r>
              <a:rPr lang="en-US" sz="2370" dirty="0">
                <a:solidFill>
                  <a:srgbClr val="C00000"/>
                </a:solidFill>
              </a:rPr>
              <a:t>ID: </a:t>
            </a:r>
            <a:r>
              <a:rPr lang="en-US" sz="2370" u="dbl" dirty="0"/>
              <a:t>	0	</a:t>
            </a:r>
            <a:r>
              <a:rPr lang="en-US" sz="2370" dirty="0"/>
              <a:t> </a:t>
            </a:r>
          </a:p>
        </p:txBody>
      </p:sp>
      <p:sp>
        <p:nvSpPr>
          <p:cNvPr id="35" name="TextBox 34"/>
          <p:cNvSpPr txBox="1"/>
          <p:nvPr/>
        </p:nvSpPr>
        <p:spPr>
          <a:xfrm>
            <a:off x="14670799" y="27248"/>
            <a:ext cx="3595215" cy="457048"/>
          </a:xfrm>
          <a:prstGeom prst="rect">
            <a:avLst/>
          </a:prstGeom>
          <a:noFill/>
        </p:spPr>
        <p:txBody>
          <a:bodyPr wrap="none" rtlCol="0">
            <a:spAutoFit/>
          </a:bodyPr>
          <a:lstStyle/>
          <a:p>
            <a:r>
              <a:rPr lang="en-US" sz="2370" dirty="0">
                <a:solidFill>
                  <a:srgbClr val="C00000"/>
                </a:solidFill>
              </a:rPr>
              <a:t>Importance Level:</a:t>
            </a:r>
            <a:r>
              <a:rPr lang="en-US" sz="2370" u="dbl" dirty="0"/>
              <a:t>	   High	</a:t>
            </a:r>
          </a:p>
        </p:txBody>
      </p:sp>
      <p:sp>
        <p:nvSpPr>
          <p:cNvPr id="36" name="TextBox 35"/>
          <p:cNvSpPr txBox="1"/>
          <p:nvPr/>
        </p:nvSpPr>
        <p:spPr>
          <a:xfrm>
            <a:off x="8" y="513388"/>
            <a:ext cx="2041072" cy="457048"/>
          </a:xfrm>
          <a:prstGeom prst="rect">
            <a:avLst/>
          </a:prstGeom>
          <a:noFill/>
        </p:spPr>
        <p:txBody>
          <a:bodyPr wrap="none" rtlCol="0">
            <a:spAutoFit/>
          </a:bodyPr>
          <a:lstStyle/>
          <a:p>
            <a:r>
              <a:rPr lang="en-US" sz="2370" dirty="0">
                <a:solidFill>
                  <a:srgbClr val="C00000"/>
                </a:solidFill>
              </a:rPr>
              <a:t>Primary Actor:</a:t>
            </a:r>
            <a:r>
              <a:rPr lang="en-US" sz="2370" dirty="0"/>
              <a:t> </a:t>
            </a:r>
          </a:p>
        </p:txBody>
      </p:sp>
      <p:sp>
        <p:nvSpPr>
          <p:cNvPr id="37" name="TextBox 36"/>
          <p:cNvSpPr txBox="1"/>
          <p:nvPr/>
        </p:nvSpPr>
        <p:spPr>
          <a:xfrm>
            <a:off x="11055394" y="531318"/>
            <a:ext cx="2097690" cy="457048"/>
          </a:xfrm>
          <a:prstGeom prst="rect">
            <a:avLst/>
          </a:prstGeom>
          <a:noFill/>
        </p:spPr>
        <p:txBody>
          <a:bodyPr wrap="none" rtlCol="0">
            <a:spAutoFit/>
          </a:bodyPr>
          <a:lstStyle/>
          <a:p>
            <a:r>
              <a:rPr lang="en-US" sz="2370" dirty="0">
                <a:solidFill>
                  <a:srgbClr val="C00000"/>
                </a:solidFill>
              </a:rPr>
              <a:t>Use Case Type:</a:t>
            </a:r>
            <a:r>
              <a:rPr lang="en-US" sz="2370" dirty="0"/>
              <a:t> </a:t>
            </a:r>
          </a:p>
        </p:txBody>
      </p:sp>
      <p:sp>
        <p:nvSpPr>
          <p:cNvPr id="38" name="TextBox 37"/>
          <p:cNvSpPr txBox="1"/>
          <p:nvPr/>
        </p:nvSpPr>
        <p:spPr>
          <a:xfrm>
            <a:off x="-5830" y="1090774"/>
            <a:ext cx="3597331" cy="457048"/>
          </a:xfrm>
          <a:prstGeom prst="rect">
            <a:avLst/>
          </a:prstGeom>
          <a:noFill/>
        </p:spPr>
        <p:txBody>
          <a:bodyPr wrap="none" rtlCol="0">
            <a:spAutoFit/>
          </a:bodyPr>
          <a:lstStyle/>
          <a:p>
            <a:r>
              <a:rPr lang="en-US" sz="2370" dirty="0">
                <a:solidFill>
                  <a:srgbClr val="C00000"/>
                </a:solidFill>
              </a:rPr>
              <a:t>Stakeholders and Interests:</a:t>
            </a:r>
            <a:r>
              <a:rPr lang="en-US" sz="2370" dirty="0"/>
              <a:t> </a:t>
            </a:r>
          </a:p>
        </p:txBody>
      </p:sp>
      <p:sp>
        <p:nvSpPr>
          <p:cNvPr id="39" name="TextBox 38"/>
          <p:cNvSpPr txBox="1"/>
          <p:nvPr/>
        </p:nvSpPr>
        <p:spPr>
          <a:xfrm>
            <a:off x="8076" y="2425810"/>
            <a:ext cx="2400785" cy="457048"/>
          </a:xfrm>
          <a:prstGeom prst="rect">
            <a:avLst/>
          </a:prstGeom>
          <a:noFill/>
        </p:spPr>
        <p:txBody>
          <a:bodyPr wrap="none" rtlCol="0">
            <a:spAutoFit/>
          </a:bodyPr>
          <a:lstStyle/>
          <a:p>
            <a:r>
              <a:rPr lang="en-US" sz="2370" dirty="0">
                <a:solidFill>
                  <a:srgbClr val="C00000"/>
                </a:solidFill>
              </a:rPr>
              <a:t>Brief Description:</a:t>
            </a:r>
            <a:r>
              <a:rPr lang="en-US" sz="2370" dirty="0"/>
              <a:t> </a:t>
            </a:r>
          </a:p>
        </p:txBody>
      </p:sp>
      <p:sp>
        <p:nvSpPr>
          <p:cNvPr id="40" name="TextBox 39"/>
          <p:cNvSpPr txBox="1"/>
          <p:nvPr/>
        </p:nvSpPr>
        <p:spPr>
          <a:xfrm>
            <a:off x="8063" y="3849888"/>
            <a:ext cx="1182440" cy="457048"/>
          </a:xfrm>
          <a:prstGeom prst="rect">
            <a:avLst/>
          </a:prstGeom>
          <a:noFill/>
        </p:spPr>
        <p:txBody>
          <a:bodyPr wrap="none" rtlCol="0">
            <a:spAutoFit/>
          </a:bodyPr>
          <a:lstStyle/>
          <a:p>
            <a:r>
              <a:rPr lang="en-US" sz="2370" dirty="0">
                <a:solidFill>
                  <a:srgbClr val="C00000"/>
                </a:solidFill>
              </a:rPr>
              <a:t>Trigger:</a:t>
            </a:r>
            <a:r>
              <a:rPr lang="en-US" sz="2370" dirty="0"/>
              <a:t> </a:t>
            </a:r>
          </a:p>
        </p:txBody>
      </p:sp>
      <p:sp>
        <p:nvSpPr>
          <p:cNvPr id="41" name="TextBox 40"/>
          <p:cNvSpPr txBox="1"/>
          <p:nvPr/>
        </p:nvSpPr>
        <p:spPr>
          <a:xfrm>
            <a:off x="21952" y="5276761"/>
            <a:ext cx="3195747" cy="1915909"/>
          </a:xfrm>
          <a:prstGeom prst="rect">
            <a:avLst/>
          </a:prstGeom>
          <a:noFill/>
        </p:spPr>
        <p:txBody>
          <a:bodyPr wrap="none" rtlCol="0">
            <a:spAutoFit/>
          </a:bodyPr>
          <a:lstStyle/>
          <a:p>
            <a:r>
              <a:rPr lang="en-US" sz="2370" dirty="0">
                <a:solidFill>
                  <a:srgbClr val="C00000"/>
                </a:solidFill>
              </a:rPr>
              <a:t>Relationships:</a:t>
            </a:r>
          </a:p>
          <a:p>
            <a:r>
              <a:rPr lang="en-US" sz="2370" dirty="0">
                <a:solidFill>
                  <a:srgbClr val="C00000"/>
                </a:solidFill>
              </a:rPr>
              <a:t>	Association:</a:t>
            </a:r>
          </a:p>
          <a:p>
            <a:r>
              <a:rPr lang="en-US" sz="2370" dirty="0">
                <a:solidFill>
                  <a:srgbClr val="C00000"/>
                </a:solidFill>
              </a:rPr>
              <a:t>	Include:</a:t>
            </a:r>
          </a:p>
          <a:p>
            <a:r>
              <a:rPr lang="en-US" sz="2370" dirty="0">
                <a:solidFill>
                  <a:srgbClr val="C00000"/>
                </a:solidFill>
              </a:rPr>
              <a:t>	Extend:</a:t>
            </a:r>
          </a:p>
          <a:p>
            <a:r>
              <a:rPr lang="en-US" sz="2370" dirty="0">
                <a:solidFill>
                  <a:srgbClr val="C00000"/>
                </a:solidFill>
              </a:rPr>
              <a:t>	Generalization:</a:t>
            </a:r>
            <a:endParaRPr lang="en-US" sz="2370" dirty="0"/>
          </a:p>
        </p:txBody>
      </p:sp>
      <p:sp>
        <p:nvSpPr>
          <p:cNvPr id="42" name="TextBox 41"/>
          <p:cNvSpPr txBox="1"/>
          <p:nvPr/>
        </p:nvSpPr>
        <p:spPr>
          <a:xfrm>
            <a:off x="-5830" y="4429278"/>
            <a:ext cx="917880" cy="457048"/>
          </a:xfrm>
          <a:prstGeom prst="rect">
            <a:avLst/>
          </a:prstGeom>
          <a:noFill/>
        </p:spPr>
        <p:txBody>
          <a:bodyPr wrap="none" rtlCol="0">
            <a:spAutoFit/>
          </a:bodyPr>
          <a:lstStyle/>
          <a:p>
            <a:r>
              <a:rPr lang="en-US" sz="2370" dirty="0">
                <a:solidFill>
                  <a:srgbClr val="C00000"/>
                </a:solidFill>
              </a:rPr>
              <a:t>Type:</a:t>
            </a:r>
            <a:r>
              <a:rPr lang="en-US" sz="2370" dirty="0"/>
              <a:t> </a:t>
            </a:r>
          </a:p>
        </p:txBody>
      </p:sp>
      <p:sp>
        <p:nvSpPr>
          <p:cNvPr id="43" name="TextBox 42"/>
          <p:cNvSpPr txBox="1"/>
          <p:nvPr/>
        </p:nvSpPr>
        <p:spPr>
          <a:xfrm>
            <a:off x="8072" y="7784376"/>
            <a:ext cx="3108864" cy="457048"/>
          </a:xfrm>
          <a:prstGeom prst="rect">
            <a:avLst/>
          </a:prstGeom>
          <a:noFill/>
        </p:spPr>
        <p:txBody>
          <a:bodyPr wrap="square" rtlCol="0">
            <a:spAutoFit/>
          </a:bodyPr>
          <a:lstStyle/>
          <a:p>
            <a:r>
              <a:rPr lang="en-US" sz="2370" dirty="0">
                <a:solidFill>
                  <a:srgbClr val="C00000"/>
                </a:solidFill>
              </a:rPr>
              <a:t>Normal Flow of Events:</a:t>
            </a:r>
            <a:r>
              <a:rPr lang="en-US" sz="2370" dirty="0"/>
              <a:t> </a:t>
            </a:r>
          </a:p>
        </p:txBody>
      </p:sp>
      <p:sp>
        <p:nvSpPr>
          <p:cNvPr id="44" name="TextBox 43"/>
          <p:cNvSpPr txBox="1"/>
          <p:nvPr/>
        </p:nvSpPr>
        <p:spPr>
          <a:xfrm>
            <a:off x="8061" y="13448010"/>
            <a:ext cx="1449436" cy="457048"/>
          </a:xfrm>
          <a:prstGeom prst="rect">
            <a:avLst/>
          </a:prstGeom>
          <a:noFill/>
        </p:spPr>
        <p:txBody>
          <a:bodyPr wrap="none" rtlCol="0">
            <a:spAutoFit/>
          </a:bodyPr>
          <a:lstStyle/>
          <a:p>
            <a:r>
              <a:rPr lang="en-US" sz="2370" dirty="0">
                <a:solidFill>
                  <a:srgbClr val="C00000"/>
                </a:solidFill>
              </a:rPr>
              <a:t>Subflows:</a:t>
            </a:r>
            <a:r>
              <a:rPr lang="en-US" sz="2370" dirty="0"/>
              <a:t> </a:t>
            </a:r>
          </a:p>
        </p:txBody>
      </p:sp>
      <p:sp>
        <p:nvSpPr>
          <p:cNvPr id="45" name="TextBox 44"/>
          <p:cNvSpPr txBox="1"/>
          <p:nvPr/>
        </p:nvSpPr>
        <p:spPr>
          <a:xfrm>
            <a:off x="8074" y="18679544"/>
            <a:ext cx="3802066" cy="457048"/>
          </a:xfrm>
          <a:prstGeom prst="rect">
            <a:avLst/>
          </a:prstGeom>
          <a:noFill/>
        </p:spPr>
        <p:txBody>
          <a:bodyPr wrap="none" rtlCol="0">
            <a:spAutoFit/>
          </a:bodyPr>
          <a:lstStyle/>
          <a:p>
            <a:r>
              <a:rPr lang="en-US" sz="2370" dirty="0">
                <a:solidFill>
                  <a:srgbClr val="C00000"/>
                </a:solidFill>
              </a:rPr>
              <a:t>Alternate/Exceptional Flows:</a:t>
            </a:r>
            <a:r>
              <a:rPr lang="en-US" sz="2370" dirty="0"/>
              <a:t> </a:t>
            </a:r>
          </a:p>
        </p:txBody>
      </p:sp>
    </p:spTree>
    <p:extLst>
      <p:ext uri="{BB962C8B-B14F-4D97-AF65-F5344CB8AC3E}">
        <p14:creationId xmlns:p14="http://schemas.microsoft.com/office/powerpoint/2010/main" val="2496809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TotalTime>
  <Words>263</Words>
  <Application>Microsoft Office PowerPoint</Application>
  <PresentationFormat>Custom</PresentationFormat>
  <Paragraphs>93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Nonfunctional Requirements      1. Operational Requirements           1.1            1.2            1.3      2. Performance Requirements           2.1      3. Security Requirements           3.1      4. Cultural and Political Requirements           4.1    Functional Requirements      1. Maintain Food Information           1.1           1.2           1.3           1.4      2. Maintain Food Marketing Information           2.1           2.2           2.3           2.4      3. Place Food Orders           3.1           3.2           3.4           3.5      4. Fill Mail Orders           4.1           4.2           4.3           4.4</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BISWAJIT</dc:creator>
  <cp:lastModifiedBy>BISWAJIT</cp:lastModifiedBy>
  <cp:revision>61</cp:revision>
  <dcterms:created xsi:type="dcterms:W3CDTF">2015-11-10T06:59:53Z</dcterms:created>
  <dcterms:modified xsi:type="dcterms:W3CDTF">2015-11-12T15:55:38Z</dcterms:modified>
</cp:coreProperties>
</file>