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5" r:id="rId1"/>
    <p:sldMasterId id="2147484204" r:id="rId2"/>
  </p:sldMasterIdLst>
  <p:notesMasterIdLst>
    <p:notesMasterId r:id="rId38"/>
  </p:notesMasterIdLst>
  <p:handoutMasterIdLst>
    <p:handoutMasterId r:id="rId39"/>
  </p:handoutMasterIdLst>
  <p:sldIdLst>
    <p:sldId id="256" r:id="rId3"/>
    <p:sldId id="478" r:id="rId4"/>
    <p:sldId id="430" r:id="rId5"/>
    <p:sldId id="481" r:id="rId6"/>
    <p:sldId id="480" r:id="rId7"/>
    <p:sldId id="431" r:id="rId8"/>
    <p:sldId id="454" r:id="rId9"/>
    <p:sldId id="457" r:id="rId10"/>
    <p:sldId id="458" r:id="rId11"/>
    <p:sldId id="455" r:id="rId12"/>
    <p:sldId id="456" r:id="rId13"/>
    <p:sldId id="459" r:id="rId14"/>
    <p:sldId id="461" r:id="rId15"/>
    <p:sldId id="479" r:id="rId16"/>
    <p:sldId id="453" r:id="rId17"/>
    <p:sldId id="474" r:id="rId18"/>
    <p:sldId id="475" r:id="rId19"/>
    <p:sldId id="477" r:id="rId20"/>
    <p:sldId id="439" r:id="rId21"/>
    <p:sldId id="440" r:id="rId22"/>
    <p:sldId id="442" r:id="rId23"/>
    <p:sldId id="472" r:id="rId24"/>
    <p:sldId id="447" r:id="rId25"/>
    <p:sldId id="473" r:id="rId26"/>
    <p:sldId id="449" r:id="rId27"/>
    <p:sldId id="450" r:id="rId28"/>
    <p:sldId id="451" r:id="rId29"/>
    <p:sldId id="466" r:id="rId30"/>
    <p:sldId id="467" r:id="rId31"/>
    <p:sldId id="468" r:id="rId32"/>
    <p:sldId id="469" r:id="rId33"/>
    <p:sldId id="470" r:id="rId34"/>
    <p:sldId id="471" r:id="rId35"/>
    <p:sldId id="452" r:id="rId36"/>
    <p:sldId id="376" r:id="rId37"/>
  </p:sldIdLst>
  <p:sldSz cx="14630400" cy="8229600"/>
  <p:notesSz cx="6858000" cy="9144000"/>
  <p:defaultTextStyle>
    <a:defPPr>
      <a:defRPr lang="en-US"/>
    </a:defPPr>
    <a:lvl1pPr algn="l" defTabSz="1304925" rtl="0" fontAlgn="base">
      <a:spcBef>
        <a:spcPct val="0"/>
      </a:spcBef>
      <a:spcAft>
        <a:spcPct val="0"/>
      </a:spcAft>
      <a:defRPr sz="2600" kern="1200">
        <a:solidFill>
          <a:schemeClr val="tx1"/>
        </a:solidFill>
        <a:latin typeface="Gill Sans MT" charset="0"/>
        <a:ea typeface="ＭＳ Ｐゴシック" charset="0"/>
        <a:cs typeface="ＭＳ Ｐゴシック" charset="0"/>
      </a:defRPr>
    </a:lvl1pPr>
    <a:lvl2pPr marL="652463" indent="-195263" algn="l" defTabSz="1304925" rtl="0" fontAlgn="base">
      <a:spcBef>
        <a:spcPct val="0"/>
      </a:spcBef>
      <a:spcAft>
        <a:spcPct val="0"/>
      </a:spcAft>
      <a:defRPr sz="2600" kern="1200">
        <a:solidFill>
          <a:schemeClr val="tx1"/>
        </a:solidFill>
        <a:latin typeface="Gill Sans MT" charset="0"/>
        <a:ea typeface="ＭＳ Ｐゴシック" charset="0"/>
        <a:cs typeface="ＭＳ Ｐゴシック" charset="0"/>
      </a:defRPr>
    </a:lvl2pPr>
    <a:lvl3pPr marL="1304925" indent="-390525" algn="l" defTabSz="1304925" rtl="0" fontAlgn="base">
      <a:spcBef>
        <a:spcPct val="0"/>
      </a:spcBef>
      <a:spcAft>
        <a:spcPct val="0"/>
      </a:spcAft>
      <a:defRPr sz="2600" kern="1200">
        <a:solidFill>
          <a:schemeClr val="tx1"/>
        </a:solidFill>
        <a:latin typeface="Gill Sans MT" charset="0"/>
        <a:ea typeface="ＭＳ Ｐゴシック" charset="0"/>
        <a:cs typeface="ＭＳ Ｐゴシック" charset="0"/>
      </a:defRPr>
    </a:lvl3pPr>
    <a:lvl4pPr marL="1958975" indent="-587375" algn="l" defTabSz="1304925" rtl="0" fontAlgn="base">
      <a:spcBef>
        <a:spcPct val="0"/>
      </a:spcBef>
      <a:spcAft>
        <a:spcPct val="0"/>
      </a:spcAft>
      <a:defRPr sz="2600" kern="1200">
        <a:solidFill>
          <a:schemeClr val="tx1"/>
        </a:solidFill>
        <a:latin typeface="Gill Sans MT" charset="0"/>
        <a:ea typeface="ＭＳ Ｐゴシック" charset="0"/>
        <a:cs typeface="ＭＳ Ｐゴシック" charset="0"/>
      </a:defRPr>
    </a:lvl4pPr>
    <a:lvl5pPr marL="2611438" indent="-782638" algn="l" defTabSz="1304925" rtl="0" fontAlgn="base">
      <a:spcBef>
        <a:spcPct val="0"/>
      </a:spcBef>
      <a:spcAft>
        <a:spcPct val="0"/>
      </a:spcAft>
      <a:defRPr sz="2600" kern="1200">
        <a:solidFill>
          <a:schemeClr val="tx1"/>
        </a:solidFill>
        <a:latin typeface="Gill Sans MT" charset="0"/>
        <a:ea typeface="ＭＳ Ｐゴシック" charset="0"/>
        <a:cs typeface="ＭＳ Ｐゴシック" charset="0"/>
      </a:defRPr>
    </a:lvl5pPr>
    <a:lvl6pPr marL="2286000" algn="l" defTabSz="457200" rtl="0" eaLnBrk="1" latinLnBrk="0" hangingPunct="1">
      <a:defRPr sz="2600" kern="1200">
        <a:solidFill>
          <a:schemeClr val="tx1"/>
        </a:solidFill>
        <a:latin typeface="Gill Sans MT" charset="0"/>
        <a:ea typeface="ＭＳ Ｐゴシック" charset="0"/>
        <a:cs typeface="ＭＳ Ｐゴシック" charset="0"/>
      </a:defRPr>
    </a:lvl6pPr>
    <a:lvl7pPr marL="2743200" algn="l" defTabSz="457200" rtl="0" eaLnBrk="1" latinLnBrk="0" hangingPunct="1">
      <a:defRPr sz="2600" kern="1200">
        <a:solidFill>
          <a:schemeClr val="tx1"/>
        </a:solidFill>
        <a:latin typeface="Gill Sans MT" charset="0"/>
        <a:ea typeface="ＭＳ Ｐゴシック" charset="0"/>
        <a:cs typeface="ＭＳ Ｐゴシック" charset="0"/>
      </a:defRPr>
    </a:lvl7pPr>
    <a:lvl8pPr marL="3200400" algn="l" defTabSz="457200" rtl="0" eaLnBrk="1" latinLnBrk="0" hangingPunct="1">
      <a:defRPr sz="2600" kern="1200">
        <a:solidFill>
          <a:schemeClr val="tx1"/>
        </a:solidFill>
        <a:latin typeface="Gill Sans MT" charset="0"/>
        <a:ea typeface="ＭＳ Ｐゴシック" charset="0"/>
        <a:cs typeface="ＭＳ Ｐゴシック" charset="0"/>
      </a:defRPr>
    </a:lvl8pPr>
    <a:lvl9pPr marL="3657600" algn="l" defTabSz="457200" rtl="0" eaLnBrk="1" latinLnBrk="0" hangingPunct="1">
      <a:defRPr sz="2600" kern="1200">
        <a:solidFill>
          <a:schemeClr val="tx1"/>
        </a:solidFill>
        <a:latin typeface="Gill Sans MT"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1181">
          <p15:clr>
            <a:srgbClr val="A4A3A4"/>
          </p15:clr>
        </p15:guide>
        <p15:guide id="2" orient="horz" pos="369">
          <p15:clr>
            <a:srgbClr val="A4A3A4"/>
          </p15:clr>
        </p15:guide>
        <p15:guide id="3" pos="432">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dy Cotgreave" initials="AC" lastIdx="7" clrIdx="0">
    <p:extLst>
      <p:ext uri="{19B8F6BF-5375-455C-9EA6-DF929625EA0E}">
        <p15:presenceInfo xmlns:p15="http://schemas.microsoft.com/office/powerpoint/2012/main" userId="S-1-5-21-1674886584-3431957878-314445162-945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45AA"/>
    <a:srgbClr val="0094DE"/>
    <a:srgbClr val="D75C5C"/>
    <a:srgbClr val="658E49"/>
    <a:srgbClr val="E7F0F7"/>
    <a:srgbClr val="1FF402"/>
    <a:srgbClr val="5B6591"/>
    <a:srgbClr val="E2E1FF"/>
    <a:srgbClr val="C1C0F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32" autoAdjust="0"/>
    <p:restoredTop sz="79050" autoAdjust="0"/>
  </p:normalViewPr>
  <p:slideViewPr>
    <p:cSldViewPr snapToGrid="0" showGuides="1">
      <p:cViewPr varScale="1">
        <p:scale>
          <a:sx n="56" d="100"/>
          <a:sy n="56" d="100"/>
        </p:scale>
        <p:origin x="1193" y="38"/>
      </p:cViewPr>
      <p:guideLst>
        <p:guide orient="horz" pos="1181"/>
        <p:guide orient="horz" pos="369"/>
        <p:guide pos="432"/>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8FC9E13-CB95-47B3-A061-645A593EBCB1}" type="doc">
      <dgm:prSet loTypeId="urn:microsoft.com/office/officeart/2005/8/layout/orgChart1" loCatId="hierarchy" qsTypeId="urn:microsoft.com/office/officeart/2005/8/quickstyle/simple1" qsCatId="simple" csTypeId="urn:microsoft.com/office/officeart/2005/8/colors/accent5_1" csCatId="accent5" phldr="1"/>
      <dgm:spPr/>
      <dgm:t>
        <a:bodyPr/>
        <a:lstStyle/>
        <a:p>
          <a:endParaRPr lang="en-US"/>
        </a:p>
      </dgm:t>
    </dgm:pt>
    <dgm:pt modelId="{0C750E61-810D-4197-B08F-C33B3B8A0522}">
      <dgm:prSet phldrT="[Text]" custT="1"/>
      <dgm:spPr>
        <a:ln w="38100">
          <a:noFill/>
        </a:ln>
      </dgm:spPr>
      <dgm:t>
        <a:bodyPr/>
        <a:lstStyle/>
        <a:p>
          <a:r>
            <a:rPr lang="en-US" sz="3600" dirty="0" smtClean="0"/>
            <a:t>2 cones</a:t>
          </a:r>
        </a:p>
        <a:p>
          <a:r>
            <a:rPr lang="en-US" sz="2400" dirty="0" smtClean="0"/>
            <a:t>(dichromat)</a:t>
          </a:r>
          <a:endParaRPr lang="en-US" sz="2400" dirty="0"/>
        </a:p>
      </dgm:t>
    </dgm:pt>
    <dgm:pt modelId="{1305E5C5-B732-4A35-B3C6-8D9541411DE2}" type="parTrans" cxnId="{33434D1A-7C3E-4491-984B-77F595A39F3E}">
      <dgm:prSet/>
      <dgm:spPr/>
      <dgm:t>
        <a:bodyPr/>
        <a:lstStyle/>
        <a:p>
          <a:endParaRPr lang="en-US"/>
        </a:p>
      </dgm:t>
    </dgm:pt>
    <dgm:pt modelId="{A45B9DDE-27C0-4A93-9746-2E6E8088C0A5}" type="sibTrans" cxnId="{33434D1A-7C3E-4491-984B-77F595A39F3E}">
      <dgm:prSet/>
      <dgm:spPr/>
      <dgm:t>
        <a:bodyPr/>
        <a:lstStyle/>
        <a:p>
          <a:endParaRPr lang="en-US"/>
        </a:p>
      </dgm:t>
    </dgm:pt>
    <dgm:pt modelId="{4F623E9B-227F-42BE-88CD-1BA45A355982}">
      <dgm:prSet phldrT="[Text]" custT="1">
        <dgm:style>
          <a:lnRef idx="2">
            <a:schemeClr val="accent6"/>
          </a:lnRef>
          <a:fillRef idx="1">
            <a:schemeClr val="lt1"/>
          </a:fillRef>
          <a:effectRef idx="0">
            <a:schemeClr val="accent6"/>
          </a:effectRef>
          <a:fontRef idx="minor">
            <a:schemeClr val="dk1"/>
          </a:fontRef>
        </dgm:style>
      </dgm:prSet>
      <dgm:spPr>
        <a:ln w="38100">
          <a:noFill/>
        </a:ln>
      </dgm:spPr>
      <dgm:t>
        <a:bodyPr/>
        <a:lstStyle/>
        <a:p>
          <a:r>
            <a:rPr lang="en-US" sz="2800" dirty="0" smtClean="0"/>
            <a:t>(L) protanopia</a:t>
          </a:r>
        </a:p>
        <a:p>
          <a:r>
            <a:rPr lang="en-US" sz="2800" dirty="0" smtClean="0">
              <a:solidFill>
                <a:srgbClr val="C00000"/>
              </a:solidFill>
            </a:rPr>
            <a:t>red-blind</a:t>
          </a:r>
          <a:endParaRPr lang="en-US" sz="2800" dirty="0">
            <a:solidFill>
              <a:srgbClr val="C00000"/>
            </a:solidFill>
          </a:endParaRPr>
        </a:p>
      </dgm:t>
    </dgm:pt>
    <dgm:pt modelId="{4357AF7B-E91C-41B2-9785-32E11B1E9027}" type="parTrans" cxnId="{5745A2EB-6826-4C62-B8AA-C6319ECBA188}">
      <dgm:prSet/>
      <dgm:spPr/>
      <dgm:t>
        <a:bodyPr/>
        <a:lstStyle/>
        <a:p>
          <a:endParaRPr lang="en-US"/>
        </a:p>
      </dgm:t>
    </dgm:pt>
    <dgm:pt modelId="{22E39AE4-8E0B-4B49-A196-87F35863B781}" type="sibTrans" cxnId="{5745A2EB-6826-4C62-B8AA-C6319ECBA188}">
      <dgm:prSet/>
      <dgm:spPr/>
      <dgm:t>
        <a:bodyPr/>
        <a:lstStyle/>
        <a:p>
          <a:endParaRPr lang="en-US"/>
        </a:p>
      </dgm:t>
    </dgm:pt>
    <dgm:pt modelId="{10BA65F4-91DB-49AC-AAD1-AB87B8F1CD9E}">
      <dgm:prSet phldrT="[Text]" custT="1">
        <dgm:style>
          <a:lnRef idx="2">
            <a:schemeClr val="accent4"/>
          </a:lnRef>
          <a:fillRef idx="1">
            <a:schemeClr val="lt1"/>
          </a:fillRef>
          <a:effectRef idx="0">
            <a:schemeClr val="accent4"/>
          </a:effectRef>
          <a:fontRef idx="minor">
            <a:schemeClr val="dk1"/>
          </a:fontRef>
        </dgm:style>
      </dgm:prSet>
      <dgm:spPr>
        <a:ln w="38100">
          <a:noFill/>
        </a:ln>
      </dgm:spPr>
      <dgm:t>
        <a:bodyPr/>
        <a:lstStyle/>
        <a:p>
          <a:r>
            <a:rPr lang="en-US" sz="2800" dirty="0" smtClean="0"/>
            <a:t>(M) deuteranopia</a:t>
          </a:r>
        </a:p>
        <a:p>
          <a:r>
            <a:rPr lang="en-US" sz="2800" dirty="0" smtClean="0">
              <a:solidFill>
                <a:srgbClr val="00B050"/>
              </a:solidFill>
            </a:rPr>
            <a:t>green-blind</a:t>
          </a:r>
          <a:endParaRPr lang="en-US" sz="2800" dirty="0">
            <a:solidFill>
              <a:srgbClr val="00B050"/>
            </a:solidFill>
          </a:endParaRPr>
        </a:p>
      </dgm:t>
    </dgm:pt>
    <dgm:pt modelId="{C0AEB2B5-1CF6-4BB3-9590-712E7CC611E5}" type="parTrans" cxnId="{FDCBDA85-AB37-4D76-A7CF-BE96E7A064C5}">
      <dgm:prSet/>
      <dgm:spPr/>
      <dgm:t>
        <a:bodyPr/>
        <a:lstStyle/>
        <a:p>
          <a:endParaRPr lang="en-US"/>
        </a:p>
      </dgm:t>
    </dgm:pt>
    <dgm:pt modelId="{80A431AE-9D35-4457-A0BF-F22298DE28EF}" type="sibTrans" cxnId="{FDCBDA85-AB37-4D76-A7CF-BE96E7A064C5}">
      <dgm:prSet/>
      <dgm:spPr/>
      <dgm:t>
        <a:bodyPr/>
        <a:lstStyle/>
        <a:p>
          <a:endParaRPr lang="en-US"/>
        </a:p>
      </dgm:t>
    </dgm:pt>
    <dgm:pt modelId="{9B946C84-02CF-44C9-A8B0-E5BB3AA2E2FF}" type="pres">
      <dgm:prSet presAssocID="{D8FC9E13-CB95-47B3-A061-645A593EBCB1}" presName="hierChild1" presStyleCnt="0">
        <dgm:presLayoutVars>
          <dgm:orgChart val="1"/>
          <dgm:chPref val="1"/>
          <dgm:dir/>
          <dgm:animOne val="branch"/>
          <dgm:animLvl val="lvl"/>
          <dgm:resizeHandles/>
        </dgm:presLayoutVars>
      </dgm:prSet>
      <dgm:spPr/>
      <dgm:t>
        <a:bodyPr/>
        <a:lstStyle/>
        <a:p>
          <a:endParaRPr lang="en-US"/>
        </a:p>
      </dgm:t>
    </dgm:pt>
    <dgm:pt modelId="{012D69E6-4FBD-436C-8675-AF714AE116D8}" type="pres">
      <dgm:prSet presAssocID="{0C750E61-810D-4197-B08F-C33B3B8A0522}" presName="hierRoot1" presStyleCnt="0">
        <dgm:presLayoutVars>
          <dgm:hierBranch val="init"/>
        </dgm:presLayoutVars>
      </dgm:prSet>
      <dgm:spPr/>
    </dgm:pt>
    <dgm:pt modelId="{0FFF09E6-EE7B-4B70-9593-2D4ACAEC2A92}" type="pres">
      <dgm:prSet presAssocID="{0C750E61-810D-4197-B08F-C33B3B8A0522}" presName="rootComposite1" presStyleCnt="0"/>
      <dgm:spPr/>
    </dgm:pt>
    <dgm:pt modelId="{CDB53BD3-0B50-43FC-A114-F5CA7C6CF29B}" type="pres">
      <dgm:prSet presAssocID="{0C750E61-810D-4197-B08F-C33B3B8A0522}" presName="rootText1" presStyleLbl="node0" presStyleIdx="0" presStyleCnt="1">
        <dgm:presLayoutVars>
          <dgm:chPref val="3"/>
        </dgm:presLayoutVars>
      </dgm:prSet>
      <dgm:spPr/>
      <dgm:t>
        <a:bodyPr/>
        <a:lstStyle/>
        <a:p>
          <a:endParaRPr lang="en-US"/>
        </a:p>
      </dgm:t>
    </dgm:pt>
    <dgm:pt modelId="{4ACE2C5C-007A-43F8-90AE-D5513CC9C574}" type="pres">
      <dgm:prSet presAssocID="{0C750E61-810D-4197-B08F-C33B3B8A0522}" presName="rootConnector1" presStyleLbl="node1" presStyleIdx="0" presStyleCnt="0"/>
      <dgm:spPr/>
      <dgm:t>
        <a:bodyPr/>
        <a:lstStyle/>
        <a:p>
          <a:endParaRPr lang="en-US"/>
        </a:p>
      </dgm:t>
    </dgm:pt>
    <dgm:pt modelId="{4417E91E-F5E6-456A-BC20-01A6856277E3}" type="pres">
      <dgm:prSet presAssocID="{0C750E61-810D-4197-B08F-C33B3B8A0522}" presName="hierChild2" presStyleCnt="0"/>
      <dgm:spPr/>
    </dgm:pt>
    <dgm:pt modelId="{B57C1F99-9B7A-4B11-B8C5-AC951DDBBB68}" type="pres">
      <dgm:prSet presAssocID="{4357AF7B-E91C-41B2-9785-32E11B1E9027}" presName="Name37" presStyleLbl="parChTrans1D2" presStyleIdx="0" presStyleCnt="2"/>
      <dgm:spPr/>
      <dgm:t>
        <a:bodyPr/>
        <a:lstStyle/>
        <a:p>
          <a:endParaRPr lang="en-US"/>
        </a:p>
      </dgm:t>
    </dgm:pt>
    <dgm:pt modelId="{C2F4D429-DE60-4AA3-8548-F0F97BE63454}" type="pres">
      <dgm:prSet presAssocID="{4F623E9B-227F-42BE-88CD-1BA45A355982}" presName="hierRoot2" presStyleCnt="0">
        <dgm:presLayoutVars>
          <dgm:hierBranch val="init"/>
        </dgm:presLayoutVars>
      </dgm:prSet>
      <dgm:spPr/>
    </dgm:pt>
    <dgm:pt modelId="{705E1E3A-1F09-4B24-8768-F3B6F7F35CFB}" type="pres">
      <dgm:prSet presAssocID="{4F623E9B-227F-42BE-88CD-1BA45A355982}" presName="rootComposite" presStyleCnt="0"/>
      <dgm:spPr/>
    </dgm:pt>
    <dgm:pt modelId="{31AB0A93-E7E6-4259-85FA-B32A0CC74EBD}" type="pres">
      <dgm:prSet presAssocID="{4F623E9B-227F-42BE-88CD-1BA45A355982}" presName="rootText" presStyleLbl="node2" presStyleIdx="0" presStyleCnt="2" custScaleX="112570">
        <dgm:presLayoutVars>
          <dgm:chPref val="3"/>
        </dgm:presLayoutVars>
      </dgm:prSet>
      <dgm:spPr/>
      <dgm:t>
        <a:bodyPr/>
        <a:lstStyle/>
        <a:p>
          <a:endParaRPr lang="en-US"/>
        </a:p>
      </dgm:t>
    </dgm:pt>
    <dgm:pt modelId="{D408C34D-62AB-49BC-9599-E40DC4ED012F}" type="pres">
      <dgm:prSet presAssocID="{4F623E9B-227F-42BE-88CD-1BA45A355982}" presName="rootConnector" presStyleLbl="node2" presStyleIdx="0" presStyleCnt="2"/>
      <dgm:spPr/>
      <dgm:t>
        <a:bodyPr/>
        <a:lstStyle/>
        <a:p>
          <a:endParaRPr lang="en-US"/>
        </a:p>
      </dgm:t>
    </dgm:pt>
    <dgm:pt modelId="{84B0BCE0-9084-4317-9F7E-FC4CA4832734}" type="pres">
      <dgm:prSet presAssocID="{4F623E9B-227F-42BE-88CD-1BA45A355982}" presName="hierChild4" presStyleCnt="0"/>
      <dgm:spPr/>
    </dgm:pt>
    <dgm:pt modelId="{C70A0646-61D0-432E-A411-55F99F0412CB}" type="pres">
      <dgm:prSet presAssocID="{4F623E9B-227F-42BE-88CD-1BA45A355982}" presName="hierChild5" presStyleCnt="0"/>
      <dgm:spPr/>
    </dgm:pt>
    <dgm:pt modelId="{802681ED-B37E-4CF4-8A26-BB852D0C4CAC}" type="pres">
      <dgm:prSet presAssocID="{C0AEB2B5-1CF6-4BB3-9590-712E7CC611E5}" presName="Name37" presStyleLbl="parChTrans1D2" presStyleIdx="1" presStyleCnt="2"/>
      <dgm:spPr/>
      <dgm:t>
        <a:bodyPr/>
        <a:lstStyle/>
        <a:p>
          <a:endParaRPr lang="en-US"/>
        </a:p>
      </dgm:t>
    </dgm:pt>
    <dgm:pt modelId="{B13A65D8-A080-48FB-A440-1AEEDE5CC1F5}" type="pres">
      <dgm:prSet presAssocID="{10BA65F4-91DB-49AC-AAD1-AB87B8F1CD9E}" presName="hierRoot2" presStyleCnt="0">
        <dgm:presLayoutVars>
          <dgm:hierBranch val="init"/>
        </dgm:presLayoutVars>
      </dgm:prSet>
      <dgm:spPr/>
    </dgm:pt>
    <dgm:pt modelId="{7139A6F1-0263-475B-B9E1-A0F43730BEE0}" type="pres">
      <dgm:prSet presAssocID="{10BA65F4-91DB-49AC-AAD1-AB87B8F1CD9E}" presName="rootComposite" presStyleCnt="0"/>
      <dgm:spPr/>
    </dgm:pt>
    <dgm:pt modelId="{1ED89E3D-D78F-41EF-BCCF-4D77948CB66A}" type="pres">
      <dgm:prSet presAssocID="{10BA65F4-91DB-49AC-AAD1-AB87B8F1CD9E}" presName="rootText" presStyleLbl="node2" presStyleIdx="1" presStyleCnt="2" custScaleX="119082">
        <dgm:presLayoutVars>
          <dgm:chPref val="3"/>
        </dgm:presLayoutVars>
      </dgm:prSet>
      <dgm:spPr/>
      <dgm:t>
        <a:bodyPr/>
        <a:lstStyle/>
        <a:p>
          <a:endParaRPr lang="en-US"/>
        </a:p>
      </dgm:t>
    </dgm:pt>
    <dgm:pt modelId="{773BC415-5450-4FD3-B79A-912E777FEED2}" type="pres">
      <dgm:prSet presAssocID="{10BA65F4-91DB-49AC-AAD1-AB87B8F1CD9E}" presName="rootConnector" presStyleLbl="node2" presStyleIdx="1" presStyleCnt="2"/>
      <dgm:spPr/>
      <dgm:t>
        <a:bodyPr/>
        <a:lstStyle/>
        <a:p>
          <a:endParaRPr lang="en-US"/>
        </a:p>
      </dgm:t>
    </dgm:pt>
    <dgm:pt modelId="{C35608B8-D2B9-429C-8851-1164D2A310BA}" type="pres">
      <dgm:prSet presAssocID="{10BA65F4-91DB-49AC-AAD1-AB87B8F1CD9E}" presName="hierChild4" presStyleCnt="0"/>
      <dgm:spPr/>
    </dgm:pt>
    <dgm:pt modelId="{4316E985-C586-4B87-8DBB-3063BDC7D1B5}" type="pres">
      <dgm:prSet presAssocID="{10BA65F4-91DB-49AC-AAD1-AB87B8F1CD9E}" presName="hierChild5" presStyleCnt="0"/>
      <dgm:spPr/>
    </dgm:pt>
    <dgm:pt modelId="{60F785DF-C78C-4520-A850-DFEB2BF01743}" type="pres">
      <dgm:prSet presAssocID="{0C750E61-810D-4197-B08F-C33B3B8A0522}" presName="hierChild3" presStyleCnt="0"/>
      <dgm:spPr/>
    </dgm:pt>
  </dgm:ptLst>
  <dgm:cxnLst>
    <dgm:cxn modelId="{90F9DFDE-E73C-409B-B500-6B65DC885109}" type="presOf" srcId="{4F623E9B-227F-42BE-88CD-1BA45A355982}" destId="{D408C34D-62AB-49BC-9599-E40DC4ED012F}" srcOrd="1" destOrd="0" presId="urn:microsoft.com/office/officeart/2005/8/layout/orgChart1"/>
    <dgm:cxn modelId="{5745A2EB-6826-4C62-B8AA-C6319ECBA188}" srcId="{0C750E61-810D-4197-B08F-C33B3B8A0522}" destId="{4F623E9B-227F-42BE-88CD-1BA45A355982}" srcOrd="0" destOrd="0" parTransId="{4357AF7B-E91C-41B2-9785-32E11B1E9027}" sibTransId="{22E39AE4-8E0B-4B49-A196-87F35863B781}"/>
    <dgm:cxn modelId="{5C7BC658-F051-437A-A6B3-CED25D731FA0}" type="presOf" srcId="{0C750E61-810D-4197-B08F-C33B3B8A0522}" destId="{4ACE2C5C-007A-43F8-90AE-D5513CC9C574}" srcOrd="1" destOrd="0" presId="urn:microsoft.com/office/officeart/2005/8/layout/orgChart1"/>
    <dgm:cxn modelId="{E302E4FD-E34A-4528-92B0-0604968F8E3F}" type="presOf" srcId="{10BA65F4-91DB-49AC-AAD1-AB87B8F1CD9E}" destId="{1ED89E3D-D78F-41EF-BCCF-4D77948CB66A}" srcOrd="0" destOrd="0" presId="urn:microsoft.com/office/officeart/2005/8/layout/orgChart1"/>
    <dgm:cxn modelId="{E1A7019E-9177-46BF-90D0-C013EF46DFDD}" type="presOf" srcId="{0C750E61-810D-4197-B08F-C33B3B8A0522}" destId="{CDB53BD3-0B50-43FC-A114-F5CA7C6CF29B}" srcOrd="0" destOrd="0" presId="urn:microsoft.com/office/officeart/2005/8/layout/orgChart1"/>
    <dgm:cxn modelId="{39BE436A-6EDF-4C54-889D-86E0DC637E86}" type="presOf" srcId="{4F623E9B-227F-42BE-88CD-1BA45A355982}" destId="{31AB0A93-E7E6-4259-85FA-B32A0CC74EBD}" srcOrd="0" destOrd="0" presId="urn:microsoft.com/office/officeart/2005/8/layout/orgChart1"/>
    <dgm:cxn modelId="{393B2C75-D148-4E7C-9A30-322867307E5C}" type="presOf" srcId="{D8FC9E13-CB95-47B3-A061-645A593EBCB1}" destId="{9B946C84-02CF-44C9-A8B0-E5BB3AA2E2FF}" srcOrd="0" destOrd="0" presId="urn:microsoft.com/office/officeart/2005/8/layout/orgChart1"/>
    <dgm:cxn modelId="{A6844BA0-36E5-404D-938B-CFDC7DD6CF35}" type="presOf" srcId="{C0AEB2B5-1CF6-4BB3-9590-712E7CC611E5}" destId="{802681ED-B37E-4CF4-8A26-BB852D0C4CAC}" srcOrd="0" destOrd="0" presId="urn:microsoft.com/office/officeart/2005/8/layout/orgChart1"/>
    <dgm:cxn modelId="{FDCBDA85-AB37-4D76-A7CF-BE96E7A064C5}" srcId="{0C750E61-810D-4197-B08F-C33B3B8A0522}" destId="{10BA65F4-91DB-49AC-AAD1-AB87B8F1CD9E}" srcOrd="1" destOrd="0" parTransId="{C0AEB2B5-1CF6-4BB3-9590-712E7CC611E5}" sibTransId="{80A431AE-9D35-4457-A0BF-F22298DE28EF}"/>
    <dgm:cxn modelId="{D9AE776B-5091-45F9-89E6-887F070EE596}" type="presOf" srcId="{10BA65F4-91DB-49AC-AAD1-AB87B8F1CD9E}" destId="{773BC415-5450-4FD3-B79A-912E777FEED2}" srcOrd="1" destOrd="0" presId="urn:microsoft.com/office/officeart/2005/8/layout/orgChart1"/>
    <dgm:cxn modelId="{33434D1A-7C3E-4491-984B-77F595A39F3E}" srcId="{D8FC9E13-CB95-47B3-A061-645A593EBCB1}" destId="{0C750E61-810D-4197-B08F-C33B3B8A0522}" srcOrd="0" destOrd="0" parTransId="{1305E5C5-B732-4A35-B3C6-8D9541411DE2}" sibTransId="{A45B9DDE-27C0-4A93-9746-2E6E8088C0A5}"/>
    <dgm:cxn modelId="{3E91AC26-A896-4184-A594-C9B1F9871F84}" type="presOf" srcId="{4357AF7B-E91C-41B2-9785-32E11B1E9027}" destId="{B57C1F99-9B7A-4B11-B8C5-AC951DDBBB68}" srcOrd="0" destOrd="0" presId="urn:microsoft.com/office/officeart/2005/8/layout/orgChart1"/>
    <dgm:cxn modelId="{747E6177-A33C-4DB9-924D-F4C3080D7841}" type="presParOf" srcId="{9B946C84-02CF-44C9-A8B0-E5BB3AA2E2FF}" destId="{012D69E6-4FBD-436C-8675-AF714AE116D8}" srcOrd="0" destOrd="0" presId="urn:microsoft.com/office/officeart/2005/8/layout/orgChart1"/>
    <dgm:cxn modelId="{D24103F1-28CA-44A4-B33F-03798D58AD11}" type="presParOf" srcId="{012D69E6-4FBD-436C-8675-AF714AE116D8}" destId="{0FFF09E6-EE7B-4B70-9593-2D4ACAEC2A92}" srcOrd="0" destOrd="0" presId="urn:microsoft.com/office/officeart/2005/8/layout/orgChart1"/>
    <dgm:cxn modelId="{E11441A8-4FE3-4DAE-A358-CD6E21CF6D9F}" type="presParOf" srcId="{0FFF09E6-EE7B-4B70-9593-2D4ACAEC2A92}" destId="{CDB53BD3-0B50-43FC-A114-F5CA7C6CF29B}" srcOrd="0" destOrd="0" presId="urn:microsoft.com/office/officeart/2005/8/layout/orgChart1"/>
    <dgm:cxn modelId="{BAC5C11E-AE51-4E7C-A07B-3106C1A1592E}" type="presParOf" srcId="{0FFF09E6-EE7B-4B70-9593-2D4ACAEC2A92}" destId="{4ACE2C5C-007A-43F8-90AE-D5513CC9C574}" srcOrd="1" destOrd="0" presId="urn:microsoft.com/office/officeart/2005/8/layout/orgChart1"/>
    <dgm:cxn modelId="{FF8DC078-D45B-493E-864F-0F57017A9DAF}" type="presParOf" srcId="{012D69E6-4FBD-436C-8675-AF714AE116D8}" destId="{4417E91E-F5E6-456A-BC20-01A6856277E3}" srcOrd="1" destOrd="0" presId="urn:microsoft.com/office/officeart/2005/8/layout/orgChart1"/>
    <dgm:cxn modelId="{044A8BC2-5C67-4C33-99DA-10D486DCD01C}" type="presParOf" srcId="{4417E91E-F5E6-456A-BC20-01A6856277E3}" destId="{B57C1F99-9B7A-4B11-B8C5-AC951DDBBB68}" srcOrd="0" destOrd="0" presId="urn:microsoft.com/office/officeart/2005/8/layout/orgChart1"/>
    <dgm:cxn modelId="{53EFE5EC-AB3E-4505-B521-8ACF799D134E}" type="presParOf" srcId="{4417E91E-F5E6-456A-BC20-01A6856277E3}" destId="{C2F4D429-DE60-4AA3-8548-F0F97BE63454}" srcOrd="1" destOrd="0" presId="urn:microsoft.com/office/officeart/2005/8/layout/orgChart1"/>
    <dgm:cxn modelId="{6FE66CB6-BE32-4173-AF6D-492B232158D9}" type="presParOf" srcId="{C2F4D429-DE60-4AA3-8548-F0F97BE63454}" destId="{705E1E3A-1F09-4B24-8768-F3B6F7F35CFB}" srcOrd="0" destOrd="0" presId="urn:microsoft.com/office/officeart/2005/8/layout/orgChart1"/>
    <dgm:cxn modelId="{A9544CFD-58C3-4744-94F7-261C7F474E52}" type="presParOf" srcId="{705E1E3A-1F09-4B24-8768-F3B6F7F35CFB}" destId="{31AB0A93-E7E6-4259-85FA-B32A0CC74EBD}" srcOrd="0" destOrd="0" presId="urn:microsoft.com/office/officeart/2005/8/layout/orgChart1"/>
    <dgm:cxn modelId="{EB7B5B61-5D3E-47AF-AB75-1A258F821A34}" type="presParOf" srcId="{705E1E3A-1F09-4B24-8768-F3B6F7F35CFB}" destId="{D408C34D-62AB-49BC-9599-E40DC4ED012F}" srcOrd="1" destOrd="0" presId="urn:microsoft.com/office/officeart/2005/8/layout/orgChart1"/>
    <dgm:cxn modelId="{D23209C9-D009-4600-B6CD-D57D31A28C8A}" type="presParOf" srcId="{C2F4D429-DE60-4AA3-8548-F0F97BE63454}" destId="{84B0BCE0-9084-4317-9F7E-FC4CA4832734}" srcOrd="1" destOrd="0" presId="urn:microsoft.com/office/officeart/2005/8/layout/orgChart1"/>
    <dgm:cxn modelId="{C97C9677-403C-4E34-BA3F-E037A0EEBD8A}" type="presParOf" srcId="{C2F4D429-DE60-4AA3-8548-F0F97BE63454}" destId="{C70A0646-61D0-432E-A411-55F99F0412CB}" srcOrd="2" destOrd="0" presId="urn:microsoft.com/office/officeart/2005/8/layout/orgChart1"/>
    <dgm:cxn modelId="{EA6A05B2-6F9C-4278-A98E-5A552E889AF8}" type="presParOf" srcId="{4417E91E-F5E6-456A-BC20-01A6856277E3}" destId="{802681ED-B37E-4CF4-8A26-BB852D0C4CAC}" srcOrd="2" destOrd="0" presId="urn:microsoft.com/office/officeart/2005/8/layout/orgChart1"/>
    <dgm:cxn modelId="{23C6AF3C-7864-4287-89DB-939C29DA3670}" type="presParOf" srcId="{4417E91E-F5E6-456A-BC20-01A6856277E3}" destId="{B13A65D8-A080-48FB-A440-1AEEDE5CC1F5}" srcOrd="3" destOrd="0" presId="urn:microsoft.com/office/officeart/2005/8/layout/orgChart1"/>
    <dgm:cxn modelId="{DFF939B8-E762-4F1B-8C9F-4306717DD3A2}" type="presParOf" srcId="{B13A65D8-A080-48FB-A440-1AEEDE5CC1F5}" destId="{7139A6F1-0263-475B-B9E1-A0F43730BEE0}" srcOrd="0" destOrd="0" presId="urn:microsoft.com/office/officeart/2005/8/layout/orgChart1"/>
    <dgm:cxn modelId="{9750080A-AA91-4978-A110-CE49F2BCBC4F}" type="presParOf" srcId="{7139A6F1-0263-475B-B9E1-A0F43730BEE0}" destId="{1ED89E3D-D78F-41EF-BCCF-4D77948CB66A}" srcOrd="0" destOrd="0" presId="urn:microsoft.com/office/officeart/2005/8/layout/orgChart1"/>
    <dgm:cxn modelId="{9625B7B8-D0E3-4587-8BF2-3734ADA3715D}" type="presParOf" srcId="{7139A6F1-0263-475B-B9E1-A0F43730BEE0}" destId="{773BC415-5450-4FD3-B79A-912E777FEED2}" srcOrd="1" destOrd="0" presId="urn:microsoft.com/office/officeart/2005/8/layout/orgChart1"/>
    <dgm:cxn modelId="{C9087AF7-7266-4C2E-81B8-B0D7CD56382C}" type="presParOf" srcId="{B13A65D8-A080-48FB-A440-1AEEDE5CC1F5}" destId="{C35608B8-D2B9-429C-8851-1164D2A310BA}" srcOrd="1" destOrd="0" presId="urn:microsoft.com/office/officeart/2005/8/layout/orgChart1"/>
    <dgm:cxn modelId="{C2711597-A649-465F-9BAB-393D66578D42}" type="presParOf" srcId="{B13A65D8-A080-48FB-A440-1AEEDE5CC1F5}" destId="{4316E985-C586-4B87-8DBB-3063BDC7D1B5}" srcOrd="2" destOrd="0" presId="urn:microsoft.com/office/officeart/2005/8/layout/orgChart1"/>
    <dgm:cxn modelId="{FE5DFCFF-2A40-486A-8614-03096BBB43D5}" type="presParOf" srcId="{012D69E6-4FBD-436C-8675-AF714AE116D8}" destId="{60F785DF-C78C-4520-A850-DFEB2BF01743}"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8FC9E13-CB95-47B3-A061-645A593EBCB1}" type="doc">
      <dgm:prSet loTypeId="urn:microsoft.com/office/officeart/2005/8/layout/orgChart1" loCatId="hierarchy" qsTypeId="urn:microsoft.com/office/officeart/2005/8/quickstyle/simple1" qsCatId="simple" csTypeId="urn:microsoft.com/office/officeart/2005/8/colors/accent5_1" csCatId="accent5" phldr="1"/>
      <dgm:spPr/>
      <dgm:t>
        <a:bodyPr/>
        <a:lstStyle/>
        <a:p>
          <a:endParaRPr lang="en-US"/>
        </a:p>
      </dgm:t>
    </dgm:pt>
    <dgm:pt modelId="{0C750E61-810D-4197-B08F-C33B3B8A0522}">
      <dgm:prSet phldrT="[Text]" custT="1"/>
      <dgm:spPr>
        <a:ln w="38100">
          <a:noFill/>
        </a:ln>
      </dgm:spPr>
      <dgm:t>
        <a:bodyPr/>
        <a:lstStyle/>
        <a:p>
          <a:r>
            <a:rPr lang="en-US" sz="3600" dirty="0" smtClean="0"/>
            <a:t>3 cones</a:t>
          </a:r>
        </a:p>
        <a:p>
          <a:r>
            <a:rPr lang="en-US" sz="2400" dirty="0" smtClean="0"/>
            <a:t>(trichromat)</a:t>
          </a:r>
        </a:p>
      </dgm:t>
    </dgm:pt>
    <dgm:pt modelId="{1305E5C5-B732-4A35-B3C6-8D9541411DE2}" type="parTrans" cxnId="{33434D1A-7C3E-4491-984B-77F595A39F3E}">
      <dgm:prSet/>
      <dgm:spPr/>
      <dgm:t>
        <a:bodyPr/>
        <a:lstStyle/>
        <a:p>
          <a:endParaRPr lang="en-US"/>
        </a:p>
      </dgm:t>
    </dgm:pt>
    <dgm:pt modelId="{A45B9DDE-27C0-4A93-9746-2E6E8088C0A5}" type="sibTrans" cxnId="{33434D1A-7C3E-4491-984B-77F595A39F3E}">
      <dgm:prSet/>
      <dgm:spPr/>
      <dgm:t>
        <a:bodyPr/>
        <a:lstStyle/>
        <a:p>
          <a:endParaRPr lang="en-US"/>
        </a:p>
      </dgm:t>
    </dgm:pt>
    <dgm:pt modelId="{4F623E9B-227F-42BE-88CD-1BA45A355982}">
      <dgm:prSet phldrT="[Text]" custT="1">
        <dgm:style>
          <a:lnRef idx="2">
            <a:schemeClr val="accent6"/>
          </a:lnRef>
          <a:fillRef idx="1">
            <a:schemeClr val="lt1"/>
          </a:fillRef>
          <a:effectRef idx="0">
            <a:schemeClr val="accent6"/>
          </a:effectRef>
          <a:fontRef idx="minor">
            <a:schemeClr val="dk1"/>
          </a:fontRef>
        </dgm:style>
      </dgm:prSet>
      <dgm:spPr>
        <a:ln w="38100">
          <a:noFill/>
        </a:ln>
      </dgm:spPr>
      <dgm:t>
        <a:bodyPr/>
        <a:lstStyle/>
        <a:p>
          <a:r>
            <a:rPr lang="en-US" sz="2800" dirty="0" smtClean="0"/>
            <a:t>(L) protanomaly</a:t>
          </a:r>
        </a:p>
        <a:p>
          <a:r>
            <a:rPr lang="en-US" sz="2800" dirty="0" smtClean="0">
              <a:solidFill>
                <a:srgbClr val="C00000"/>
              </a:solidFill>
            </a:rPr>
            <a:t>red-weak</a:t>
          </a:r>
          <a:endParaRPr lang="en-US" sz="2800" dirty="0">
            <a:solidFill>
              <a:srgbClr val="C00000"/>
            </a:solidFill>
          </a:endParaRPr>
        </a:p>
      </dgm:t>
    </dgm:pt>
    <dgm:pt modelId="{4357AF7B-E91C-41B2-9785-32E11B1E9027}" type="parTrans" cxnId="{5745A2EB-6826-4C62-B8AA-C6319ECBA188}">
      <dgm:prSet/>
      <dgm:spPr/>
      <dgm:t>
        <a:bodyPr/>
        <a:lstStyle/>
        <a:p>
          <a:endParaRPr lang="en-US"/>
        </a:p>
      </dgm:t>
    </dgm:pt>
    <dgm:pt modelId="{22E39AE4-8E0B-4B49-A196-87F35863B781}" type="sibTrans" cxnId="{5745A2EB-6826-4C62-B8AA-C6319ECBA188}">
      <dgm:prSet/>
      <dgm:spPr/>
      <dgm:t>
        <a:bodyPr/>
        <a:lstStyle/>
        <a:p>
          <a:endParaRPr lang="en-US"/>
        </a:p>
      </dgm:t>
    </dgm:pt>
    <dgm:pt modelId="{10BA65F4-91DB-49AC-AAD1-AB87B8F1CD9E}">
      <dgm:prSet phldrT="[Text]" custT="1"/>
      <dgm:spPr>
        <a:ln w="38100">
          <a:noFill/>
        </a:ln>
      </dgm:spPr>
      <dgm:t>
        <a:bodyPr/>
        <a:lstStyle/>
        <a:p>
          <a:r>
            <a:rPr lang="en-US" sz="2800" dirty="0" smtClean="0"/>
            <a:t>(M) deuteranomaly</a:t>
          </a:r>
        </a:p>
        <a:p>
          <a:r>
            <a:rPr lang="en-US" sz="2800" dirty="0" smtClean="0">
              <a:solidFill>
                <a:srgbClr val="00B050"/>
              </a:solidFill>
            </a:rPr>
            <a:t>green-weak</a:t>
          </a:r>
          <a:endParaRPr lang="en-US" sz="2800" dirty="0">
            <a:solidFill>
              <a:srgbClr val="00B050"/>
            </a:solidFill>
          </a:endParaRPr>
        </a:p>
      </dgm:t>
    </dgm:pt>
    <dgm:pt modelId="{C0AEB2B5-1CF6-4BB3-9590-712E7CC611E5}" type="parTrans" cxnId="{FDCBDA85-AB37-4D76-A7CF-BE96E7A064C5}">
      <dgm:prSet/>
      <dgm:spPr/>
      <dgm:t>
        <a:bodyPr/>
        <a:lstStyle/>
        <a:p>
          <a:endParaRPr lang="en-US"/>
        </a:p>
      </dgm:t>
    </dgm:pt>
    <dgm:pt modelId="{80A431AE-9D35-4457-A0BF-F22298DE28EF}" type="sibTrans" cxnId="{FDCBDA85-AB37-4D76-A7CF-BE96E7A064C5}">
      <dgm:prSet/>
      <dgm:spPr/>
      <dgm:t>
        <a:bodyPr/>
        <a:lstStyle/>
        <a:p>
          <a:endParaRPr lang="en-US"/>
        </a:p>
      </dgm:t>
    </dgm:pt>
    <dgm:pt modelId="{9B946C84-02CF-44C9-A8B0-E5BB3AA2E2FF}" type="pres">
      <dgm:prSet presAssocID="{D8FC9E13-CB95-47B3-A061-645A593EBCB1}" presName="hierChild1" presStyleCnt="0">
        <dgm:presLayoutVars>
          <dgm:orgChart val="1"/>
          <dgm:chPref val="1"/>
          <dgm:dir/>
          <dgm:animOne val="branch"/>
          <dgm:animLvl val="lvl"/>
          <dgm:resizeHandles/>
        </dgm:presLayoutVars>
      </dgm:prSet>
      <dgm:spPr/>
      <dgm:t>
        <a:bodyPr/>
        <a:lstStyle/>
        <a:p>
          <a:endParaRPr lang="en-US"/>
        </a:p>
      </dgm:t>
    </dgm:pt>
    <dgm:pt modelId="{012D69E6-4FBD-436C-8675-AF714AE116D8}" type="pres">
      <dgm:prSet presAssocID="{0C750E61-810D-4197-B08F-C33B3B8A0522}" presName="hierRoot1" presStyleCnt="0">
        <dgm:presLayoutVars>
          <dgm:hierBranch val="init"/>
        </dgm:presLayoutVars>
      </dgm:prSet>
      <dgm:spPr/>
    </dgm:pt>
    <dgm:pt modelId="{0FFF09E6-EE7B-4B70-9593-2D4ACAEC2A92}" type="pres">
      <dgm:prSet presAssocID="{0C750E61-810D-4197-B08F-C33B3B8A0522}" presName="rootComposite1" presStyleCnt="0"/>
      <dgm:spPr/>
    </dgm:pt>
    <dgm:pt modelId="{CDB53BD3-0B50-43FC-A114-F5CA7C6CF29B}" type="pres">
      <dgm:prSet presAssocID="{0C750E61-810D-4197-B08F-C33B3B8A0522}" presName="rootText1" presStyleLbl="node0" presStyleIdx="0" presStyleCnt="1">
        <dgm:presLayoutVars>
          <dgm:chPref val="3"/>
        </dgm:presLayoutVars>
      </dgm:prSet>
      <dgm:spPr/>
      <dgm:t>
        <a:bodyPr/>
        <a:lstStyle/>
        <a:p>
          <a:endParaRPr lang="en-US"/>
        </a:p>
      </dgm:t>
    </dgm:pt>
    <dgm:pt modelId="{4ACE2C5C-007A-43F8-90AE-D5513CC9C574}" type="pres">
      <dgm:prSet presAssocID="{0C750E61-810D-4197-B08F-C33B3B8A0522}" presName="rootConnector1" presStyleLbl="node1" presStyleIdx="0" presStyleCnt="0"/>
      <dgm:spPr/>
      <dgm:t>
        <a:bodyPr/>
        <a:lstStyle/>
        <a:p>
          <a:endParaRPr lang="en-US"/>
        </a:p>
      </dgm:t>
    </dgm:pt>
    <dgm:pt modelId="{4417E91E-F5E6-456A-BC20-01A6856277E3}" type="pres">
      <dgm:prSet presAssocID="{0C750E61-810D-4197-B08F-C33B3B8A0522}" presName="hierChild2" presStyleCnt="0"/>
      <dgm:spPr/>
    </dgm:pt>
    <dgm:pt modelId="{B57C1F99-9B7A-4B11-B8C5-AC951DDBBB68}" type="pres">
      <dgm:prSet presAssocID="{4357AF7B-E91C-41B2-9785-32E11B1E9027}" presName="Name37" presStyleLbl="parChTrans1D2" presStyleIdx="0" presStyleCnt="2"/>
      <dgm:spPr/>
      <dgm:t>
        <a:bodyPr/>
        <a:lstStyle/>
        <a:p>
          <a:endParaRPr lang="en-US"/>
        </a:p>
      </dgm:t>
    </dgm:pt>
    <dgm:pt modelId="{C2F4D429-DE60-4AA3-8548-F0F97BE63454}" type="pres">
      <dgm:prSet presAssocID="{4F623E9B-227F-42BE-88CD-1BA45A355982}" presName="hierRoot2" presStyleCnt="0">
        <dgm:presLayoutVars>
          <dgm:hierBranch val="init"/>
        </dgm:presLayoutVars>
      </dgm:prSet>
      <dgm:spPr/>
    </dgm:pt>
    <dgm:pt modelId="{705E1E3A-1F09-4B24-8768-F3B6F7F35CFB}" type="pres">
      <dgm:prSet presAssocID="{4F623E9B-227F-42BE-88CD-1BA45A355982}" presName="rootComposite" presStyleCnt="0"/>
      <dgm:spPr/>
    </dgm:pt>
    <dgm:pt modelId="{31AB0A93-E7E6-4259-85FA-B32A0CC74EBD}" type="pres">
      <dgm:prSet presAssocID="{4F623E9B-227F-42BE-88CD-1BA45A355982}" presName="rootText" presStyleLbl="node2" presStyleIdx="0" presStyleCnt="2" custScaleX="110510" custScaleY="98068">
        <dgm:presLayoutVars>
          <dgm:chPref val="3"/>
        </dgm:presLayoutVars>
      </dgm:prSet>
      <dgm:spPr/>
      <dgm:t>
        <a:bodyPr/>
        <a:lstStyle/>
        <a:p>
          <a:endParaRPr lang="en-US"/>
        </a:p>
      </dgm:t>
    </dgm:pt>
    <dgm:pt modelId="{D408C34D-62AB-49BC-9599-E40DC4ED012F}" type="pres">
      <dgm:prSet presAssocID="{4F623E9B-227F-42BE-88CD-1BA45A355982}" presName="rootConnector" presStyleLbl="node2" presStyleIdx="0" presStyleCnt="2"/>
      <dgm:spPr/>
      <dgm:t>
        <a:bodyPr/>
        <a:lstStyle/>
        <a:p>
          <a:endParaRPr lang="en-US"/>
        </a:p>
      </dgm:t>
    </dgm:pt>
    <dgm:pt modelId="{84B0BCE0-9084-4317-9F7E-FC4CA4832734}" type="pres">
      <dgm:prSet presAssocID="{4F623E9B-227F-42BE-88CD-1BA45A355982}" presName="hierChild4" presStyleCnt="0"/>
      <dgm:spPr/>
    </dgm:pt>
    <dgm:pt modelId="{C70A0646-61D0-432E-A411-55F99F0412CB}" type="pres">
      <dgm:prSet presAssocID="{4F623E9B-227F-42BE-88CD-1BA45A355982}" presName="hierChild5" presStyleCnt="0"/>
      <dgm:spPr/>
    </dgm:pt>
    <dgm:pt modelId="{802681ED-B37E-4CF4-8A26-BB852D0C4CAC}" type="pres">
      <dgm:prSet presAssocID="{C0AEB2B5-1CF6-4BB3-9590-712E7CC611E5}" presName="Name37" presStyleLbl="parChTrans1D2" presStyleIdx="1" presStyleCnt="2"/>
      <dgm:spPr/>
      <dgm:t>
        <a:bodyPr/>
        <a:lstStyle/>
        <a:p>
          <a:endParaRPr lang="en-US"/>
        </a:p>
      </dgm:t>
    </dgm:pt>
    <dgm:pt modelId="{B13A65D8-A080-48FB-A440-1AEEDE5CC1F5}" type="pres">
      <dgm:prSet presAssocID="{10BA65F4-91DB-49AC-AAD1-AB87B8F1CD9E}" presName="hierRoot2" presStyleCnt="0">
        <dgm:presLayoutVars>
          <dgm:hierBranch val="init"/>
        </dgm:presLayoutVars>
      </dgm:prSet>
      <dgm:spPr/>
    </dgm:pt>
    <dgm:pt modelId="{7139A6F1-0263-475B-B9E1-A0F43730BEE0}" type="pres">
      <dgm:prSet presAssocID="{10BA65F4-91DB-49AC-AAD1-AB87B8F1CD9E}" presName="rootComposite" presStyleCnt="0"/>
      <dgm:spPr/>
    </dgm:pt>
    <dgm:pt modelId="{1ED89E3D-D78F-41EF-BCCF-4D77948CB66A}" type="pres">
      <dgm:prSet presAssocID="{10BA65F4-91DB-49AC-AAD1-AB87B8F1CD9E}" presName="rootText" presStyleLbl="node2" presStyleIdx="1" presStyleCnt="2" custScaleX="118900" custScaleY="98068">
        <dgm:presLayoutVars>
          <dgm:chPref val="3"/>
        </dgm:presLayoutVars>
      </dgm:prSet>
      <dgm:spPr/>
      <dgm:t>
        <a:bodyPr/>
        <a:lstStyle/>
        <a:p>
          <a:endParaRPr lang="en-US"/>
        </a:p>
      </dgm:t>
    </dgm:pt>
    <dgm:pt modelId="{773BC415-5450-4FD3-B79A-912E777FEED2}" type="pres">
      <dgm:prSet presAssocID="{10BA65F4-91DB-49AC-AAD1-AB87B8F1CD9E}" presName="rootConnector" presStyleLbl="node2" presStyleIdx="1" presStyleCnt="2"/>
      <dgm:spPr/>
      <dgm:t>
        <a:bodyPr/>
        <a:lstStyle/>
        <a:p>
          <a:endParaRPr lang="en-US"/>
        </a:p>
      </dgm:t>
    </dgm:pt>
    <dgm:pt modelId="{C35608B8-D2B9-429C-8851-1164D2A310BA}" type="pres">
      <dgm:prSet presAssocID="{10BA65F4-91DB-49AC-AAD1-AB87B8F1CD9E}" presName="hierChild4" presStyleCnt="0"/>
      <dgm:spPr/>
    </dgm:pt>
    <dgm:pt modelId="{4316E985-C586-4B87-8DBB-3063BDC7D1B5}" type="pres">
      <dgm:prSet presAssocID="{10BA65F4-91DB-49AC-AAD1-AB87B8F1CD9E}" presName="hierChild5" presStyleCnt="0"/>
      <dgm:spPr/>
    </dgm:pt>
    <dgm:pt modelId="{60F785DF-C78C-4520-A850-DFEB2BF01743}" type="pres">
      <dgm:prSet presAssocID="{0C750E61-810D-4197-B08F-C33B3B8A0522}" presName="hierChild3" presStyleCnt="0"/>
      <dgm:spPr/>
    </dgm:pt>
  </dgm:ptLst>
  <dgm:cxnLst>
    <dgm:cxn modelId="{90F9DFDE-E73C-409B-B500-6B65DC885109}" type="presOf" srcId="{4F623E9B-227F-42BE-88CD-1BA45A355982}" destId="{D408C34D-62AB-49BC-9599-E40DC4ED012F}" srcOrd="1" destOrd="0" presId="urn:microsoft.com/office/officeart/2005/8/layout/orgChart1"/>
    <dgm:cxn modelId="{5745A2EB-6826-4C62-B8AA-C6319ECBA188}" srcId="{0C750E61-810D-4197-B08F-C33B3B8A0522}" destId="{4F623E9B-227F-42BE-88CD-1BA45A355982}" srcOrd="0" destOrd="0" parTransId="{4357AF7B-E91C-41B2-9785-32E11B1E9027}" sibTransId="{22E39AE4-8E0B-4B49-A196-87F35863B781}"/>
    <dgm:cxn modelId="{5C7BC658-F051-437A-A6B3-CED25D731FA0}" type="presOf" srcId="{0C750E61-810D-4197-B08F-C33B3B8A0522}" destId="{4ACE2C5C-007A-43F8-90AE-D5513CC9C574}" srcOrd="1" destOrd="0" presId="urn:microsoft.com/office/officeart/2005/8/layout/orgChart1"/>
    <dgm:cxn modelId="{E302E4FD-E34A-4528-92B0-0604968F8E3F}" type="presOf" srcId="{10BA65F4-91DB-49AC-AAD1-AB87B8F1CD9E}" destId="{1ED89E3D-D78F-41EF-BCCF-4D77948CB66A}" srcOrd="0" destOrd="0" presId="urn:microsoft.com/office/officeart/2005/8/layout/orgChart1"/>
    <dgm:cxn modelId="{E1A7019E-9177-46BF-90D0-C013EF46DFDD}" type="presOf" srcId="{0C750E61-810D-4197-B08F-C33B3B8A0522}" destId="{CDB53BD3-0B50-43FC-A114-F5CA7C6CF29B}" srcOrd="0" destOrd="0" presId="urn:microsoft.com/office/officeart/2005/8/layout/orgChart1"/>
    <dgm:cxn modelId="{39BE436A-6EDF-4C54-889D-86E0DC637E86}" type="presOf" srcId="{4F623E9B-227F-42BE-88CD-1BA45A355982}" destId="{31AB0A93-E7E6-4259-85FA-B32A0CC74EBD}" srcOrd="0" destOrd="0" presId="urn:microsoft.com/office/officeart/2005/8/layout/orgChart1"/>
    <dgm:cxn modelId="{393B2C75-D148-4E7C-9A30-322867307E5C}" type="presOf" srcId="{D8FC9E13-CB95-47B3-A061-645A593EBCB1}" destId="{9B946C84-02CF-44C9-A8B0-E5BB3AA2E2FF}" srcOrd="0" destOrd="0" presId="urn:microsoft.com/office/officeart/2005/8/layout/orgChart1"/>
    <dgm:cxn modelId="{A6844BA0-36E5-404D-938B-CFDC7DD6CF35}" type="presOf" srcId="{C0AEB2B5-1CF6-4BB3-9590-712E7CC611E5}" destId="{802681ED-B37E-4CF4-8A26-BB852D0C4CAC}" srcOrd="0" destOrd="0" presId="urn:microsoft.com/office/officeart/2005/8/layout/orgChart1"/>
    <dgm:cxn modelId="{FDCBDA85-AB37-4D76-A7CF-BE96E7A064C5}" srcId="{0C750E61-810D-4197-B08F-C33B3B8A0522}" destId="{10BA65F4-91DB-49AC-AAD1-AB87B8F1CD9E}" srcOrd="1" destOrd="0" parTransId="{C0AEB2B5-1CF6-4BB3-9590-712E7CC611E5}" sibTransId="{80A431AE-9D35-4457-A0BF-F22298DE28EF}"/>
    <dgm:cxn modelId="{D9AE776B-5091-45F9-89E6-887F070EE596}" type="presOf" srcId="{10BA65F4-91DB-49AC-AAD1-AB87B8F1CD9E}" destId="{773BC415-5450-4FD3-B79A-912E777FEED2}" srcOrd="1" destOrd="0" presId="urn:microsoft.com/office/officeart/2005/8/layout/orgChart1"/>
    <dgm:cxn modelId="{33434D1A-7C3E-4491-984B-77F595A39F3E}" srcId="{D8FC9E13-CB95-47B3-A061-645A593EBCB1}" destId="{0C750E61-810D-4197-B08F-C33B3B8A0522}" srcOrd="0" destOrd="0" parTransId="{1305E5C5-B732-4A35-B3C6-8D9541411DE2}" sibTransId="{A45B9DDE-27C0-4A93-9746-2E6E8088C0A5}"/>
    <dgm:cxn modelId="{3E91AC26-A896-4184-A594-C9B1F9871F84}" type="presOf" srcId="{4357AF7B-E91C-41B2-9785-32E11B1E9027}" destId="{B57C1F99-9B7A-4B11-B8C5-AC951DDBBB68}" srcOrd="0" destOrd="0" presId="urn:microsoft.com/office/officeart/2005/8/layout/orgChart1"/>
    <dgm:cxn modelId="{747E6177-A33C-4DB9-924D-F4C3080D7841}" type="presParOf" srcId="{9B946C84-02CF-44C9-A8B0-E5BB3AA2E2FF}" destId="{012D69E6-4FBD-436C-8675-AF714AE116D8}" srcOrd="0" destOrd="0" presId="urn:microsoft.com/office/officeart/2005/8/layout/orgChart1"/>
    <dgm:cxn modelId="{D24103F1-28CA-44A4-B33F-03798D58AD11}" type="presParOf" srcId="{012D69E6-4FBD-436C-8675-AF714AE116D8}" destId="{0FFF09E6-EE7B-4B70-9593-2D4ACAEC2A92}" srcOrd="0" destOrd="0" presId="urn:microsoft.com/office/officeart/2005/8/layout/orgChart1"/>
    <dgm:cxn modelId="{E11441A8-4FE3-4DAE-A358-CD6E21CF6D9F}" type="presParOf" srcId="{0FFF09E6-EE7B-4B70-9593-2D4ACAEC2A92}" destId="{CDB53BD3-0B50-43FC-A114-F5CA7C6CF29B}" srcOrd="0" destOrd="0" presId="urn:microsoft.com/office/officeart/2005/8/layout/orgChart1"/>
    <dgm:cxn modelId="{BAC5C11E-AE51-4E7C-A07B-3106C1A1592E}" type="presParOf" srcId="{0FFF09E6-EE7B-4B70-9593-2D4ACAEC2A92}" destId="{4ACE2C5C-007A-43F8-90AE-D5513CC9C574}" srcOrd="1" destOrd="0" presId="urn:microsoft.com/office/officeart/2005/8/layout/orgChart1"/>
    <dgm:cxn modelId="{FF8DC078-D45B-493E-864F-0F57017A9DAF}" type="presParOf" srcId="{012D69E6-4FBD-436C-8675-AF714AE116D8}" destId="{4417E91E-F5E6-456A-BC20-01A6856277E3}" srcOrd="1" destOrd="0" presId="urn:microsoft.com/office/officeart/2005/8/layout/orgChart1"/>
    <dgm:cxn modelId="{044A8BC2-5C67-4C33-99DA-10D486DCD01C}" type="presParOf" srcId="{4417E91E-F5E6-456A-BC20-01A6856277E3}" destId="{B57C1F99-9B7A-4B11-B8C5-AC951DDBBB68}" srcOrd="0" destOrd="0" presId="urn:microsoft.com/office/officeart/2005/8/layout/orgChart1"/>
    <dgm:cxn modelId="{53EFE5EC-AB3E-4505-B521-8ACF799D134E}" type="presParOf" srcId="{4417E91E-F5E6-456A-BC20-01A6856277E3}" destId="{C2F4D429-DE60-4AA3-8548-F0F97BE63454}" srcOrd="1" destOrd="0" presId="urn:microsoft.com/office/officeart/2005/8/layout/orgChart1"/>
    <dgm:cxn modelId="{6FE66CB6-BE32-4173-AF6D-492B232158D9}" type="presParOf" srcId="{C2F4D429-DE60-4AA3-8548-F0F97BE63454}" destId="{705E1E3A-1F09-4B24-8768-F3B6F7F35CFB}" srcOrd="0" destOrd="0" presId="urn:microsoft.com/office/officeart/2005/8/layout/orgChart1"/>
    <dgm:cxn modelId="{A9544CFD-58C3-4744-94F7-261C7F474E52}" type="presParOf" srcId="{705E1E3A-1F09-4B24-8768-F3B6F7F35CFB}" destId="{31AB0A93-E7E6-4259-85FA-B32A0CC74EBD}" srcOrd="0" destOrd="0" presId="urn:microsoft.com/office/officeart/2005/8/layout/orgChart1"/>
    <dgm:cxn modelId="{EB7B5B61-5D3E-47AF-AB75-1A258F821A34}" type="presParOf" srcId="{705E1E3A-1F09-4B24-8768-F3B6F7F35CFB}" destId="{D408C34D-62AB-49BC-9599-E40DC4ED012F}" srcOrd="1" destOrd="0" presId="urn:microsoft.com/office/officeart/2005/8/layout/orgChart1"/>
    <dgm:cxn modelId="{D23209C9-D009-4600-B6CD-D57D31A28C8A}" type="presParOf" srcId="{C2F4D429-DE60-4AA3-8548-F0F97BE63454}" destId="{84B0BCE0-9084-4317-9F7E-FC4CA4832734}" srcOrd="1" destOrd="0" presId="urn:microsoft.com/office/officeart/2005/8/layout/orgChart1"/>
    <dgm:cxn modelId="{C97C9677-403C-4E34-BA3F-E037A0EEBD8A}" type="presParOf" srcId="{C2F4D429-DE60-4AA3-8548-F0F97BE63454}" destId="{C70A0646-61D0-432E-A411-55F99F0412CB}" srcOrd="2" destOrd="0" presId="urn:microsoft.com/office/officeart/2005/8/layout/orgChart1"/>
    <dgm:cxn modelId="{EA6A05B2-6F9C-4278-A98E-5A552E889AF8}" type="presParOf" srcId="{4417E91E-F5E6-456A-BC20-01A6856277E3}" destId="{802681ED-B37E-4CF4-8A26-BB852D0C4CAC}" srcOrd="2" destOrd="0" presId="urn:microsoft.com/office/officeart/2005/8/layout/orgChart1"/>
    <dgm:cxn modelId="{23C6AF3C-7864-4287-89DB-939C29DA3670}" type="presParOf" srcId="{4417E91E-F5E6-456A-BC20-01A6856277E3}" destId="{B13A65D8-A080-48FB-A440-1AEEDE5CC1F5}" srcOrd="3" destOrd="0" presId="urn:microsoft.com/office/officeart/2005/8/layout/orgChart1"/>
    <dgm:cxn modelId="{DFF939B8-E762-4F1B-8C9F-4306717DD3A2}" type="presParOf" srcId="{B13A65D8-A080-48FB-A440-1AEEDE5CC1F5}" destId="{7139A6F1-0263-475B-B9E1-A0F43730BEE0}" srcOrd="0" destOrd="0" presId="urn:microsoft.com/office/officeart/2005/8/layout/orgChart1"/>
    <dgm:cxn modelId="{9750080A-AA91-4978-A110-CE49F2BCBC4F}" type="presParOf" srcId="{7139A6F1-0263-475B-B9E1-A0F43730BEE0}" destId="{1ED89E3D-D78F-41EF-BCCF-4D77948CB66A}" srcOrd="0" destOrd="0" presId="urn:microsoft.com/office/officeart/2005/8/layout/orgChart1"/>
    <dgm:cxn modelId="{9625B7B8-D0E3-4587-8BF2-3734ADA3715D}" type="presParOf" srcId="{7139A6F1-0263-475B-B9E1-A0F43730BEE0}" destId="{773BC415-5450-4FD3-B79A-912E777FEED2}" srcOrd="1" destOrd="0" presId="urn:microsoft.com/office/officeart/2005/8/layout/orgChart1"/>
    <dgm:cxn modelId="{C9087AF7-7266-4C2E-81B8-B0D7CD56382C}" type="presParOf" srcId="{B13A65D8-A080-48FB-A440-1AEEDE5CC1F5}" destId="{C35608B8-D2B9-429C-8851-1164D2A310BA}" srcOrd="1" destOrd="0" presId="urn:microsoft.com/office/officeart/2005/8/layout/orgChart1"/>
    <dgm:cxn modelId="{C2711597-A649-465F-9BAB-393D66578D42}" type="presParOf" srcId="{B13A65D8-A080-48FB-A440-1AEEDE5CC1F5}" destId="{4316E985-C586-4B87-8DBB-3063BDC7D1B5}" srcOrd="2" destOrd="0" presId="urn:microsoft.com/office/officeart/2005/8/layout/orgChart1"/>
    <dgm:cxn modelId="{FE5DFCFF-2A40-486A-8614-03096BBB43D5}" type="presParOf" srcId="{012D69E6-4FBD-436C-8675-AF714AE116D8}" destId="{60F785DF-C78C-4520-A850-DFEB2BF01743}" srcOrd="2" destOrd="0" presId="urn:microsoft.com/office/officeart/2005/8/layout/orgChart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2681ED-B37E-4CF4-8A26-BB852D0C4CAC}">
      <dsp:nvSpPr>
        <dsp:cNvPr id="0" name=""/>
        <dsp:cNvSpPr/>
      </dsp:nvSpPr>
      <dsp:spPr>
        <a:xfrm>
          <a:off x="3270249" y="2077883"/>
          <a:ext cx="1727606" cy="543231"/>
        </a:xfrm>
        <a:custGeom>
          <a:avLst/>
          <a:gdLst/>
          <a:ahLst/>
          <a:cxnLst/>
          <a:rect l="0" t="0" r="0" b="0"/>
          <a:pathLst>
            <a:path>
              <a:moveTo>
                <a:pt x="0" y="0"/>
              </a:moveTo>
              <a:lnTo>
                <a:pt x="0" y="271615"/>
              </a:lnTo>
              <a:lnTo>
                <a:pt x="1727606" y="271615"/>
              </a:lnTo>
              <a:lnTo>
                <a:pt x="1727606" y="543231"/>
              </a:lnTo>
            </a:path>
          </a:pathLst>
        </a:custGeom>
        <a:noFill/>
        <a:ln w="10795" cap="flat" cmpd="sng" algn="ctr">
          <a:solidFill>
            <a:schemeClr val="accent5">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57C1F99-9B7A-4B11-B8C5-AC951DDBBB68}">
      <dsp:nvSpPr>
        <dsp:cNvPr id="0" name=""/>
        <dsp:cNvSpPr/>
      </dsp:nvSpPr>
      <dsp:spPr>
        <a:xfrm>
          <a:off x="1458416" y="2077883"/>
          <a:ext cx="1811833" cy="543231"/>
        </a:xfrm>
        <a:custGeom>
          <a:avLst/>
          <a:gdLst/>
          <a:ahLst/>
          <a:cxnLst/>
          <a:rect l="0" t="0" r="0" b="0"/>
          <a:pathLst>
            <a:path>
              <a:moveTo>
                <a:pt x="1811833" y="0"/>
              </a:moveTo>
              <a:lnTo>
                <a:pt x="1811833" y="271615"/>
              </a:lnTo>
              <a:lnTo>
                <a:pt x="0" y="271615"/>
              </a:lnTo>
              <a:lnTo>
                <a:pt x="0" y="543231"/>
              </a:lnTo>
            </a:path>
          </a:pathLst>
        </a:custGeom>
        <a:noFill/>
        <a:ln w="10795" cap="flat" cmpd="sng" algn="ctr">
          <a:solidFill>
            <a:schemeClr val="accent5">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DB53BD3-0B50-43FC-A114-F5CA7C6CF29B}">
      <dsp:nvSpPr>
        <dsp:cNvPr id="0" name=""/>
        <dsp:cNvSpPr/>
      </dsp:nvSpPr>
      <dsp:spPr>
        <a:xfrm>
          <a:off x="1976840" y="784474"/>
          <a:ext cx="2586818" cy="1293409"/>
        </a:xfrm>
        <a:prstGeom prst="rect">
          <a:avLst/>
        </a:prstGeom>
        <a:solidFill>
          <a:schemeClr val="lt1">
            <a:hueOff val="0"/>
            <a:satOff val="0"/>
            <a:lumOff val="0"/>
            <a:alphaOff val="0"/>
          </a:schemeClr>
        </a:solidFill>
        <a:ln w="381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1600200">
            <a:lnSpc>
              <a:spcPct val="90000"/>
            </a:lnSpc>
            <a:spcBef>
              <a:spcPct val="0"/>
            </a:spcBef>
            <a:spcAft>
              <a:spcPct val="35000"/>
            </a:spcAft>
          </a:pPr>
          <a:r>
            <a:rPr lang="en-US" sz="3600" kern="1200" dirty="0" smtClean="0"/>
            <a:t>2 cones</a:t>
          </a:r>
        </a:p>
        <a:p>
          <a:pPr lvl="0" algn="ctr" defTabSz="1600200">
            <a:lnSpc>
              <a:spcPct val="90000"/>
            </a:lnSpc>
            <a:spcBef>
              <a:spcPct val="0"/>
            </a:spcBef>
            <a:spcAft>
              <a:spcPct val="35000"/>
            </a:spcAft>
          </a:pPr>
          <a:r>
            <a:rPr lang="en-US" sz="2400" kern="1200" dirty="0" smtClean="0"/>
            <a:t>(dichromat)</a:t>
          </a:r>
          <a:endParaRPr lang="en-US" sz="2400" kern="1200" dirty="0"/>
        </a:p>
      </dsp:txBody>
      <dsp:txXfrm>
        <a:off x="1976840" y="784474"/>
        <a:ext cx="2586818" cy="1293409"/>
      </dsp:txXfrm>
    </dsp:sp>
    <dsp:sp modelId="{31AB0A93-E7E6-4259-85FA-B32A0CC74EBD}">
      <dsp:nvSpPr>
        <dsp:cNvPr id="0" name=""/>
        <dsp:cNvSpPr/>
      </dsp:nvSpPr>
      <dsp:spPr>
        <a:xfrm>
          <a:off x="2425" y="2621115"/>
          <a:ext cx="2911981" cy="1293409"/>
        </a:xfrm>
        <a:prstGeom prst="rect">
          <a:avLst/>
        </a:prstGeom>
        <a:solidFill>
          <a:schemeClr val="lt1"/>
        </a:solidFill>
        <a:ln w="38100" cap="flat" cmpd="sng" algn="ctr">
          <a:noFill/>
          <a:prstDash val="solid"/>
        </a:ln>
        <a:effectLst/>
      </dsp:spPr>
      <dsp:style>
        <a:lnRef idx="2">
          <a:schemeClr val="accent6"/>
        </a:lnRef>
        <a:fillRef idx="1">
          <a:schemeClr val="lt1"/>
        </a:fillRef>
        <a:effectRef idx="0">
          <a:schemeClr val="accent6"/>
        </a:effectRef>
        <a:fontRef idx="minor">
          <a:schemeClr val="dk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sz="2800" kern="1200" dirty="0" smtClean="0"/>
            <a:t>(L) protanopia</a:t>
          </a:r>
        </a:p>
        <a:p>
          <a:pPr lvl="0" algn="ctr" defTabSz="1244600">
            <a:lnSpc>
              <a:spcPct val="90000"/>
            </a:lnSpc>
            <a:spcBef>
              <a:spcPct val="0"/>
            </a:spcBef>
            <a:spcAft>
              <a:spcPct val="35000"/>
            </a:spcAft>
          </a:pPr>
          <a:r>
            <a:rPr lang="en-US" sz="2800" kern="1200" dirty="0" smtClean="0">
              <a:solidFill>
                <a:srgbClr val="C00000"/>
              </a:solidFill>
            </a:rPr>
            <a:t>red-blind</a:t>
          </a:r>
          <a:endParaRPr lang="en-US" sz="2800" kern="1200" dirty="0">
            <a:solidFill>
              <a:srgbClr val="C00000"/>
            </a:solidFill>
          </a:endParaRPr>
        </a:p>
      </dsp:txBody>
      <dsp:txXfrm>
        <a:off x="2425" y="2621115"/>
        <a:ext cx="2911981" cy="1293409"/>
      </dsp:txXfrm>
    </dsp:sp>
    <dsp:sp modelId="{1ED89E3D-D78F-41EF-BCCF-4D77948CB66A}">
      <dsp:nvSpPr>
        <dsp:cNvPr id="0" name=""/>
        <dsp:cNvSpPr/>
      </dsp:nvSpPr>
      <dsp:spPr>
        <a:xfrm>
          <a:off x="3457639" y="2621115"/>
          <a:ext cx="3080435" cy="1293409"/>
        </a:xfrm>
        <a:prstGeom prst="rect">
          <a:avLst/>
        </a:prstGeom>
        <a:solidFill>
          <a:schemeClr val="lt1"/>
        </a:solidFill>
        <a:ln w="38100" cap="flat" cmpd="sng" algn="ctr">
          <a:noFill/>
          <a:prstDash val="solid"/>
        </a:ln>
        <a:effectLst/>
      </dsp:spPr>
      <dsp:style>
        <a:lnRef idx="2">
          <a:schemeClr val="accent4"/>
        </a:lnRef>
        <a:fillRef idx="1">
          <a:schemeClr val="lt1"/>
        </a:fillRef>
        <a:effectRef idx="0">
          <a:schemeClr val="accent4"/>
        </a:effectRef>
        <a:fontRef idx="minor">
          <a:schemeClr val="dk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sz="2800" kern="1200" dirty="0" smtClean="0"/>
            <a:t>(M) deuteranopia</a:t>
          </a:r>
        </a:p>
        <a:p>
          <a:pPr lvl="0" algn="ctr" defTabSz="1244600">
            <a:lnSpc>
              <a:spcPct val="90000"/>
            </a:lnSpc>
            <a:spcBef>
              <a:spcPct val="0"/>
            </a:spcBef>
            <a:spcAft>
              <a:spcPct val="35000"/>
            </a:spcAft>
          </a:pPr>
          <a:r>
            <a:rPr lang="en-US" sz="2800" kern="1200" dirty="0" smtClean="0">
              <a:solidFill>
                <a:srgbClr val="00B050"/>
              </a:solidFill>
            </a:rPr>
            <a:t>green-blind</a:t>
          </a:r>
          <a:endParaRPr lang="en-US" sz="2800" kern="1200" dirty="0">
            <a:solidFill>
              <a:srgbClr val="00B050"/>
            </a:solidFill>
          </a:endParaRPr>
        </a:p>
      </dsp:txBody>
      <dsp:txXfrm>
        <a:off x="3457639" y="2621115"/>
        <a:ext cx="3080435" cy="129340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2681ED-B37E-4CF4-8A26-BB852D0C4CAC}">
      <dsp:nvSpPr>
        <dsp:cNvPr id="0" name=""/>
        <dsp:cNvSpPr/>
      </dsp:nvSpPr>
      <dsp:spPr>
        <a:xfrm>
          <a:off x="3270249" y="2087978"/>
          <a:ext cx="1716712" cy="548261"/>
        </a:xfrm>
        <a:custGeom>
          <a:avLst/>
          <a:gdLst/>
          <a:ahLst/>
          <a:cxnLst/>
          <a:rect l="0" t="0" r="0" b="0"/>
          <a:pathLst>
            <a:path>
              <a:moveTo>
                <a:pt x="0" y="0"/>
              </a:moveTo>
              <a:lnTo>
                <a:pt x="0" y="274130"/>
              </a:lnTo>
              <a:lnTo>
                <a:pt x="1716712" y="274130"/>
              </a:lnTo>
              <a:lnTo>
                <a:pt x="1716712" y="548261"/>
              </a:lnTo>
            </a:path>
          </a:pathLst>
        </a:custGeom>
        <a:noFill/>
        <a:ln w="10795" cap="flat" cmpd="sng" algn="ctr">
          <a:solidFill>
            <a:schemeClr val="accent5">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57C1F99-9B7A-4B11-B8C5-AC951DDBBB68}">
      <dsp:nvSpPr>
        <dsp:cNvPr id="0" name=""/>
        <dsp:cNvSpPr/>
      </dsp:nvSpPr>
      <dsp:spPr>
        <a:xfrm>
          <a:off x="1444015" y="2087978"/>
          <a:ext cx="1826234" cy="548261"/>
        </a:xfrm>
        <a:custGeom>
          <a:avLst/>
          <a:gdLst/>
          <a:ahLst/>
          <a:cxnLst/>
          <a:rect l="0" t="0" r="0" b="0"/>
          <a:pathLst>
            <a:path>
              <a:moveTo>
                <a:pt x="1826234" y="0"/>
              </a:moveTo>
              <a:lnTo>
                <a:pt x="1826234" y="274130"/>
              </a:lnTo>
              <a:lnTo>
                <a:pt x="0" y="274130"/>
              </a:lnTo>
              <a:lnTo>
                <a:pt x="0" y="548261"/>
              </a:lnTo>
            </a:path>
          </a:pathLst>
        </a:custGeom>
        <a:noFill/>
        <a:ln w="10795" cap="flat" cmpd="sng" algn="ctr">
          <a:solidFill>
            <a:schemeClr val="accent5">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DB53BD3-0B50-43FC-A114-F5CA7C6CF29B}">
      <dsp:nvSpPr>
        <dsp:cNvPr id="0" name=""/>
        <dsp:cNvSpPr/>
      </dsp:nvSpPr>
      <dsp:spPr>
        <a:xfrm>
          <a:off x="1964864" y="782593"/>
          <a:ext cx="2610770" cy="1305385"/>
        </a:xfrm>
        <a:prstGeom prst="rect">
          <a:avLst/>
        </a:prstGeom>
        <a:solidFill>
          <a:schemeClr val="lt1">
            <a:hueOff val="0"/>
            <a:satOff val="0"/>
            <a:lumOff val="0"/>
            <a:alphaOff val="0"/>
          </a:schemeClr>
        </a:solidFill>
        <a:ln w="381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1600200">
            <a:lnSpc>
              <a:spcPct val="90000"/>
            </a:lnSpc>
            <a:spcBef>
              <a:spcPct val="0"/>
            </a:spcBef>
            <a:spcAft>
              <a:spcPct val="35000"/>
            </a:spcAft>
          </a:pPr>
          <a:r>
            <a:rPr lang="en-US" sz="3600" kern="1200" dirty="0" smtClean="0"/>
            <a:t>3 cones</a:t>
          </a:r>
        </a:p>
        <a:p>
          <a:pPr lvl="0" algn="ctr" defTabSz="1600200">
            <a:lnSpc>
              <a:spcPct val="90000"/>
            </a:lnSpc>
            <a:spcBef>
              <a:spcPct val="0"/>
            </a:spcBef>
            <a:spcAft>
              <a:spcPct val="35000"/>
            </a:spcAft>
          </a:pPr>
          <a:r>
            <a:rPr lang="en-US" sz="2400" kern="1200" dirty="0" smtClean="0"/>
            <a:t>(trichromat)</a:t>
          </a:r>
        </a:p>
      </dsp:txBody>
      <dsp:txXfrm>
        <a:off x="1964864" y="782593"/>
        <a:ext cx="2610770" cy="1305385"/>
      </dsp:txXfrm>
    </dsp:sp>
    <dsp:sp modelId="{31AB0A93-E7E6-4259-85FA-B32A0CC74EBD}">
      <dsp:nvSpPr>
        <dsp:cNvPr id="0" name=""/>
        <dsp:cNvSpPr/>
      </dsp:nvSpPr>
      <dsp:spPr>
        <a:xfrm>
          <a:off x="1434" y="2636240"/>
          <a:ext cx="2885162" cy="1280165"/>
        </a:xfrm>
        <a:prstGeom prst="rect">
          <a:avLst/>
        </a:prstGeom>
        <a:solidFill>
          <a:schemeClr val="lt1"/>
        </a:solidFill>
        <a:ln w="38100" cap="flat" cmpd="sng" algn="ctr">
          <a:noFill/>
          <a:prstDash val="solid"/>
        </a:ln>
        <a:effectLst/>
      </dsp:spPr>
      <dsp:style>
        <a:lnRef idx="2">
          <a:schemeClr val="accent6"/>
        </a:lnRef>
        <a:fillRef idx="1">
          <a:schemeClr val="lt1"/>
        </a:fillRef>
        <a:effectRef idx="0">
          <a:schemeClr val="accent6"/>
        </a:effectRef>
        <a:fontRef idx="minor">
          <a:schemeClr val="dk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sz="2800" kern="1200" dirty="0" smtClean="0"/>
            <a:t>(L) protanomaly</a:t>
          </a:r>
        </a:p>
        <a:p>
          <a:pPr lvl="0" algn="ctr" defTabSz="1244600">
            <a:lnSpc>
              <a:spcPct val="90000"/>
            </a:lnSpc>
            <a:spcBef>
              <a:spcPct val="0"/>
            </a:spcBef>
            <a:spcAft>
              <a:spcPct val="35000"/>
            </a:spcAft>
          </a:pPr>
          <a:r>
            <a:rPr lang="en-US" sz="2800" kern="1200" dirty="0" smtClean="0">
              <a:solidFill>
                <a:srgbClr val="C00000"/>
              </a:solidFill>
            </a:rPr>
            <a:t>red-weak</a:t>
          </a:r>
          <a:endParaRPr lang="en-US" sz="2800" kern="1200" dirty="0">
            <a:solidFill>
              <a:srgbClr val="C00000"/>
            </a:solidFill>
          </a:endParaRPr>
        </a:p>
      </dsp:txBody>
      <dsp:txXfrm>
        <a:off x="1434" y="2636240"/>
        <a:ext cx="2885162" cy="1280165"/>
      </dsp:txXfrm>
    </dsp:sp>
    <dsp:sp modelId="{1ED89E3D-D78F-41EF-BCCF-4D77948CB66A}">
      <dsp:nvSpPr>
        <dsp:cNvPr id="0" name=""/>
        <dsp:cNvSpPr/>
      </dsp:nvSpPr>
      <dsp:spPr>
        <a:xfrm>
          <a:off x="3434859" y="2636240"/>
          <a:ext cx="3104206" cy="1280165"/>
        </a:xfrm>
        <a:prstGeom prst="rect">
          <a:avLst/>
        </a:prstGeom>
        <a:solidFill>
          <a:schemeClr val="lt1">
            <a:hueOff val="0"/>
            <a:satOff val="0"/>
            <a:lumOff val="0"/>
            <a:alphaOff val="0"/>
          </a:schemeClr>
        </a:solidFill>
        <a:ln w="381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sz="2800" kern="1200" dirty="0" smtClean="0"/>
            <a:t>(M) deuteranomaly</a:t>
          </a:r>
        </a:p>
        <a:p>
          <a:pPr lvl="0" algn="ctr" defTabSz="1244600">
            <a:lnSpc>
              <a:spcPct val="90000"/>
            </a:lnSpc>
            <a:spcBef>
              <a:spcPct val="0"/>
            </a:spcBef>
            <a:spcAft>
              <a:spcPct val="35000"/>
            </a:spcAft>
          </a:pPr>
          <a:r>
            <a:rPr lang="en-US" sz="2800" kern="1200" dirty="0" smtClean="0">
              <a:solidFill>
                <a:srgbClr val="00B050"/>
              </a:solidFill>
            </a:rPr>
            <a:t>green-weak</a:t>
          </a:r>
          <a:endParaRPr lang="en-US" sz="2800" kern="1200" dirty="0">
            <a:solidFill>
              <a:srgbClr val="00B050"/>
            </a:solidFill>
          </a:endParaRPr>
        </a:p>
      </dsp:txBody>
      <dsp:txXfrm>
        <a:off x="3434859" y="2636240"/>
        <a:ext cx="3104206" cy="1280165"/>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306221" fontAlgn="auto">
              <a:spcBef>
                <a:spcPts val="0"/>
              </a:spcBef>
              <a:spcAft>
                <a:spcPts val="0"/>
              </a:spcAft>
              <a:defRPr sz="1200" dirty="0">
                <a:latin typeface="BentonSans Book"/>
                <a:ea typeface="+mn-ea"/>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306221" fontAlgn="auto">
              <a:spcBef>
                <a:spcPts val="0"/>
              </a:spcBef>
              <a:spcAft>
                <a:spcPts val="0"/>
              </a:spcAft>
              <a:defRPr sz="1200" smtClean="0">
                <a:latin typeface="BentonSans Book"/>
                <a:ea typeface="+mn-ea"/>
                <a:cs typeface="+mn-cs"/>
              </a:defRPr>
            </a:lvl1pPr>
          </a:lstStyle>
          <a:p>
            <a:pPr>
              <a:defRPr/>
            </a:pPr>
            <a:fld id="{85591767-110F-A243-83F9-36645DAA76CB}" type="datetime1">
              <a:rPr lang="en-US"/>
              <a:pPr>
                <a:defRPr/>
              </a:pPr>
              <a:t>9/6/2018</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defTabSz="1306221" fontAlgn="auto">
              <a:spcBef>
                <a:spcPts val="0"/>
              </a:spcBef>
              <a:spcAft>
                <a:spcPts val="0"/>
              </a:spcAft>
              <a:defRPr sz="1200" dirty="0">
                <a:latin typeface="BentonSans Book"/>
                <a:ea typeface="+mn-ea"/>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defTabSz="1306221" fontAlgn="auto">
              <a:spcBef>
                <a:spcPts val="0"/>
              </a:spcBef>
              <a:spcAft>
                <a:spcPts val="0"/>
              </a:spcAft>
              <a:defRPr sz="1200" smtClean="0">
                <a:latin typeface="BentonSans Book"/>
                <a:ea typeface="+mn-ea"/>
                <a:cs typeface="+mn-cs"/>
              </a:defRPr>
            </a:lvl1pPr>
          </a:lstStyle>
          <a:p>
            <a:pPr>
              <a:defRPr/>
            </a:pPr>
            <a:fld id="{183AF4F7-31B0-B643-9B95-E1F087EE11A4}" type="slidenum">
              <a:rPr lang="en-US"/>
              <a:pPr>
                <a:defRPr/>
              </a:pPr>
              <a:t>‹#›</a:t>
            </a:fld>
            <a:endParaRPr lang="en-US" dirty="0"/>
          </a:p>
        </p:txBody>
      </p:sp>
    </p:spTree>
    <p:extLst>
      <p:ext uri="{BB962C8B-B14F-4D97-AF65-F5344CB8AC3E}">
        <p14:creationId xmlns:p14="http://schemas.microsoft.com/office/powerpoint/2010/main" val="353554104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306221" fontAlgn="auto">
              <a:spcBef>
                <a:spcPts val="0"/>
              </a:spcBef>
              <a:spcAft>
                <a:spcPts val="0"/>
              </a:spcAft>
              <a:defRPr sz="1200" dirty="0">
                <a:latin typeface="BentonSans Book"/>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1306221" fontAlgn="auto">
              <a:spcBef>
                <a:spcPts val="0"/>
              </a:spcBef>
              <a:spcAft>
                <a:spcPts val="0"/>
              </a:spcAft>
              <a:defRPr sz="1200" smtClean="0">
                <a:latin typeface="BentonSans Book"/>
                <a:ea typeface="+mn-ea"/>
                <a:cs typeface="+mn-cs"/>
              </a:defRPr>
            </a:lvl1pPr>
          </a:lstStyle>
          <a:p>
            <a:pPr>
              <a:defRPr/>
            </a:pPr>
            <a:fld id="{7850FBDF-363D-BA4E-BF53-7E974FE76827}" type="datetime1">
              <a:rPr lang="en-US"/>
              <a:pPr>
                <a:defRPr/>
              </a:pPr>
              <a:t>9/6/2018</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defTabSz="1306221" fontAlgn="auto">
              <a:spcBef>
                <a:spcPts val="0"/>
              </a:spcBef>
              <a:spcAft>
                <a:spcPts val="0"/>
              </a:spcAft>
              <a:defRPr sz="1200" dirty="0">
                <a:latin typeface="BentonSans Book"/>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defTabSz="1306221" fontAlgn="auto">
              <a:spcBef>
                <a:spcPts val="0"/>
              </a:spcBef>
              <a:spcAft>
                <a:spcPts val="0"/>
              </a:spcAft>
              <a:defRPr sz="1200" smtClean="0">
                <a:latin typeface="BentonSans Book"/>
                <a:ea typeface="+mn-ea"/>
                <a:cs typeface="+mn-cs"/>
              </a:defRPr>
            </a:lvl1pPr>
          </a:lstStyle>
          <a:p>
            <a:pPr>
              <a:defRPr/>
            </a:pPr>
            <a:fld id="{BE318CCB-9EB4-A04E-B82B-4EF927884A69}" type="slidenum">
              <a:rPr lang="en-US"/>
              <a:pPr>
                <a:defRPr/>
              </a:pPr>
              <a:t>‹#›</a:t>
            </a:fld>
            <a:endParaRPr lang="en-US" dirty="0"/>
          </a:p>
        </p:txBody>
      </p:sp>
    </p:spTree>
    <p:extLst>
      <p:ext uri="{BB962C8B-B14F-4D97-AF65-F5344CB8AC3E}">
        <p14:creationId xmlns:p14="http://schemas.microsoft.com/office/powerpoint/2010/main" val="1518684071"/>
      </p:ext>
    </p:extLst>
  </p:cSld>
  <p:clrMap bg1="lt1" tx1="dk1" bg2="lt2" tx2="dk2" accent1="accent1" accent2="accent2" accent3="accent3" accent4="accent4" accent5="accent5" accent6="accent6" hlink="hlink" folHlink="folHlink"/>
  <p:hf sldNum="0" hdr="0" ftr="0" dt="0"/>
  <p:notesStyle>
    <a:lvl1pPr algn="l" defTabSz="1304925" rtl="0" fontAlgn="base">
      <a:spcBef>
        <a:spcPct val="30000"/>
      </a:spcBef>
      <a:spcAft>
        <a:spcPct val="0"/>
      </a:spcAft>
      <a:defRPr kern="1200">
        <a:solidFill>
          <a:schemeClr val="tx1"/>
        </a:solidFill>
        <a:latin typeface="BentonSans Book"/>
        <a:ea typeface="ＭＳ Ｐゴシック" charset="0"/>
        <a:cs typeface="ＭＳ Ｐゴシック" charset="0"/>
      </a:defRPr>
    </a:lvl1pPr>
    <a:lvl2pPr marL="652463" algn="l" defTabSz="1304925" rtl="0" fontAlgn="base">
      <a:spcBef>
        <a:spcPct val="30000"/>
      </a:spcBef>
      <a:spcAft>
        <a:spcPct val="0"/>
      </a:spcAft>
      <a:defRPr kern="1200">
        <a:solidFill>
          <a:schemeClr val="tx1"/>
        </a:solidFill>
        <a:latin typeface="BentonSans Book"/>
        <a:ea typeface="ＭＳ Ｐゴシック" charset="0"/>
        <a:cs typeface="+mn-cs"/>
      </a:defRPr>
    </a:lvl2pPr>
    <a:lvl3pPr marL="1304925" algn="l" defTabSz="1304925" rtl="0" fontAlgn="base">
      <a:spcBef>
        <a:spcPct val="30000"/>
      </a:spcBef>
      <a:spcAft>
        <a:spcPct val="0"/>
      </a:spcAft>
      <a:defRPr kern="1200">
        <a:solidFill>
          <a:schemeClr val="tx1"/>
        </a:solidFill>
        <a:latin typeface="BentonSans Book"/>
        <a:ea typeface="ＭＳ Ｐゴシック" charset="0"/>
        <a:cs typeface="+mn-cs"/>
      </a:defRPr>
    </a:lvl3pPr>
    <a:lvl4pPr marL="1958975" algn="l" defTabSz="1304925" rtl="0" fontAlgn="base">
      <a:spcBef>
        <a:spcPct val="30000"/>
      </a:spcBef>
      <a:spcAft>
        <a:spcPct val="0"/>
      </a:spcAft>
      <a:defRPr kern="1200">
        <a:solidFill>
          <a:schemeClr val="tx1"/>
        </a:solidFill>
        <a:latin typeface="BentonSans Book"/>
        <a:ea typeface="ＭＳ Ｐゴシック" charset="0"/>
        <a:cs typeface="+mn-cs"/>
      </a:defRPr>
    </a:lvl4pPr>
    <a:lvl5pPr marL="2611438" algn="l" defTabSz="1304925" rtl="0" fontAlgn="base">
      <a:spcBef>
        <a:spcPct val="30000"/>
      </a:spcBef>
      <a:spcAft>
        <a:spcPct val="0"/>
      </a:spcAft>
      <a:defRPr kern="1200">
        <a:solidFill>
          <a:schemeClr val="tx1"/>
        </a:solidFill>
        <a:latin typeface="BentonSans Book"/>
        <a:ea typeface="ＭＳ Ｐゴシック" charset="0"/>
        <a:cs typeface="+mn-cs"/>
      </a:defRPr>
    </a:lvl5pPr>
    <a:lvl6pPr marL="3265550" algn="l" defTabSz="1306221" rtl="0" eaLnBrk="1" latinLnBrk="0" hangingPunct="1">
      <a:defRPr sz="1800" kern="1200">
        <a:solidFill>
          <a:schemeClr val="tx1"/>
        </a:solidFill>
        <a:latin typeface="+mn-lt"/>
        <a:ea typeface="+mn-ea"/>
        <a:cs typeface="+mn-cs"/>
      </a:defRPr>
    </a:lvl6pPr>
    <a:lvl7pPr marL="3918661" algn="l" defTabSz="1306221" rtl="0" eaLnBrk="1" latinLnBrk="0" hangingPunct="1">
      <a:defRPr sz="1800" kern="1200">
        <a:solidFill>
          <a:schemeClr val="tx1"/>
        </a:solidFill>
        <a:latin typeface="+mn-lt"/>
        <a:ea typeface="+mn-ea"/>
        <a:cs typeface="+mn-cs"/>
      </a:defRPr>
    </a:lvl7pPr>
    <a:lvl8pPr marL="4571771" algn="l" defTabSz="1306221" rtl="0" eaLnBrk="1" latinLnBrk="0" hangingPunct="1">
      <a:defRPr sz="1800" kern="1200">
        <a:solidFill>
          <a:schemeClr val="tx1"/>
        </a:solidFill>
        <a:latin typeface="+mn-lt"/>
        <a:ea typeface="+mn-ea"/>
        <a:cs typeface="+mn-cs"/>
      </a:defRPr>
    </a:lvl8pPr>
    <a:lvl9pPr marL="5224882" algn="l" defTabSz="1306221" rtl="0" eaLnBrk="1" latinLnBrk="0" hangingPunct="1">
      <a:defRPr sz="1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6866"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Title Slide</a:t>
            </a:r>
          </a:p>
        </p:txBody>
      </p:sp>
    </p:spTree>
    <p:extLst>
      <p:ext uri="{BB962C8B-B14F-4D97-AF65-F5344CB8AC3E}">
        <p14:creationId xmlns:p14="http://schemas.microsoft.com/office/powerpoint/2010/main" val="29659451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304925" rtl="0" eaLnBrk="1" fontAlgn="base" latinLnBrk="0" hangingPunct="1">
              <a:lnSpc>
                <a:spcPct val="100000"/>
              </a:lnSpc>
              <a:spcBef>
                <a:spcPct val="30000"/>
              </a:spcBef>
              <a:spcAft>
                <a:spcPct val="0"/>
              </a:spcAft>
              <a:buClrTx/>
              <a:buSzTx/>
              <a:buFontTx/>
              <a:buNone/>
              <a:tabLst/>
              <a:defRPr/>
            </a:pPr>
            <a:r>
              <a:rPr lang="en-US" b="0" baseline="0" dirty="0" smtClean="0"/>
              <a:t>A </a:t>
            </a:r>
            <a:r>
              <a:rPr lang="en-US" b="1" baseline="0" dirty="0" smtClean="0"/>
              <a:t>Highlight</a:t>
            </a:r>
            <a:r>
              <a:rPr lang="en-US" b="0" baseline="0" dirty="0" smtClean="0"/>
              <a:t> color is used to highlight one data point or category. For example, if you have 50 lines, each representing one state, then you might highlight one state. This allows the reader to see for example California versus all of the other states.  This </a:t>
            </a:r>
            <a:r>
              <a:rPr lang="en-US" b="0" baseline="0" dirty="0" err="1" smtClean="0"/>
              <a:t>slopegraph</a:t>
            </a:r>
            <a:r>
              <a:rPr lang="en-US" b="0" baseline="0" dirty="0" smtClean="0"/>
              <a:t> is filtered to show 7 states and Washington is highlighted.</a:t>
            </a:r>
          </a:p>
          <a:p>
            <a:endParaRPr lang="en-US" dirty="0"/>
          </a:p>
        </p:txBody>
      </p:sp>
    </p:spTree>
    <p:extLst>
      <p:ext uri="{BB962C8B-B14F-4D97-AF65-F5344CB8AC3E}">
        <p14:creationId xmlns:p14="http://schemas.microsoft.com/office/powerpoint/2010/main" val="26334262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baseline="0" dirty="0" smtClean="0"/>
              <a:t>Alerting</a:t>
            </a:r>
            <a:r>
              <a:rPr lang="en-US" b="0" baseline="0" dirty="0" smtClean="0"/>
              <a:t> colors are used to draw the readers attention, similar to Highlight, but in this case it’s done with an alarming or alerting color to tell the reader that something is wrong. It needs the readers attention. Note that in Western culture that red is often associated with bad. This may not be the case in other countries (ex. China). Bright alerting colors could be red, orange or yellow.</a:t>
            </a:r>
            <a:endParaRPr lang="en-US" b="1" dirty="0" smtClean="0"/>
          </a:p>
          <a:p>
            <a:endParaRPr lang="en-US" dirty="0"/>
          </a:p>
        </p:txBody>
      </p:sp>
    </p:spTree>
    <p:extLst>
      <p:ext uri="{BB962C8B-B14F-4D97-AF65-F5344CB8AC3E}">
        <p14:creationId xmlns:p14="http://schemas.microsoft.com/office/powerpoint/2010/main" val="32907078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Remember in module 1 we discussed long-term memory vs. short-term memory. Our long-term memory works</a:t>
            </a:r>
            <a:r>
              <a:rPr lang="en-US" baseline="0" dirty="0" smtClean="0"/>
              <a:t> very well for storing images of past experience that constantly reference, but our short-term memory can only hold so much. It’s our working memory and it can be overloaded quickly and easily.  Using too many colors also means that you will eventually run out of colors that have lots of contrast. You will end up with the similar colors, for example “Storage” and “Tables” are very similar. </a:t>
            </a:r>
          </a:p>
        </p:txBody>
      </p:sp>
    </p:spTree>
    <p:extLst>
      <p:ext uri="{BB962C8B-B14F-4D97-AF65-F5344CB8AC3E}">
        <p14:creationId xmlns:p14="http://schemas.microsoft.com/office/powerpoint/2010/main" val="26459612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normal color vision, the eye has 3 types of types of cones. Each type of cones responds to the different wave lengths. The Medium cones are more sensitive to green colors and the Long cones are more sensitive to red colors.</a:t>
            </a:r>
            <a:endParaRPr lang="en-US" dirty="0"/>
          </a:p>
        </p:txBody>
      </p:sp>
    </p:spTree>
    <p:extLst>
      <p:ext uri="{BB962C8B-B14F-4D97-AF65-F5344CB8AC3E}">
        <p14:creationId xmlns:p14="http://schemas.microsoft.com/office/powerpoint/2010/main" val="2162441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normal color vision, the eye has 3 types of types of cones. Each type of cones responds to the different wave lengths. When one cone is missing then a person is red-blind or green-blind depending on if it’s an L-cone or an M-Cone. If the person has 3 cones and has color vision deficiency then they are either red-weak or green-weak depending on the L-cone or M-cone.</a:t>
            </a:r>
          </a:p>
          <a:p>
            <a:endParaRPr lang="en-US" baseline="0" dirty="0" smtClean="0"/>
          </a:p>
          <a:p>
            <a:r>
              <a:rPr lang="en-US" baseline="0" dirty="0" smtClean="0"/>
              <a:t>Approximately 8% of men are colorblind and less than one half of one percent of women. Both the L and M cones are coded to the X chromosome. Women have two X chromosomes and can often overcome this. Men only have one and therefore are more often affected.</a:t>
            </a:r>
          </a:p>
          <a:p>
            <a:endParaRPr lang="en-US" baseline="0" smtClean="0"/>
          </a:p>
          <a:p>
            <a:endParaRPr lang="en-US" baseline="0" dirty="0" smtClean="0"/>
          </a:p>
          <a:p>
            <a:r>
              <a:rPr lang="en-US" baseline="0" dirty="0" smtClean="0"/>
              <a:t>Even more rare is someone with an absence of S-cones (1 in 10,000 men or women).</a:t>
            </a:r>
          </a:p>
          <a:p>
            <a:endParaRPr lang="en-US" baseline="0" dirty="0" smtClean="0"/>
          </a:p>
          <a:p>
            <a:r>
              <a:rPr lang="en-US" baseline="0" dirty="0" smtClean="0"/>
              <a:t>8% may not seem like much, but in predominantly white cultures, the numbers are higher, up to 12% of men. Even at 10%, it doesn’t take very many men in a room to have someone that suffers from color vision deficiency. This becomes a much bigger issue in large organizations or where visualizations are created for the general public.</a:t>
            </a:r>
            <a:endParaRPr lang="en-US" dirty="0"/>
          </a:p>
        </p:txBody>
      </p:sp>
    </p:spTree>
    <p:extLst>
      <p:ext uri="{BB962C8B-B14F-4D97-AF65-F5344CB8AC3E}">
        <p14:creationId xmlns:p14="http://schemas.microsoft.com/office/powerpoint/2010/main" val="1654771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i="1" dirty="0" smtClean="0">
                <a:latin typeface="Merriweather Light"/>
                <a:cs typeface="Calibri" pitchFamily="34" charset="0"/>
              </a:rPr>
              <a:t>2 cone </a:t>
            </a:r>
            <a:r>
              <a:rPr lang="en-US" sz="1800" i="1" dirty="0" err="1" smtClean="0">
                <a:latin typeface="Merriweather Light"/>
                <a:cs typeface="Calibri" pitchFamily="34" charset="0"/>
              </a:rPr>
              <a:t>Dichromats</a:t>
            </a:r>
            <a:r>
              <a:rPr lang="en-US" sz="1800" dirty="0" smtClean="0">
                <a:latin typeface="Merriweather Light"/>
                <a:cs typeface="Calibri" pitchFamily="34" charset="0"/>
              </a:rPr>
              <a:t>: </a:t>
            </a:r>
            <a:r>
              <a:rPr lang="en-US" sz="1800" b="1" dirty="0" smtClean="0">
                <a:latin typeface="Merriweather Light"/>
                <a:cs typeface="Calibri" pitchFamily="34" charset="0"/>
              </a:rPr>
              <a:t>Deuteranopia</a:t>
            </a:r>
            <a:r>
              <a:rPr lang="en-US" sz="1800" dirty="0" smtClean="0">
                <a:latin typeface="Merriweather Light"/>
                <a:cs typeface="Calibri" pitchFamily="34" charset="0"/>
              </a:rPr>
              <a:t> (also called green-blind). In this case the medium wavelength sensitive cones (green) are missing. A deuteranope can only distinguish 2 to 3 different hues, whereas somebody with normal vision sees 7 different hues.</a:t>
            </a:r>
          </a:p>
          <a:p>
            <a:endParaRPr lang="en-US" sz="1800" dirty="0" smtClean="0">
              <a:latin typeface="Merriweather Light"/>
              <a:cs typeface="Calibri" pitchFamily="34" charset="0"/>
            </a:endParaRPr>
          </a:p>
          <a:p>
            <a:r>
              <a:rPr lang="en-US" sz="1800" i="1" dirty="0" smtClean="0">
                <a:latin typeface="Merriweather Light"/>
                <a:cs typeface="Calibri" pitchFamily="34" charset="0"/>
              </a:rPr>
              <a:t>3 come Anomalous </a:t>
            </a:r>
            <a:r>
              <a:rPr lang="en-US" sz="1800" i="1" dirty="0" err="1" smtClean="0">
                <a:latin typeface="Merriweather Light"/>
                <a:cs typeface="Calibri" pitchFamily="34" charset="0"/>
              </a:rPr>
              <a:t>Trichromats</a:t>
            </a:r>
            <a:r>
              <a:rPr lang="en-US" sz="1800" dirty="0" smtClean="0">
                <a:latin typeface="Merriweather Light"/>
                <a:cs typeface="Calibri" pitchFamily="34" charset="0"/>
              </a:rPr>
              <a:t>: </a:t>
            </a:r>
            <a:r>
              <a:rPr lang="en-US" sz="1800" b="1" dirty="0" smtClean="0">
                <a:latin typeface="Merriweather Light"/>
                <a:cs typeface="Calibri" pitchFamily="34" charset="0"/>
              </a:rPr>
              <a:t>Deuteranomaly</a:t>
            </a:r>
            <a:r>
              <a:rPr lang="en-US" sz="1800" dirty="0" smtClean="0">
                <a:latin typeface="Merriweather Light"/>
                <a:cs typeface="Calibri" pitchFamily="34" charset="0"/>
              </a:rPr>
              <a:t> (green-weak). This can be everything between almost normal color vision and deuteranopia. The green sensitive cones are not missing in this case, but the peak of sensitivity is moved towards the red sensitive cones.</a:t>
            </a:r>
          </a:p>
          <a:p>
            <a:endParaRPr lang="en-US" dirty="0"/>
          </a:p>
        </p:txBody>
      </p:sp>
    </p:spTree>
    <p:extLst>
      <p:ext uri="{BB962C8B-B14F-4D97-AF65-F5344CB8AC3E}">
        <p14:creationId xmlns:p14="http://schemas.microsoft.com/office/powerpoint/2010/main" val="4731641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a:t>
            </a:r>
            <a:r>
              <a:rPr lang="en-US" baseline="0" dirty="0" smtClean="0"/>
              <a:t>s is an example of the traffic light colors in a table where there is no other accommodation for someone with CVD. In this case, the colors red and green are the only way to tell one square apart from another square. Notice in the deuteranopia simulation that it is impossible to tell the difference between most of the green and red squares.</a:t>
            </a:r>
            <a:endParaRPr lang="en-US" dirty="0"/>
          </a:p>
        </p:txBody>
      </p:sp>
    </p:spTree>
    <p:extLst>
      <p:ext uri="{BB962C8B-B14F-4D97-AF65-F5344CB8AC3E}">
        <p14:creationId xmlns:p14="http://schemas.microsoft.com/office/powerpoint/2010/main" val="15519560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we go back to the color wheel, we see that green and red are opposite each other. So what many data visualization designers will do is to turn</a:t>
            </a:r>
            <a:r>
              <a:rPr lang="en-US" baseline="0" dirty="0" smtClean="0"/>
              <a:t> on the color wheel clockwise to blue and orange. Blue for good instead of green and orange for bad instead of red. The color combination could also be blue and red, because it’s the blue color that is the most friendly to people with CVD.</a:t>
            </a:r>
            <a:endParaRPr lang="en-US" dirty="0"/>
          </a:p>
        </p:txBody>
      </p:sp>
    </p:spTree>
    <p:extLst>
      <p:ext uri="{BB962C8B-B14F-4D97-AF65-F5344CB8AC3E}">
        <p14:creationId xmlns:p14="http://schemas.microsoft.com/office/powerpoint/2010/main" val="39978008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an example of bar chart with the</a:t>
            </a:r>
            <a:r>
              <a:rPr lang="en-US" baseline="0" dirty="0" smtClean="0"/>
              <a:t> traffic light colors and a protanopia simulation. Look closely at the dark red versus the dark green.</a:t>
            </a:r>
            <a:endParaRPr lang="en-US" dirty="0"/>
          </a:p>
        </p:txBody>
      </p:sp>
    </p:spTree>
    <p:extLst>
      <p:ext uri="{BB962C8B-B14F-4D97-AF65-F5344CB8AC3E}">
        <p14:creationId xmlns:p14="http://schemas.microsoft.com/office/powerpoint/2010/main" val="31289521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a close up.</a:t>
            </a:r>
            <a:r>
              <a:rPr lang="en-US" baseline="0" dirty="0" smtClean="0"/>
              <a:t> It’s impossible to tell the difference between the dark red and the dark green.</a:t>
            </a:r>
            <a:endParaRPr lang="en-US" dirty="0"/>
          </a:p>
        </p:txBody>
      </p:sp>
    </p:spTree>
    <p:extLst>
      <p:ext uri="{BB962C8B-B14F-4D97-AF65-F5344CB8AC3E}">
        <p14:creationId xmlns:p14="http://schemas.microsoft.com/office/powerpoint/2010/main" val="31298633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609535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that same visualization using a colorblind-friendly</a:t>
            </a:r>
            <a:r>
              <a:rPr lang="en-US" baseline="0" dirty="0" smtClean="0"/>
              <a:t> palette. Tableau has this colorblind-friendly palette built into the software and the colors used here are very similar to Tableau’s colors, with blue and orange.</a:t>
            </a:r>
            <a:endParaRPr lang="en-US" dirty="0"/>
          </a:p>
        </p:txBody>
      </p:sp>
    </p:spTree>
    <p:extLst>
      <p:ext uri="{BB962C8B-B14F-4D97-AF65-F5344CB8AC3E}">
        <p14:creationId xmlns:p14="http://schemas.microsoft.com/office/powerpoint/2010/main" val="3236032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Notice</a:t>
            </a:r>
            <a:r>
              <a:rPr lang="en-US" baseline="0" dirty="0" smtClean="0"/>
              <a:t> how easy this is to see, even under color vision deficiency simulation. The blue is easy to see, even as the orange turns to a shade of brown.</a:t>
            </a:r>
            <a:endParaRPr lang="en-US" dirty="0"/>
          </a:p>
        </p:txBody>
      </p:sp>
    </p:spTree>
    <p:extLst>
      <p:ext uri="{BB962C8B-B14F-4D97-AF65-F5344CB8AC3E}">
        <p14:creationId xmlns:p14="http://schemas.microsoft.com/office/powerpoint/2010/main" val="34328464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This </a:t>
            </a:r>
            <a:r>
              <a:rPr lang="en-US" dirty="0" err="1" smtClean="0"/>
              <a:t>viz</a:t>
            </a:r>
            <a:r>
              <a:rPr lang="en-US" dirty="0" smtClean="0"/>
              <a:t> by Steve Wexler shows a great example of the Tableau colorblind friendly palette</a:t>
            </a:r>
            <a:r>
              <a:rPr lang="en-US" baseline="0" dirty="0" smtClean="0"/>
              <a:t> being used. Steve should sexually transmitted diseases in thee counties in Texas as a trend over time in a small multiple design. Orange indicates higher STD rates, which is bad and blue indicates lower STD rates, which is good. This diverging color scheme works very well and is colorblind-friendly.</a:t>
            </a:r>
            <a:endParaRPr lang="en-US" dirty="0"/>
          </a:p>
        </p:txBody>
      </p:sp>
      <p:sp>
        <p:nvSpPr>
          <p:cNvPr id="4" name="Slide Number Placeholder 3"/>
          <p:cNvSpPr>
            <a:spLocks noGrp="1"/>
          </p:cNvSpPr>
          <p:nvPr>
            <p:ph type="sldNum" sz="quarter" idx="10"/>
          </p:nvPr>
        </p:nvSpPr>
        <p:spPr/>
        <p:txBody>
          <a:bodyPr/>
          <a:lstStyle/>
          <a:p>
            <a:fld id="{F13CC1EF-7617-4C46-9ABD-8ED9A6CD2894}" type="slidenum">
              <a:rPr lang="en-US" smtClean="0">
                <a:solidFill>
                  <a:prstClr val="black"/>
                </a:solidFill>
              </a:rPr>
              <a:pPr/>
              <a:t>26</a:t>
            </a:fld>
            <a:endParaRPr lang="en-US">
              <a:solidFill>
                <a:prstClr val="black"/>
              </a:solidFill>
            </a:endParaRPr>
          </a:p>
        </p:txBody>
      </p:sp>
    </p:spTree>
    <p:extLst>
      <p:ext uri="{BB962C8B-B14F-4D97-AF65-F5344CB8AC3E}">
        <p14:creationId xmlns:p14="http://schemas.microsoft.com/office/powerpoint/2010/main" val="3858840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This</a:t>
            </a:r>
            <a:r>
              <a:rPr lang="en-US" baseline="0" dirty="0" smtClean="0"/>
              <a:t> is another visualization by Steve, this time showing survey data on a </a:t>
            </a:r>
            <a:r>
              <a:rPr lang="en-US" baseline="0" dirty="0" err="1" smtClean="0"/>
              <a:t>Lickert</a:t>
            </a:r>
            <a:r>
              <a:rPr lang="en-US" baseline="0" dirty="0" smtClean="0"/>
              <a:t> scale. Again, Steve used orange, gray and blue to create excellent contrast between the colors, even for someone with CVD.</a:t>
            </a:r>
            <a:endParaRPr lang="en-US" dirty="0"/>
          </a:p>
        </p:txBody>
      </p:sp>
      <p:sp>
        <p:nvSpPr>
          <p:cNvPr id="4" name="Slide Number Placeholder 3"/>
          <p:cNvSpPr>
            <a:spLocks noGrp="1"/>
          </p:cNvSpPr>
          <p:nvPr>
            <p:ph type="sldNum" sz="quarter" idx="10"/>
          </p:nvPr>
        </p:nvSpPr>
        <p:spPr/>
        <p:txBody>
          <a:bodyPr/>
          <a:lstStyle/>
          <a:p>
            <a:fld id="{F13CC1EF-7617-4C46-9ABD-8ED9A6CD2894}" type="slidenum">
              <a:rPr lang="en-US" smtClean="0">
                <a:solidFill>
                  <a:prstClr val="black"/>
                </a:solidFill>
              </a:rPr>
              <a:pPr/>
              <a:t>27</a:t>
            </a:fld>
            <a:endParaRPr lang="en-US">
              <a:solidFill>
                <a:prstClr val="black"/>
              </a:solidFill>
            </a:endParaRPr>
          </a:p>
        </p:txBody>
      </p:sp>
    </p:spTree>
    <p:extLst>
      <p:ext uri="{BB962C8B-B14F-4D97-AF65-F5344CB8AC3E}">
        <p14:creationId xmlns:p14="http://schemas.microsoft.com/office/powerpoint/2010/main" val="39444307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Keep in mind that it’s not just red and green. People in the data visualization community tend to discuss red and green more than the other colors, probably because the traffic light colors are still prevalent in business</a:t>
            </a:r>
            <a:r>
              <a:rPr lang="en-US" baseline="0" dirty="0" smtClean="0"/>
              <a:t> intelligence and visualization software. Instead of saying “don’t use red and green”, i</a:t>
            </a:r>
            <a:r>
              <a:rPr lang="en-US" dirty="0" smtClean="0"/>
              <a:t>t would be more accurate</a:t>
            </a:r>
            <a:r>
              <a:rPr lang="en-US" baseline="0" dirty="0" smtClean="0"/>
              <a:t> to say “don’t use red, green, orange and brown” together. In this example there is no red, but the green, orange and brown all appear to be the same color under CVD simulation.</a:t>
            </a:r>
            <a:endParaRPr lang="en-US" dirty="0"/>
          </a:p>
        </p:txBody>
      </p:sp>
    </p:spTree>
    <p:extLst>
      <p:ext uri="{BB962C8B-B14F-4D97-AF65-F5344CB8AC3E}">
        <p14:creationId xmlns:p14="http://schemas.microsoft.com/office/powerpoint/2010/main" val="23857457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a:t>
            </a:r>
            <a:r>
              <a:rPr lang="en-US" baseline="0" dirty="0" smtClean="0"/>
              <a:t> are also concerns with other colors, for example this purple and fuchsia colors are problematic with the gray colors under CVD simulation. The blue is also difficult because it has gray hints to it, making it very close to the other colors.</a:t>
            </a:r>
            <a:endParaRPr lang="en-US" dirty="0"/>
          </a:p>
        </p:txBody>
      </p:sp>
    </p:spTree>
    <p:extLst>
      <p:ext uri="{BB962C8B-B14F-4D97-AF65-F5344CB8AC3E}">
        <p14:creationId xmlns:p14="http://schemas.microsoft.com/office/powerpoint/2010/main" val="131077806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a standard traffic light color palette and CVD simulation. If using the traffic light colors like this, be sure that the reader has some other accommodation to the data so that people with CVD will be able to read and understand</a:t>
            </a:r>
            <a:r>
              <a:rPr lang="en-US" baseline="0" dirty="0" smtClean="0"/>
              <a:t> the use of color in your visualization.</a:t>
            </a:r>
          </a:p>
          <a:p>
            <a:endParaRPr lang="en-US" baseline="0" dirty="0" smtClean="0"/>
          </a:p>
          <a:p>
            <a:r>
              <a:rPr lang="en-US" baseline="0" dirty="0" smtClean="0"/>
              <a:t>However, you might be forced into the traffic light colors, even in situation when you can’t create an accommodation. In this case, here are some color palettes that should help you design traffic light colors that can be useful.</a:t>
            </a:r>
            <a:endParaRPr lang="en-US" dirty="0"/>
          </a:p>
        </p:txBody>
      </p:sp>
    </p:spTree>
    <p:extLst>
      <p:ext uri="{BB962C8B-B14F-4D97-AF65-F5344CB8AC3E}">
        <p14:creationId xmlns:p14="http://schemas.microsoft.com/office/powerpoint/2010/main" val="179041795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thing you can do is leverage light and dark colors. You can make the red very dark and the green very light or vice versa. People</a:t>
            </a:r>
            <a:r>
              <a:rPr lang="en-US" baseline="0" dirty="0" smtClean="0"/>
              <a:t> with CVD can typically tell the difference between light and dark colors. By making the red a deep, dark red and the green on the lighter side, it’s easy to see the contrast between the two.</a:t>
            </a:r>
            <a:endParaRPr lang="en-US" dirty="0"/>
          </a:p>
        </p:txBody>
      </p:sp>
    </p:spTree>
    <p:extLst>
      <p:ext uri="{BB962C8B-B14F-4D97-AF65-F5344CB8AC3E}">
        <p14:creationId xmlns:p14="http://schemas.microsoft.com/office/powerpoint/2010/main" val="24252240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have the ability to change the colors even more, try adding some blue to the green color. This adds</a:t>
            </a:r>
            <a:r>
              <a:rPr lang="en-US" baseline="0" dirty="0" smtClean="0"/>
              <a:t> even further contrast between the colors. The executive or stakeholder can have their traffic light colors, but you’ve accommodated people with CVD at the same time.</a:t>
            </a:r>
            <a:endParaRPr lang="en-US" dirty="0"/>
          </a:p>
        </p:txBody>
      </p:sp>
    </p:spTree>
    <p:extLst>
      <p:ext uri="{BB962C8B-B14F-4D97-AF65-F5344CB8AC3E}">
        <p14:creationId xmlns:p14="http://schemas.microsoft.com/office/powerpoint/2010/main" val="274118182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is a great example of a chart that wouldn’t work well at all for someone with CVD. Using traffic light colors, they might not be able to tell the difference in the bars. However, in this case, the last color scheme with a hint of blue has been used and we can clearly seem the difference in the top bad to the bottom bar.</a:t>
            </a:r>
            <a:endParaRPr lang="en-US" dirty="0"/>
          </a:p>
        </p:txBody>
      </p:sp>
    </p:spTree>
    <p:extLst>
      <p:ext uri="{BB962C8B-B14F-4D97-AF65-F5344CB8AC3E}">
        <p14:creationId xmlns:p14="http://schemas.microsoft.com/office/powerpoint/2010/main" val="36266523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an example a dashboard from The</a:t>
            </a:r>
            <a:r>
              <a:rPr lang="en-US" baseline="0" dirty="0" smtClean="0"/>
              <a:t> Big Book of Dashboards. Notice the use of color here. It’s very simple. Two colors, blue and gray. The blue is used to highlight the data, in this case below minimum wage.</a:t>
            </a:r>
            <a:endParaRPr lang="en-US" dirty="0"/>
          </a:p>
        </p:txBody>
      </p:sp>
    </p:spTree>
    <p:extLst>
      <p:ext uri="{BB962C8B-B14F-4D97-AF65-F5344CB8AC3E}">
        <p14:creationId xmlns:p14="http://schemas.microsoft.com/office/powerpoint/2010/main" val="267956845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this chart from Graph</a:t>
            </a:r>
            <a:r>
              <a:rPr lang="en-US" baseline="0" dirty="0" smtClean="0"/>
              <a:t> Jam shows yet another reason why we hate pie charts. If the slices were red, green, orange and brown, the chart might actually look very similar to this chart with one single color.</a:t>
            </a:r>
            <a:endParaRPr lang="en-US" dirty="0"/>
          </a:p>
        </p:txBody>
      </p:sp>
    </p:spTree>
    <p:extLst>
      <p:ext uri="{BB962C8B-B14F-4D97-AF65-F5344CB8AC3E}">
        <p14:creationId xmlns:p14="http://schemas.microsoft.com/office/powerpoint/2010/main" val="14593103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kern="1200" dirty="0" smtClean="0">
                <a:solidFill>
                  <a:schemeClr val="tx1"/>
                </a:solidFill>
                <a:effectLst/>
                <a:latin typeface="BentonSans Book"/>
                <a:ea typeface="ＭＳ Ｐゴシック" charset="0"/>
                <a:cs typeface="ＭＳ Ｐゴシック" charset="0"/>
              </a:rPr>
              <a:t>Consider these charts. They have completely different messages and yet the only difference is the title, the color and the orientation of the bars.</a:t>
            </a:r>
          </a:p>
          <a:p>
            <a:endParaRPr lang="en-US" b="0" i="0" kern="1200" dirty="0" smtClean="0">
              <a:solidFill>
                <a:schemeClr val="tx1"/>
              </a:solidFill>
              <a:effectLst/>
              <a:latin typeface="BentonSans Book"/>
              <a:ea typeface="ＭＳ Ｐゴシック" charset="0"/>
            </a:endParaRPr>
          </a:p>
          <a:p>
            <a:pPr marL="0" marR="0" lvl="0" indent="0" algn="l" defTabSz="1304925" rtl="0" eaLnBrk="1" fontAlgn="base" latinLnBrk="0" hangingPunct="1">
              <a:lnSpc>
                <a:spcPct val="100000"/>
              </a:lnSpc>
              <a:spcBef>
                <a:spcPct val="30000"/>
              </a:spcBef>
              <a:spcAft>
                <a:spcPct val="0"/>
              </a:spcAft>
              <a:buClrTx/>
              <a:buSzTx/>
              <a:buFontTx/>
              <a:buNone/>
              <a:tabLst/>
              <a:defRPr/>
            </a:pPr>
            <a:r>
              <a:rPr lang="en-US" b="0" i="0" kern="1200" dirty="0" smtClean="0">
                <a:solidFill>
                  <a:schemeClr val="tx1"/>
                </a:solidFill>
                <a:effectLst/>
                <a:latin typeface="BentonSans Book"/>
                <a:ea typeface="ＭＳ Ｐゴシック" charset="0"/>
              </a:rPr>
              <a:t>Taken from: </a:t>
            </a:r>
            <a:r>
              <a:rPr lang="en-US" b="1" i="0" kern="1200" dirty="0" smtClean="0">
                <a:solidFill>
                  <a:schemeClr val="tx1"/>
                </a:solidFill>
                <a:effectLst/>
                <a:latin typeface="BentonSans Book"/>
                <a:ea typeface="ＭＳ Ｐゴシック" charset="0"/>
                <a:cs typeface="ＭＳ Ｐゴシック" charset="0"/>
              </a:rPr>
              <a:t>https://youtu.be/Ybwh4lejYO4</a:t>
            </a:r>
            <a:endParaRPr lang="en-US" dirty="0"/>
          </a:p>
        </p:txBody>
      </p:sp>
    </p:spTree>
    <p:extLst>
      <p:ext uri="{BB962C8B-B14F-4D97-AF65-F5344CB8AC3E}">
        <p14:creationId xmlns:p14="http://schemas.microsoft.com/office/powerpoint/2010/main" val="38840795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Color</a:t>
            </a:r>
            <a:r>
              <a:rPr lang="en-US" baseline="0" dirty="0" smtClean="0"/>
              <a:t> is one of the most common ways to visualize data, yet it’s frequently misused. It’s important to think about the purpose of color and how we are encoding the data using color.  The colors on the left and </a:t>
            </a:r>
            <a:r>
              <a:rPr lang="en-US" baseline="0" dirty="0" err="1" smtClean="0"/>
              <a:t>earthtones</a:t>
            </a:r>
            <a:r>
              <a:rPr lang="en-US" baseline="0" dirty="0" smtClean="0"/>
              <a:t> and cool colors. These colors could be used to color code categorical data. The colors on the top-right are unnatural colors. These are colors that will draw a readers a attention. They are alarming and will alert to the reader of something.</a:t>
            </a:r>
            <a:endParaRPr lang="en-US" dirty="0"/>
          </a:p>
        </p:txBody>
      </p:sp>
    </p:spTree>
    <p:extLst>
      <p:ext uri="{BB962C8B-B14F-4D97-AF65-F5344CB8AC3E}">
        <p14:creationId xmlns:p14="http://schemas.microsoft.com/office/powerpoint/2010/main" val="26834420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Remember this slide from Module 1?</a:t>
            </a:r>
            <a:r>
              <a:rPr lang="en-US" baseline="0" dirty="0" smtClean="0"/>
              <a:t> This will be important to know for the exam, for your projects in this class and for any data visualization you make after this class is over.</a:t>
            </a:r>
            <a:endParaRPr lang="en-US" baseline="0" dirty="0"/>
          </a:p>
          <a:p>
            <a:endParaRPr lang="en-US" baseline="0" dirty="0"/>
          </a:p>
          <a:p>
            <a:r>
              <a:rPr lang="en-US" baseline="0" dirty="0" smtClean="0"/>
              <a:t>Let’s review again. There are </a:t>
            </a:r>
            <a:r>
              <a:rPr lang="en-US" baseline="0" dirty="0"/>
              <a:t>three primary ways you will use color in data visualization is Sequential, Diverging and Categorical. </a:t>
            </a:r>
            <a:endParaRPr lang="en-US" baseline="0" dirty="0" smtClean="0"/>
          </a:p>
          <a:p>
            <a:endParaRPr lang="en-US" baseline="0" dirty="0" smtClean="0"/>
          </a:p>
          <a:p>
            <a:r>
              <a:rPr lang="en-US" b="1" baseline="0" dirty="0" smtClean="0"/>
              <a:t>[Ask the class for examples of data that would be encoded with each method]</a:t>
            </a:r>
            <a:endParaRPr lang="en-US" b="1" baseline="0" dirty="0"/>
          </a:p>
          <a:p>
            <a:endParaRPr lang="en-US" baseline="0" dirty="0"/>
          </a:p>
        </p:txBody>
      </p:sp>
    </p:spTree>
    <p:extLst>
      <p:ext uri="{BB962C8B-B14F-4D97-AF65-F5344CB8AC3E}">
        <p14:creationId xmlns:p14="http://schemas.microsoft.com/office/powerpoint/2010/main" val="24049377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304925" rtl="0" eaLnBrk="1" fontAlgn="base" latinLnBrk="0" hangingPunct="1">
              <a:lnSpc>
                <a:spcPct val="100000"/>
              </a:lnSpc>
              <a:spcBef>
                <a:spcPct val="30000"/>
              </a:spcBef>
              <a:spcAft>
                <a:spcPct val="0"/>
              </a:spcAft>
              <a:buClrTx/>
              <a:buSzTx/>
              <a:buFontTx/>
              <a:buNone/>
              <a:tabLst/>
              <a:defRPr/>
            </a:pPr>
            <a:r>
              <a:rPr lang="en-US" b="1" baseline="0" dirty="0" smtClean="0"/>
              <a:t>Sequential</a:t>
            </a:r>
            <a:r>
              <a:rPr lang="en-US" baseline="0" dirty="0" smtClean="0"/>
              <a:t> color encodes a quantitative value from low to high. A great example of this is Sales, which goes from zero to infinity.</a:t>
            </a:r>
          </a:p>
          <a:p>
            <a:endParaRPr lang="en-US" dirty="0" smtClean="0"/>
          </a:p>
          <a:p>
            <a:r>
              <a:rPr lang="en-US" dirty="0" smtClean="0"/>
              <a:t>Here is an example of a sequential color scheme. This</a:t>
            </a:r>
            <a:r>
              <a:rPr lang="en-US" baseline="0" dirty="0" smtClean="0"/>
              <a:t> map shows the unemployment rate by state, going from 2.6% up to 7.7% using a sequential color scheme. </a:t>
            </a:r>
            <a:endParaRPr lang="en-US" dirty="0"/>
          </a:p>
        </p:txBody>
      </p:sp>
    </p:spTree>
    <p:extLst>
      <p:ext uri="{BB962C8B-B14F-4D97-AF65-F5344CB8AC3E}">
        <p14:creationId xmlns:p14="http://schemas.microsoft.com/office/powerpoint/2010/main" val="8962587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304925" rtl="0" eaLnBrk="1" fontAlgn="base" latinLnBrk="0" hangingPunct="1">
              <a:lnSpc>
                <a:spcPct val="100000"/>
              </a:lnSpc>
              <a:spcBef>
                <a:spcPct val="30000"/>
              </a:spcBef>
              <a:spcAft>
                <a:spcPct val="0"/>
              </a:spcAft>
              <a:buClrTx/>
              <a:buSzTx/>
              <a:buFontTx/>
              <a:buNone/>
              <a:tabLst/>
              <a:defRPr/>
            </a:pPr>
            <a:r>
              <a:rPr lang="en-US" b="1" baseline="0" dirty="0" smtClean="0"/>
              <a:t>Diverging</a:t>
            </a:r>
            <a:r>
              <a:rPr lang="en-US" baseline="0" dirty="0" smtClean="0"/>
              <a:t> color encodes a quantitative value but has a midpoint. The midpoint could be zero, for example, displaying Profit. Profit can be positive, encoded in blue with darker blue higher profit. Profit could also be negative, encoded in orange with the darker orange showing a bigger loss. </a:t>
            </a:r>
          </a:p>
          <a:p>
            <a:pPr marL="0" marR="0" indent="0" algn="l" defTabSz="1304925" rtl="0" eaLnBrk="1" fontAlgn="base" latinLnBrk="0" hangingPunct="1">
              <a:lnSpc>
                <a:spcPct val="100000"/>
              </a:lnSpc>
              <a:spcBef>
                <a:spcPct val="30000"/>
              </a:spcBef>
              <a:spcAft>
                <a:spcPct val="0"/>
              </a:spcAft>
              <a:buClrTx/>
              <a:buSzTx/>
              <a:buFontTx/>
              <a:buNone/>
              <a:tabLst/>
              <a:defRPr/>
            </a:pPr>
            <a:endParaRPr lang="en-US" baseline="0" dirty="0" smtClean="0"/>
          </a:p>
          <a:p>
            <a:pPr marL="0" marR="0" indent="0" algn="l" defTabSz="1304925" rtl="0" eaLnBrk="1" fontAlgn="base" latinLnBrk="0" hangingPunct="1">
              <a:lnSpc>
                <a:spcPct val="100000"/>
              </a:lnSpc>
              <a:spcBef>
                <a:spcPct val="30000"/>
              </a:spcBef>
              <a:spcAft>
                <a:spcPct val="0"/>
              </a:spcAft>
              <a:buClrTx/>
              <a:buSzTx/>
              <a:buFontTx/>
              <a:buNone/>
              <a:tabLst/>
              <a:defRPr/>
            </a:pPr>
            <a:r>
              <a:rPr lang="en-US" baseline="0" dirty="0" smtClean="0"/>
              <a:t>NOTE - The midpoints does not have to zero. It could be the average, where it shows the average unemployment rate in the country and then one color showing the states below the average and the other color above the average. It could also be a target value, such as last year’s sales or this years projections and the two colors would encode values above and below that target.</a:t>
            </a:r>
          </a:p>
          <a:p>
            <a:pPr marL="0" marR="0" indent="0" algn="l" defTabSz="1304925" rtl="0" eaLnBrk="1" fontAlgn="base" latinLnBrk="0" hangingPunct="1">
              <a:lnSpc>
                <a:spcPct val="100000"/>
              </a:lnSpc>
              <a:spcBef>
                <a:spcPct val="30000"/>
              </a:spcBef>
              <a:spcAft>
                <a:spcPct val="0"/>
              </a:spcAft>
              <a:buClrTx/>
              <a:buSzTx/>
              <a:buFontTx/>
              <a:buNone/>
              <a:tabLst/>
              <a:defRPr/>
            </a:pPr>
            <a:endParaRPr lang="en-US" baseline="0" dirty="0" smtClean="0"/>
          </a:p>
        </p:txBody>
      </p:sp>
    </p:spTree>
    <p:extLst>
      <p:ext uri="{BB962C8B-B14F-4D97-AF65-F5344CB8AC3E}">
        <p14:creationId xmlns:p14="http://schemas.microsoft.com/office/powerpoint/2010/main" val="13894852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304925" rtl="0" eaLnBrk="1" fontAlgn="base" latinLnBrk="0" hangingPunct="1">
              <a:lnSpc>
                <a:spcPct val="100000"/>
              </a:lnSpc>
              <a:spcBef>
                <a:spcPct val="30000"/>
              </a:spcBef>
              <a:spcAft>
                <a:spcPct val="0"/>
              </a:spcAft>
              <a:buClrTx/>
              <a:buSzTx/>
              <a:buFontTx/>
              <a:buNone/>
              <a:tabLst/>
              <a:defRPr/>
            </a:pPr>
            <a:r>
              <a:rPr lang="en-US" b="1" baseline="0" dirty="0" smtClean="0"/>
              <a:t>Categorical</a:t>
            </a:r>
            <a:r>
              <a:rPr lang="en-US" baseline="0" dirty="0" smtClean="0"/>
              <a:t> colors encode categories. Apples, bananas, oranges, pears, or shoes, socks, shirts and ties. It would be very difficult to use a sequential color scheme for categories and trying to figure out which shade of blue means </a:t>
            </a:r>
            <a:r>
              <a:rPr lang="en-US" baseline="0" dirty="0" err="1" smtClean="0"/>
              <a:t>shirst</a:t>
            </a:r>
            <a:r>
              <a:rPr lang="en-US" baseline="0" dirty="0" smtClean="0"/>
              <a:t> or pants.</a:t>
            </a:r>
          </a:p>
          <a:p>
            <a:endParaRPr lang="en-US" dirty="0"/>
          </a:p>
        </p:txBody>
      </p:sp>
    </p:spTree>
    <p:extLst>
      <p:ext uri="{BB962C8B-B14F-4D97-AF65-F5344CB8AC3E}">
        <p14:creationId xmlns:p14="http://schemas.microsoft.com/office/powerpoint/2010/main" val="22185878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spTree>
      <p:nvGrpSpPr>
        <p:cNvPr id="1" name=""/>
        <p:cNvGrpSpPr/>
        <p:nvPr/>
      </p:nvGrpSpPr>
      <p:grpSpPr>
        <a:xfrm>
          <a:off x="0" y="0"/>
          <a:ext cx="0" cy="0"/>
          <a:chOff x="0" y="0"/>
          <a:chExt cx="0" cy="0"/>
        </a:xfrm>
      </p:grpSpPr>
      <p:pic>
        <p:nvPicPr>
          <p:cNvPr id="5" name="Picture 6"/>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81038" y="609600"/>
            <a:ext cx="2593975" cy="539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 name="Text Placeholder 3"/>
          <p:cNvSpPr>
            <a:spLocks noGrp="1"/>
          </p:cNvSpPr>
          <p:nvPr>
            <p:ph type="body" sz="quarter" idx="11"/>
          </p:nvPr>
        </p:nvSpPr>
        <p:spPr>
          <a:xfrm>
            <a:off x="705985" y="1891756"/>
            <a:ext cx="13245156" cy="577081"/>
          </a:xfrm>
          <a:prstGeom prst="rect">
            <a:avLst/>
          </a:prstGeom>
        </p:spPr>
        <p:txBody>
          <a:bodyPr wrap="square" lIns="0" tIns="0" rIns="0" bIns="0">
            <a:spAutoFit/>
          </a:bodyPr>
          <a:lstStyle>
            <a:lvl1pPr marL="0" indent="0">
              <a:lnSpc>
                <a:spcPct val="80000"/>
              </a:lnSpc>
              <a:buNone/>
              <a:defRPr sz="4500" b="0" i="0" baseline="0">
                <a:solidFill>
                  <a:schemeClr val="accent5"/>
                </a:solidFill>
                <a:latin typeface="BentonSans Book"/>
                <a:cs typeface="BentonSans Book"/>
              </a:defRPr>
            </a:lvl1pPr>
            <a:lvl2pPr marL="653110" indent="0">
              <a:buNone/>
              <a:defRPr/>
            </a:lvl2pPr>
            <a:lvl3pPr marL="1306221" indent="0">
              <a:buNone/>
              <a:defRPr/>
            </a:lvl3pPr>
            <a:lvl4pPr marL="1959331" indent="0">
              <a:buNone/>
              <a:defRPr/>
            </a:lvl4pPr>
            <a:lvl5pPr marL="2612442" indent="0">
              <a:buNone/>
              <a:defRPr/>
            </a:lvl5pPr>
          </a:lstStyle>
          <a:p>
            <a:pPr lvl="0"/>
            <a:r>
              <a:rPr lang="en-US"/>
              <a:t>Edit Master text styles</a:t>
            </a:r>
          </a:p>
        </p:txBody>
      </p:sp>
    </p:spTree>
    <p:extLst>
      <p:ext uri="{BB962C8B-B14F-4D97-AF65-F5344CB8AC3E}">
        <p14:creationId xmlns:p14="http://schemas.microsoft.com/office/powerpoint/2010/main" val="153099009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ulleted Copy">
    <p:spTree>
      <p:nvGrpSpPr>
        <p:cNvPr id="1" name=""/>
        <p:cNvGrpSpPr/>
        <p:nvPr/>
      </p:nvGrpSpPr>
      <p:grpSpPr>
        <a:xfrm>
          <a:off x="0" y="0"/>
          <a:ext cx="0" cy="0"/>
          <a:chOff x="0" y="0"/>
          <a:chExt cx="0" cy="0"/>
        </a:xfrm>
      </p:grpSpPr>
      <p:sp>
        <p:nvSpPr>
          <p:cNvPr id="4" name="Content Placeholder 2"/>
          <p:cNvSpPr>
            <a:spLocks noGrp="1"/>
          </p:cNvSpPr>
          <p:nvPr>
            <p:ph idx="14"/>
          </p:nvPr>
        </p:nvSpPr>
        <p:spPr>
          <a:xfrm>
            <a:off x="704476" y="1893515"/>
            <a:ext cx="13273820" cy="1631216"/>
          </a:xfrm>
          <a:prstGeom prst="rect">
            <a:avLst/>
          </a:prstGeom>
        </p:spPr>
        <p:txBody>
          <a:bodyPr wrap="square" lIns="0" tIns="0" rIns="0" bIns="0" numCol="1" spcCol="365760">
            <a:spAutoFit/>
          </a:bodyPr>
          <a:lstStyle>
            <a:lvl1pPr marL="6350" indent="274320">
              <a:spcBef>
                <a:spcPts val="0"/>
              </a:spcBef>
              <a:spcAft>
                <a:spcPts val="600"/>
              </a:spcAft>
              <a:buSzPct val="100000"/>
              <a:buFont typeface="Arial"/>
              <a:buChar char="•"/>
              <a:tabLst/>
              <a:defRPr sz="2800" baseline="0">
                <a:solidFill>
                  <a:srgbClr val="4C4C4C"/>
                </a:solidFill>
                <a:latin typeface="Merriweather Light"/>
                <a:cs typeface="Merriweather Light"/>
              </a:defRPr>
            </a:lvl1pPr>
            <a:lvl2pPr marL="288925" indent="273050">
              <a:spcBef>
                <a:spcPts val="0"/>
              </a:spcBef>
              <a:spcAft>
                <a:spcPts val="600"/>
              </a:spcAft>
              <a:buSzPct val="100000"/>
              <a:buFont typeface="Arial"/>
              <a:buChar char="•"/>
              <a:defRPr sz="2400" baseline="0">
                <a:solidFill>
                  <a:schemeClr val="accent5"/>
                </a:solidFill>
                <a:latin typeface="Merriweather Light"/>
                <a:cs typeface="Merriweather Light"/>
              </a:defRPr>
            </a:lvl2pPr>
            <a:lvl3pPr marL="512763" indent="273050">
              <a:spcBef>
                <a:spcPts val="0"/>
              </a:spcBef>
              <a:spcAft>
                <a:spcPts val="600"/>
              </a:spcAft>
              <a:buSzPct val="100000"/>
              <a:buFont typeface="Arial"/>
              <a:buChar char="•"/>
              <a:defRPr sz="2100" baseline="0">
                <a:solidFill>
                  <a:schemeClr val="accent5"/>
                </a:solidFill>
              </a:defRPr>
            </a:lvl3pPr>
            <a:lvl4pPr marL="1027114" indent="-285750">
              <a:spcBef>
                <a:spcPts val="0"/>
              </a:spcBef>
              <a:spcAft>
                <a:spcPts val="600"/>
              </a:spcAft>
              <a:buSzPct val="100000"/>
              <a:buFont typeface="Arial"/>
              <a:buChar char="•"/>
              <a:defRPr sz="1800" baseline="0">
                <a:solidFill>
                  <a:schemeClr val="accent5"/>
                </a:solidFill>
              </a:defRPr>
            </a:lvl4pPr>
            <a:lvl5pPr marL="2406650" indent="-342901">
              <a:buSzPct val="100000"/>
              <a:buFont typeface="+mj-lt"/>
              <a:buAutoNum type="arabicPeriod"/>
              <a:defRPr sz="1600">
                <a:solidFill>
                  <a:schemeClr val="accent5"/>
                </a:solidFill>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5"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Edit Master text styles</a:t>
            </a:r>
          </a:p>
        </p:txBody>
      </p:sp>
    </p:spTree>
    <p:extLst>
      <p:ext uri="{BB962C8B-B14F-4D97-AF65-F5344CB8AC3E}">
        <p14:creationId xmlns:p14="http://schemas.microsoft.com/office/powerpoint/2010/main" val="1644417950"/>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ulleted Copy - 2 Column">
    <p:spTree>
      <p:nvGrpSpPr>
        <p:cNvPr id="1" name=""/>
        <p:cNvGrpSpPr/>
        <p:nvPr/>
      </p:nvGrpSpPr>
      <p:grpSpPr>
        <a:xfrm>
          <a:off x="0" y="0"/>
          <a:ext cx="0" cy="0"/>
          <a:chOff x="0" y="0"/>
          <a:chExt cx="0" cy="0"/>
        </a:xfrm>
      </p:grpSpPr>
      <p:sp>
        <p:nvSpPr>
          <p:cNvPr id="4" name="Content Placeholder 2"/>
          <p:cNvSpPr>
            <a:spLocks noGrp="1"/>
          </p:cNvSpPr>
          <p:nvPr>
            <p:ph idx="14"/>
          </p:nvPr>
        </p:nvSpPr>
        <p:spPr>
          <a:xfrm>
            <a:off x="705331" y="1893749"/>
            <a:ext cx="5943600" cy="1631216"/>
          </a:xfrm>
          <a:prstGeom prst="rect">
            <a:avLst/>
          </a:prstGeom>
        </p:spPr>
        <p:txBody>
          <a:bodyPr wrap="square" lIns="0" tIns="0" rIns="0" bIns="0" numCol="1" spcCol="365760">
            <a:spAutoFit/>
          </a:bodyPr>
          <a:lstStyle>
            <a:lvl1pPr marL="6350" indent="274320">
              <a:spcBef>
                <a:spcPts val="0"/>
              </a:spcBef>
              <a:spcAft>
                <a:spcPts val="600"/>
              </a:spcAft>
              <a:buSzPct val="100000"/>
              <a:buFont typeface="Arial"/>
              <a:buChar char="•"/>
              <a:tabLst/>
              <a:defRPr sz="2800" baseline="0">
                <a:solidFill>
                  <a:schemeClr val="accent5"/>
                </a:solidFill>
                <a:latin typeface="Merriweather Light"/>
                <a:cs typeface="Merriweather Light"/>
              </a:defRPr>
            </a:lvl1pPr>
            <a:lvl2pPr marL="288925" indent="273050">
              <a:spcBef>
                <a:spcPts val="0"/>
              </a:spcBef>
              <a:spcAft>
                <a:spcPts val="600"/>
              </a:spcAft>
              <a:buSzPct val="100000"/>
              <a:buFont typeface="Arial"/>
              <a:buChar char="•"/>
              <a:defRPr sz="2400" baseline="0">
                <a:solidFill>
                  <a:schemeClr val="accent5"/>
                </a:solidFill>
                <a:latin typeface="Merriweather Light"/>
                <a:cs typeface="Merriweather Light"/>
              </a:defRPr>
            </a:lvl2pPr>
            <a:lvl3pPr marL="512763" indent="273050">
              <a:spcBef>
                <a:spcPts val="0"/>
              </a:spcBef>
              <a:spcAft>
                <a:spcPts val="600"/>
              </a:spcAft>
              <a:buSzPct val="100000"/>
              <a:buFont typeface="Arial"/>
              <a:buChar char="•"/>
              <a:defRPr sz="2100" baseline="0">
                <a:solidFill>
                  <a:schemeClr val="accent5"/>
                </a:solidFill>
              </a:defRPr>
            </a:lvl3pPr>
            <a:lvl4pPr marL="1027114" indent="-285750">
              <a:spcBef>
                <a:spcPts val="0"/>
              </a:spcBef>
              <a:spcAft>
                <a:spcPts val="600"/>
              </a:spcAft>
              <a:buSzPct val="100000"/>
              <a:buFont typeface="Arial"/>
              <a:buChar char="•"/>
              <a:defRPr sz="1800" baseline="0">
                <a:solidFill>
                  <a:schemeClr val="accent5"/>
                </a:solidFill>
              </a:defRPr>
            </a:lvl4pPr>
            <a:lvl5pPr marL="2406650" indent="-342901">
              <a:buSzPct val="100000"/>
              <a:buFont typeface="+mj-lt"/>
              <a:buAutoNum type="arabicPeriod"/>
              <a:defRPr sz="1600">
                <a:solidFill>
                  <a:schemeClr val="accent5"/>
                </a:solidFill>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7" name="Content Placeholder 2"/>
          <p:cNvSpPr>
            <a:spLocks noGrp="1"/>
          </p:cNvSpPr>
          <p:nvPr>
            <p:ph idx="15"/>
          </p:nvPr>
        </p:nvSpPr>
        <p:spPr>
          <a:xfrm>
            <a:off x="7311907" y="1893515"/>
            <a:ext cx="5943600" cy="1631216"/>
          </a:xfrm>
          <a:prstGeom prst="rect">
            <a:avLst/>
          </a:prstGeom>
        </p:spPr>
        <p:txBody>
          <a:bodyPr wrap="square" lIns="0" tIns="0" rIns="0" bIns="0" numCol="1" spcCol="365760">
            <a:spAutoFit/>
          </a:bodyPr>
          <a:lstStyle>
            <a:lvl1pPr marL="6350" indent="274320">
              <a:spcBef>
                <a:spcPts val="0"/>
              </a:spcBef>
              <a:spcAft>
                <a:spcPts val="600"/>
              </a:spcAft>
              <a:buSzPct val="100000"/>
              <a:buFont typeface="Arial"/>
              <a:buChar char="•"/>
              <a:tabLst/>
              <a:defRPr sz="2800" baseline="0">
                <a:solidFill>
                  <a:schemeClr val="accent5"/>
                </a:solidFill>
                <a:latin typeface="Merriweather Light"/>
                <a:cs typeface="Merriweather Light"/>
              </a:defRPr>
            </a:lvl1pPr>
            <a:lvl2pPr marL="288925" indent="273050">
              <a:spcBef>
                <a:spcPts val="0"/>
              </a:spcBef>
              <a:spcAft>
                <a:spcPts val="600"/>
              </a:spcAft>
              <a:buSzPct val="100000"/>
              <a:buFont typeface="Arial"/>
              <a:buChar char="•"/>
              <a:defRPr sz="2400" baseline="0">
                <a:solidFill>
                  <a:schemeClr val="accent5"/>
                </a:solidFill>
                <a:latin typeface="Merriweather Light"/>
                <a:cs typeface="Merriweather Light"/>
              </a:defRPr>
            </a:lvl2pPr>
            <a:lvl3pPr marL="512763" indent="273050">
              <a:spcBef>
                <a:spcPts val="0"/>
              </a:spcBef>
              <a:spcAft>
                <a:spcPts val="600"/>
              </a:spcAft>
              <a:buSzPct val="100000"/>
              <a:buFont typeface="Arial"/>
              <a:buChar char="•"/>
              <a:defRPr sz="2100" baseline="0">
                <a:solidFill>
                  <a:schemeClr val="accent5"/>
                </a:solidFill>
              </a:defRPr>
            </a:lvl3pPr>
            <a:lvl4pPr marL="1027114" indent="-285750">
              <a:spcBef>
                <a:spcPts val="0"/>
              </a:spcBef>
              <a:spcAft>
                <a:spcPts val="600"/>
              </a:spcAft>
              <a:buSzPct val="100000"/>
              <a:buFont typeface="Arial"/>
              <a:buChar char="•"/>
              <a:defRPr sz="1800" baseline="0">
                <a:solidFill>
                  <a:schemeClr val="accent5"/>
                </a:solidFill>
              </a:defRPr>
            </a:lvl4pPr>
            <a:lvl5pPr marL="2406650" indent="-342901">
              <a:buSzPct val="100000"/>
              <a:buFont typeface="+mj-lt"/>
              <a:buAutoNum type="arabicPeriod"/>
              <a:defRPr sz="1600">
                <a:solidFill>
                  <a:schemeClr val="accent5"/>
                </a:solidFill>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6"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Edit Master text styles</a:t>
            </a:r>
          </a:p>
        </p:txBody>
      </p:sp>
    </p:spTree>
    <p:extLst>
      <p:ext uri="{BB962C8B-B14F-4D97-AF65-F5344CB8AC3E}">
        <p14:creationId xmlns:p14="http://schemas.microsoft.com/office/powerpoint/2010/main" val="3266054136"/>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mage &amp; Copy">
    <p:spTree>
      <p:nvGrpSpPr>
        <p:cNvPr id="1" name=""/>
        <p:cNvGrpSpPr/>
        <p:nvPr/>
      </p:nvGrpSpPr>
      <p:grpSpPr>
        <a:xfrm>
          <a:off x="0" y="0"/>
          <a:ext cx="0" cy="0"/>
          <a:chOff x="0" y="0"/>
          <a:chExt cx="0" cy="0"/>
        </a:xfrm>
      </p:grpSpPr>
      <p:sp>
        <p:nvSpPr>
          <p:cNvPr id="6" name="Content Placeholder 2"/>
          <p:cNvSpPr>
            <a:spLocks noGrp="1"/>
          </p:cNvSpPr>
          <p:nvPr>
            <p:ph idx="13"/>
          </p:nvPr>
        </p:nvSpPr>
        <p:spPr>
          <a:xfrm>
            <a:off x="7329803" y="1887752"/>
            <a:ext cx="6649347" cy="443198"/>
          </a:xfrm>
          <a:prstGeom prst="rect">
            <a:avLst/>
          </a:prstGeom>
        </p:spPr>
        <p:txBody>
          <a:bodyPr wrap="square" lIns="0" tIns="0" rIns="0" bIns="0">
            <a:spAutoFit/>
          </a:bodyPr>
          <a:lstStyle>
            <a:lvl1pPr marL="0" indent="0">
              <a:buSzPct val="100000"/>
              <a:buFont typeface="Arial"/>
              <a:buNone/>
              <a:defRPr sz="2800">
                <a:solidFill>
                  <a:schemeClr val="accent5"/>
                </a:solidFill>
                <a:latin typeface="Merriweather Light"/>
                <a:cs typeface="Merriweather Light"/>
              </a:defRPr>
            </a:lvl1pPr>
            <a:lvl2pPr marL="339725" indent="0">
              <a:buSzPct val="100000"/>
              <a:buFont typeface="Arial"/>
              <a:buNone/>
              <a:defRPr sz="2400">
                <a:solidFill>
                  <a:schemeClr val="accent5"/>
                </a:solidFill>
              </a:defRPr>
            </a:lvl2pPr>
            <a:lvl3pPr marL="692150" indent="0">
              <a:buSzPct val="100000"/>
              <a:buFont typeface="Arial"/>
              <a:buNone/>
              <a:defRPr sz="2100">
                <a:solidFill>
                  <a:schemeClr val="accent5"/>
                </a:solidFill>
              </a:defRPr>
            </a:lvl3pPr>
            <a:lvl4pPr marL="1384301" indent="0">
              <a:buSzPct val="100000"/>
              <a:buFont typeface="Arial"/>
              <a:buNone/>
              <a:defRPr sz="1800">
                <a:solidFill>
                  <a:schemeClr val="accent5"/>
                </a:solidFill>
              </a:defRPr>
            </a:lvl4pPr>
            <a:lvl5pPr marL="2406650" indent="-342901">
              <a:buSzPct val="100000"/>
              <a:buFont typeface="+mj-lt"/>
              <a:buAutoNum type="arabicPeriod"/>
              <a:defRPr sz="1600">
                <a:solidFill>
                  <a:schemeClr val="accent5"/>
                </a:solidFill>
              </a:defRPr>
            </a:lvl5pPr>
          </a:lstStyle>
          <a:p>
            <a:pPr lvl="0"/>
            <a:r>
              <a:rPr lang="en-US"/>
              <a:t>Edit Master text styles</a:t>
            </a:r>
          </a:p>
        </p:txBody>
      </p:sp>
      <p:sp>
        <p:nvSpPr>
          <p:cNvPr id="4" name="Picture Placeholder 4"/>
          <p:cNvSpPr>
            <a:spLocks noGrp="1"/>
          </p:cNvSpPr>
          <p:nvPr>
            <p:ph type="pic" sz="quarter" idx="10"/>
          </p:nvPr>
        </p:nvSpPr>
        <p:spPr>
          <a:xfrm>
            <a:off x="704476" y="1869074"/>
            <a:ext cx="6019800" cy="5407933"/>
          </a:xfrm>
          <a:prstGeom prst="rect">
            <a:avLst/>
          </a:prstGeom>
          <a:ln w="6350" cmpd="sng">
            <a:solidFill>
              <a:srgbClr val="666666"/>
            </a:solidFill>
          </a:ln>
        </p:spPr>
        <p:txBody>
          <a:bodyPr lIns="91440" tIns="45720" rIns="91440" bIns="45720"/>
          <a:lstStyle>
            <a:lvl1pPr marL="0" indent="0">
              <a:buFontTx/>
              <a:buNone/>
              <a:defRPr sz="2800">
                <a:solidFill>
                  <a:srgbClr val="4C4C4C"/>
                </a:solidFill>
                <a:latin typeface="Merriweather Light"/>
                <a:cs typeface="Merriweather Light"/>
              </a:defRPr>
            </a:lvl1pPr>
          </a:lstStyle>
          <a:p>
            <a:pPr lvl="0"/>
            <a:r>
              <a:rPr lang="en-US" noProof="0"/>
              <a:t>Click icon to add picture</a:t>
            </a:r>
            <a:endParaRPr lang="en-US" noProof="0" dirty="0"/>
          </a:p>
        </p:txBody>
      </p:sp>
      <p:sp>
        <p:nvSpPr>
          <p:cNvPr id="7"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Edit Master text styles</a:t>
            </a:r>
          </a:p>
        </p:txBody>
      </p:sp>
    </p:spTree>
    <p:extLst>
      <p:ext uri="{BB962C8B-B14F-4D97-AF65-F5344CB8AC3E}">
        <p14:creationId xmlns:p14="http://schemas.microsoft.com/office/powerpoint/2010/main" val="3732568490"/>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4" name="Table Placeholder 3"/>
          <p:cNvSpPr>
            <a:spLocks noGrp="1"/>
          </p:cNvSpPr>
          <p:nvPr>
            <p:ph type="tbl" sz="quarter" idx="10"/>
          </p:nvPr>
        </p:nvSpPr>
        <p:spPr>
          <a:xfrm>
            <a:off x="704476" y="1893515"/>
            <a:ext cx="13273731" cy="5358966"/>
          </a:xfrm>
          <a:prstGeom prst="rect">
            <a:avLst/>
          </a:prstGeom>
        </p:spPr>
        <p:txBody>
          <a:bodyPr lIns="0" tIns="0" rIns="0" bIns="0"/>
          <a:lstStyle>
            <a:lvl1pPr marL="0" indent="0">
              <a:buSzPct val="120000"/>
              <a:buFontTx/>
              <a:buNone/>
              <a:defRPr sz="2800">
                <a:solidFill>
                  <a:schemeClr val="accent5"/>
                </a:solidFill>
                <a:latin typeface="Merriweather Light"/>
                <a:cs typeface="Merriweather Light"/>
              </a:defRPr>
            </a:lvl1pPr>
          </a:lstStyle>
          <a:p>
            <a:pPr lvl="0"/>
            <a:r>
              <a:rPr lang="en-US" noProof="0"/>
              <a:t>Click icon to add table</a:t>
            </a:r>
            <a:endParaRPr lang="en-US" noProof="0" dirty="0"/>
          </a:p>
        </p:txBody>
      </p:sp>
      <p:sp>
        <p:nvSpPr>
          <p:cNvPr id="5"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Edit Master text styles</a:t>
            </a:r>
          </a:p>
        </p:txBody>
      </p:sp>
    </p:spTree>
    <p:extLst>
      <p:ext uri="{BB962C8B-B14F-4D97-AF65-F5344CB8AC3E}">
        <p14:creationId xmlns:p14="http://schemas.microsoft.com/office/powerpoint/2010/main" val="3841633834"/>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FullPageImage_NoColorBar">
    <p:spTree>
      <p:nvGrpSpPr>
        <p:cNvPr id="1" name=""/>
        <p:cNvGrpSpPr/>
        <p:nvPr/>
      </p:nvGrpSpPr>
      <p:grpSpPr>
        <a:xfrm>
          <a:off x="0" y="0"/>
          <a:ext cx="0" cy="0"/>
          <a:chOff x="0" y="0"/>
          <a:chExt cx="0" cy="0"/>
        </a:xfrm>
      </p:grpSpPr>
      <p:sp>
        <p:nvSpPr>
          <p:cNvPr id="11" name="Picture Placeholder 2"/>
          <p:cNvSpPr>
            <a:spLocks noGrp="1"/>
          </p:cNvSpPr>
          <p:nvPr>
            <p:ph type="pic" sz="quarter" idx="10"/>
          </p:nvPr>
        </p:nvSpPr>
        <p:spPr>
          <a:xfrm>
            <a:off x="0" y="0"/>
            <a:ext cx="14630400" cy="8229600"/>
          </a:xfrm>
          <a:prstGeom prst="rect">
            <a:avLst/>
          </a:prstGeom>
          <a:solidFill>
            <a:schemeClr val="bg1"/>
          </a:solidFill>
          <a:ln w="6350" cmpd="sng">
            <a:solidFill>
              <a:srgbClr val="666666"/>
            </a:solidFill>
          </a:ln>
        </p:spPr>
        <p:txBody>
          <a:bodyPr lIns="91440" tIns="45720" rIns="91440" bIns="45720"/>
          <a:lstStyle>
            <a:lvl1pPr marL="0" indent="0">
              <a:buFontTx/>
              <a:buNone/>
              <a:defRPr sz="2800">
                <a:solidFill>
                  <a:schemeClr val="accent5"/>
                </a:solidFill>
                <a:latin typeface="Merriweather Light"/>
                <a:cs typeface="Merriweather Light"/>
              </a:defRPr>
            </a:lvl1pPr>
          </a:lstStyle>
          <a:p>
            <a:pPr lvl="0"/>
            <a:r>
              <a:rPr lang="en-US" noProof="0"/>
              <a:t>Click icon to add picture</a:t>
            </a:r>
            <a:endParaRPr lang="en-US" noProof="0" dirty="0"/>
          </a:p>
        </p:txBody>
      </p:sp>
    </p:spTree>
    <p:extLst>
      <p:ext uri="{BB962C8B-B14F-4D97-AF65-F5344CB8AC3E}">
        <p14:creationId xmlns:p14="http://schemas.microsoft.com/office/powerpoint/2010/main" val="1015207273"/>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ull Page Image w Color Bar">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1"/>
            <a:ext cx="14630400" cy="8229602"/>
          </a:xfrm>
          <a:prstGeom prst="rect">
            <a:avLst/>
          </a:prstGeom>
          <a:ln w="6350" cmpd="sng">
            <a:solidFill>
              <a:schemeClr val="tx1"/>
            </a:solidFill>
          </a:ln>
        </p:spPr>
        <p:txBody>
          <a:bodyPr lIns="91440" tIns="45720" rIns="91440" bIns="45720"/>
          <a:lstStyle>
            <a:lvl1pPr marL="0" indent="0">
              <a:buFontTx/>
              <a:buNone/>
              <a:defRPr sz="2800">
                <a:solidFill>
                  <a:schemeClr val="accent5"/>
                </a:solidFill>
                <a:latin typeface="Merriweather Light"/>
                <a:cs typeface="Merriweather Light"/>
              </a:defRPr>
            </a:lvl1pPr>
          </a:lstStyle>
          <a:p>
            <a:pPr lvl="0"/>
            <a:r>
              <a:rPr lang="en-US" noProof="0"/>
              <a:t>Click icon to add picture</a:t>
            </a:r>
            <a:endParaRPr lang="en-US" noProof="0" dirty="0"/>
          </a:p>
        </p:txBody>
      </p:sp>
    </p:spTree>
    <p:extLst>
      <p:ext uri="{BB962C8B-B14F-4D97-AF65-F5344CB8AC3E}">
        <p14:creationId xmlns:p14="http://schemas.microsoft.com/office/powerpoint/2010/main" val="3730614982"/>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99043655"/>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inal Slide">
    <p:spTree>
      <p:nvGrpSpPr>
        <p:cNvPr id="1" name=""/>
        <p:cNvGrpSpPr/>
        <p:nvPr/>
      </p:nvGrpSpPr>
      <p:grpSpPr>
        <a:xfrm>
          <a:off x="0" y="0"/>
          <a:ext cx="0" cy="0"/>
          <a:chOff x="0" y="0"/>
          <a:chExt cx="0" cy="0"/>
        </a:xfrm>
      </p:grpSpPr>
      <p:sp>
        <p:nvSpPr>
          <p:cNvPr id="2" name="Rectangle 1"/>
          <p:cNvSpPr/>
          <p:nvPr/>
        </p:nvSpPr>
        <p:spPr>
          <a:xfrm>
            <a:off x="0" y="0"/>
            <a:ext cx="14630400" cy="82296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1306221" fontAlgn="auto">
              <a:spcBef>
                <a:spcPts val="0"/>
              </a:spcBef>
              <a:spcAft>
                <a:spcPts val="0"/>
              </a:spcAft>
              <a:defRPr/>
            </a:pPr>
            <a:endParaRPr lang="en-US" dirty="0">
              <a:latin typeface="BentonSans Book"/>
            </a:endParaRPr>
          </a:p>
        </p:txBody>
      </p:sp>
      <p:pic>
        <p:nvPicPr>
          <p:cNvPr id="3" name="Picture 6" descr="tableau_rgb.eps"/>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946400" y="3206750"/>
            <a:ext cx="8737600" cy="1816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49641657"/>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2" name="Rectangle 1"/>
          <p:cNvSpPr/>
          <p:nvPr/>
        </p:nvSpPr>
        <p:spPr>
          <a:xfrm>
            <a:off x="0" y="0"/>
            <a:ext cx="14630400" cy="82296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1306221" fontAlgn="auto">
              <a:spcBef>
                <a:spcPts val="0"/>
              </a:spcBef>
              <a:spcAft>
                <a:spcPts val="0"/>
              </a:spcAft>
              <a:defRPr/>
            </a:pPr>
            <a:endParaRPr lang="en-US" dirty="0">
              <a:latin typeface="BentonSans Book"/>
            </a:endParaRPr>
          </a:p>
        </p:txBody>
      </p:sp>
    </p:spTree>
    <p:extLst>
      <p:ext uri="{BB962C8B-B14F-4D97-AF65-F5344CB8AC3E}">
        <p14:creationId xmlns:p14="http://schemas.microsoft.com/office/powerpoint/2010/main" val="4110817502"/>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ormat Blank S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639978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33" name="Text Placeholder 32"/>
          <p:cNvSpPr>
            <a:spLocks noGrp="1"/>
          </p:cNvSpPr>
          <p:nvPr>
            <p:ph type="body" sz="quarter" idx="11"/>
          </p:nvPr>
        </p:nvSpPr>
        <p:spPr>
          <a:xfrm>
            <a:off x="706102" y="1813044"/>
            <a:ext cx="5337174" cy="3643818"/>
          </a:xfrm>
          <a:prstGeom prst="rect">
            <a:avLst/>
          </a:prstGeom>
        </p:spPr>
        <p:txBody>
          <a:bodyPr vert="horz" lIns="0" tIns="0" rIns="0" bIns="0">
            <a:spAutoFit/>
          </a:bodyPr>
          <a:lstStyle>
            <a:lvl1pPr marL="0" indent="0">
              <a:lnSpc>
                <a:spcPct val="150000"/>
              </a:lnSpc>
              <a:spcBef>
                <a:spcPts val="0"/>
              </a:spcBef>
              <a:buFontTx/>
              <a:buNone/>
              <a:defRPr sz="2800" b="0" i="0" baseline="0">
                <a:solidFill>
                  <a:schemeClr val="accent5"/>
                </a:solidFill>
                <a:latin typeface="Merriweather Light"/>
                <a:cs typeface="Merriweather Light"/>
              </a:defRPr>
            </a:lvl1pPr>
            <a:lvl2pPr marL="0" indent="0">
              <a:lnSpc>
                <a:spcPct val="150000"/>
              </a:lnSpc>
              <a:buFontTx/>
              <a:buNone/>
              <a:defRPr sz="2900" baseline="0">
                <a:solidFill>
                  <a:schemeClr val="accent5"/>
                </a:solidFill>
              </a:defRPr>
            </a:lvl2pPr>
            <a:lvl3pPr marL="0" indent="0">
              <a:lnSpc>
                <a:spcPct val="150000"/>
              </a:lnSpc>
              <a:buFontTx/>
              <a:buNone/>
              <a:defRPr sz="2900" baseline="0">
                <a:solidFill>
                  <a:schemeClr val="accent5"/>
                </a:solidFill>
              </a:defRPr>
            </a:lvl3pPr>
            <a:lvl4pPr marL="0" indent="0">
              <a:lnSpc>
                <a:spcPct val="150000"/>
              </a:lnSpc>
              <a:buFontTx/>
              <a:buNone/>
              <a:defRPr sz="2900" baseline="0">
                <a:solidFill>
                  <a:schemeClr val="accent5"/>
                </a:solidFill>
              </a:defRPr>
            </a:lvl4pPr>
            <a:lvl5pPr marL="0" indent="0">
              <a:lnSpc>
                <a:spcPct val="150000"/>
              </a:lnSpc>
              <a:buFontTx/>
              <a:buNone/>
              <a:defRPr sz="2900" baseline="0">
                <a:solidFill>
                  <a:schemeClr val="accent5"/>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2"/>
          <p:cNvSpPr>
            <a:spLocks noGrp="1"/>
          </p:cNvSpPr>
          <p:nvPr>
            <p:ph type="body" sz="quarter" idx="12"/>
          </p:nvPr>
        </p:nvSpPr>
        <p:spPr>
          <a:xfrm>
            <a:off x="8545513" y="1813044"/>
            <a:ext cx="5414961" cy="3643818"/>
          </a:xfrm>
          <a:prstGeom prst="rect">
            <a:avLst/>
          </a:prstGeom>
        </p:spPr>
        <p:txBody>
          <a:bodyPr vert="horz" wrap="square" lIns="0" tIns="0" rIns="0" bIns="0">
            <a:spAutoFit/>
          </a:bodyPr>
          <a:lstStyle>
            <a:lvl1pPr marL="0" marR="0" indent="0" algn="l" defTabSz="1306221" rtl="0" eaLnBrk="1" fontAlgn="auto" latinLnBrk="0" hangingPunct="1">
              <a:lnSpc>
                <a:spcPct val="150000"/>
              </a:lnSpc>
              <a:spcBef>
                <a:spcPts val="0"/>
              </a:spcBef>
              <a:spcAft>
                <a:spcPts val="0"/>
              </a:spcAft>
              <a:buClrTx/>
              <a:buSzTx/>
              <a:buFontTx/>
              <a:buNone/>
              <a:tabLst/>
              <a:defRPr sz="2800" b="0" i="0" baseline="0">
                <a:solidFill>
                  <a:srgbClr val="4C4C4C"/>
                </a:solidFill>
                <a:latin typeface="Merriweather Light"/>
                <a:cs typeface="Merriweather Light"/>
              </a:defRPr>
            </a:lvl1pPr>
            <a:lvl2pPr marL="0" indent="0">
              <a:lnSpc>
                <a:spcPct val="150000"/>
              </a:lnSpc>
              <a:buFontTx/>
              <a:buNone/>
              <a:defRPr sz="2900" baseline="0">
                <a:solidFill>
                  <a:srgbClr val="4C4C4C"/>
                </a:solidFill>
              </a:defRPr>
            </a:lvl2pPr>
            <a:lvl3pPr marL="0" indent="0">
              <a:lnSpc>
                <a:spcPct val="150000"/>
              </a:lnSpc>
              <a:buFontTx/>
              <a:buNone/>
              <a:defRPr sz="2900" baseline="0">
                <a:solidFill>
                  <a:srgbClr val="4C4C4C"/>
                </a:solidFill>
              </a:defRPr>
            </a:lvl3pPr>
            <a:lvl4pPr marL="0" indent="0">
              <a:lnSpc>
                <a:spcPct val="150000"/>
              </a:lnSpc>
              <a:buFontTx/>
              <a:buNone/>
              <a:defRPr sz="2900" baseline="0">
                <a:solidFill>
                  <a:srgbClr val="4C4C4C"/>
                </a:solidFill>
              </a:defRPr>
            </a:lvl4pPr>
            <a:lvl5pPr marL="0" indent="0">
              <a:lnSpc>
                <a:spcPct val="150000"/>
              </a:lnSpc>
              <a:buFontTx/>
              <a:buNone/>
              <a:defRPr sz="2900" baseline="0">
                <a:solidFill>
                  <a:srgbClr val="4C4C4C"/>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5"/>
          <p:cNvSpPr>
            <a:spLocks noGrp="1"/>
          </p:cNvSpPr>
          <p:nvPr>
            <p:ph type="body" sz="quarter" idx="13"/>
          </p:nvPr>
        </p:nvSpPr>
        <p:spPr>
          <a:xfrm>
            <a:off x="715321" y="600286"/>
            <a:ext cx="13245154" cy="577081"/>
          </a:xfrm>
          <a:prstGeom prst="rect">
            <a:avLst/>
          </a:prstGeom>
        </p:spPr>
        <p:txBody>
          <a:bodyPr wrap="square" lIns="0" tIns="0" rIns="0" bIns="0">
            <a:spAutoFit/>
          </a:bodyPr>
          <a:lstStyle>
            <a:lvl1pPr marL="0" indent="0">
              <a:lnSpc>
                <a:spcPct val="80000"/>
              </a:lnSpc>
              <a:buFontTx/>
              <a:buNone/>
              <a:defRPr sz="4500" b="0" i="0" baseline="0">
                <a:solidFill>
                  <a:schemeClr val="accent5"/>
                </a:solidFill>
                <a:latin typeface="BentonSans Book"/>
                <a:cs typeface="BentonSans Book"/>
              </a:defRPr>
            </a:lvl1pPr>
          </a:lstStyle>
          <a:p>
            <a:pPr lvl="0"/>
            <a:r>
              <a:rPr lang="en-US"/>
              <a:t>Edit Master text styles</a:t>
            </a:r>
          </a:p>
        </p:txBody>
      </p:sp>
    </p:spTree>
    <p:extLst>
      <p:ext uri="{BB962C8B-B14F-4D97-AF65-F5344CB8AC3E}">
        <p14:creationId xmlns:p14="http://schemas.microsoft.com/office/powerpoint/2010/main" val="2246969250"/>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cSld name="6_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97327595"/>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1346836"/>
            <a:ext cx="12435840" cy="2865120"/>
          </a:xfrm>
        </p:spPr>
        <p:txBody>
          <a:bodyPr anchor="b"/>
          <a:lstStyle>
            <a:lvl1pPr algn="ctr">
              <a:defRPr sz="7200"/>
            </a:lvl1pPr>
          </a:lstStyle>
          <a:p>
            <a:r>
              <a:rPr lang="en-US"/>
              <a:t>Click to edit Master title style</a:t>
            </a:r>
            <a:endParaRPr lang="en-US" dirty="0"/>
          </a:p>
        </p:txBody>
      </p:sp>
      <p:sp>
        <p:nvSpPr>
          <p:cNvPr id="3" name="Subtitle 2"/>
          <p:cNvSpPr>
            <a:spLocks noGrp="1"/>
          </p:cNvSpPr>
          <p:nvPr>
            <p:ph type="subTitle" idx="1"/>
          </p:nvPr>
        </p:nvSpPr>
        <p:spPr>
          <a:xfrm>
            <a:off x="1828800" y="4322446"/>
            <a:ext cx="10972800" cy="1986914"/>
          </a:xfrm>
        </p:spPr>
        <p:txBody>
          <a:bodyPr/>
          <a:lstStyle>
            <a:lvl1pPr marL="0" indent="0" algn="ctr">
              <a:buNone/>
              <a:defRPr sz="2880"/>
            </a:lvl1pPr>
            <a:lvl2pPr marL="548640" indent="0" algn="ctr">
              <a:buNone/>
              <a:defRPr sz="2400"/>
            </a:lvl2pPr>
            <a:lvl3pPr marL="1097280" indent="0" algn="ctr">
              <a:buNone/>
              <a:defRPr sz="2160"/>
            </a:lvl3pPr>
            <a:lvl4pPr marL="1645920" indent="0" algn="ctr">
              <a:buNone/>
              <a:defRPr sz="1920"/>
            </a:lvl4pPr>
            <a:lvl5pPr marL="2194560" indent="0" algn="ctr">
              <a:buNone/>
              <a:defRPr sz="1920"/>
            </a:lvl5pPr>
            <a:lvl6pPr marL="2743200" indent="0" algn="ctr">
              <a:buNone/>
              <a:defRPr sz="1920"/>
            </a:lvl6pPr>
            <a:lvl7pPr marL="3291840" indent="0" algn="ctr">
              <a:buNone/>
              <a:defRPr sz="1920"/>
            </a:lvl7pPr>
            <a:lvl8pPr marL="3840480" indent="0" algn="ctr">
              <a:buNone/>
              <a:defRPr sz="1920"/>
            </a:lvl8pPr>
            <a:lvl9pPr marL="4389120" indent="0" algn="ctr">
              <a:buNone/>
              <a:defRPr sz="19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CA7A5A3-3104-47FA-8711-B264DD835C83}" type="datetimeFigureOut">
              <a:rPr lang="en-US" smtClean="0">
                <a:solidFill>
                  <a:prstClr val="black">
                    <a:tint val="75000"/>
                  </a:prstClr>
                </a:solidFill>
              </a:rPr>
              <a:pPr/>
              <a:t>9/6/2018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DE6BF65-5B03-405A-A475-A9522EE86E7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72558454"/>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Title and Text">
    <p:spTree>
      <p:nvGrpSpPr>
        <p:cNvPr id="1" name=""/>
        <p:cNvGrpSpPr/>
        <p:nvPr/>
      </p:nvGrpSpPr>
      <p:grpSpPr>
        <a:xfrm>
          <a:off x="0" y="0"/>
          <a:ext cx="0" cy="0"/>
          <a:chOff x="0" y="0"/>
          <a:chExt cx="0" cy="0"/>
        </a:xfrm>
      </p:grpSpPr>
      <p:sp>
        <p:nvSpPr>
          <p:cNvPr id="15" name="Title 14"/>
          <p:cNvSpPr>
            <a:spLocks noGrp="1"/>
          </p:cNvSpPr>
          <p:nvPr>
            <p:ph type="title"/>
          </p:nvPr>
        </p:nvSpPr>
        <p:spPr bwMode="gray"/>
        <p:txBody>
          <a:bodyPr/>
          <a:lstStyle/>
          <a:p>
            <a:pPr lvl="0"/>
            <a:r>
              <a:rPr lang="en-US" dirty="0"/>
              <a:t>Click to edit Master title style</a:t>
            </a:r>
            <a:endParaRPr lang="en-GB" dirty="0"/>
          </a:p>
        </p:txBody>
      </p:sp>
      <p:sp>
        <p:nvSpPr>
          <p:cNvPr id="6" name="Text Placeholder 5"/>
          <p:cNvSpPr>
            <a:spLocks noGrp="1"/>
          </p:cNvSpPr>
          <p:nvPr>
            <p:ph type="body" sz="quarter" idx="10"/>
          </p:nvPr>
        </p:nvSpPr>
        <p:spPr bwMode="gray">
          <a:xfrm>
            <a:off x="731520" y="1920240"/>
            <a:ext cx="13167360" cy="5431156"/>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4144876824"/>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Presentation Title Slide">
    <p:spTree>
      <p:nvGrpSpPr>
        <p:cNvPr id="1" name=""/>
        <p:cNvGrpSpPr/>
        <p:nvPr/>
      </p:nvGrpSpPr>
      <p:grpSpPr>
        <a:xfrm>
          <a:off x="0" y="0"/>
          <a:ext cx="0" cy="0"/>
          <a:chOff x="0" y="0"/>
          <a:chExt cx="0" cy="0"/>
        </a:xfrm>
      </p:grpSpPr>
      <p:pic>
        <p:nvPicPr>
          <p:cNvPr id="5" name="Picture 6"/>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81038" y="609600"/>
            <a:ext cx="2593975" cy="539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 name="Text Placeholder 3"/>
          <p:cNvSpPr>
            <a:spLocks noGrp="1"/>
          </p:cNvSpPr>
          <p:nvPr>
            <p:ph type="body" sz="quarter" idx="11"/>
          </p:nvPr>
        </p:nvSpPr>
        <p:spPr>
          <a:xfrm>
            <a:off x="705985" y="1891756"/>
            <a:ext cx="13245156" cy="577081"/>
          </a:xfrm>
          <a:prstGeom prst="rect">
            <a:avLst/>
          </a:prstGeom>
        </p:spPr>
        <p:txBody>
          <a:bodyPr wrap="square" lIns="0" tIns="0" rIns="0" bIns="0">
            <a:spAutoFit/>
          </a:bodyPr>
          <a:lstStyle>
            <a:lvl1pPr marL="0" indent="0">
              <a:lnSpc>
                <a:spcPct val="80000"/>
              </a:lnSpc>
              <a:buNone/>
              <a:defRPr sz="4500" b="0" i="0" baseline="0">
                <a:solidFill>
                  <a:schemeClr val="accent5"/>
                </a:solidFill>
                <a:latin typeface="BentonSans Book"/>
                <a:cs typeface="BentonSans Book"/>
              </a:defRPr>
            </a:lvl1pPr>
            <a:lvl2pPr marL="653110" indent="0">
              <a:buNone/>
              <a:defRPr/>
            </a:lvl2pPr>
            <a:lvl3pPr marL="1306221" indent="0">
              <a:buNone/>
              <a:defRPr/>
            </a:lvl3pPr>
            <a:lvl4pPr marL="1959331" indent="0">
              <a:buNone/>
              <a:defRPr/>
            </a:lvl4pPr>
            <a:lvl5pPr marL="2612442" indent="0">
              <a:buNone/>
              <a:defRPr/>
            </a:lvl5pPr>
          </a:lstStyle>
          <a:p>
            <a:pPr lvl="0"/>
            <a:r>
              <a:rPr lang="en-US"/>
              <a:t>Edit Master text styles</a:t>
            </a:r>
          </a:p>
        </p:txBody>
      </p:sp>
    </p:spTree>
    <p:extLst>
      <p:ext uri="{BB962C8B-B14F-4D97-AF65-F5344CB8AC3E}">
        <p14:creationId xmlns:p14="http://schemas.microsoft.com/office/powerpoint/2010/main" val="1065286859"/>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Table of Contents">
    <p:spTree>
      <p:nvGrpSpPr>
        <p:cNvPr id="1" name=""/>
        <p:cNvGrpSpPr/>
        <p:nvPr/>
      </p:nvGrpSpPr>
      <p:grpSpPr>
        <a:xfrm>
          <a:off x="0" y="0"/>
          <a:ext cx="0" cy="0"/>
          <a:chOff x="0" y="0"/>
          <a:chExt cx="0" cy="0"/>
        </a:xfrm>
      </p:grpSpPr>
      <p:sp>
        <p:nvSpPr>
          <p:cNvPr id="33" name="Text Placeholder 32"/>
          <p:cNvSpPr>
            <a:spLocks noGrp="1"/>
          </p:cNvSpPr>
          <p:nvPr>
            <p:ph type="body" sz="quarter" idx="11"/>
          </p:nvPr>
        </p:nvSpPr>
        <p:spPr>
          <a:xfrm>
            <a:off x="706102" y="1813044"/>
            <a:ext cx="5337174" cy="3643818"/>
          </a:xfrm>
          <a:prstGeom prst="rect">
            <a:avLst/>
          </a:prstGeom>
        </p:spPr>
        <p:txBody>
          <a:bodyPr vert="horz" lIns="0" tIns="0" rIns="0" bIns="0">
            <a:spAutoFit/>
          </a:bodyPr>
          <a:lstStyle>
            <a:lvl1pPr marL="0" indent="0">
              <a:lnSpc>
                <a:spcPct val="150000"/>
              </a:lnSpc>
              <a:spcBef>
                <a:spcPts val="0"/>
              </a:spcBef>
              <a:buFontTx/>
              <a:buNone/>
              <a:defRPr sz="2800" b="0" i="0" baseline="0">
                <a:solidFill>
                  <a:schemeClr val="accent5"/>
                </a:solidFill>
                <a:latin typeface="Merriweather Light"/>
                <a:cs typeface="Merriweather Light"/>
              </a:defRPr>
            </a:lvl1pPr>
            <a:lvl2pPr marL="0" indent="0">
              <a:lnSpc>
                <a:spcPct val="150000"/>
              </a:lnSpc>
              <a:buFontTx/>
              <a:buNone/>
              <a:defRPr sz="2900" baseline="0">
                <a:solidFill>
                  <a:schemeClr val="accent5"/>
                </a:solidFill>
              </a:defRPr>
            </a:lvl2pPr>
            <a:lvl3pPr marL="0" indent="0">
              <a:lnSpc>
                <a:spcPct val="150000"/>
              </a:lnSpc>
              <a:buFontTx/>
              <a:buNone/>
              <a:defRPr sz="2900" baseline="0">
                <a:solidFill>
                  <a:schemeClr val="accent5"/>
                </a:solidFill>
              </a:defRPr>
            </a:lvl3pPr>
            <a:lvl4pPr marL="0" indent="0">
              <a:lnSpc>
                <a:spcPct val="150000"/>
              </a:lnSpc>
              <a:buFontTx/>
              <a:buNone/>
              <a:defRPr sz="2900" baseline="0">
                <a:solidFill>
                  <a:schemeClr val="accent5"/>
                </a:solidFill>
              </a:defRPr>
            </a:lvl4pPr>
            <a:lvl5pPr marL="0" indent="0">
              <a:lnSpc>
                <a:spcPct val="150000"/>
              </a:lnSpc>
              <a:buFontTx/>
              <a:buNone/>
              <a:defRPr sz="2900" baseline="0">
                <a:solidFill>
                  <a:schemeClr val="accent5"/>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2"/>
          <p:cNvSpPr>
            <a:spLocks noGrp="1"/>
          </p:cNvSpPr>
          <p:nvPr>
            <p:ph type="body" sz="quarter" idx="12"/>
          </p:nvPr>
        </p:nvSpPr>
        <p:spPr>
          <a:xfrm>
            <a:off x="8545513" y="1813044"/>
            <a:ext cx="5414961" cy="3643818"/>
          </a:xfrm>
          <a:prstGeom prst="rect">
            <a:avLst/>
          </a:prstGeom>
        </p:spPr>
        <p:txBody>
          <a:bodyPr vert="horz" wrap="square" lIns="0" tIns="0" rIns="0" bIns="0">
            <a:spAutoFit/>
          </a:bodyPr>
          <a:lstStyle>
            <a:lvl1pPr marL="0" marR="0" indent="0" algn="l" defTabSz="1306221" rtl="0" eaLnBrk="1" fontAlgn="auto" latinLnBrk="0" hangingPunct="1">
              <a:lnSpc>
                <a:spcPct val="150000"/>
              </a:lnSpc>
              <a:spcBef>
                <a:spcPts val="0"/>
              </a:spcBef>
              <a:spcAft>
                <a:spcPts val="0"/>
              </a:spcAft>
              <a:buClrTx/>
              <a:buSzTx/>
              <a:buFontTx/>
              <a:buNone/>
              <a:tabLst/>
              <a:defRPr sz="2800" b="0" i="0" baseline="0">
                <a:solidFill>
                  <a:srgbClr val="4C4C4C"/>
                </a:solidFill>
                <a:latin typeface="Merriweather Light"/>
                <a:cs typeface="Merriweather Light"/>
              </a:defRPr>
            </a:lvl1pPr>
            <a:lvl2pPr marL="0" indent="0">
              <a:lnSpc>
                <a:spcPct val="150000"/>
              </a:lnSpc>
              <a:buFontTx/>
              <a:buNone/>
              <a:defRPr sz="2900" baseline="0">
                <a:solidFill>
                  <a:srgbClr val="4C4C4C"/>
                </a:solidFill>
              </a:defRPr>
            </a:lvl2pPr>
            <a:lvl3pPr marL="0" indent="0">
              <a:lnSpc>
                <a:spcPct val="150000"/>
              </a:lnSpc>
              <a:buFontTx/>
              <a:buNone/>
              <a:defRPr sz="2900" baseline="0">
                <a:solidFill>
                  <a:srgbClr val="4C4C4C"/>
                </a:solidFill>
              </a:defRPr>
            </a:lvl3pPr>
            <a:lvl4pPr marL="0" indent="0">
              <a:lnSpc>
                <a:spcPct val="150000"/>
              </a:lnSpc>
              <a:buFontTx/>
              <a:buNone/>
              <a:defRPr sz="2900" baseline="0">
                <a:solidFill>
                  <a:srgbClr val="4C4C4C"/>
                </a:solidFill>
              </a:defRPr>
            </a:lvl4pPr>
            <a:lvl5pPr marL="0" indent="0">
              <a:lnSpc>
                <a:spcPct val="150000"/>
              </a:lnSpc>
              <a:buFontTx/>
              <a:buNone/>
              <a:defRPr sz="2900" baseline="0">
                <a:solidFill>
                  <a:srgbClr val="4C4C4C"/>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5"/>
          <p:cNvSpPr>
            <a:spLocks noGrp="1"/>
          </p:cNvSpPr>
          <p:nvPr>
            <p:ph type="body" sz="quarter" idx="13"/>
          </p:nvPr>
        </p:nvSpPr>
        <p:spPr>
          <a:xfrm>
            <a:off x="715321" y="600286"/>
            <a:ext cx="13245154" cy="577081"/>
          </a:xfrm>
          <a:prstGeom prst="rect">
            <a:avLst/>
          </a:prstGeom>
        </p:spPr>
        <p:txBody>
          <a:bodyPr wrap="square" lIns="0" tIns="0" rIns="0" bIns="0">
            <a:spAutoFit/>
          </a:bodyPr>
          <a:lstStyle>
            <a:lvl1pPr marL="0" indent="0">
              <a:lnSpc>
                <a:spcPct val="80000"/>
              </a:lnSpc>
              <a:buFontTx/>
              <a:buNone/>
              <a:defRPr sz="4500" b="0" i="0" baseline="0">
                <a:solidFill>
                  <a:schemeClr val="accent5"/>
                </a:solidFill>
                <a:latin typeface="BentonSans Book"/>
                <a:cs typeface="BentonSans Book"/>
              </a:defRPr>
            </a:lvl1pPr>
          </a:lstStyle>
          <a:p>
            <a:pPr lvl="0"/>
            <a:r>
              <a:rPr lang="en-US"/>
              <a:t>Edit Master text styles</a:t>
            </a:r>
          </a:p>
        </p:txBody>
      </p:sp>
    </p:spTree>
    <p:extLst>
      <p:ext uri="{BB962C8B-B14F-4D97-AF65-F5344CB8AC3E}">
        <p14:creationId xmlns:p14="http://schemas.microsoft.com/office/powerpoint/2010/main" val="3155458416"/>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2_New Topic">
    <p:spTree>
      <p:nvGrpSpPr>
        <p:cNvPr id="1" name=""/>
        <p:cNvGrpSpPr/>
        <p:nvPr/>
      </p:nvGrpSpPr>
      <p:grpSpPr>
        <a:xfrm>
          <a:off x="0" y="0"/>
          <a:ext cx="0" cy="0"/>
          <a:chOff x="0" y="0"/>
          <a:chExt cx="0" cy="0"/>
        </a:xfrm>
      </p:grpSpPr>
      <p:sp>
        <p:nvSpPr>
          <p:cNvPr id="3" name="Rectangle 2"/>
          <p:cNvSpPr/>
          <p:nvPr/>
        </p:nvSpPr>
        <p:spPr>
          <a:xfrm>
            <a:off x="0" y="0"/>
            <a:ext cx="14630400" cy="822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306221" fontAlgn="auto">
              <a:spcBef>
                <a:spcPts val="0"/>
              </a:spcBef>
              <a:spcAft>
                <a:spcPts val="0"/>
              </a:spcAft>
              <a:defRPr/>
            </a:pPr>
            <a:endParaRPr lang="en-US" dirty="0">
              <a:latin typeface="BentonSans Book"/>
            </a:endParaRPr>
          </a:p>
        </p:txBody>
      </p:sp>
      <p:pic>
        <p:nvPicPr>
          <p:cNvPr id="7" name="Picture 6" descr="Bottom_Viz_August-02.png"/>
          <p:cNvPicPr>
            <a:picLocks noChangeAspect="1"/>
          </p:cNvPicPr>
          <p:nvPr userDrawn="1"/>
        </p:nvPicPr>
        <p:blipFill rotWithShape="1">
          <a:blip r:embed="rId2" cstate="email">
            <a:extLst>
              <a:ext uri="{28A0092B-C50C-407E-A947-70E740481C1C}">
                <a14:useLocalDpi xmlns:a14="http://schemas.microsoft.com/office/drawing/2010/main" val="0"/>
              </a:ext>
            </a:extLst>
          </a:blip>
          <a:srcRect l="35699" t="3221" r="13841" b="-3221"/>
          <a:stretch/>
        </p:blipFill>
        <p:spPr>
          <a:xfrm>
            <a:off x="0" y="3225800"/>
            <a:ext cx="14630400" cy="3153156"/>
          </a:xfrm>
          <a:prstGeom prst="rect">
            <a:avLst/>
          </a:prstGeom>
        </p:spPr>
      </p:pic>
      <p:sp>
        <p:nvSpPr>
          <p:cNvPr id="5" name="Text Placeholder 3"/>
          <p:cNvSpPr>
            <a:spLocks noGrp="1"/>
          </p:cNvSpPr>
          <p:nvPr>
            <p:ph type="body" sz="quarter" idx="11"/>
          </p:nvPr>
        </p:nvSpPr>
        <p:spPr>
          <a:xfrm>
            <a:off x="705985" y="1891756"/>
            <a:ext cx="13245156" cy="577081"/>
          </a:xfrm>
          <a:prstGeom prst="rect">
            <a:avLst/>
          </a:prstGeom>
        </p:spPr>
        <p:txBody>
          <a:bodyPr wrap="square" lIns="0" tIns="0" rIns="0" bIns="0">
            <a:spAutoFit/>
          </a:bodyPr>
          <a:lstStyle>
            <a:lvl1pPr marL="0" indent="0">
              <a:lnSpc>
                <a:spcPct val="80000"/>
              </a:lnSpc>
              <a:buNone/>
              <a:defRPr sz="4500" b="0" i="0" baseline="0">
                <a:solidFill>
                  <a:schemeClr val="accent5"/>
                </a:solidFill>
                <a:latin typeface="BentonSans Book"/>
                <a:cs typeface="BentonSans Book"/>
              </a:defRPr>
            </a:lvl1pPr>
            <a:lvl2pPr marL="653110" indent="0">
              <a:buNone/>
              <a:defRPr/>
            </a:lvl2pPr>
            <a:lvl3pPr marL="1306221" indent="0">
              <a:buNone/>
              <a:defRPr/>
            </a:lvl3pPr>
            <a:lvl4pPr marL="1959331" indent="0">
              <a:buNone/>
              <a:defRPr/>
            </a:lvl4pPr>
            <a:lvl5pPr marL="2612442" indent="0">
              <a:buNone/>
              <a:defRPr/>
            </a:lvl5pPr>
          </a:lstStyle>
          <a:p>
            <a:pPr lvl="0"/>
            <a:r>
              <a:rPr lang="en-US"/>
              <a:t>Edit Master text styles</a:t>
            </a:r>
          </a:p>
        </p:txBody>
      </p:sp>
    </p:spTree>
    <p:extLst>
      <p:ext uri="{BB962C8B-B14F-4D97-AF65-F5344CB8AC3E}">
        <p14:creationId xmlns:p14="http://schemas.microsoft.com/office/powerpoint/2010/main" val="546907837"/>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_Quote">
    <p:spTree>
      <p:nvGrpSpPr>
        <p:cNvPr id="1" name=""/>
        <p:cNvGrpSpPr/>
        <p:nvPr/>
      </p:nvGrpSpPr>
      <p:grpSpPr>
        <a:xfrm>
          <a:off x="0" y="0"/>
          <a:ext cx="0" cy="0"/>
          <a:chOff x="0" y="0"/>
          <a:chExt cx="0" cy="0"/>
        </a:xfrm>
      </p:grpSpPr>
      <p:sp>
        <p:nvSpPr>
          <p:cNvPr id="2" name="Title 1"/>
          <p:cNvSpPr>
            <a:spLocks noGrp="1"/>
          </p:cNvSpPr>
          <p:nvPr>
            <p:ph type="title"/>
          </p:nvPr>
        </p:nvSpPr>
        <p:spPr>
          <a:xfrm>
            <a:off x="3276599" y="2438401"/>
            <a:ext cx="9133131" cy="761747"/>
          </a:xfrm>
          <a:prstGeom prst="rect">
            <a:avLst/>
          </a:prstGeom>
        </p:spPr>
        <p:txBody>
          <a:bodyPr/>
          <a:lstStyle>
            <a:lvl1pPr>
              <a:defRPr sz="5400" baseline="0">
                <a:solidFill>
                  <a:schemeClr val="accent5"/>
                </a:solidFill>
              </a:defRPr>
            </a:lvl1pPr>
          </a:lstStyle>
          <a:p>
            <a:r>
              <a:rPr lang="en-US"/>
              <a:t>Click to edit Master title style</a:t>
            </a:r>
            <a:endParaRPr lang="en-US" dirty="0"/>
          </a:p>
        </p:txBody>
      </p:sp>
      <p:sp>
        <p:nvSpPr>
          <p:cNvPr id="13" name="Text Placeholder 12"/>
          <p:cNvSpPr>
            <a:spLocks noGrp="1"/>
          </p:cNvSpPr>
          <p:nvPr>
            <p:ph type="body" sz="quarter" idx="11"/>
          </p:nvPr>
        </p:nvSpPr>
        <p:spPr>
          <a:xfrm>
            <a:off x="3561080" y="3733800"/>
            <a:ext cx="8077200" cy="369332"/>
          </a:xfrm>
          <a:prstGeom prst="rect">
            <a:avLst/>
          </a:prstGeom>
        </p:spPr>
        <p:txBody>
          <a:bodyPr lIns="0" tIns="0" rIns="0" bIns="0">
            <a:spAutoFit/>
          </a:bodyPr>
          <a:lstStyle>
            <a:lvl1pPr marL="0" indent="0">
              <a:buNone/>
              <a:defRPr sz="2400" baseline="0">
                <a:solidFill>
                  <a:schemeClr val="accent5"/>
                </a:solidFill>
                <a:latin typeface="Merriweather Light"/>
                <a:cs typeface="Merriweather Light"/>
              </a:defRPr>
            </a:lvl1pPr>
            <a:lvl2pPr marL="653110" indent="0">
              <a:buNone/>
              <a:defRPr sz="1000"/>
            </a:lvl2pPr>
            <a:lvl3pPr marL="1306221" indent="0">
              <a:buNone/>
              <a:defRPr sz="1000"/>
            </a:lvl3pPr>
            <a:lvl4pPr marL="1959331" indent="0">
              <a:buNone/>
              <a:defRPr sz="1000"/>
            </a:lvl4pPr>
            <a:lvl5pPr marL="2612442" indent="0">
              <a:buNone/>
              <a:defRPr sz="1000"/>
            </a:lvl5pPr>
          </a:lstStyle>
          <a:p>
            <a:pPr lvl="0"/>
            <a:r>
              <a:rPr lang="en-US"/>
              <a:t>Edit Master text styles</a:t>
            </a:r>
          </a:p>
        </p:txBody>
      </p:sp>
    </p:spTree>
    <p:extLst>
      <p:ext uri="{BB962C8B-B14F-4D97-AF65-F5344CB8AC3E}">
        <p14:creationId xmlns:p14="http://schemas.microsoft.com/office/powerpoint/2010/main" val="3888550760"/>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4_New Topic">
    <p:spTree>
      <p:nvGrpSpPr>
        <p:cNvPr id="1" name=""/>
        <p:cNvGrpSpPr/>
        <p:nvPr/>
      </p:nvGrpSpPr>
      <p:grpSpPr>
        <a:xfrm>
          <a:off x="0" y="0"/>
          <a:ext cx="0" cy="0"/>
          <a:chOff x="0" y="0"/>
          <a:chExt cx="0" cy="0"/>
        </a:xfrm>
      </p:grpSpPr>
      <p:sp>
        <p:nvSpPr>
          <p:cNvPr id="3" name="Rectangle 2"/>
          <p:cNvSpPr/>
          <p:nvPr/>
        </p:nvSpPr>
        <p:spPr>
          <a:xfrm>
            <a:off x="0" y="0"/>
            <a:ext cx="14630400" cy="822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306221" fontAlgn="auto">
              <a:spcBef>
                <a:spcPts val="0"/>
              </a:spcBef>
              <a:spcAft>
                <a:spcPts val="0"/>
              </a:spcAft>
              <a:defRPr/>
            </a:pPr>
            <a:endParaRPr lang="en-US" dirty="0">
              <a:latin typeface="BentonSans Book"/>
            </a:endParaRPr>
          </a:p>
        </p:txBody>
      </p:sp>
      <p:pic>
        <p:nvPicPr>
          <p:cNvPr id="5" name="Picture 4" descr="SectionDivider-03.png"/>
          <p:cNvPicPr>
            <a:picLocks noChangeAspect="1"/>
          </p:cNvPicPr>
          <p:nvPr userDrawn="1"/>
        </p:nvPicPr>
        <p:blipFill rotWithShape="1">
          <a:blip r:embed="rId2" cstate="email">
            <a:extLst>
              <a:ext uri="{28A0092B-C50C-407E-A947-70E740481C1C}">
                <a14:useLocalDpi xmlns:a14="http://schemas.microsoft.com/office/drawing/2010/main" val="0"/>
              </a:ext>
            </a:extLst>
          </a:blip>
          <a:srcRect l="5658" r="12503"/>
          <a:stretch/>
        </p:blipFill>
        <p:spPr>
          <a:xfrm>
            <a:off x="0" y="2362200"/>
            <a:ext cx="14630400" cy="5482336"/>
          </a:xfrm>
          <a:prstGeom prst="rect">
            <a:avLst/>
          </a:prstGeom>
        </p:spPr>
      </p:pic>
      <p:sp>
        <p:nvSpPr>
          <p:cNvPr id="7" name="Text Placeholder 3"/>
          <p:cNvSpPr>
            <a:spLocks noGrp="1"/>
          </p:cNvSpPr>
          <p:nvPr>
            <p:ph type="body" sz="quarter" idx="11"/>
          </p:nvPr>
        </p:nvSpPr>
        <p:spPr>
          <a:xfrm>
            <a:off x="705985" y="1891756"/>
            <a:ext cx="13245156" cy="577081"/>
          </a:xfrm>
          <a:prstGeom prst="rect">
            <a:avLst/>
          </a:prstGeom>
        </p:spPr>
        <p:txBody>
          <a:bodyPr wrap="square" lIns="0" tIns="0" rIns="0" bIns="0">
            <a:spAutoFit/>
          </a:bodyPr>
          <a:lstStyle>
            <a:lvl1pPr marL="0" indent="0">
              <a:lnSpc>
                <a:spcPct val="80000"/>
              </a:lnSpc>
              <a:buNone/>
              <a:defRPr sz="4500" b="0" i="0" baseline="0">
                <a:solidFill>
                  <a:schemeClr val="accent5"/>
                </a:solidFill>
                <a:latin typeface="BentonSans Book"/>
                <a:cs typeface="BentonSans Book"/>
              </a:defRPr>
            </a:lvl1pPr>
            <a:lvl2pPr marL="653110" indent="0">
              <a:buNone/>
              <a:defRPr/>
            </a:lvl2pPr>
            <a:lvl3pPr marL="1306221" indent="0">
              <a:buNone/>
              <a:defRPr/>
            </a:lvl3pPr>
            <a:lvl4pPr marL="1959331" indent="0">
              <a:buNone/>
              <a:defRPr/>
            </a:lvl4pPr>
            <a:lvl5pPr marL="2612442" indent="0">
              <a:buNone/>
              <a:defRPr/>
            </a:lvl5pPr>
          </a:lstStyle>
          <a:p>
            <a:pPr lvl="0"/>
            <a:r>
              <a:rPr lang="en-US"/>
              <a:t>Edit Master text styles</a:t>
            </a:r>
          </a:p>
        </p:txBody>
      </p:sp>
    </p:spTree>
    <p:extLst>
      <p:ext uri="{BB962C8B-B14F-4D97-AF65-F5344CB8AC3E}">
        <p14:creationId xmlns:p14="http://schemas.microsoft.com/office/powerpoint/2010/main" val="2390122948"/>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_Format Blank S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7533335"/>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_Multi-level content">
    <p:spTree>
      <p:nvGrpSpPr>
        <p:cNvPr id="1" name=""/>
        <p:cNvGrpSpPr/>
        <p:nvPr/>
      </p:nvGrpSpPr>
      <p:grpSpPr>
        <a:xfrm>
          <a:off x="0" y="0"/>
          <a:ext cx="0" cy="0"/>
          <a:chOff x="0" y="0"/>
          <a:chExt cx="0" cy="0"/>
        </a:xfrm>
      </p:grpSpPr>
      <p:sp>
        <p:nvSpPr>
          <p:cNvPr id="18"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Edit Master text styles</a:t>
            </a:r>
          </a:p>
        </p:txBody>
      </p:sp>
      <p:sp>
        <p:nvSpPr>
          <p:cNvPr id="4" name="Content Placeholder 2"/>
          <p:cNvSpPr>
            <a:spLocks noGrp="1"/>
          </p:cNvSpPr>
          <p:nvPr>
            <p:ph idx="14"/>
          </p:nvPr>
        </p:nvSpPr>
        <p:spPr>
          <a:xfrm>
            <a:off x="704476" y="1893515"/>
            <a:ext cx="13274793" cy="443198"/>
          </a:xfrm>
          <a:prstGeom prst="rect">
            <a:avLst/>
          </a:prstGeom>
        </p:spPr>
        <p:txBody>
          <a:bodyPr wrap="square" lIns="0" tIns="0" rIns="0" bIns="0">
            <a:spAutoFit/>
          </a:bodyPr>
          <a:lstStyle>
            <a:lvl1pPr marL="6350" indent="0">
              <a:spcBef>
                <a:spcPts val="0"/>
              </a:spcBef>
              <a:spcAft>
                <a:spcPts val="600"/>
              </a:spcAft>
              <a:buSzPct val="100000"/>
              <a:buFont typeface="+mj-lt"/>
              <a:buNone/>
              <a:tabLst/>
              <a:defRPr sz="2800" b="0" i="0" baseline="0">
                <a:solidFill>
                  <a:srgbClr val="4C4C4C"/>
                </a:solidFill>
                <a:latin typeface="Merriweather Light"/>
                <a:cs typeface="Merriweather Light"/>
              </a:defRPr>
            </a:lvl1pPr>
            <a:lvl2pPr marL="288925" indent="0">
              <a:spcBef>
                <a:spcPts val="0"/>
              </a:spcBef>
              <a:spcAft>
                <a:spcPts val="600"/>
              </a:spcAft>
              <a:buSzPct val="100000"/>
              <a:buFont typeface="+mj-lt"/>
              <a:buNone/>
              <a:defRPr sz="2400" baseline="0">
                <a:solidFill>
                  <a:schemeClr val="accent5"/>
                </a:solidFill>
              </a:defRPr>
            </a:lvl2pPr>
            <a:lvl3pPr marL="512763" indent="0">
              <a:spcBef>
                <a:spcPts val="0"/>
              </a:spcBef>
              <a:spcAft>
                <a:spcPts val="600"/>
              </a:spcAft>
              <a:buSzPct val="100000"/>
              <a:buFont typeface="+mj-lt"/>
              <a:buNone/>
              <a:defRPr sz="2100" baseline="0">
                <a:solidFill>
                  <a:schemeClr val="accent5"/>
                </a:solidFill>
              </a:defRPr>
            </a:lvl3pPr>
            <a:lvl4pPr marL="741363" indent="0">
              <a:spcBef>
                <a:spcPts val="0"/>
              </a:spcBef>
              <a:spcAft>
                <a:spcPts val="600"/>
              </a:spcAft>
              <a:buSzPct val="100000"/>
              <a:buFont typeface="+mj-lt"/>
              <a:buNone/>
              <a:defRPr sz="1800" baseline="0">
                <a:solidFill>
                  <a:schemeClr val="accent5"/>
                </a:solidFill>
              </a:defRPr>
            </a:lvl4pPr>
            <a:lvl5pPr marL="2406650" indent="-342901">
              <a:buSzPct val="100000"/>
              <a:buFont typeface="+mj-lt"/>
              <a:buAutoNum type="arabicPeriod"/>
              <a:defRPr sz="1600">
                <a:solidFill>
                  <a:schemeClr val="accent5"/>
                </a:solidFill>
              </a:defRPr>
            </a:lvl5pPr>
          </a:lstStyle>
          <a:p>
            <a:pPr lvl="0"/>
            <a:r>
              <a:rPr lang="en-US"/>
              <a:t>Edit Master text styles</a:t>
            </a:r>
          </a:p>
        </p:txBody>
      </p:sp>
    </p:spTree>
    <p:extLst>
      <p:ext uri="{BB962C8B-B14F-4D97-AF65-F5344CB8AC3E}">
        <p14:creationId xmlns:p14="http://schemas.microsoft.com/office/powerpoint/2010/main" val="167689260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ew Topic">
    <p:spTree>
      <p:nvGrpSpPr>
        <p:cNvPr id="1" name=""/>
        <p:cNvGrpSpPr/>
        <p:nvPr/>
      </p:nvGrpSpPr>
      <p:grpSpPr>
        <a:xfrm>
          <a:off x="0" y="0"/>
          <a:ext cx="0" cy="0"/>
          <a:chOff x="0" y="0"/>
          <a:chExt cx="0" cy="0"/>
        </a:xfrm>
      </p:grpSpPr>
      <p:sp>
        <p:nvSpPr>
          <p:cNvPr id="3" name="Rectangle 2"/>
          <p:cNvSpPr/>
          <p:nvPr/>
        </p:nvSpPr>
        <p:spPr>
          <a:xfrm>
            <a:off x="0" y="0"/>
            <a:ext cx="14630400" cy="822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306221" fontAlgn="auto">
              <a:spcBef>
                <a:spcPts val="0"/>
              </a:spcBef>
              <a:spcAft>
                <a:spcPts val="0"/>
              </a:spcAft>
              <a:defRPr/>
            </a:pPr>
            <a:endParaRPr lang="en-US" dirty="0">
              <a:latin typeface="BentonSans Book"/>
            </a:endParaRPr>
          </a:p>
        </p:txBody>
      </p:sp>
      <p:pic>
        <p:nvPicPr>
          <p:cNvPr id="7" name="Picture 6" descr="Bottom_Viz_August-02.png"/>
          <p:cNvPicPr>
            <a:picLocks noChangeAspect="1"/>
          </p:cNvPicPr>
          <p:nvPr userDrawn="1"/>
        </p:nvPicPr>
        <p:blipFill rotWithShape="1">
          <a:blip r:embed="rId2" cstate="email">
            <a:extLst>
              <a:ext uri="{28A0092B-C50C-407E-A947-70E740481C1C}">
                <a14:useLocalDpi xmlns:a14="http://schemas.microsoft.com/office/drawing/2010/main" val="0"/>
              </a:ext>
            </a:extLst>
          </a:blip>
          <a:srcRect l="35699" t="3221" r="13841" b="-3221"/>
          <a:stretch/>
        </p:blipFill>
        <p:spPr>
          <a:xfrm>
            <a:off x="0" y="3225800"/>
            <a:ext cx="14630400" cy="3153156"/>
          </a:xfrm>
          <a:prstGeom prst="rect">
            <a:avLst/>
          </a:prstGeom>
        </p:spPr>
      </p:pic>
      <p:sp>
        <p:nvSpPr>
          <p:cNvPr id="5" name="Text Placeholder 3"/>
          <p:cNvSpPr>
            <a:spLocks noGrp="1"/>
          </p:cNvSpPr>
          <p:nvPr>
            <p:ph type="body" sz="quarter" idx="11"/>
          </p:nvPr>
        </p:nvSpPr>
        <p:spPr>
          <a:xfrm>
            <a:off x="705985" y="1891756"/>
            <a:ext cx="13245156" cy="577081"/>
          </a:xfrm>
          <a:prstGeom prst="rect">
            <a:avLst/>
          </a:prstGeom>
        </p:spPr>
        <p:txBody>
          <a:bodyPr wrap="square" lIns="0" tIns="0" rIns="0" bIns="0">
            <a:spAutoFit/>
          </a:bodyPr>
          <a:lstStyle>
            <a:lvl1pPr marL="0" indent="0">
              <a:lnSpc>
                <a:spcPct val="80000"/>
              </a:lnSpc>
              <a:buNone/>
              <a:defRPr sz="4500" b="0" i="0" baseline="0">
                <a:solidFill>
                  <a:schemeClr val="accent5"/>
                </a:solidFill>
                <a:latin typeface="BentonSans Book"/>
                <a:cs typeface="BentonSans Book"/>
              </a:defRPr>
            </a:lvl1pPr>
            <a:lvl2pPr marL="653110" indent="0">
              <a:buNone/>
              <a:defRPr/>
            </a:lvl2pPr>
            <a:lvl3pPr marL="1306221" indent="0">
              <a:buNone/>
              <a:defRPr/>
            </a:lvl3pPr>
            <a:lvl4pPr marL="1959331" indent="0">
              <a:buNone/>
              <a:defRPr/>
            </a:lvl4pPr>
            <a:lvl5pPr marL="2612442" indent="0">
              <a:buNone/>
              <a:defRPr/>
            </a:lvl5pPr>
          </a:lstStyle>
          <a:p>
            <a:pPr lvl="0"/>
            <a:r>
              <a:rPr lang="en-US"/>
              <a:t>Edit Master text styles</a:t>
            </a:r>
          </a:p>
        </p:txBody>
      </p:sp>
    </p:spTree>
    <p:extLst>
      <p:ext uri="{BB962C8B-B14F-4D97-AF65-F5344CB8AC3E}">
        <p14:creationId xmlns:p14="http://schemas.microsoft.com/office/powerpoint/2010/main" val="1428701724"/>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_Final Slide">
    <p:spTree>
      <p:nvGrpSpPr>
        <p:cNvPr id="1" name=""/>
        <p:cNvGrpSpPr/>
        <p:nvPr/>
      </p:nvGrpSpPr>
      <p:grpSpPr>
        <a:xfrm>
          <a:off x="0" y="0"/>
          <a:ext cx="0" cy="0"/>
          <a:chOff x="0" y="0"/>
          <a:chExt cx="0" cy="0"/>
        </a:xfrm>
      </p:grpSpPr>
      <p:sp>
        <p:nvSpPr>
          <p:cNvPr id="2" name="Rectangle 1"/>
          <p:cNvSpPr/>
          <p:nvPr/>
        </p:nvSpPr>
        <p:spPr>
          <a:xfrm>
            <a:off x="0" y="0"/>
            <a:ext cx="14630400" cy="82296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1306221" fontAlgn="auto">
              <a:spcBef>
                <a:spcPts val="0"/>
              </a:spcBef>
              <a:spcAft>
                <a:spcPts val="0"/>
              </a:spcAft>
              <a:defRPr/>
            </a:pPr>
            <a:endParaRPr lang="en-US" dirty="0">
              <a:latin typeface="BentonSans Book"/>
            </a:endParaRPr>
          </a:p>
        </p:txBody>
      </p:sp>
      <p:pic>
        <p:nvPicPr>
          <p:cNvPr id="3" name="Picture 6" descr="tableau_rgb.eps"/>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946400" y="3206750"/>
            <a:ext cx="8737600" cy="1816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41338548"/>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04009792"/>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712788" y="601314"/>
            <a:ext cx="13244512" cy="553998"/>
          </a:xfrm>
        </p:spPr>
        <p:txBody>
          <a:bodyPr/>
          <a:lstStyle/>
          <a:p>
            <a:r>
              <a:rPr lang="en-US"/>
              <a:t>Click to edit Master title style</a:t>
            </a:r>
          </a:p>
        </p:txBody>
      </p:sp>
    </p:spTree>
    <p:extLst>
      <p:ext uri="{BB962C8B-B14F-4D97-AF65-F5344CB8AC3E}">
        <p14:creationId xmlns:p14="http://schemas.microsoft.com/office/powerpoint/2010/main" val="3737468147"/>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047481595"/>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New Topic">
    <p:spTree>
      <p:nvGrpSpPr>
        <p:cNvPr id="1" name=""/>
        <p:cNvGrpSpPr/>
        <p:nvPr/>
      </p:nvGrpSpPr>
      <p:grpSpPr>
        <a:xfrm>
          <a:off x="0" y="0"/>
          <a:ext cx="0" cy="0"/>
          <a:chOff x="0" y="0"/>
          <a:chExt cx="0" cy="0"/>
        </a:xfrm>
      </p:grpSpPr>
      <p:sp>
        <p:nvSpPr>
          <p:cNvPr id="3" name="Rectangle 2"/>
          <p:cNvSpPr/>
          <p:nvPr/>
        </p:nvSpPr>
        <p:spPr>
          <a:xfrm>
            <a:off x="0" y="0"/>
            <a:ext cx="14630400" cy="822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306221" fontAlgn="auto">
              <a:spcBef>
                <a:spcPts val="0"/>
              </a:spcBef>
              <a:spcAft>
                <a:spcPts val="0"/>
              </a:spcAft>
              <a:defRPr/>
            </a:pPr>
            <a:endParaRPr lang="en-US" dirty="0">
              <a:latin typeface="BentonSans Book"/>
            </a:endParaRPr>
          </a:p>
        </p:txBody>
      </p:sp>
      <p:pic>
        <p:nvPicPr>
          <p:cNvPr id="7" name="Picture 6" descr="Bottom_Viz_August-02.png"/>
          <p:cNvPicPr>
            <a:picLocks noChangeAspect="1"/>
          </p:cNvPicPr>
          <p:nvPr userDrawn="1"/>
        </p:nvPicPr>
        <p:blipFill rotWithShape="1">
          <a:blip r:embed="rId2" cstate="email">
            <a:extLst>
              <a:ext uri="{28A0092B-C50C-407E-A947-70E740481C1C}">
                <a14:useLocalDpi xmlns:a14="http://schemas.microsoft.com/office/drawing/2010/main" val="0"/>
              </a:ext>
            </a:extLst>
          </a:blip>
          <a:srcRect l="35699" t="3221" r="13841" b="-3221"/>
          <a:stretch/>
        </p:blipFill>
        <p:spPr>
          <a:xfrm>
            <a:off x="0" y="3225800"/>
            <a:ext cx="14630400" cy="3153156"/>
          </a:xfrm>
          <a:prstGeom prst="rect">
            <a:avLst/>
          </a:prstGeom>
        </p:spPr>
      </p:pic>
      <p:sp>
        <p:nvSpPr>
          <p:cNvPr id="5" name="Text Placeholder 3"/>
          <p:cNvSpPr>
            <a:spLocks noGrp="1"/>
          </p:cNvSpPr>
          <p:nvPr>
            <p:ph type="body" sz="quarter" idx="11"/>
          </p:nvPr>
        </p:nvSpPr>
        <p:spPr>
          <a:xfrm>
            <a:off x="705985" y="1891756"/>
            <a:ext cx="13245156" cy="577081"/>
          </a:xfrm>
          <a:prstGeom prst="rect">
            <a:avLst/>
          </a:prstGeom>
        </p:spPr>
        <p:txBody>
          <a:bodyPr wrap="square" lIns="0" tIns="0" rIns="0" bIns="0">
            <a:spAutoFit/>
          </a:bodyPr>
          <a:lstStyle>
            <a:lvl1pPr marL="0" indent="0">
              <a:lnSpc>
                <a:spcPct val="80000"/>
              </a:lnSpc>
              <a:buNone/>
              <a:defRPr sz="4500" b="0" i="0" baseline="0">
                <a:solidFill>
                  <a:schemeClr val="accent5"/>
                </a:solidFill>
                <a:latin typeface="BentonSans Book"/>
                <a:cs typeface="BentonSans Book"/>
              </a:defRPr>
            </a:lvl1pPr>
            <a:lvl2pPr marL="653110" indent="0">
              <a:buNone/>
              <a:defRPr/>
            </a:lvl2pPr>
            <a:lvl3pPr marL="1306221" indent="0">
              <a:buNone/>
              <a:defRPr/>
            </a:lvl3pPr>
            <a:lvl4pPr marL="1959331" indent="0">
              <a:buNone/>
              <a:defRPr/>
            </a:lvl4pPr>
            <a:lvl5pPr marL="2612442" indent="0">
              <a:buNone/>
              <a:defRPr/>
            </a:lvl5pPr>
          </a:lstStyle>
          <a:p>
            <a:pPr lvl="0"/>
            <a:r>
              <a:rPr lang="en-US"/>
              <a:t>Edit Master text styles</a:t>
            </a:r>
          </a:p>
        </p:txBody>
      </p:sp>
    </p:spTree>
    <p:extLst>
      <p:ext uri="{BB962C8B-B14F-4D97-AF65-F5344CB8AC3E}">
        <p14:creationId xmlns:p14="http://schemas.microsoft.com/office/powerpoint/2010/main" val="3471246087"/>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339239998"/>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cSld name="1_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4972631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New Topic">
    <p:spTree>
      <p:nvGrpSpPr>
        <p:cNvPr id="1" name=""/>
        <p:cNvGrpSpPr/>
        <p:nvPr/>
      </p:nvGrpSpPr>
      <p:grpSpPr>
        <a:xfrm>
          <a:off x="0" y="0"/>
          <a:ext cx="0" cy="0"/>
          <a:chOff x="0" y="0"/>
          <a:chExt cx="0" cy="0"/>
        </a:xfrm>
      </p:grpSpPr>
      <p:sp>
        <p:nvSpPr>
          <p:cNvPr id="3" name="Rectangle 2"/>
          <p:cNvSpPr/>
          <p:nvPr/>
        </p:nvSpPr>
        <p:spPr>
          <a:xfrm>
            <a:off x="0" y="0"/>
            <a:ext cx="14630400" cy="822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306221" fontAlgn="auto">
              <a:spcBef>
                <a:spcPts val="0"/>
              </a:spcBef>
              <a:spcAft>
                <a:spcPts val="0"/>
              </a:spcAft>
              <a:defRPr/>
            </a:pPr>
            <a:endParaRPr lang="en-US" dirty="0">
              <a:latin typeface="BentonSans Book"/>
            </a:endParaRPr>
          </a:p>
        </p:txBody>
      </p:sp>
      <p:pic>
        <p:nvPicPr>
          <p:cNvPr id="5" name="Picture 4" descr="SectionDivider-03.png"/>
          <p:cNvPicPr>
            <a:picLocks noChangeAspect="1"/>
          </p:cNvPicPr>
          <p:nvPr userDrawn="1"/>
        </p:nvPicPr>
        <p:blipFill rotWithShape="1">
          <a:blip r:embed="rId2" cstate="email">
            <a:extLst>
              <a:ext uri="{28A0092B-C50C-407E-A947-70E740481C1C}">
                <a14:useLocalDpi xmlns:a14="http://schemas.microsoft.com/office/drawing/2010/main" val="0"/>
              </a:ext>
            </a:extLst>
          </a:blip>
          <a:srcRect l="5658" r="12503"/>
          <a:stretch/>
        </p:blipFill>
        <p:spPr>
          <a:xfrm>
            <a:off x="0" y="2362200"/>
            <a:ext cx="14630400" cy="5482336"/>
          </a:xfrm>
          <a:prstGeom prst="rect">
            <a:avLst/>
          </a:prstGeom>
        </p:spPr>
      </p:pic>
      <p:sp>
        <p:nvSpPr>
          <p:cNvPr id="7" name="Text Placeholder 3"/>
          <p:cNvSpPr>
            <a:spLocks noGrp="1"/>
          </p:cNvSpPr>
          <p:nvPr>
            <p:ph type="body" sz="quarter" idx="11"/>
          </p:nvPr>
        </p:nvSpPr>
        <p:spPr>
          <a:xfrm>
            <a:off x="705985" y="1891756"/>
            <a:ext cx="13245156" cy="577081"/>
          </a:xfrm>
          <a:prstGeom prst="rect">
            <a:avLst/>
          </a:prstGeom>
        </p:spPr>
        <p:txBody>
          <a:bodyPr wrap="square" lIns="0" tIns="0" rIns="0" bIns="0">
            <a:spAutoFit/>
          </a:bodyPr>
          <a:lstStyle>
            <a:lvl1pPr marL="0" indent="0">
              <a:lnSpc>
                <a:spcPct val="80000"/>
              </a:lnSpc>
              <a:buNone/>
              <a:defRPr sz="4500" b="0" i="0" baseline="0">
                <a:solidFill>
                  <a:schemeClr val="accent5"/>
                </a:solidFill>
                <a:latin typeface="BentonSans Book"/>
                <a:cs typeface="BentonSans Book"/>
              </a:defRPr>
            </a:lvl1pPr>
            <a:lvl2pPr marL="653110" indent="0">
              <a:buNone/>
              <a:defRPr/>
            </a:lvl2pPr>
            <a:lvl3pPr marL="1306221" indent="0">
              <a:buNone/>
              <a:defRPr/>
            </a:lvl3pPr>
            <a:lvl4pPr marL="1959331" indent="0">
              <a:buNone/>
              <a:defRPr/>
            </a:lvl4pPr>
            <a:lvl5pPr marL="2612442" indent="0">
              <a:buNone/>
              <a:defRPr/>
            </a:lvl5pPr>
          </a:lstStyle>
          <a:p>
            <a:pPr lvl="0"/>
            <a:r>
              <a:rPr lang="en-US"/>
              <a:t>Edit Master text styles</a:t>
            </a:r>
          </a:p>
        </p:txBody>
      </p:sp>
    </p:spTree>
    <p:extLst>
      <p:ext uri="{BB962C8B-B14F-4D97-AF65-F5344CB8AC3E}">
        <p14:creationId xmlns:p14="http://schemas.microsoft.com/office/powerpoint/2010/main" val="225430739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New Topic">
    <p:spTree>
      <p:nvGrpSpPr>
        <p:cNvPr id="1" name=""/>
        <p:cNvGrpSpPr/>
        <p:nvPr/>
      </p:nvGrpSpPr>
      <p:grpSpPr>
        <a:xfrm>
          <a:off x="0" y="0"/>
          <a:ext cx="0" cy="0"/>
          <a:chOff x="0" y="0"/>
          <a:chExt cx="0" cy="0"/>
        </a:xfrm>
      </p:grpSpPr>
      <p:sp>
        <p:nvSpPr>
          <p:cNvPr id="3" name="Rectangle 2"/>
          <p:cNvSpPr/>
          <p:nvPr/>
        </p:nvSpPr>
        <p:spPr>
          <a:xfrm>
            <a:off x="0" y="0"/>
            <a:ext cx="14630400" cy="822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306221" fontAlgn="auto">
              <a:spcBef>
                <a:spcPts val="0"/>
              </a:spcBef>
              <a:spcAft>
                <a:spcPts val="0"/>
              </a:spcAft>
              <a:defRPr/>
            </a:pPr>
            <a:endParaRPr lang="en-US" dirty="0">
              <a:latin typeface="BentonSans Book"/>
            </a:endParaRPr>
          </a:p>
        </p:txBody>
      </p:sp>
      <p:pic>
        <p:nvPicPr>
          <p:cNvPr id="7" name="Picture 6" descr="SectionDivider-02.png"/>
          <p:cNvPicPr>
            <a:picLocks noChangeAspect="1"/>
          </p:cNvPicPr>
          <p:nvPr userDrawn="1"/>
        </p:nvPicPr>
        <p:blipFill rotWithShape="1">
          <a:blip r:embed="rId2" cstate="email">
            <a:extLst>
              <a:ext uri="{28A0092B-C50C-407E-A947-70E740481C1C}">
                <a14:useLocalDpi xmlns:a14="http://schemas.microsoft.com/office/drawing/2010/main" val="0"/>
              </a:ext>
            </a:extLst>
          </a:blip>
          <a:srcRect l="5541"/>
          <a:stretch/>
        </p:blipFill>
        <p:spPr>
          <a:xfrm>
            <a:off x="0" y="2946400"/>
            <a:ext cx="14630400" cy="4749800"/>
          </a:xfrm>
          <a:prstGeom prst="rect">
            <a:avLst/>
          </a:prstGeom>
        </p:spPr>
      </p:pic>
      <p:sp>
        <p:nvSpPr>
          <p:cNvPr id="5" name="Text Placeholder 3"/>
          <p:cNvSpPr>
            <a:spLocks noGrp="1"/>
          </p:cNvSpPr>
          <p:nvPr>
            <p:ph type="body" sz="quarter" idx="11"/>
          </p:nvPr>
        </p:nvSpPr>
        <p:spPr>
          <a:xfrm>
            <a:off x="705985" y="1891756"/>
            <a:ext cx="13245156" cy="577081"/>
          </a:xfrm>
          <a:prstGeom prst="rect">
            <a:avLst/>
          </a:prstGeom>
        </p:spPr>
        <p:txBody>
          <a:bodyPr wrap="square" lIns="0" tIns="0" rIns="0" bIns="0">
            <a:spAutoFit/>
          </a:bodyPr>
          <a:lstStyle>
            <a:lvl1pPr marL="0" indent="0">
              <a:lnSpc>
                <a:spcPct val="80000"/>
              </a:lnSpc>
              <a:buNone/>
              <a:defRPr sz="4500" b="0" i="0" baseline="0">
                <a:solidFill>
                  <a:schemeClr val="accent5"/>
                </a:solidFill>
                <a:latin typeface="BentonSans Book"/>
                <a:cs typeface="BentonSans Book"/>
              </a:defRPr>
            </a:lvl1pPr>
            <a:lvl2pPr marL="653110" indent="0">
              <a:buNone/>
              <a:defRPr/>
            </a:lvl2pPr>
            <a:lvl3pPr marL="1306221" indent="0">
              <a:buNone/>
              <a:defRPr/>
            </a:lvl3pPr>
            <a:lvl4pPr marL="1959331" indent="0">
              <a:buNone/>
              <a:defRPr/>
            </a:lvl4pPr>
            <a:lvl5pPr marL="2612442" indent="0">
              <a:buNone/>
              <a:defRPr/>
            </a:lvl5pPr>
          </a:lstStyle>
          <a:p>
            <a:pPr lvl="0"/>
            <a:r>
              <a:rPr lang="en-US"/>
              <a:t>Edit Master text styles</a:t>
            </a:r>
          </a:p>
        </p:txBody>
      </p:sp>
    </p:spTree>
    <p:extLst>
      <p:ext uri="{BB962C8B-B14F-4D97-AF65-F5344CB8AC3E}">
        <p14:creationId xmlns:p14="http://schemas.microsoft.com/office/powerpoint/2010/main" val="47655299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Edit Master text styles</a:t>
            </a:r>
          </a:p>
        </p:txBody>
      </p:sp>
    </p:spTree>
    <p:extLst>
      <p:ext uri="{BB962C8B-B14F-4D97-AF65-F5344CB8AC3E}">
        <p14:creationId xmlns:p14="http://schemas.microsoft.com/office/powerpoint/2010/main" val="412279310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Multi-level content">
    <p:spTree>
      <p:nvGrpSpPr>
        <p:cNvPr id="1" name=""/>
        <p:cNvGrpSpPr/>
        <p:nvPr/>
      </p:nvGrpSpPr>
      <p:grpSpPr>
        <a:xfrm>
          <a:off x="0" y="0"/>
          <a:ext cx="0" cy="0"/>
          <a:chOff x="0" y="0"/>
          <a:chExt cx="0" cy="0"/>
        </a:xfrm>
      </p:grpSpPr>
      <p:sp>
        <p:nvSpPr>
          <p:cNvPr id="18"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Edit Master text styles</a:t>
            </a:r>
          </a:p>
        </p:txBody>
      </p:sp>
      <p:sp>
        <p:nvSpPr>
          <p:cNvPr id="4" name="Content Placeholder 2"/>
          <p:cNvSpPr>
            <a:spLocks noGrp="1"/>
          </p:cNvSpPr>
          <p:nvPr>
            <p:ph idx="14"/>
          </p:nvPr>
        </p:nvSpPr>
        <p:spPr>
          <a:xfrm>
            <a:off x="704476" y="1893515"/>
            <a:ext cx="13274793" cy="443198"/>
          </a:xfrm>
          <a:prstGeom prst="rect">
            <a:avLst/>
          </a:prstGeom>
        </p:spPr>
        <p:txBody>
          <a:bodyPr wrap="square" lIns="0" tIns="0" rIns="0" bIns="0">
            <a:spAutoFit/>
          </a:bodyPr>
          <a:lstStyle>
            <a:lvl1pPr marL="6350" indent="0">
              <a:spcBef>
                <a:spcPts val="0"/>
              </a:spcBef>
              <a:spcAft>
                <a:spcPts val="600"/>
              </a:spcAft>
              <a:buSzPct val="100000"/>
              <a:buFont typeface="+mj-lt"/>
              <a:buNone/>
              <a:tabLst/>
              <a:defRPr sz="2800" b="0" i="0" baseline="0">
                <a:solidFill>
                  <a:srgbClr val="4C4C4C"/>
                </a:solidFill>
                <a:latin typeface="Merriweather Light"/>
                <a:cs typeface="Merriweather Light"/>
              </a:defRPr>
            </a:lvl1pPr>
            <a:lvl2pPr marL="288925" indent="0">
              <a:spcBef>
                <a:spcPts val="0"/>
              </a:spcBef>
              <a:spcAft>
                <a:spcPts val="600"/>
              </a:spcAft>
              <a:buSzPct val="100000"/>
              <a:buFont typeface="+mj-lt"/>
              <a:buNone/>
              <a:defRPr sz="2400" baseline="0">
                <a:solidFill>
                  <a:schemeClr val="accent5"/>
                </a:solidFill>
              </a:defRPr>
            </a:lvl2pPr>
            <a:lvl3pPr marL="512763" indent="0">
              <a:spcBef>
                <a:spcPts val="0"/>
              </a:spcBef>
              <a:spcAft>
                <a:spcPts val="600"/>
              </a:spcAft>
              <a:buSzPct val="100000"/>
              <a:buFont typeface="+mj-lt"/>
              <a:buNone/>
              <a:defRPr sz="2100" baseline="0">
                <a:solidFill>
                  <a:schemeClr val="accent5"/>
                </a:solidFill>
              </a:defRPr>
            </a:lvl3pPr>
            <a:lvl4pPr marL="741363" indent="0">
              <a:spcBef>
                <a:spcPts val="0"/>
              </a:spcBef>
              <a:spcAft>
                <a:spcPts val="600"/>
              </a:spcAft>
              <a:buSzPct val="100000"/>
              <a:buFont typeface="+mj-lt"/>
              <a:buNone/>
              <a:defRPr sz="1800" baseline="0">
                <a:solidFill>
                  <a:schemeClr val="accent5"/>
                </a:solidFill>
              </a:defRPr>
            </a:lvl4pPr>
            <a:lvl5pPr marL="2406650" indent="-342901">
              <a:buSzPct val="100000"/>
              <a:buFont typeface="+mj-lt"/>
              <a:buAutoNum type="arabicPeriod"/>
              <a:defRPr sz="1600">
                <a:solidFill>
                  <a:schemeClr val="accent5"/>
                </a:solidFill>
              </a:defRPr>
            </a:lvl5pPr>
          </a:lstStyle>
          <a:p>
            <a:pPr lvl="0"/>
            <a:r>
              <a:rPr lang="en-US"/>
              <a:t>Edit Master text styles</a:t>
            </a:r>
          </a:p>
        </p:txBody>
      </p:sp>
    </p:spTree>
    <p:extLst>
      <p:ext uri="{BB962C8B-B14F-4D97-AF65-F5344CB8AC3E}">
        <p14:creationId xmlns:p14="http://schemas.microsoft.com/office/powerpoint/2010/main" val="363517763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3276599" y="2438401"/>
            <a:ext cx="9133131" cy="761747"/>
          </a:xfrm>
        </p:spPr>
        <p:txBody>
          <a:bodyPr/>
          <a:lstStyle>
            <a:lvl1pPr>
              <a:defRPr sz="5400" baseline="0">
                <a:solidFill>
                  <a:schemeClr val="accent5"/>
                </a:solidFill>
              </a:defRPr>
            </a:lvl1pPr>
          </a:lstStyle>
          <a:p>
            <a:r>
              <a:rPr lang="en-US"/>
              <a:t>Click to edit Master title style</a:t>
            </a:r>
            <a:endParaRPr lang="en-US" dirty="0"/>
          </a:p>
        </p:txBody>
      </p:sp>
      <p:sp>
        <p:nvSpPr>
          <p:cNvPr id="13" name="Text Placeholder 12"/>
          <p:cNvSpPr>
            <a:spLocks noGrp="1"/>
          </p:cNvSpPr>
          <p:nvPr>
            <p:ph type="body" sz="quarter" idx="11"/>
          </p:nvPr>
        </p:nvSpPr>
        <p:spPr>
          <a:xfrm>
            <a:off x="3561080" y="3733800"/>
            <a:ext cx="8077200" cy="369332"/>
          </a:xfrm>
          <a:prstGeom prst="rect">
            <a:avLst/>
          </a:prstGeom>
        </p:spPr>
        <p:txBody>
          <a:bodyPr lIns="0" tIns="0" rIns="0" bIns="0">
            <a:spAutoFit/>
          </a:bodyPr>
          <a:lstStyle>
            <a:lvl1pPr marL="0" indent="0">
              <a:buNone/>
              <a:defRPr sz="2400" baseline="0">
                <a:solidFill>
                  <a:schemeClr val="accent5"/>
                </a:solidFill>
                <a:latin typeface="Merriweather Light"/>
                <a:cs typeface="Merriweather Light"/>
              </a:defRPr>
            </a:lvl1pPr>
            <a:lvl2pPr marL="653110" indent="0">
              <a:buNone/>
              <a:defRPr sz="1000"/>
            </a:lvl2pPr>
            <a:lvl3pPr marL="1306221" indent="0">
              <a:buNone/>
              <a:defRPr sz="1000"/>
            </a:lvl3pPr>
            <a:lvl4pPr marL="1959331" indent="0">
              <a:buNone/>
              <a:defRPr sz="1000"/>
            </a:lvl4pPr>
            <a:lvl5pPr marL="2612442" indent="0">
              <a:buNone/>
              <a:defRPr sz="1000"/>
            </a:lvl5pPr>
          </a:lstStyle>
          <a:p>
            <a:pPr lvl="0"/>
            <a:r>
              <a:rPr lang="en-US"/>
              <a:t>Edit Master text styles</a:t>
            </a:r>
          </a:p>
        </p:txBody>
      </p:sp>
    </p:spTree>
    <p:extLst>
      <p:ext uri="{BB962C8B-B14F-4D97-AF65-F5344CB8AC3E}">
        <p14:creationId xmlns:p14="http://schemas.microsoft.com/office/powerpoint/2010/main" val="197264510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Numbered List">
    <p:spTree>
      <p:nvGrpSpPr>
        <p:cNvPr id="1" name=""/>
        <p:cNvGrpSpPr/>
        <p:nvPr/>
      </p:nvGrpSpPr>
      <p:grpSpPr>
        <a:xfrm>
          <a:off x="0" y="0"/>
          <a:ext cx="0" cy="0"/>
          <a:chOff x="0" y="0"/>
          <a:chExt cx="0" cy="0"/>
        </a:xfrm>
      </p:grpSpPr>
      <p:sp>
        <p:nvSpPr>
          <p:cNvPr id="4" name="Content Placeholder 2"/>
          <p:cNvSpPr>
            <a:spLocks noGrp="1"/>
          </p:cNvSpPr>
          <p:nvPr>
            <p:ph idx="14"/>
          </p:nvPr>
        </p:nvSpPr>
        <p:spPr>
          <a:xfrm>
            <a:off x="704357" y="1893515"/>
            <a:ext cx="13274793" cy="1631216"/>
          </a:xfrm>
          <a:prstGeom prst="rect">
            <a:avLst/>
          </a:prstGeom>
        </p:spPr>
        <p:txBody>
          <a:bodyPr wrap="square" lIns="0" tIns="0" rIns="0" bIns="0">
            <a:spAutoFit/>
          </a:bodyPr>
          <a:lstStyle>
            <a:lvl1pPr marL="520701" indent="-514350">
              <a:spcBef>
                <a:spcPts val="0"/>
              </a:spcBef>
              <a:spcAft>
                <a:spcPts val="600"/>
              </a:spcAft>
              <a:buSzPct val="100000"/>
              <a:buFont typeface="+mj-lt"/>
              <a:buAutoNum type="arabicPeriod"/>
              <a:tabLst/>
              <a:defRPr sz="2800" baseline="0">
                <a:solidFill>
                  <a:schemeClr val="accent5"/>
                </a:solidFill>
                <a:latin typeface="Merriweather Light"/>
                <a:cs typeface="Merriweather Light"/>
              </a:defRPr>
            </a:lvl1pPr>
            <a:lvl2pPr marL="746125" indent="-457200">
              <a:spcBef>
                <a:spcPts val="0"/>
              </a:spcBef>
              <a:spcAft>
                <a:spcPts val="600"/>
              </a:spcAft>
              <a:buSzPct val="100000"/>
              <a:buFont typeface="+mj-lt"/>
              <a:buAutoNum type="romanUcPeriod"/>
              <a:defRPr sz="2400" baseline="0">
                <a:solidFill>
                  <a:schemeClr val="accent5"/>
                </a:solidFill>
                <a:latin typeface="Merriweather Light"/>
                <a:cs typeface="Merriweather Light"/>
              </a:defRPr>
            </a:lvl2pPr>
            <a:lvl3pPr marL="969963" indent="-457200">
              <a:spcBef>
                <a:spcPts val="0"/>
              </a:spcBef>
              <a:spcAft>
                <a:spcPts val="600"/>
              </a:spcAft>
              <a:buSzPct val="100000"/>
              <a:buFont typeface="+mj-lt"/>
              <a:buAutoNum type="arabicPeriod"/>
              <a:defRPr sz="2100" baseline="0">
                <a:solidFill>
                  <a:schemeClr val="accent5"/>
                </a:solidFill>
                <a:latin typeface="Merriweather Light"/>
                <a:cs typeface="Merriweather Light"/>
              </a:defRPr>
            </a:lvl3pPr>
            <a:lvl4pPr marL="1084262" indent="-342901">
              <a:spcBef>
                <a:spcPts val="0"/>
              </a:spcBef>
              <a:spcAft>
                <a:spcPts val="600"/>
              </a:spcAft>
              <a:buSzPct val="100000"/>
              <a:buFont typeface="+mj-lt"/>
              <a:buAutoNum type="arabicPeriod"/>
              <a:defRPr sz="1800" baseline="0">
                <a:solidFill>
                  <a:schemeClr val="accent5"/>
                </a:solidFill>
              </a:defRPr>
            </a:lvl4pPr>
            <a:lvl5pPr marL="2063749" indent="0">
              <a:buSzPct val="100000"/>
              <a:buFont typeface="+mj-lt"/>
              <a:buNone/>
              <a:defRPr sz="1600">
                <a:solidFill>
                  <a:srgbClr val="4C4C4C"/>
                </a:solidFill>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5"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Edit Master text styles</a:t>
            </a:r>
          </a:p>
        </p:txBody>
      </p:sp>
    </p:spTree>
    <p:extLst>
      <p:ext uri="{BB962C8B-B14F-4D97-AF65-F5344CB8AC3E}">
        <p14:creationId xmlns:p14="http://schemas.microsoft.com/office/powerpoint/2010/main" val="373776903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image" Target="../media/image2.emf"/></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35.xml"/><Relationship Id="rId2" Type="http://schemas.openxmlformats.org/officeDocument/2006/relationships/slideLayout" Target="../slideLayouts/slideLayout34.xml"/><Relationship Id="rId1" Type="http://schemas.openxmlformats.org/officeDocument/2006/relationships/slideLayout" Target="../slideLayouts/slideLayout33.xml"/><Relationship Id="rId5" Type="http://schemas.openxmlformats.org/officeDocument/2006/relationships/theme" Target="../theme/theme2.xml"/><Relationship Id="rId4"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pic>
        <p:nvPicPr>
          <p:cNvPr id="5" name="Picture 4" descr="Bottom_Viz_August-02.png"/>
          <p:cNvPicPr>
            <a:picLocks noChangeAspect="1"/>
          </p:cNvPicPr>
          <p:nvPr/>
        </p:nvPicPr>
        <p:blipFill rotWithShape="1">
          <a:blip r:embed="rId34" cstate="email">
            <a:extLst>
              <a:ext uri="{28A0092B-C50C-407E-A947-70E740481C1C}">
                <a14:useLocalDpi xmlns:a14="http://schemas.microsoft.com/office/drawing/2010/main" val="0"/>
              </a:ext>
            </a:extLst>
          </a:blip>
          <a:srcRect b="18483"/>
          <a:stretch/>
        </p:blipFill>
        <p:spPr>
          <a:xfrm flipH="1">
            <a:off x="0" y="6932613"/>
            <a:ext cx="14630400" cy="1296987"/>
          </a:xfrm>
          <a:prstGeom prst="rect">
            <a:avLst/>
          </a:prstGeom>
        </p:spPr>
      </p:pic>
      <p:pic>
        <p:nvPicPr>
          <p:cNvPr id="1027" name="Picture 7" descr="tableau_white.eps"/>
          <p:cNvPicPr>
            <a:picLocks noChangeAspect="1"/>
          </p:cNvPicPr>
          <p:nvPr/>
        </p:nvPicPr>
        <p:blipFill>
          <a:blip r:embed="rId35" cstate="email">
            <a:extLst>
              <a:ext uri="{28A0092B-C50C-407E-A947-70E740481C1C}">
                <a14:useLocalDpi xmlns:a14="http://schemas.microsoft.com/office/drawing/2010/main" val="0"/>
              </a:ext>
            </a:extLst>
          </a:blip>
          <a:srcRect/>
          <a:stretch>
            <a:fillRect/>
          </a:stretch>
        </p:blipFill>
        <p:spPr bwMode="auto">
          <a:xfrm>
            <a:off x="12669838" y="7724775"/>
            <a:ext cx="1727200" cy="3603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28" name="Title Placeholder 1"/>
          <p:cNvSpPr>
            <a:spLocks noGrp="1"/>
          </p:cNvSpPr>
          <p:nvPr>
            <p:ph type="title"/>
          </p:nvPr>
        </p:nvSpPr>
        <p:spPr bwMode="auto">
          <a:xfrm>
            <a:off x="712788" y="601314"/>
            <a:ext cx="13244512" cy="57708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spAutoFit/>
          </a:bodyPr>
          <a:lstStyle/>
          <a:p>
            <a:pPr lvl="0"/>
            <a:r>
              <a:rPr lang="en-US" dirty="0"/>
              <a:t>Master Title Style</a:t>
            </a:r>
          </a:p>
        </p:txBody>
      </p:sp>
    </p:spTree>
  </p:cSld>
  <p:clrMap bg1="lt1" tx1="dk1" bg2="lt2" tx2="dk2" accent1="accent1" accent2="accent2" accent3="accent3" accent4="accent4" accent5="accent5" accent6="accent6" hlink="hlink" folHlink="folHlink"/>
  <p:sldLayoutIdLst>
    <p:sldLayoutId id="2147484147" r:id="rId1"/>
    <p:sldLayoutId id="2147484135" r:id="rId2"/>
    <p:sldLayoutId id="2147484148" r:id="rId3"/>
    <p:sldLayoutId id="2147484150" r:id="rId4"/>
    <p:sldLayoutId id="2147484152" r:id="rId5"/>
    <p:sldLayoutId id="2147484136" r:id="rId6"/>
    <p:sldLayoutId id="2147484137" r:id="rId7"/>
    <p:sldLayoutId id="2147484138" r:id="rId8"/>
    <p:sldLayoutId id="2147484139" r:id="rId9"/>
    <p:sldLayoutId id="2147484140" r:id="rId10"/>
    <p:sldLayoutId id="2147484141" r:id="rId11"/>
    <p:sldLayoutId id="2147484142" r:id="rId12"/>
    <p:sldLayoutId id="2147484143" r:id="rId13"/>
    <p:sldLayoutId id="2147484144" r:id="rId14"/>
    <p:sldLayoutId id="2147484145" r:id="rId15"/>
    <p:sldLayoutId id="2147484146" r:id="rId16"/>
    <p:sldLayoutId id="2147484149" r:id="rId17"/>
    <p:sldLayoutId id="2147484154" r:id="rId18"/>
    <p:sldLayoutId id="2147484153" r:id="rId19"/>
    <p:sldLayoutId id="2147484162" r:id="rId20"/>
    <p:sldLayoutId id="2147484163" r:id="rId21"/>
    <p:sldLayoutId id="2147484176" r:id="rId22"/>
    <p:sldLayoutId id="2147484192" r:id="rId23"/>
    <p:sldLayoutId id="2147484193" r:id="rId24"/>
    <p:sldLayoutId id="2147484194" r:id="rId25"/>
    <p:sldLayoutId id="2147484196" r:id="rId26"/>
    <p:sldLayoutId id="2147484197" r:id="rId27"/>
    <p:sldLayoutId id="2147484199" r:id="rId28"/>
    <p:sldLayoutId id="2147484200" r:id="rId29"/>
    <p:sldLayoutId id="2147484201" r:id="rId30"/>
    <p:sldLayoutId id="2147484189" r:id="rId31"/>
    <p:sldLayoutId id="2147484203" r:id="rId32"/>
  </p:sldLayoutIdLst>
  <p:timing>
    <p:tnLst>
      <p:par>
        <p:cTn id="1" dur="indefinite" restart="never" nodeType="tmRoot"/>
      </p:par>
    </p:tnLst>
  </p:timing>
  <p:txStyles>
    <p:titleStyle>
      <a:lvl1pPr algn="l" defTabSz="1304925" rtl="0" eaLnBrk="1" fontAlgn="base" hangingPunct="1">
        <a:lnSpc>
          <a:spcPct val="80000"/>
        </a:lnSpc>
        <a:spcBef>
          <a:spcPct val="0"/>
        </a:spcBef>
        <a:spcAft>
          <a:spcPct val="0"/>
        </a:spcAft>
        <a:defRPr sz="4500" kern="1200">
          <a:solidFill>
            <a:srgbClr val="4C4C4C"/>
          </a:solidFill>
          <a:latin typeface="BentonSans Book"/>
          <a:ea typeface="ＭＳ Ｐゴシック" charset="0"/>
          <a:cs typeface="BentonSans Book"/>
        </a:defRPr>
      </a:lvl1pPr>
      <a:lvl2pPr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2pPr>
      <a:lvl3pPr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3pPr>
      <a:lvl4pPr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4pPr>
      <a:lvl5pPr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5pPr>
      <a:lvl6pPr marL="457200"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6pPr>
      <a:lvl7pPr marL="914400"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7pPr>
      <a:lvl8pPr marL="1371600"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8pPr>
      <a:lvl9pPr marL="1828800"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9pPr>
    </p:titleStyle>
    <p:bodyStyle>
      <a:lvl1pPr marL="488950" indent="-488950" algn="l" defTabSz="1304925" rtl="0" eaLnBrk="1" fontAlgn="base" hangingPunct="1">
        <a:spcBef>
          <a:spcPct val="20000"/>
        </a:spcBef>
        <a:spcAft>
          <a:spcPct val="0"/>
        </a:spcAft>
        <a:buFont typeface="Arial" charset="0"/>
        <a:buChar char="•"/>
        <a:defRPr sz="4600" kern="1200">
          <a:solidFill>
            <a:schemeClr val="tx1"/>
          </a:solidFill>
          <a:latin typeface="+mn-lt"/>
          <a:ea typeface="ＭＳ Ｐゴシック" charset="0"/>
          <a:cs typeface="ＭＳ Ｐゴシック" charset="0"/>
        </a:defRPr>
      </a:lvl1pPr>
      <a:lvl2pPr marL="1060450" indent="-407988" algn="l" defTabSz="1304925"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2pPr>
      <a:lvl3pPr marL="1631950" indent="-325438" algn="l" defTabSz="1304925" rtl="0" eaLnBrk="1" fontAlgn="base" hangingPunct="1">
        <a:spcBef>
          <a:spcPct val="20000"/>
        </a:spcBef>
        <a:spcAft>
          <a:spcPct val="0"/>
        </a:spcAft>
        <a:buFont typeface="Arial" charset="0"/>
        <a:buChar char="•"/>
        <a:defRPr sz="3400" kern="1200">
          <a:solidFill>
            <a:schemeClr val="tx1"/>
          </a:solidFill>
          <a:latin typeface="+mn-lt"/>
          <a:ea typeface="ＭＳ Ｐゴシック" charset="0"/>
          <a:cs typeface="+mn-cs"/>
        </a:defRPr>
      </a:lvl3pPr>
      <a:lvl4pPr marL="2284413" indent="-325438" algn="l" defTabSz="1304925" rtl="0" eaLnBrk="1" fontAlgn="base" hangingPunct="1">
        <a:spcBef>
          <a:spcPct val="20000"/>
        </a:spcBef>
        <a:spcAft>
          <a:spcPct val="0"/>
        </a:spcAft>
        <a:buFont typeface="Arial" charset="0"/>
        <a:buChar char="–"/>
        <a:defRPr sz="2900" kern="1200">
          <a:solidFill>
            <a:schemeClr val="tx1"/>
          </a:solidFill>
          <a:latin typeface="+mn-lt"/>
          <a:ea typeface="ＭＳ Ｐゴシック" charset="0"/>
          <a:cs typeface="+mn-cs"/>
        </a:defRPr>
      </a:lvl4pPr>
      <a:lvl5pPr marL="2938463" indent="-325438" algn="l" defTabSz="1304925" rtl="0" eaLnBrk="1" fontAlgn="base" hangingPunct="1">
        <a:spcBef>
          <a:spcPct val="20000"/>
        </a:spcBef>
        <a:spcAft>
          <a:spcPct val="0"/>
        </a:spcAft>
        <a:buFont typeface="Arial" charset="0"/>
        <a:buChar char="»"/>
        <a:defRPr sz="2900" kern="1200">
          <a:solidFill>
            <a:schemeClr val="tx1"/>
          </a:solidFill>
          <a:latin typeface="+mn-lt"/>
          <a:ea typeface="ＭＳ Ｐゴシック" charset="0"/>
          <a:cs typeface="+mn-cs"/>
        </a:defRPr>
      </a:lvl5pPr>
      <a:lvl6pPr marL="359210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p:bodyStyle>
    <p:otherStyle>
      <a:defPPr>
        <a:defRPr lang="en-US"/>
      </a:defPPr>
      <a:lvl1pPr marL="0" algn="l" defTabSz="1306221" rtl="0" eaLnBrk="1" latinLnBrk="0" hangingPunct="1">
        <a:defRPr sz="2600" kern="1200">
          <a:solidFill>
            <a:schemeClr val="tx1"/>
          </a:solidFill>
          <a:latin typeface="+mn-lt"/>
          <a:ea typeface="+mn-ea"/>
          <a:cs typeface="+mn-cs"/>
        </a:defRPr>
      </a:lvl1pPr>
      <a:lvl2pPr marL="653110" algn="l" defTabSz="1306221" rtl="0" eaLnBrk="1" latinLnBrk="0" hangingPunct="1">
        <a:defRPr sz="2600" kern="1200">
          <a:solidFill>
            <a:schemeClr val="tx1"/>
          </a:solidFill>
          <a:latin typeface="+mn-lt"/>
          <a:ea typeface="+mn-ea"/>
          <a:cs typeface="+mn-cs"/>
        </a:defRPr>
      </a:lvl2pPr>
      <a:lvl3pPr marL="1306221" algn="l" defTabSz="1306221" rtl="0" eaLnBrk="1" latinLnBrk="0" hangingPunct="1">
        <a:defRPr sz="2600" kern="1200">
          <a:solidFill>
            <a:schemeClr val="tx1"/>
          </a:solidFill>
          <a:latin typeface="+mn-lt"/>
          <a:ea typeface="+mn-ea"/>
          <a:cs typeface="+mn-cs"/>
        </a:defRPr>
      </a:lvl3pPr>
      <a:lvl4pPr marL="1959331" algn="l" defTabSz="1306221" rtl="0" eaLnBrk="1" latinLnBrk="0" hangingPunct="1">
        <a:defRPr sz="2600" kern="1200">
          <a:solidFill>
            <a:schemeClr val="tx1"/>
          </a:solidFill>
          <a:latin typeface="+mn-lt"/>
          <a:ea typeface="+mn-ea"/>
          <a:cs typeface="+mn-cs"/>
        </a:defRPr>
      </a:lvl4pPr>
      <a:lvl5pPr marL="2612442" algn="l" defTabSz="1306221" rtl="0" eaLnBrk="1" latinLnBrk="0" hangingPunct="1">
        <a:defRPr sz="2600" kern="1200">
          <a:solidFill>
            <a:schemeClr val="tx1"/>
          </a:solidFill>
          <a:latin typeface="+mn-lt"/>
          <a:ea typeface="+mn-ea"/>
          <a:cs typeface="+mn-cs"/>
        </a:defRPr>
      </a:lvl5pPr>
      <a:lvl6pPr marL="3265550" algn="l" defTabSz="1306221" rtl="0" eaLnBrk="1" latinLnBrk="0" hangingPunct="1">
        <a:defRPr sz="2600" kern="1200">
          <a:solidFill>
            <a:schemeClr val="tx1"/>
          </a:solidFill>
          <a:latin typeface="+mn-lt"/>
          <a:ea typeface="+mn-ea"/>
          <a:cs typeface="+mn-cs"/>
        </a:defRPr>
      </a:lvl6pPr>
      <a:lvl7pPr marL="3918661" algn="l" defTabSz="1306221" rtl="0" eaLnBrk="1" latinLnBrk="0" hangingPunct="1">
        <a:defRPr sz="2600" kern="1200">
          <a:solidFill>
            <a:schemeClr val="tx1"/>
          </a:solidFill>
          <a:latin typeface="+mn-lt"/>
          <a:ea typeface="+mn-ea"/>
          <a:cs typeface="+mn-cs"/>
        </a:defRPr>
      </a:lvl7pPr>
      <a:lvl8pPr marL="4571771" algn="l" defTabSz="1306221" rtl="0" eaLnBrk="1" latinLnBrk="0" hangingPunct="1">
        <a:defRPr sz="2600" kern="1200">
          <a:solidFill>
            <a:schemeClr val="tx1"/>
          </a:solidFill>
          <a:latin typeface="+mn-lt"/>
          <a:ea typeface="+mn-ea"/>
          <a:cs typeface="+mn-cs"/>
        </a:defRPr>
      </a:lvl8pPr>
      <a:lvl9pPr marL="5224882" algn="l" defTabSz="1306221" rtl="0" eaLnBrk="1" latinLnBrk="0" hangingPunct="1">
        <a:defRPr sz="2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94481035"/>
      </p:ext>
    </p:extLst>
  </p:cSld>
  <p:clrMap bg1="lt1" tx1="dk1" bg2="lt2" tx2="dk2" accent1="accent1" accent2="accent2" accent3="accent3" accent4="accent4" accent5="accent5" accent6="accent6" hlink="hlink" folHlink="folHlink"/>
  <p:sldLayoutIdLst>
    <p:sldLayoutId id="2147484205" r:id="rId1"/>
    <p:sldLayoutId id="2147484206" r:id="rId2"/>
    <p:sldLayoutId id="2147484207" r:id="rId3"/>
    <p:sldLayoutId id="2147484208" r:id="rId4"/>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JeffreyShaffer@gmai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35.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35.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35.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35.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2.xml"/></Relationships>
</file>

<file path=ppt/slides/_rels/slide18.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14.xml"/><Relationship Id="rId1" Type="http://schemas.openxmlformats.org/officeDocument/2006/relationships/slideLayout" Target="../slideLayouts/slideLayout18.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5.xml"/><Relationship Id="rId1" Type="http://schemas.openxmlformats.org/officeDocument/2006/relationships/slideLayout" Target="../slideLayouts/slideLayout3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33.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33.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36.xml"/></Relationships>
</file>

<file path=ppt/slides/_rels/slide23.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19.xml"/><Relationship Id="rId1" Type="http://schemas.openxmlformats.org/officeDocument/2006/relationships/slideLayout" Target="../slideLayouts/slideLayout33.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36.xml"/></Relationships>
</file>

<file path=ppt/slides/_rels/slide25.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21.xml"/><Relationship Id="rId1" Type="http://schemas.openxmlformats.org/officeDocument/2006/relationships/slideLayout" Target="../slideLayouts/slideLayout33.xml"/></Relationships>
</file>

<file path=ppt/slides/_rels/slide26.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22.xml"/><Relationship Id="rId1" Type="http://schemas.openxmlformats.org/officeDocument/2006/relationships/slideLayout" Target="../slideLayouts/slideLayout33.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3.xml"/><Relationship Id="rId1" Type="http://schemas.openxmlformats.org/officeDocument/2006/relationships/slideLayout" Target="../slideLayouts/slideLayout33.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4.xml"/><Relationship Id="rId1" Type="http://schemas.openxmlformats.org/officeDocument/2006/relationships/slideLayout" Target="../slideLayouts/slideLayout36.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5.xml"/><Relationship Id="rId1" Type="http://schemas.openxmlformats.org/officeDocument/2006/relationships/slideLayout" Target="../slideLayouts/slideLayout3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26.xml"/><Relationship Id="rId1" Type="http://schemas.openxmlformats.org/officeDocument/2006/relationships/slideLayout" Target="../slideLayouts/slideLayout36.xml"/></Relationships>
</file>

<file path=ppt/slides/_rels/slide31.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27.xml"/><Relationship Id="rId1" Type="http://schemas.openxmlformats.org/officeDocument/2006/relationships/slideLayout" Target="../slideLayouts/slideLayout36.xml"/></Relationships>
</file>

<file path=ppt/slides/_rels/slide32.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28.xml"/><Relationship Id="rId1" Type="http://schemas.openxmlformats.org/officeDocument/2006/relationships/slideLayout" Target="../slideLayouts/slideLayout36.xml"/></Relationships>
</file>

<file path=ppt/slides/_rels/slide33.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29.xml"/><Relationship Id="rId1" Type="http://schemas.openxmlformats.org/officeDocument/2006/relationships/slideLayout" Target="../slideLayouts/slideLayout36.xml"/></Relationships>
</file>

<file path=ppt/slides/_rels/slide34.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30.xml"/><Relationship Id="rId1" Type="http://schemas.openxmlformats.org/officeDocument/2006/relationships/slideLayout" Target="../slideLayouts/slideLayout3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33.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35.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35.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3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2254823" y="2381445"/>
            <a:ext cx="10527147" cy="677108"/>
          </a:xfrm>
          <a:prstGeom prst="rect">
            <a:avLst/>
          </a:prstGeom>
        </p:spPr>
        <p:txBody>
          <a:bodyPr/>
          <a:lstStyle/>
          <a:p>
            <a:pPr algn="ctr" defTabSz="1306221" fontAlgn="auto">
              <a:spcAft>
                <a:spcPts val="0"/>
              </a:spcAft>
              <a:buFont typeface="Arial" panose="020B0604020202020204" pitchFamily="34" charset="0"/>
              <a:buNone/>
              <a:defRPr/>
            </a:pPr>
            <a:r>
              <a:rPr lang="en-US" sz="5500" dirty="0" smtClean="0">
                <a:ea typeface="+mn-ea"/>
                <a:cs typeface="Merriweather Light"/>
              </a:rPr>
              <a:t>Use of Color in Data Visualization</a:t>
            </a:r>
            <a:endParaRPr lang="en-US" sz="2400" dirty="0">
              <a:latin typeface="Merriweather Light"/>
              <a:ea typeface="+mn-ea"/>
              <a:cs typeface="Merriweather Light"/>
            </a:endParaRPr>
          </a:p>
        </p:txBody>
      </p:sp>
      <p:sp>
        <p:nvSpPr>
          <p:cNvPr id="2" name="Rectangle 1"/>
          <p:cNvSpPr/>
          <p:nvPr/>
        </p:nvSpPr>
        <p:spPr>
          <a:xfrm>
            <a:off x="2479337" y="6051355"/>
            <a:ext cx="10160001" cy="1514261"/>
          </a:xfrm>
          <a:prstGeom prst="rect">
            <a:avLst/>
          </a:prstGeom>
        </p:spPr>
        <p:txBody>
          <a:bodyPr wrap="square">
            <a:spAutoFit/>
          </a:bodyPr>
          <a:lstStyle/>
          <a:p>
            <a:pPr algn="ctr" defTabSz="1306221" fontAlgn="auto">
              <a:lnSpc>
                <a:spcPct val="110000"/>
              </a:lnSpc>
              <a:spcBef>
                <a:spcPts val="1776"/>
              </a:spcBef>
              <a:spcAft>
                <a:spcPts val="0"/>
              </a:spcAft>
              <a:defRPr/>
            </a:pPr>
            <a:r>
              <a:rPr lang="en-US" sz="1200" dirty="0">
                <a:latin typeface="Merriweather Light"/>
                <a:cs typeface="Merriweather Light"/>
              </a:rPr>
              <a:t>Created By: Jeffrey A. Shaffer </a:t>
            </a:r>
            <a:br>
              <a:rPr lang="en-US" sz="1200" dirty="0">
                <a:latin typeface="Merriweather Light"/>
                <a:cs typeface="Merriweather Light"/>
              </a:rPr>
            </a:br>
            <a:r>
              <a:rPr lang="en-US" sz="1200" dirty="0">
                <a:latin typeface="Merriweather Light"/>
                <a:cs typeface="Merriweather Light"/>
              </a:rPr>
              <a:t> Vice President, </a:t>
            </a:r>
            <a:r>
              <a:rPr lang="en-US" sz="1200" dirty="0" err="1">
                <a:latin typeface="Merriweather Light"/>
                <a:cs typeface="Merriweather Light"/>
              </a:rPr>
              <a:t>Unifund</a:t>
            </a:r>
            <a:r>
              <a:rPr lang="en-US" sz="1200" dirty="0">
                <a:latin typeface="Merriweather Light"/>
                <a:cs typeface="Merriweather Light"/>
              </a:rPr>
              <a:t/>
            </a:r>
            <a:br>
              <a:rPr lang="en-US" sz="1200" dirty="0">
                <a:latin typeface="Merriweather Light"/>
                <a:cs typeface="Merriweather Light"/>
              </a:rPr>
            </a:br>
            <a:r>
              <a:rPr lang="en-US" sz="1200" dirty="0">
                <a:latin typeface="Merriweather Light"/>
                <a:cs typeface="Merriweather Light"/>
              </a:rPr>
              <a:t> Adjunct Faculty, University of Cincinnati</a:t>
            </a:r>
            <a:br>
              <a:rPr lang="en-US" sz="1200" dirty="0">
                <a:latin typeface="Merriweather Light"/>
                <a:cs typeface="Merriweather Light"/>
              </a:rPr>
            </a:br>
            <a:r>
              <a:rPr lang="en-US" sz="1200" dirty="0">
                <a:latin typeface="Merriweather Light"/>
                <a:cs typeface="Merriweather Light"/>
              </a:rPr>
              <a:t>(513) </a:t>
            </a:r>
            <a:r>
              <a:rPr lang="en-US" sz="1200" dirty="0" smtClean="0">
                <a:latin typeface="Merriweather Light"/>
                <a:cs typeface="Merriweather Light"/>
              </a:rPr>
              <a:t>615-0001 </a:t>
            </a:r>
            <a:r>
              <a:rPr lang="en-US" sz="1200" dirty="0">
                <a:latin typeface="Merriweather Light"/>
                <a:cs typeface="Merriweather Light"/>
              </a:rPr>
              <a:t>| </a:t>
            </a:r>
            <a:r>
              <a:rPr lang="en-US" sz="1200" dirty="0">
                <a:latin typeface="Merriweather Light"/>
                <a:cs typeface="Merriweather Light"/>
                <a:hlinkClick r:id="rId3"/>
              </a:rPr>
              <a:t>JeffreyShaffer@gmail.com</a:t>
            </a:r>
            <a:r>
              <a:rPr lang="en-US" sz="1200" dirty="0">
                <a:latin typeface="Merriweather Light"/>
                <a:cs typeface="Merriweather Light"/>
              </a:rPr>
              <a:t> </a:t>
            </a:r>
            <a:br>
              <a:rPr lang="en-US" sz="1200" dirty="0">
                <a:latin typeface="Merriweather Light"/>
                <a:cs typeface="Merriweather Light"/>
              </a:rPr>
            </a:br>
            <a:r>
              <a:rPr lang="en-US" sz="1200" dirty="0">
                <a:latin typeface="Merriweather Light"/>
                <a:cs typeface="Merriweather Light"/>
              </a:rPr>
              <a:t>@</a:t>
            </a:r>
            <a:r>
              <a:rPr lang="en-US" sz="1200" dirty="0" err="1">
                <a:latin typeface="Merriweather Light"/>
                <a:cs typeface="Merriweather Light"/>
              </a:rPr>
              <a:t>HighVizAbility</a:t>
            </a:r>
            <a:r>
              <a:rPr lang="en-US" sz="1200" dirty="0">
                <a:latin typeface="Merriweather Light"/>
                <a:cs typeface="Merriweather Light"/>
              </a:rPr>
              <a:t/>
            </a:r>
            <a:br>
              <a:rPr lang="en-US" sz="1200" dirty="0">
                <a:latin typeface="Merriweather Light"/>
                <a:cs typeface="Merriweather Light"/>
              </a:rPr>
            </a:br>
            <a:r>
              <a:rPr lang="en-US" sz="1200" dirty="0">
                <a:latin typeface="Merriweather Light"/>
                <a:cs typeface="Merriweather Light"/>
              </a:rPr>
              <a:t/>
            </a:r>
            <a:br>
              <a:rPr lang="en-US" sz="1200" dirty="0">
                <a:latin typeface="Merriweather Light"/>
                <a:cs typeface="Merriweather Light"/>
              </a:rPr>
            </a:br>
            <a:endParaRPr lang="en-US" sz="1200" dirty="0">
              <a:latin typeface="Merriweather Light"/>
              <a:cs typeface="Merriweather Light"/>
            </a:endParaRPr>
          </a:p>
        </p:txBody>
      </p:sp>
      <p:sp>
        <p:nvSpPr>
          <p:cNvPr id="4" name="Rectangle 3"/>
          <p:cNvSpPr/>
          <p:nvPr/>
        </p:nvSpPr>
        <p:spPr>
          <a:xfrm>
            <a:off x="2479337" y="3400792"/>
            <a:ext cx="10160001" cy="2308324"/>
          </a:xfrm>
          <a:prstGeom prst="rect">
            <a:avLst/>
          </a:prstGeom>
        </p:spPr>
        <p:txBody>
          <a:bodyPr wrap="square">
            <a:spAutoFit/>
          </a:bodyPr>
          <a:lstStyle/>
          <a:p>
            <a:pPr algn="ctr" defTabSz="1306221" fontAlgn="auto">
              <a:lnSpc>
                <a:spcPct val="110000"/>
              </a:lnSpc>
              <a:spcBef>
                <a:spcPts val="1776"/>
              </a:spcBef>
              <a:spcAft>
                <a:spcPts val="0"/>
              </a:spcAft>
              <a:defRPr/>
            </a:pPr>
            <a:r>
              <a:rPr lang="en-US" sz="2000" dirty="0" smtClean="0">
                <a:latin typeface="Merriweather Light"/>
                <a:cs typeface="Merriweather Light"/>
              </a:rPr>
              <a:t>Adapted for CNIT 5700 – Fall 2018</a:t>
            </a:r>
            <a:r>
              <a:rPr lang="en-US" sz="2000" dirty="0">
                <a:latin typeface="Merriweather Light"/>
                <a:cs typeface="Merriweather Light"/>
              </a:rPr>
              <a:t/>
            </a:r>
            <a:br>
              <a:rPr lang="en-US" sz="2000" dirty="0">
                <a:latin typeface="Merriweather Light"/>
                <a:cs typeface="Merriweather Light"/>
              </a:rPr>
            </a:br>
            <a:r>
              <a:rPr lang="en-US" sz="2000" dirty="0">
                <a:latin typeface="Merriweather Light"/>
                <a:cs typeface="Merriweather Light"/>
              </a:rPr>
              <a:t> </a:t>
            </a:r>
            <a:r>
              <a:rPr lang="en-US" sz="2000" dirty="0" smtClean="0">
                <a:latin typeface="Merriweather Light"/>
                <a:cs typeface="Merriweather Light"/>
              </a:rPr>
              <a:t>Presented by Vetria Byrd, PhD</a:t>
            </a:r>
          </a:p>
          <a:p>
            <a:pPr algn="ctr" defTabSz="1306221" fontAlgn="auto">
              <a:spcBef>
                <a:spcPts val="0"/>
              </a:spcBef>
              <a:spcAft>
                <a:spcPts val="0"/>
              </a:spcAft>
              <a:defRPr/>
            </a:pPr>
            <a:r>
              <a:rPr lang="en-US" sz="2000" dirty="0" smtClean="0">
                <a:latin typeface="Merriweather Light"/>
                <a:cs typeface="Merriweather Light"/>
              </a:rPr>
              <a:t>Assistant Professor</a:t>
            </a:r>
          </a:p>
          <a:p>
            <a:pPr algn="ctr" defTabSz="1306221" fontAlgn="auto">
              <a:spcBef>
                <a:spcPts val="0"/>
              </a:spcBef>
              <a:spcAft>
                <a:spcPts val="0"/>
              </a:spcAft>
              <a:defRPr/>
            </a:pPr>
            <a:r>
              <a:rPr lang="en-US" sz="2000" dirty="0" smtClean="0">
                <a:latin typeface="Merriweather Light"/>
                <a:cs typeface="Merriweather Light"/>
              </a:rPr>
              <a:t>Computer Graphics Technology</a:t>
            </a:r>
          </a:p>
          <a:p>
            <a:pPr algn="ctr" defTabSz="1306221" fontAlgn="auto">
              <a:spcBef>
                <a:spcPts val="0"/>
              </a:spcBef>
              <a:spcAft>
                <a:spcPts val="0"/>
              </a:spcAft>
              <a:defRPr/>
            </a:pPr>
            <a:r>
              <a:rPr lang="en-US" sz="2000" dirty="0" smtClean="0">
                <a:latin typeface="Merriweather Light"/>
                <a:cs typeface="Merriweather Light"/>
              </a:rPr>
              <a:t>Purdue University</a:t>
            </a:r>
          </a:p>
          <a:p>
            <a:pPr algn="ctr" defTabSz="1306221" fontAlgn="auto">
              <a:spcBef>
                <a:spcPts val="0"/>
              </a:spcBef>
              <a:spcAft>
                <a:spcPts val="0"/>
              </a:spcAft>
              <a:defRPr/>
            </a:pPr>
            <a:endParaRPr lang="en-US" sz="2000" dirty="0">
              <a:latin typeface="Merriweather Light"/>
              <a:cs typeface="Merriweather Light"/>
            </a:endParaRPr>
          </a:p>
          <a:p>
            <a:pPr algn="ctr" defTabSz="1306221" fontAlgn="auto">
              <a:spcBef>
                <a:spcPts val="0"/>
              </a:spcBef>
              <a:spcAft>
                <a:spcPts val="0"/>
              </a:spcAft>
              <a:defRPr/>
            </a:pPr>
            <a:r>
              <a:rPr lang="en-US" sz="2000" dirty="0" smtClean="0">
                <a:latin typeface="Merriweather Light"/>
                <a:cs typeface="Merriweather Light"/>
              </a:rPr>
              <a:t>Thursday, September 06, 2018</a:t>
            </a:r>
            <a:endParaRPr lang="en-US" sz="2000" dirty="0">
              <a:latin typeface="Merriweather Light"/>
              <a:cs typeface="Merriweather Ligh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319080" y="375595"/>
            <a:ext cx="5992237" cy="923330"/>
          </a:xfrm>
          <a:prstGeom prst="rect">
            <a:avLst/>
          </a:prstGeom>
          <a:noFill/>
        </p:spPr>
        <p:txBody>
          <a:bodyPr wrap="square" rtlCol="0">
            <a:spAutoFit/>
          </a:bodyPr>
          <a:lstStyle/>
          <a:p>
            <a:pPr algn="ctr"/>
            <a:r>
              <a:rPr lang="en-US" sz="5400" dirty="0" smtClean="0">
                <a:solidFill>
                  <a:schemeClr val="tx2"/>
                </a:solidFill>
                <a:latin typeface="BentonSans Book"/>
              </a:rPr>
              <a:t>Categorical Color</a:t>
            </a:r>
            <a:endParaRPr lang="en-US" sz="5400" dirty="0">
              <a:solidFill>
                <a:schemeClr val="tx2"/>
              </a:solidFill>
              <a:latin typeface="BentonSans Book"/>
            </a:endParaRPr>
          </a:p>
        </p:txBody>
      </p:sp>
      <p:pic>
        <p:nvPicPr>
          <p:cNvPr id="5" name="Picture 4"/>
          <p:cNvPicPr>
            <a:picLocks noChangeAspect="1"/>
          </p:cNvPicPr>
          <p:nvPr/>
        </p:nvPicPr>
        <p:blipFill>
          <a:blip r:embed="rId3"/>
          <a:stretch>
            <a:fillRect/>
          </a:stretch>
        </p:blipFill>
        <p:spPr>
          <a:xfrm>
            <a:off x="1615535" y="1501465"/>
            <a:ext cx="11399326" cy="6199234"/>
          </a:xfrm>
          <a:prstGeom prst="rect">
            <a:avLst/>
          </a:prstGeom>
        </p:spPr>
      </p:pic>
      <p:sp>
        <p:nvSpPr>
          <p:cNvPr id="7" name="Rectangle 6"/>
          <p:cNvSpPr/>
          <p:nvPr/>
        </p:nvSpPr>
        <p:spPr>
          <a:xfrm>
            <a:off x="2286000" y="7772979"/>
            <a:ext cx="10149840" cy="400110"/>
          </a:xfrm>
          <a:prstGeom prst="rect">
            <a:avLst/>
          </a:prstGeom>
        </p:spPr>
        <p:txBody>
          <a:bodyPr wrap="square">
            <a:spAutoFit/>
          </a:bodyPr>
          <a:lstStyle/>
          <a:p>
            <a:pPr algn="ctr" defTabSz="1097236"/>
            <a:r>
              <a:rPr lang="en-US" sz="2000" dirty="0">
                <a:solidFill>
                  <a:srgbClr val="4D4D4D"/>
                </a:solidFill>
                <a:latin typeface="Merriweather Light"/>
                <a:cs typeface="+mn-cs"/>
              </a:rPr>
              <a:t>Source: </a:t>
            </a:r>
            <a:r>
              <a:rPr lang="en-US" sz="2000" i="1" dirty="0">
                <a:solidFill>
                  <a:srgbClr val="4D4D4D"/>
                </a:solidFill>
                <a:latin typeface="Merriweather Light"/>
                <a:cs typeface="+mn-cs"/>
              </a:rPr>
              <a:t>The Big Book of Dashboards</a:t>
            </a:r>
            <a:r>
              <a:rPr lang="en-US" sz="2000" dirty="0">
                <a:solidFill>
                  <a:srgbClr val="4D4D4D"/>
                </a:solidFill>
                <a:latin typeface="Merriweather Light"/>
                <a:cs typeface="+mn-cs"/>
              </a:rPr>
              <a:t> </a:t>
            </a:r>
            <a:r>
              <a:rPr lang="en-US" sz="2000" dirty="0" smtClean="0">
                <a:solidFill>
                  <a:srgbClr val="4D4D4D"/>
                </a:solidFill>
                <a:latin typeface="Merriweather Light"/>
                <a:cs typeface="+mn-cs"/>
              </a:rPr>
              <a:t>(Figure 1.20)</a:t>
            </a:r>
            <a:endParaRPr lang="en-US" sz="2000" dirty="0">
              <a:solidFill>
                <a:srgbClr val="4D4D4D"/>
              </a:solidFill>
              <a:latin typeface="Merriweather Light"/>
              <a:cs typeface="+mn-cs"/>
            </a:endParaRPr>
          </a:p>
        </p:txBody>
      </p:sp>
    </p:spTree>
    <p:extLst>
      <p:ext uri="{BB962C8B-B14F-4D97-AF65-F5344CB8AC3E}">
        <p14:creationId xmlns:p14="http://schemas.microsoft.com/office/powerpoint/2010/main" val="4049266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84459" y="346809"/>
            <a:ext cx="5758352" cy="7730391"/>
          </a:xfrm>
          <a:prstGeom prst="rect">
            <a:avLst/>
          </a:prstGeom>
        </p:spPr>
      </p:pic>
      <p:sp>
        <p:nvSpPr>
          <p:cNvPr id="3" name="TextBox 2"/>
          <p:cNvSpPr txBox="1"/>
          <p:nvPr/>
        </p:nvSpPr>
        <p:spPr>
          <a:xfrm>
            <a:off x="544750" y="1264595"/>
            <a:ext cx="5992237" cy="923330"/>
          </a:xfrm>
          <a:prstGeom prst="rect">
            <a:avLst/>
          </a:prstGeom>
          <a:noFill/>
        </p:spPr>
        <p:txBody>
          <a:bodyPr wrap="square" rtlCol="0">
            <a:spAutoFit/>
          </a:bodyPr>
          <a:lstStyle/>
          <a:p>
            <a:r>
              <a:rPr lang="en-US" sz="5400" dirty="0" smtClean="0">
                <a:solidFill>
                  <a:schemeClr val="tx2"/>
                </a:solidFill>
                <a:latin typeface="BentonSans Book"/>
              </a:rPr>
              <a:t>Highlight Color</a:t>
            </a:r>
            <a:endParaRPr lang="en-US" sz="5400" dirty="0">
              <a:solidFill>
                <a:schemeClr val="tx2"/>
              </a:solidFill>
              <a:latin typeface="BentonSans Book"/>
            </a:endParaRPr>
          </a:p>
        </p:txBody>
      </p:sp>
      <p:sp>
        <p:nvSpPr>
          <p:cNvPr id="4" name="Rectangle 3"/>
          <p:cNvSpPr/>
          <p:nvPr/>
        </p:nvSpPr>
        <p:spPr>
          <a:xfrm>
            <a:off x="544750" y="7545189"/>
            <a:ext cx="6198950" cy="400110"/>
          </a:xfrm>
          <a:prstGeom prst="rect">
            <a:avLst/>
          </a:prstGeom>
        </p:spPr>
        <p:txBody>
          <a:bodyPr wrap="square">
            <a:spAutoFit/>
          </a:bodyPr>
          <a:lstStyle/>
          <a:p>
            <a:pPr defTabSz="1097236"/>
            <a:r>
              <a:rPr lang="en-US" sz="2000" dirty="0">
                <a:solidFill>
                  <a:srgbClr val="4D4D4D"/>
                </a:solidFill>
                <a:latin typeface="Merriweather Light"/>
                <a:cs typeface="+mn-cs"/>
              </a:rPr>
              <a:t>Source: </a:t>
            </a:r>
            <a:r>
              <a:rPr lang="en-US" sz="2000" i="1" dirty="0">
                <a:solidFill>
                  <a:srgbClr val="4D4D4D"/>
                </a:solidFill>
                <a:latin typeface="Merriweather Light"/>
                <a:cs typeface="+mn-cs"/>
              </a:rPr>
              <a:t>The Big Book of </a:t>
            </a:r>
            <a:r>
              <a:rPr lang="en-US" sz="2000" i="1" dirty="0" smtClean="0">
                <a:solidFill>
                  <a:srgbClr val="4D4D4D"/>
                </a:solidFill>
                <a:latin typeface="Merriweather Light"/>
                <a:cs typeface="+mn-cs"/>
              </a:rPr>
              <a:t>Dashboards (Figure 1.21)</a:t>
            </a:r>
            <a:endParaRPr lang="en-US" sz="2000" dirty="0">
              <a:solidFill>
                <a:srgbClr val="4D4D4D"/>
              </a:solidFill>
              <a:latin typeface="Merriweather Light"/>
              <a:cs typeface="+mn-cs"/>
            </a:endParaRPr>
          </a:p>
        </p:txBody>
      </p:sp>
    </p:spTree>
    <p:extLst>
      <p:ext uri="{BB962C8B-B14F-4D97-AF65-F5344CB8AC3E}">
        <p14:creationId xmlns:p14="http://schemas.microsoft.com/office/powerpoint/2010/main" val="28854200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319080" y="375595"/>
            <a:ext cx="5992237" cy="923330"/>
          </a:xfrm>
          <a:prstGeom prst="rect">
            <a:avLst/>
          </a:prstGeom>
          <a:noFill/>
        </p:spPr>
        <p:txBody>
          <a:bodyPr wrap="square" rtlCol="0">
            <a:spAutoFit/>
          </a:bodyPr>
          <a:lstStyle/>
          <a:p>
            <a:pPr algn="ctr"/>
            <a:r>
              <a:rPr lang="en-US" sz="5400" dirty="0" smtClean="0">
                <a:solidFill>
                  <a:schemeClr val="tx2"/>
                </a:solidFill>
                <a:latin typeface="BentonSans Book"/>
              </a:rPr>
              <a:t>Alerting Color</a:t>
            </a:r>
            <a:endParaRPr lang="en-US" sz="5400" dirty="0">
              <a:solidFill>
                <a:schemeClr val="tx2"/>
              </a:solidFill>
              <a:latin typeface="BentonSans Book"/>
            </a:endParaRPr>
          </a:p>
        </p:txBody>
      </p:sp>
      <p:pic>
        <p:nvPicPr>
          <p:cNvPr id="2" name="Picture 1"/>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336331" y="1739390"/>
            <a:ext cx="9957733" cy="5436110"/>
          </a:xfrm>
          <a:prstGeom prst="rect">
            <a:avLst/>
          </a:prstGeom>
        </p:spPr>
      </p:pic>
      <p:sp>
        <p:nvSpPr>
          <p:cNvPr id="4" name="Rectangle 3"/>
          <p:cNvSpPr/>
          <p:nvPr/>
        </p:nvSpPr>
        <p:spPr>
          <a:xfrm>
            <a:off x="2286000" y="7779734"/>
            <a:ext cx="10149840" cy="400110"/>
          </a:xfrm>
          <a:prstGeom prst="rect">
            <a:avLst/>
          </a:prstGeom>
        </p:spPr>
        <p:txBody>
          <a:bodyPr wrap="square">
            <a:spAutoFit/>
          </a:bodyPr>
          <a:lstStyle/>
          <a:p>
            <a:pPr algn="ctr" defTabSz="1097236"/>
            <a:r>
              <a:rPr lang="en-US" sz="2000" dirty="0">
                <a:solidFill>
                  <a:srgbClr val="4D4D4D"/>
                </a:solidFill>
                <a:latin typeface="Merriweather Light"/>
                <a:cs typeface="+mn-cs"/>
              </a:rPr>
              <a:t>Source: </a:t>
            </a:r>
            <a:r>
              <a:rPr lang="en-US" sz="2000" i="1" dirty="0">
                <a:solidFill>
                  <a:srgbClr val="4D4D4D"/>
                </a:solidFill>
                <a:latin typeface="Merriweather Light"/>
                <a:cs typeface="+mn-cs"/>
              </a:rPr>
              <a:t>The Big Book of Dashboards</a:t>
            </a:r>
            <a:r>
              <a:rPr lang="en-US" sz="2000" dirty="0">
                <a:solidFill>
                  <a:srgbClr val="4D4D4D"/>
                </a:solidFill>
                <a:latin typeface="Merriweather Light"/>
                <a:cs typeface="+mn-cs"/>
              </a:rPr>
              <a:t> </a:t>
            </a:r>
            <a:r>
              <a:rPr lang="en-US" sz="2000" dirty="0" smtClean="0">
                <a:solidFill>
                  <a:srgbClr val="4D4D4D"/>
                </a:solidFill>
                <a:latin typeface="Merriweather Light"/>
                <a:cs typeface="+mn-cs"/>
              </a:rPr>
              <a:t>(Figure 1.22)</a:t>
            </a:r>
            <a:endParaRPr lang="en-US" sz="2000" dirty="0">
              <a:solidFill>
                <a:srgbClr val="4D4D4D"/>
              </a:solidFill>
              <a:latin typeface="Merriweather Light"/>
              <a:cs typeface="+mn-cs"/>
            </a:endParaRPr>
          </a:p>
        </p:txBody>
      </p:sp>
    </p:spTree>
    <p:extLst>
      <p:ext uri="{BB962C8B-B14F-4D97-AF65-F5344CB8AC3E}">
        <p14:creationId xmlns:p14="http://schemas.microsoft.com/office/powerpoint/2010/main" val="12316266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319080" y="375595"/>
            <a:ext cx="5992237" cy="923330"/>
          </a:xfrm>
          <a:prstGeom prst="rect">
            <a:avLst/>
          </a:prstGeom>
          <a:noFill/>
        </p:spPr>
        <p:txBody>
          <a:bodyPr wrap="square" rtlCol="0">
            <a:spAutoFit/>
          </a:bodyPr>
          <a:lstStyle/>
          <a:p>
            <a:pPr algn="ctr"/>
            <a:r>
              <a:rPr lang="en-US" sz="5400" dirty="0" smtClean="0">
                <a:solidFill>
                  <a:schemeClr val="tx2"/>
                </a:solidFill>
                <a:latin typeface="BentonSans Book"/>
              </a:rPr>
              <a:t>Too Much Color</a:t>
            </a:r>
            <a:endParaRPr lang="en-US" sz="5400" dirty="0">
              <a:solidFill>
                <a:schemeClr val="tx2"/>
              </a:solidFill>
              <a:latin typeface="BentonSans Book"/>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6720" y="505714"/>
            <a:ext cx="2144780" cy="7241287"/>
          </a:xfrm>
          <a:prstGeom prst="rect">
            <a:avLst/>
          </a:prstGeom>
        </p:spPr>
      </p:pic>
      <p:sp>
        <p:nvSpPr>
          <p:cNvPr id="5" name="TextBox 4"/>
          <p:cNvSpPr txBox="1"/>
          <p:nvPr/>
        </p:nvSpPr>
        <p:spPr>
          <a:xfrm>
            <a:off x="4165600" y="2387600"/>
            <a:ext cx="10464800" cy="2554545"/>
          </a:xfrm>
          <a:prstGeom prst="rect">
            <a:avLst/>
          </a:prstGeom>
          <a:noFill/>
        </p:spPr>
        <p:txBody>
          <a:bodyPr wrap="square" rtlCol="0">
            <a:spAutoFit/>
          </a:bodyPr>
          <a:lstStyle/>
          <a:p>
            <a:pPr marL="457200" indent="-457200">
              <a:buFont typeface="Arial" panose="020B0604020202020204" pitchFamily="34" charset="0"/>
              <a:buChar char="•"/>
            </a:pPr>
            <a:r>
              <a:rPr lang="en-US" sz="3200" dirty="0" smtClean="0">
                <a:solidFill>
                  <a:schemeClr val="tx2"/>
                </a:solidFill>
                <a:latin typeface="Merriweather Light"/>
              </a:rPr>
              <a:t>Short-term Memory = “small chunks of information”</a:t>
            </a:r>
          </a:p>
          <a:p>
            <a:pPr marL="457200" indent="-457200">
              <a:buFont typeface="Arial" panose="020B0604020202020204" pitchFamily="34" charset="0"/>
              <a:buChar char="•"/>
            </a:pPr>
            <a:endParaRPr lang="en-US" sz="3200" dirty="0">
              <a:solidFill>
                <a:schemeClr val="tx2"/>
              </a:solidFill>
              <a:latin typeface="Merriweather Light"/>
            </a:endParaRPr>
          </a:p>
          <a:p>
            <a:pPr marL="457200" indent="-457200">
              <a:buFont typeface="Arial" panose="020B0604020202020204" pitchFamily="34" charset="0"/>
              <a:buChar char="•"/>
            </a:pPr>
            <a:r>
              <a:rPr lang="en-US" sz="3200" dirty="0" smtClean="0">
                <a:solidFill>
                  <a:schemeClr val="tx2"/>
                </a:solidFill>
                <a:latin typeface="Merriweather Light"/>
              </a:rPr>
              <a:t>Requires reusing the same or similar color</a:t>
            </a:r>
          </a:p>
          <a:p>
            <a:pPr marL="457200" indent="-457200">
              <a:buFont typeface="Arial" panose="020B0604020202020204" pitchFamily="34" charset="0"/>
              <a:buChar char="•"/>
            </a:pPr>
            <a:endParaRPr lang="en-US" sz="3200" dirty="0">
              <a:solidFill>
                <a:schemeClr val="tx2"/>
              </a:solidFill>
              <a:latin typeface="Merriweather Light"/>
            </a:endParaRPr>
          </a:p>
          <a:p>
            <a:pPr marL="457200" indent="-457200">
              <a:buFont typeface="Arial" panose="020B0604020202020204" pitchFamily="34" charset="0"/>
              <a:buChar char="•"/>
            </a:pPr>
            <a:r>
              <a:rPr lang="en-US" sz="3200" dirty="0" smtClean="0">
                <a:solidFill>
                  <a:schemeClr val="tx2"/>
                </a:solidFill>
                <a:latin typeface="Merriweather Light"/>
              </a:rPr>
              <a:t>Requires frequent reference to the legend</a:t>
            </a:r>
            <a:endParaRPr lang="en-US" sz="3200" dirty="0">
              <a:solidFill>
                <a:schemeClr val="tx2"/>
              </a:solidFill>
              <a:latin typeface="Merriweather Light"/>
            </a:endParaRPr>
          </a:p>
        </p:txBody>
      </p:sp>
      <p:pic>
        <p:nvPicPr>
          <p:cNvPr id="2" name="Picture 1"/>
          <p:cNvPicPr>
            <a:picLocks noChangeAspect="1"/>
          </p:cNvPicPr>
          <p:nvPr/>
        </p:nvPicPr>
        <p:blipFill>
          <a:blip r:embed="rId4"/>
          <a:stretch>
            <a:fillRect/>
          </a:stretch>
        </p:blipFill>
        <p:spPr>
          <a:xfrm>
            <a:off x="7213601" y="5523903"/>
            <a:ext cx="4737100" cy="2368550"/>
          </a:xfrm>
          <a:prstGeom prst="rect">
            <a:avLst/>
          </a:prstGeom>
        </p:spPr>
      </p:pic>
    </p:spTree>
    <p:extLst>
      <p:ext uri="{BB962C8B-B14F-4D97-AF65-F5344CB8AC3E}">
        <p14:creationId xmlns:p14="http://schemas.microsoft.com/office/powerpoint/2010/main" val="15414542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003300" y="1562100"/>
            <a:ext cx="12623800" cy="6311900"/>
          </a:xfrm>
          <a:prstGeom prst="rect">
            <a:avLst/>
          </a:prstGeom>
        </p:spPr>
      </p:pic>
      <p:sp>
        <p:nvSpPr>
          <p:cNvPr id="3" name="TextBox 2"/>
          <p:cNvSpPr txBox="1"/>
          <p:nvPr/>
        </p:nvSpPr>
        <p:spPr>
          <a:xfrm>
            <a:off x="4319080" y="375595"/>
            <a:ext cx="5992237" cy="923330"/>
          </a:xfrm>
          <a:prstGeom prst="rect">
            <a:avLst/>
          </a:prstGeom>
          <a:noFill/>
        </p:spPr>
        <p:txBody>
          <a:bodyPr wrap="square" rtlCol="0">
            <a:spAutoFit/>
          </a:bodyPr>
          <a:lstStyle/>
          <a:p>
            <a:pPr algn="ctr"/>
            <a:r>
              <a:rPr lang="en-US" sz="5400" dirty="0" smtClean="0">
                <a:solidFill>
                  <a:schemeClr val="tx2"/>
                </a:solidFill>
                <a:latin typeface="BentonSans Book"/>
              </a:rPr>
              <a:t>Too Much Colors</a:t>
            </a:r>
            <a:endParaRPr lang="en-US" sz="5400" dirty="0">
              <a:solidFill>
                <a:schemeClr val="tx2"/>
              </a:solidFill>
              <a:latin typeface="BentonSans Book"/>
            </a:endParaRPr>
          </a:p>
        </p:txBody>
      </p:sp>
    </p:spTree>
    <p:extLst>
      <p:ext uri="{BB962C8B-B14F-4D97-AF65-F5344CB8AC3E}">
        <p14:creationId xmlns:p14="http://schemas.microsoft.com/office/powerpoint/2010/main" val="22354862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a:xfrm>
            <a:off x="705985" y="1891756"/>
            <a:ext cx="13245156" cy="1457835"/>
          </a:xfrm>
        </p:spPr>
        <p:txBody>
          <a:bodyPr/>
          <a:lstStyle/>
          <a:p>
            <a:r>
              <a:rPr lang="en-US" sz="5400" dirty="0" smtClean="0">
                <a:solidFill>
                  <a:schemeClr val="tx2"/>
                </a:solidFill>
              </a:rPr>
              <a:t>Color Vision Deficiency </a:t>
            </a:r>
          </a:p>
          <a:p>
            <a:r>
              <a:rPr lang="en-US" sz="5400" dirty="0" smtClean="0">
                <a:solidFill>
                  <a:schemeClr val="tx2"/>
                </a:solidFill>
              </a:rPr>
              <a:t>(aka Colorblind)</a:t>
            </a:r>
            <a:endParaRPr lang="en-US" sz="5400" dirty="0">
              <a:solidFill>
                <a:schemeClr val="tx2"/>
              </a:solidFill>
            </a:endParaRPr>
          </a:p>
        </p:txBody>
      </p:sp>
    </p:spTree>
    <p:extLst>
      <p:ext uri="{BB962C8B-B14F-4D97-AF65-F5344CB8AC3E}">
        <p14:creationId xmlns:p14="http://schemas.microsoft.com/office/powerpoint/2010/main" val="18435302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200150" y="0"/>
            <a:ext cx="12230100" cy="8231213"/>
          </a:xfrm>
          <a:prstGeom prst="rect">
            <a:avLst/>
          </a:prstGeom>
        </p:spPr>
      </p:pic>
      <p:sp>
        <p:nvSpPr>
          <p:cNvPr id="4" name="TextBox 3"/>
          <p:cNvSpPr txBox="1"/>
          <p:nvPr/>
        </p:nvSpPr>
        <p:spPr>
          <a:xfrm>
            <a:off x="1676400" y="482600"/>
            <a:ext cx="2260600" cy="1569660"/>
          </a:xfrm>
          <a:prstGeom prst="rect">
            <a:avLst/>
          </a:prstGeom>
          <a:noFill/>
        </p:spPr>
        <p:txBody>
          <a:bodyPr wrap="square" rtlCol="0">
            <a:spAutoFit/>
          </a:bodyPr>
          <a:lstStyle/>
          <a:p>
            <a:r>
              <a:rPr lang="en-US" sz="4800" dirty="0" smtClean="0">
                <a:solidFill>
                  <a:schemeClr val="bg1"/>
                </a:solidFill>
                <a:latin typeface="BentonSans Book"/>
              </a:rPr>
              <a:t>Color </a:t>
            </a:r>
          </a:p>
          <a:p>
            <a:r>
              <a:rPr lang="en-US" sz="4800" dirty="0" smtClean="0">
                <a:solidFill>
                  <a:schemeClr val="bg1"/>
                </a:solidFill>
                <a:latin typeface="BentonSans Book"/>
              </a:rPr>
              <a:t>Normal</a:t>
            </a:r>
            <a:endParaRPr lang="en-US" sz="4800" dirty="0">
              <a:solidFill>
                <a:schemeClr val="bg1"/>
              </a:solidFill>
              <a:latin typeface="BentonSans Book"/>
            </a:endParaRPr>
          </a:p>
        </p:txBody>
      </p:sp>
      <p:sp>
        <p:nvSpPr>
          <p:cNvPr id="6" name="TextBox 5"/>
          <p:cNvSpPr txBox="1"/>
          <p:nvPr/>
        </p:nvSpPr>
        <p:spPr>
          <a:xfrm>
            <a:off x="10045700" y="5921276"/>
            <a:ext cx="3225800" cy="2308324"/>
          </a:xfrm>
          <a:prstGeom prst="rect">
            <a:avLst/>
          </a:prstGeom>
          <a:noFill/>
        </p:spPr>
        <p:txBody>
          <a:bodyPr wrap="square" rtlCol="0">
            <a:spAutoFit/>
          </a:bodyPr>
          <a:lstStyle/>
          <a:p>
            <a:r>
              <a:rPr lang="en-US" sz="4800" dirty="0" smtClean="0">
                <a:solidFill>
                  <a:schemeClr val="bg1"/>
                </a:solidFill>
                <a:latin typeface="BentonSans Book"/>
              </a:rPr>
              <a:t>Color </a:t>
            </a:r>
          </a:p>
          <a:p>
            <a:r>
              <a:rPr lang="en-US" sz="4800" dirty="0" smtClean="0">
                <a:solidFill>
                  <a:schemeClr val="bg1"/>
                </a:solidFill>
                <a:latin typeface="BentonSans Book"/>
              </a:rPr>
              <a:t>Vision</a:t>
            </a:r>
          </a:p>
          <a:p>
            <a:r>
              <a:rPr lang="en-US" sz="4800" dirty="0" smtClean="0">
                <a:solidFill>
                  <a:schemeClr val="bg1"/>
                </a:solidFill>
                <a:latin typeface="BentonSans Book"/>
              </a:rPr>
              <a:t>Deficiency</a:t>
            </a:r>
            <a:endParaRPr lang="en-US" sz="4800" dirty="0">
              <a:solidFill>
                <a:schemeClr val="bg1"/>
              </a:solidFill>
              <a:latin typeface="BentonSans Book"/>
            </a:endParaRPr>
          </a:p>
        </p:txBody>
      </p:sp>
    </p:spTree>
    <p:extLst>
      <p:ext uri="{BB962C8B-B14F-4D97-AF65-F5344CB8AC3E}">
        <p14:creationId xmlns:p14="http://schemas.microsoft.com/office/powerpoint/2010/main" val="116664310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2788" y="601314"/>
            <a:ext cx="13244512" cy="553998"/>
          </a:xfrm>
        </p:spPr>
        <p:txBody>
          <a:bodyPr/>
          <a:lstStyle/>
          <a:p>
            <a:r>
              <a:rPr lang="en-US" dirty="0" smtClean="0"/>
              <a:t>The Eye with Normal Color Vision</a:t>
            </a:r>
            <a:endParaRPr lang="en-US" dirty="0"/>
          </a:p>
        </p:txBody>
      </p:sp>
      <p:sp>
        <p:nvSpPr>
          <p:cNvPr id="3" name="Text Placeholder 2"/>
          <p:cNvSpPr>
            <a:spLocks noGrp="1"/>
          </p:cNvSpPr>
          <p:nvPr>
            <p:ph type="body" sz="quarter" idx="10"/>
          </p:nvPr>
        </p:nvSpPr>
        <p:spPr/>
        <p:txBody>
          <a:bodyPr/>
          <a:lstStyle/>
          <a:p>
            <a:pPr marL="0" indent="0">
              <a:spcAft>
                <a:spcPts val="2400"/>
              </a:spcAft>
              <a:buNone/>
            </a:pPr>
            <a:r>
              <a:rPr lang="en-US" sz="4000" dirty="0"/>
              <a:t>T</a:t>
            </a:r>
            <a:r>
              <a:rPr lang="en-US" sz="4000" dirty="0" smtClean="0"/>
              <a:t>hree types of color sensitive cones</a:t>
            </a:r>
          </a:p>
          <a:p>
            <a:pPr marL="1395412" lvl="1" indent="-742950">
              <a:spcAft>
                <a:spcPts val="1800"/>
              </a:spcAft>
              <a:buFont typeface="+mj-lt"/>
              <a:buAutoNum type="arabicPeriod"/>
            </a:pPr>
            <a:r>
              <a:rPr lang="en-US" sz="3600" dirty="0" smtClean="0"/>
              <a:t>Short (S) – respond to short wave lengths</a:t>
            </a:r>
          </a:p>
          <a:p>
            <a:pPr marL="1395412" lvl="1" indent="-742950">
              <a:buFont typeface="+mj-lt"/>
              <a:buAutoNum type="arabicPeriod"/>
            </a:pPr>
            <a:r>
              <a:rPr lang="en-US" sz="3600" dirty="0" smtClean="0"/>
              <a:t>Medium (M) - </a:t>
            </a:r>
            <a:r>
              <a:rPr lang="en-US" sz="3600" dirty="0"/>
              <a:t>respond to </a:t>
            </a:r>
            <a:r>
              <a:rPr lang="en-US" sz="3600" dirty="0" smtClean="0"/>
              <a:t>medium </a:t>
            </a:r>
            <a:r>
              <a:rPr lang="en-US" sz="3600" dirty="0"/>
              <a:t>wave </a:t>
            </a:r>
            <a:r>
              <a:rPr lang="en-US" sz="3600" dirty="0" smtClean="0"/>
              <a:t>lengths</a:t>
            </a:r>
          </a:p>
          <a:p>
            <a:pPr marL="1223962" lvl="2" indent="0">
              <a:spcAft>
                <a:spcPts val="1800"/>
              </a:spcAft>
              <a:buNone/>
            </a:pPr>
            <a:r>
              <a:rPr lang="en-US" sz="3200" dirty="0" smtClean="0"/>
              <a:t>- more sensitive to green colors</a:t>
            </a:r>
          </a:p>
          <a:p>
            <a:pPr marL="1395412" lvl="1" indent="-742950">
              <a:buFont typeface="+mj-lt"/>
              <a:buAutoNum type="arabicPeriod"/>
            </a:pPr>
            <a:r>
              <a:rPr lang="en-US" sz="3600" dirty="0" smtClean="0"/>
              <a:t>Long (L) - </a:t>
            </a:r>
            <a:r>
              <a:rPr lang="en-US" sz="3600" dirty="0"/>
              <a:t>respond to </a:t>
            </a:r>
            <a:r>
              <a:rPr lang="en-US" sz="3600" dirty="0" smtClean="0"/>
              <a:t>long </a:t>
            </a:r>
            <a:r>
              <a:rPr lang="en-US" sz="3600" dirty="0"/>
              <a:t>wave </a:t>
            </a:r>
            <a:r>
              <a:rPr lang="en-US" sz="3600" dirty="0" smtClean="0"/>
              <a:t>lengths</a:t>
            </a:r>
          </a:p>
          <a:p>
            <a:pPr marL="1223962" lvl="2" indent="0">
              <a:buNone/>
            </a:pPr>
            <a:r>
              <a:rPr lang="en-US" sz="3200" dirty="0" smtClean="0"/>
              <a:t>- more sensitive to red colors</a:t>
            </a:r>
            <a:endParaRPr lang="en-US" sz="3200" dirty="0"/>
          </a:p>
        </p:txBody>
      </p:sp>
    </p:spTree>
    <p:extLst>
      <p:ext uri="{BB962C8B-B14F-4D97-AF65-F5344CB8AC3E}">
        <p14:creationId xmlns:p14="http://schemas.microsoft.com/office/powerpoint/2010/main" val="382614505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601663"/>
            <a:ext cx="14630400" cy="554037"/>
          </a:xfrm>
        </p:spPr>
        <p:txBody>
          <a:bodyPr/>
          <a:lstStyle/>
          <a:p>
            <a:pPr algn="ctr"/>
            <a:r>
              <a:rPr lang="en-US" dirty="0" smtClean="0"/>
              <a:t>Color Vision Deficiency</a:t>
            </a:r>
            <a:endParaRPr lang="en-US" dirty="0"/>
          </a:p>
        </p:txBody>
      </p:sp>
      <p:sp>
        <p:nvSpPr>
          <p:cNvPr id="16" name="Title 1"/>
          <p:cNvSpPr txBox="1">
            <a:spLocks/>
          </p:cNvSpPr>
          <p:nvPr/>
        </p:nvSpPr>
        <p:spPr bwMode="auto">
          <a:xfrm>
            <a:off x="0" y="7269163"/>
            <a:ext cx="14630400" cy="3939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spAutoFit/>
          </a:bodyPr>
          <a:lstStyle>
            <a:lvl1pPr algn="l" defTabSz="1304925" rtl="0" eaLnBrk="1" fontAlgn="base" hangingPunct="1">
              <a:lnSpc>
                <a:spcPct val="80000"/>
              </a:lnSpc>
              <a:spcBef>
                <a:spcPct val="0"/>
              </a:spcBef>
              <a:spcAft>
                <a:spcPct val="0"/>
              </a:spcAft>
              <a:defRPr sz="4500" kern="1200">
                <a:solidFill>
                  <a:srgbClr val="4C4C4C"/>
                </a:solidFill>
                <a:latin typeface="BentonSans Book"/>
                <a:ea typeface="ＭＳ Ｐゴシック" charset="0"/>
                <a:cs typeface="BentonSans Book"/>
              </a:defRPr>
            </a:lvl1pPr>
            <a:lvl2pPr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2pPr>
            <a:lvl3pPr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3pPr>
            <a:lvl4pPr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4pPr>
            <a:lvl5pPr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5pPr>
            <a:lvl6pPr marL="457200"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6pPr>
            <a:lvl7pPr marL="914400"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7pPr>
            <a:lvl8pPr marL="1371600"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8pPr>
            <a:lvl9pPr marL="1828800"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9pPr>
          </a:lstStyle>
          <a:p>
            <a:pPr algn="ctr"/>
            <a:r>
              <a:rPr lang="en-US" sz="3200" dirty="0" smtClean="0"/>
              <a:t>= approximately </a:t>
            </a:r>
            <a:r>
              <a:rPr lang="en-US" sz="3200" dirty="0" smtClean="0">
                <a:solidFill>
                  <a:schemeClr val="accent1">
                    <a:lumMod val="60000"/>
                    <a:lumOff val="40000"/>
                  </a:schemeClr>
                </a:solidFill>
              </a:rPr>
              <a:t>8% of men </a:t>
            </a:r>
            <a:r>
              <a:rPr lang="en-US" sz="3200" dirty="0" smtClean="0"/>
              <a:t>have color vision deficiency</a:t>
            </a:r>
            <a:endParaRPr lang="en-US" sz="3200" dirty="0"/>
          </a:p>
        </p:txBody>
      </p:sp>
      <p:sp>
        <p:nvSpPr>
          <p:cNvPr id="17" name="Title 1"/>
          <p:cNvSpPr txBox="1">
            <a:spLocks/>
          </p:cNvSpPr>
          <p:nvPr/>
        </p:nvSpPr>
        <p:spPr bwMode="auto">
          <a:xfrm>
            <a:off x="203200" y="6235699"/>
            <a:ext cx="6794500" cy="2215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spAutoFit/>
          </a:bodyPr>
          <a:lstStyle>
            <a:lvl1pPr algn="l" defTabSz="1304925" rtl="0" eaLnBrk="1" fontAlgn="base" hangingPunct="1">
              <a:lnSpc>
                <a:spcPct val="80000"/>
              </a:lnSpc>
              <a:spcBef>
                <a:spcPct val="0"/>
              </a:spcBef>
              <a:spcAft>
                <a:spcPct val="0"/>
              </a:spcAft>
              <a:defRPr sz="4500" kern="1200">
                <a:solidFill>
                  <a:srgbClr val="4C4C4C"/>
                </a:solidFill>
                <a:latin typeface="BentonSans Book"/>
                <a:ea typeface="ＭＳ Ｐゴシック" charset="0"/>
                <a:cs typeface="BentonSans Book"/>
              </a:defRPr>
            </a:lvl1pPr>
            <a:lvl2pPr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2pPr>
            <a:lvl3pPr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3pPr>
            <a:lvl4pPr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4pPr>
            <a:lvl5pPr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5pPr>
            <a:lvl6pPr marL="457200"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6pPr>
            <a:lvl7pPr marL="914400"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7pPr>
            <a:lvl8pPr marL="1371600"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8pPr>
            <a:lvl9pPr marL="1828800"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9pPr>
          </a:lstStyle>
          <a:p>
            <a:pPr algn="ctr"/>
            <a:r>
              <a:rPr lang="en-US" sz="1800" dirty="0">
                <a:latin typeface="Merriweather Light"/>
              </a:rPr>
              <a:t>no perceptible difference between red, orange, </a:t>
            </a:r>
            <a:r>
              <a:rPr lang="en-US" sz="1800" dirty="0" smtClean="0">
                <a:latin typeface="Merriweather Light"/>
              </a:rPr>
              <a:t>brown, </a:t>
            </a:r>
            <a:r>
              <a:rPr lang="en-US" sz="1800" dirty="0">
                <a:latin typeface="Merriweather Light"/>
              </a:rPr>
              <a:t>and green</a:t>
            </a:r>
          </a:p>
        </p:txBody>
      </p:sp>
      <p:grpSp>
        <p:nvGrpSpPr>
          <p:cNvPr id="22" name="Group 21"/>
          <p:cNvGrpSpPr/>
          <p:nvPr/>
        </p:nvGrpSpPr>
        <p:grpSpPr>
          <a:xfrm>
            <a:off x="304800" y="1371600"/>
            <a:ext cx="6565900" cy="4698999"/>
            <a:chOff x="304800" y="1371600"/>
            <a:chExt cx="6565900" cy="4698999"/>
          </a:xfrm>
        </p:grpSpPr>
        <p:grpSp>
          <p:nvGrpSpPr>
            <p:cNvPr id="21" name="Group 20"/>
            <p:cNvGrpSpPr/>
            <p:nvPr/>
          </p:nvGrpSpPr>
          <p:grpSpPr>
            <a:xfrm>
              <a:off x="304800" y="1371600"/>
              <a:ext cx="6565900" cy="4698999"/>
              <a:chOff x="304800" y="1371600"/>
              <a:chExt cx="6565900" cy="4698999"/>
            </a:xfrm>
          </p:grpSpPr>
          <p:graphicFrame>
            <p:nvGraphicFramePr>
              <p:cNvPr id="7" name="Diagram 6"/>
              <p:cNvGraphicFramePr/>
              <p:nvPr>
                <p:extLst>
                  <p:ext uri="{D42A27DB-BD31-4B8C-83A1-F6EECF244321}">
                    <p14:modId xmlns:p14="http://schemas.microsoft.com/office/powerpoint/2010/main" val="1477981077"/>
                  </p:ext>
                </p:extLst>
              </p:nvPr>
            </p:nvGraphicFramePr>
            <p:xfrm>
              <a:off x="304800" y="1371600"/>
              <a:ext cx="6540500" cy="46989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TextBox 9"/>
              <p:cNvSpPr txBox="1"/>
              <p:nvPr/>
            </p:nvSpPr>
            <p:spPr>
              <a:xfrm>
                <a:off x="304800" y="5410200"/>
                <a:ext cx="2959100" cy="495300"/>
              </a:xfrm>
              <a:prstGeom prst="rect">
                <a:avLst/>
              </a:prstGeom>
              <a:noFill/>
            </p:spPr>
            <p:txBody>
              <a:bodyPr wrap="square" rtlCol="0">
                <a:spAutoFit/>
              </a:bodyPr>
              <a:lstStyle/>
              <a:p>
                <a:pPr algn="ctr"/>
                <a:r>
                  <a:rPr lang="en-US" dirty="0">
                    <a:latin typeface="+mn-lt"/>
                  </a:rPr>
                  <a:t>1</a:t>
                </a:r>
                <a:r>
                  <a:rPr lang="en-US" dirty="0" smtClean="0">
                    <a:latin typeface="+mn-lt"/>
                  </a:rPr>
                  <a:t> out of 100 men</a:t>
                </a:r>
                <a:endParaRPr lang="en-US" dirty="0">
                  <a:latin typeface="+mn-lt"/>
                </a:endParaRPr>
              </a:p>
            </p:txBody>
          </p:sp>
          <p:sp>
            <p:nvSpPr>
              <p:cNvPr id="11" name="TextBox 10"/>
              <p:cNvSpPr txBox="1"/>
              <p:nvPr/>
            </p:nvSpPr>
            <p:spPr>
              <a:xfrm>
                <a:off x="3911600" y="5410200"/>
                <a:ext cx="2959100" cy="495300"/>
              </a:xfrm>
              <a:prstGeom prst="rect">
                <a:avLst/>
              </a:prstGeom>
              <a:noFill/>
            </p:spPr>
            <p:txBody>
              <a:bodyPr wrap="square" rtlCol="0">
                <a:spAutoFit/>
              </a:bodyPr>
              <a:lstStyle/>
              <a:p>
                <a:pPr algn="ctr"/>
                <a:r>
                  <a:rPr lang="en-US" dirty="0">
                    <a:latin typeface="+mn-lt"/>
                  </a:rPr>
                  <a:t>1</a:t>
                </a:r>
                <a:r>
                  <a:rPr lang="en-US" dirty="0" smtClean="0">
                    <a:latin typeface="+mn-lt"/>
                  </a:rPr>
                  <a:t> out of 100 men</a:t>
                </a:r>
                <a:endParaRPr lang="en-US" dirty="0">
                  <a:latin typeface="+mn-lt"/>
                </a:endParaRPr>
              </a:p>
            </p:txBody>
          </p:sp>
        </p:grpSp>
        <p:cxnSp>
          <p:nvCxnSpPr>
            <p:cNvPr id="4" name="Straight Connector 3"/>
            <p:cNvCxnSpPr/>
            <p:nvPr/>
          </p:nvCxnSpPr>
          <p:spPr>
            <a:xfrm>
              <a:off x="508000" y="5270500"/>
              <a:ext cx="2552700" cy="0"/>
            </a:xfrm>
            <a:prstGeom prst="line">
              <a:avLst/>
            </a:prstGeom>
            <a:ln w="28575">
              <a:headEnd type="none" w="med" len="med"/>
              <a:tailEnd type="none" w="med" len="med"/>
            </a:ln>
          </p:spPr>
          <p:style>
            <a:lnRef idx="2">
              <a:schemeClr val="accent6"/>
            </a:lnRef>
            <a:fillRef idx="0">
              <a:schemeClr val="accent6"/>
            </a:fillRef>
            <a:effectRef idx="1">
              <a:schemeClr val="accent6"/>
            </a:effectRef>
            <a:fontRef idx="minor">
              <a:schemeClr val="tx1"/>
            </a:fontRef>
          </p:style>
        </p:cxnSp>
        <p:cxnSp>
          <p:nvCxnSpPr>
            <p:cNvPr id="19" name="Straight Connector 18"/>
            <p:cNvCxnSpPr/>
            <p:nvPr/>
          </p:nvCxnSpPr>
          <p:spPr>
            <a:xfrm>
              <a:off x="3911600" y="5270500"/>
              <a:ext cx="2844800" cy="0"/>
            </a:xfrm>
            <a:prstGeom prst="line">
              <a:avLst/>
            </a:prstGeom>
            <a:ln w="28575">
              <a:solidFill>
                <a:srgbClr val="00B050"/>
              </a:solidFill>
              <a:headEnd type="none" w="med" len="med"/>
              <a:tailEnd type="none" w="med" len="med"/>
            </a:ln>
          </p:spPr>
          <p:style>
            <a:lnRef idx="2">
              <a:schemeClr val="accent6"/>
            </a:lnRef>
            <a:fillRef idx="0">
              <a:schemeClr val="accent6"/>
            </a:fillRef>
            <a:effectRef idx="1">
              <a:schemeClr val="accent6"/>
            </a:effectRef>
            <a:fontRef idx="minor">
              <a:schemeClr val="tx1"/>
            </a:fontRef>
          </p:style>
        </p:cxnSp>
      </p:grpSp>
      <p:grpSp>
        <p:nvGrpSpPr>
          <p:cNvPr id="23" name="Group 22"/>
          <p:cNvGrpSpPr/>
          <p:nvPr/>
        </p:nvGrpSpPr>
        <p:grpSpPr>
          <a:xfrm>
            <a:off x="7785100" y="1371600"/>
            <a:ext cx="6540500" cy="4698999"/>
            <a:chOff x="7785100" y="1371600"/>
            <a:chExt cx="6540500" cy="4698999"/>
          </a:xfrm>
        </p:grpSpPr>
        <p:grpSp>
          <p:nvGrpSpPr>
            <p:cNvPr id="15" name="Group 14"/>
            <p:cNvGrpSpPr/>
            <p:nvPr/>
          </p:nvGrpSpPr>
          <p:grpSpPr>
            <a:xfrm>
              <a:off x="7785100" y="1371600"/>
              <a:ext cx="6540500" cy="4698999"/>
              <a:chOff x="7747000" y="1638300"/>
              <a:chExt cx="6540500" cy="4698999"/>
            </a:xfrm>
          </p:grpSpPr>
          <p:graphicFrame>
            <p:nvGraphicFramePr>
              <p:cNvPr id="9" name="Diagram 8"/>
              <p:cNvGraphicFramePr/>
              <p:nvPr>
                <p:extLst>
                  <p:ext uri="{D42A27DB-BD31-4B8C-83A1-F6EECF244321}">
                    <p14:modId xmlns:p14="http://schemas.microsoft.com/office/powerpoint/2010/main" val="3633022215"/>
                  </p:ext>
                </p:extLst>
              </p:nvPr>
            </p:nvGraphicFramePr>
            <p:xfrm>
              <a:off x="7747000" y="1638300"/>
              <a:ext cx="6540500" cy="4698999"/>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12" name="TextBox 11"/>
              <p:cNvSpPr txBox="1"/>
              <p:nvPr/>
            </p:nvSpPr>
            <p:spPr>
              <a:xfrm>
                <a:off x="7747000" y="5664200"/>
                <a:ext cx="2959100" cy="495300"/>
              </a:xfrm>
              <a:prstGeom prst="rect">
                <a:avLst/>
              </a:prstGeom>
              <a:noFill/>
            </p:spPr>
            <p:txBody>
              <a:bodyPr wrap="square" rtlCol="0">
                <a:spAutoFit/>
              </a:bodyPr>
              <a:lstStyle/>
              <a:p>
                <a:pPr algn="ctr"/>
                <a:r>
                  <a:rPr lang="en-US" dirty="0">
                    <a:latin typeface="+mn-lt"/>
                  </a:rPr>
                  <a:t>1</a:t>
                </a:r>
                <a:r>
                  <a:rPr lang="en-US" dirty="0" smtClean="0">
                    <a:latin typeface="+mn-lt"/>
                  </a:rPr>
                  <a:t> out of 100 men</a:t>
                </a:r>
                <a:endParaRPr lang="en-US" dirty="0">
                  <a:latin typeface="+mn-lt"/>
                </a:endParaRPr>
              </a:p>
            </p:txBody>
          </p:sp>
          <p:sp>
            <p:nvSpPr>
              <p:cNvPr id="13" name="TextBox 12"/>
              <p:cNvSpPr txBox="1"/>
              <p:nvPr/>
            </p:nvSpPr>
            <p:spPr>
              <a:xfrm>
                <a:off x="11328400" y="5664200"/>
                <a:ext cx="2959100" cy="495300"/>
              </a:xfrm>
              <a:prstGeom prst="rect">
                <a:avLst/>
              </a:prstGeom>
              <a:noFill/>
            </p:spPr>
            <p:txBody>
              <a:bodyPr wrap="square" rtlCol="0">
                <a:spAutoFit/>
              </a:bodyPr>
              <a:lstStyle/>
              <a:p>
                <a:pPr algn="ctr"/>
                <a:r>
                  <a:rPr lang="en-US" dirty="0" smtClean="0">
                    <a:latin typeface="+mn-lt"/>
                  </a:rPr>
                  <a:t>5 out of 100 men</a:t>
                </a:r>
                <a:endParaRPr lang="en-US" dirty="0">
                  <a:latin typeface="+mn-lt"/>
                </a:endParaRPr>
              </a:p>
            </p:txBody>
          </p:sp>
        </p:grpSp>
        <p:cxnSp>
          <p:nvCxnSpPr>
            <p:cNvPr id="18" name="Straight Connector 17"/>
            <p:cNvCxnSpPr/>
            <p:nvPr/>
          </p:nvCxnSpPr>
          <p:spPr>
            <a:xfrm>
              <a:off x="7842250" y="5257800"/>
              <a:ext cx="2844800" cy="0"/>
            </a:xfrm>
            <a:prstGeom prst="line">
              <a:avLst/>
            </a:prstGeom>
            <a:ln w="28575">
              <a:headEnd type="none" w="med" len="med"/>
              <a:tailEnd type="none" w="med" len="med"/>
            </a:ln>
          </p:spPr>
          <p:style>
            <a:lnRef idx="2">
              <a:schemeClr val="accent6"/>
            </a:lnRef>
            <a:fillRef idx="0">
              <a:schemeClr val="accent6"/>
            </a:fillRef>
            <a:effectRef idx="1">
              <a:schemeClr val="accent6"/>
            </a:effectRef>
            <a:fontRef idx="minor">
              <a:schemeClr val="tx1"/>
            </a:fontRef>
          </p:style>
        </p:cxnSp>
        <p:cxnSp>
          <p:nvCxnSpPr>
            <p:cNvPr id="20" name="Straight Connector 19"/>
            <p:cNvCxnSpPr/>
            <p:nvPr/>
          </p:nvCxnSpPr>
          <p:spPr>
            <a:xfrm>
              <a:off x="11366500" y="5257800"/>
              <a:ext cx="2844800" cy="0"/>
            </a:xfrm>
            <a:prstGeom prst="line">
              <a:avLst/>
            </a:prstGeom>
            <a:ln w="28575">
              <a:solidFill>
                <a:srgbClr val="00B050"/>
              </a:solidFill>
              <a:headEnd type="none" w="med" len="med"/>
              <a:tailEnd type="none" w="med" len="med"/>
            </a:ln>
          </p:spPr>
          <p:style>
            <a:lnRef idx="2">
              <a:schemeClr val="accent6"/>
            </a:lnRef>
            <a:fillRef idx="0">
              <a:schemeClr val="accent6"/>
            </a:fillRef>
            <a:effectRef idx="1">
              <a:schemeClr val="accent6"/>
            </a:effectRef>
            <a:fontRef idx="minor">
              <a:schemeClr val="tx1"/>
            </a:fontRef>
          </p:style>
        </p:cxnSp>
      </p:grpSp>
    </p:spTree>
    <p:extLst>
      <p:ext uri="{BB962C8B-B14F-4D97-AF65-F5344CB8AC3E}">
        <p14:creationId xmlns:p14="http://schemas.microsoft.com/office/powerpoint/2010/main" val="253777434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92320" y="941501"/>
            <a:ext cx="5445760" cy="6362648"/>
          </a:xfrm>
          <a:prstGeom prst="rect">
            <a:avLst/>
          </a:prstGeom>
        </p:spPr>
      </p:pic>
      <p:sp>
        <p:nvSpPr>
          <p:cNvPr id="4" name="TextBox 3"/>
          <p:cNvSpPr txBox="1"/>
          <p:nvPr/>
        </p:nvSpPr>
        <p:spPr>
          <a:xfrm>
            <a:off x="1828800" y="182880"/>
            <a:ext cx="10972800" cy="609398"/>
          </a:xfrm>
          <a:prstGeom prst="rect">
            <a:avLst/>
          </a:prstGeom>
          <a:noFill/>
        </p:spPr>
        <p:txBody>
          <a:bodyPr wrap="square" rtlCol="0">
            <a:spAutoFit/>
          </a:bodyPr>
          <a:lstStyle/>
          <a:p>
            <a:pPr algn="ctr"/>
            <a:r>
              <a:rPr lang="en-US" sz="3360" b="1" dirty="0" smtClean="0">
                <a:solidFill>
                  <a:schemeClr val="tx1">
                    <a:lumMod val="75000"/>
                  </a:schemeClr>
                </a:solidFill>
                <a:latin typeface="BentonSans Book"/>
                <a:ea typeface="Verdana" pitchFamily="34" charset="0"/>
                <a:cs typeface="Verdana" pitchFamily="34" charset="0"/>
              </a:rPr>
              <a:t>How Color is Perceived by Someone with CVD</a:t>
            </a:r>
            <a:endParaRPr lang="en-US" sz="3360" b="1" dirty="0">
              <a:solidFill>
                <a:schemeClr val="tx1">
                  <a:lumMod val="75000"/>
                </a:schemeClr>
              </a:solidFill>
              <a:latin typeface="BentonSans Book"/>
              <a:ea typeface="Verdana" pitchFamily="34" charset="0"/>
              <a:cs typeface="Verdana" pitchFamily="34" charset="0"/>
            </a:endParaRPr>
          </a:p>
        </p:txBody>
      </p:sp>
      <p:sp>
        <p:nvSpPr>
          <p:cNvPr id="5" name="TextBox 4"/>
          <p:cNvSpPr txBox="1"/>
          <p:nvPr/>
        </p:nvSpPr>
        <p:spPr>
          <a:xfrm>
            <a:off x="3810000" y="7553530"/>
            <a:ext cx="7010400" cy="461665"/>
          </a:xfrm>
          <a:prstGeom prst="rect">
            <a:avLst/>
          </a:prstGeom>
          <a:noFill/>
        </p:spPr>
        <p:txBody>
          <a:bodyPr wrap="square" rtlCol="0">
            <a:spAutoFit/>
          </a:bodyPr>
          <a:lstStyle/>
          <a:p>
            <a:pPr algn="ctr"/>
            <a:r>
              <a:rPr lang="en-US" sz="2400" dirty="0">
                <a:solidFill>
                  <a:schemeClr val="bg2">
                    <a:lumMod val="25000"/>
                  </a:schemeClr>
                </a:solidFill>
                <a:latin typeface="Merriweather Light"/>
              </a:rPr>
              <a:t>Source: www.colblindor.com</a:t>
            </a:r>
          </a:p>
        </p:txBody>
      </p:sp>
    </p:spTree>
    <p:extLst>
      <p:ext uri="{BB962C8B-B14F-4D97-AF65-F5344CB8AC3E}">
        <p14:creationId xmlns:p14="http://schemas.microsoft.com/office/powerpoint/2010/main" val="13032504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12788" y="601314"/>
            <a:ext cx="13244512" cy="553998"/>
          </a:xfrm>
        </p:spPr>
        <p:txBody>
          <a:bodyPr/>
          <a:lstStyle/>
          <a:p>
            <a:r>
              <a:rPr lang="en-US" dirty="0" smtClean="0"/>
              <a:t>Goals</a:t>
            </a:r>
            <a:endParaRPr lang="en-US" dirty="0"/>
          </a:p>
        </p:txBody>
      </p:sp>
      <p:sp>
        <p:nvSpPr>
          <p:cNvPr id="6" name="Text Placeholder 5"/>
          <p:cNvSpPr>
            <a:spLocks noGrp="1"/>
          </p:cNvSpPr>
          <p:nvPr>
            <p:ph type="body" sz="quarter" idx="10"/>
          </p:nvPr>
        </p:nvSpPr>
        <p:spPr>
          <a:xfrm>
            <a:off x="731520" y="1471980"/>
            <a:ext cx="13167360" cy="5614619"/>
          </a:xfrm>
        </p:spPr>
        <p:txBody>
          <a:bodyPr/>
          <a:lstStyle/>
          <a:p>
            <a:pPr marL="0" indent="0">
              <a:buNone/>
            </a:pPr>
            <a:r>
              <a:rPr lang="en-US" sz="2800" b="1" dirty="0" smtClean="0"/>
              <a:t>By </a:t>
            </a:r>
            <a:r>
              <a:rPr lang="en-US" sz="2800" b="1" dirty="0"/>
              <a:t>completing the course modules, students will</a:t>
            </a:r>
            <a:r>
              <a:rPr lang="en-US" sz="2800" b="1" dirty="0" smtClean="0"/>
              <a:t>:</a:t>
            </a:r>
          </a:p>
          <a:p>
            <a:pPr marL="0" indent="0">
              <a:buNone/>
            </a:pPr>
            <a:endParaRPr lang="en-US" sz="2800" dirty="0" smtClean="0"/>
          </a:p>
          <a:p>
            <a:pPr lvl="0">
              <a:spcAft>
                <a:spcPts val="1200"/>
              </a:spcAft>
            </a:pPr>
            <a:r>
              <a:rPr lang="en-US" sz="2800" dirty="0" smtClean="0"/>
              <a:t>Learn how to </a:t>
            </a:r>
            <a:r>
              <a:rPr lang="en-US" sz="2800" dirty="0"/>
              <a:t>use of color </a:t>
            </a:r>
            <a:r>
              <a:rPr lang="en-US" sz="2800" dirty="0" smtClean="0"/>
              <a:t>in data visualization</a:t>
            </a:r>
          </a:p>
          <a:p>
            <a:pPr lvl="0">
              <a:spcAft>
                <a:spcPts val="1200"/>
              </a:spcAft>
            </a:pPr>
            <a:r>
              <a:rPr lang="en-US" sz="2800" dirty="0"/>
              <a:t>U</a:t>
            </a:r>
            <a:r>
              <a:rPr lang="en-US" sz="2800" dirty="0" smtClean="0"/>
              <a:t>nderstand </a:t>
            </a:r>
            <a:r>
              <a:rPr lang="en-US" sz="2800" dirty="0"/>
              <a:t>color vision </a:t>
            </a:r>
            <a:r>
              <a:rPr lang="en-US" sz="2800" dirty="0" smtClean="0"/>
              <a:t>deficiency</a:t>
            </a:r>
          </a:p>
          <a:p>
            <a:pPr lvl="0">
              <a:spcAft>
                <a:spcPts val="1200"/>
              </a:spcAft>
            </a:pPr>
            <a:r>
              <a:rPr lang="en-US" sz="2800" dirty="0" smtClean="0"/>
              <a:t>Learn options for designing colorblind-friendly data visualizations</a:t>
            </a:r>
          </a:p>
          <a:p>
            <a:pPr lvl="0">
              <a:spcAft>
                <a:spcPts val="1200"/>
              </a:spcAft>
            </a:pPr>
            <a:endParaRPr lang="en-US" sz="2800" dirty="0" smtClean="0"/>
          </a:p>
        </p:txBody>
      </p:sp>
    </p:spTree>
    <p:extLst>
      <p:ext uri="{BB962C8B-B14F-4D97-AF65-F5344CB8AC3E}">
        <p14:creationId xmlns:p14="http://schemas.microsoft.com/office/powerpoint/2010/main" val="387746336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775964" y="325006"/>
            <a:ext cx="9078472" cy="6991159"/>
          </a:xfrm>
          <a:prstGeom prst="rect">
            <a:avLst/>
          </a:prstGeom>
        </p:spPr>
      </p:pic>
      <p:sp>
        <p:nvSpPr>
          <p:cNvPr id="5" name="Rectangle 4"/>
          <p:cNvSpPr/>
          <p:nvPr/>
        </p:nvSpPr>
        <p:spPr>
          <a:xfrm>
            <a:off x="2286000" y="7697589"/>
            <a:ext cx="10149840" cy="400110"/>
          </a:xfrm>
          <a:prstGeom prst="rect">
            <a:avLst/>
          </a:prstGeom>
        </p:spPr>
        <p:txBody>
          <a:bodyPr wrap="square">
            <a:spAutoFit/>
          </a:bodyPr>
          <a:lstStyle/>
          <a:p>
            <a:pPr algn="ctr" defTabSz="1097236"/>
            <a:r>
              <a:rPr lang="en-US" sz="2000" dirty="0">
                <a:solidFill>
                  <a:srgbClr val="4D4D4D"/>
                </a:solidFill>
                <a:latin typeface="Merriweather Light"/>
                <a:cs typeface="+mn-cs"/>
              </a:rPr>
              <a:t>Source: </a:t>
            </a:r>
            <a:r>
              <a:rPr lang="en-US" sz="2000" i="1" dirty="0">
                <a:solidFill>
                  <a:srgbClr val="4D4D4D"/>
                </a:solidFill>
                <a:latin typeface="Merriweather Light"/>
                <a:cs typeface="+mn-cs"/>
              </a:rPr>
              <a:t>The Big Book of </a:t>
            </a:r>
            <a:r>
              <a:rPr lang="en-US" sz="2000" i="1" dirty="0" smtClean="0">
                <a:solidFill>
                  <a:srgbClr val="4D4D4D"/>
                </a:solidFill>
                <a:latin typeface="Merriweather Light"/>
                <a:cs typeface="+mn-cs"/>
              </a:rPr>
              <a:t>Dashboards</a:t>
            </a:r>
            <a:r>
              <a:rPr lang="en-US" sz="2000" dirty="0" smtClean="0">
                <a:solidFill>
                  <a:srgbClr val="4D4D4D"/>
                </a:solidFill>
                <a:latin typeface="Merriweather Light"/>
                <a:cs typeface="+mn-cs"/>
              </a:rPr>
              <a:t> (Figure 33.3)</a:t>
            </a:r>
            <a:endParaRPr lang="en-US" sz="2000" dirty="0">
              <a:solidFill>
                <a:srgbClr val="4D4D4D"/>
              </a:solidFill>
              <a:latin typeface="Merriweather Light"/>
              <a:cs typeface="+mn-cs"/>
            </a:endParaRPr>
          </a:p>
        </p:txBody>
      </p:sp>
      <p:sp>
        <p:nvSpPr>
          <p:cNvPr id="3" name="TextBox 2"/>
          <p:cNvSpPr txBox="1"/>
          <p:nvPr/>
        </p:nvSpPr>
        <p:spPr>
          <a:xfrm>
            <a:off x="416257" y="1760561"/>
            <a:ext cx="2306471" cy="4093428"/>
          </a:xfrm>
          <a:prstGeom prst="rect">
            <a:avLst/>
          </a:prstGeom>
          <a:noFill/>
        </p:spPr>
        <p:txBody>
          <a:bodyPr wrap="square" rtlCol="0">
            <a:spAutoFit/>
          </a:bodyPr>
          <a:lstStyle/>
          <a:p>
            <a:r>
              <a:rPr lang="en-US" dirty="0"/>
              <a:t>This is an example of the traffic light colors in a table where there is no other accommodation for someone with CVD. </a:t>
            </a:r>
          </a:p>
        </p:txBody>
      </p:sp>
      <p:sp>
        <p:nvSpPr>
          <p:cNvPr id="4" name="Rectangle 3"/>
          <p:cNvSpPr/>
          <p:nvPr/>
        </p:nvSpPr>
        <p:spPr>
          <a:xfrm>
            <a:off x="11975910" y="1116730"/>
            <a:ext cx="2700210" cy="5693866"/>
          </a:xfrm>
          <a:prstGeom prst="rect">
            <a:avLst/>
          </a:prstGeom>
        </p:spPr>
        <p:txBody>
          <a:bodyPr wrap="square">
            <a:spAutoFit/>
          </a:bodyPr>
          <a:lstStyle/>
          <a:p>
            <a:r>
              <a:rPr lang="en-US" dirty="0"/>
              <a:t>In this case, the colors red and green are the only way to tell one square apart from another square. Notice in the </a:t>
            </a:r>
            <a:r>
              <a:rPr lang="en-US" dirty="0" err="1"/>
              <a:t>deuteranopia</a:t>
            </a:r>
            <a:r>
              <a:rPr lang="en-US" dirty="0"/>
              <a:t> simulation that it is impossible to tell the difference between most of the green and red squares.</a:t>
            </a:r>
          </a:p>
        </p:txBody>
      </p:sp>
    </p:spTree>
    <p:extLst>
      <p:ext uri="{BB962C8B-B14F-4D97-AF65-F5344CB8AC3E}">
        <p14:creationId xmlns:p14="http://schemas.microsoft.com/office/powerpoint/2010/main" val="2577241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78191" y="907765"/>
            <a:ext cx="7932898" cy="6309360"/>
          </a:xfrm>
          <a:prstGeom prst="rect">
            <a:avLst/>
          </a:prstGeom>
          <a:ln w="38100" cmpd="sng">
            <a:solidFill>
              <a:schemeClr val="tx1"/>
            </a:solidFill>
            <a:miter lim="800000"/>
            <a:headEnd/>
            <a:tailEnd/>
          </a:ln>
          <a:effectLst>
            <a:outerShdw blurRad="50800" dist="3810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3" name="Title 2"/>
          <p:cNvSpPr>
            <a:spLocks noGrp="1"/>
          </p:cNvSpPr>
          <p:nvPr>
            <p:ph type="title" idx="4294967295"/>
          </p:nvPr>
        </p:nvSpPr>
        <p:spPr>
          <a:xfrm>
            <a:off x="0" y="182563"/>
            <a:ext cx="8778875" cy="820737"/>
          </a:xfrm>
          <a:prstGeom prst="rect">
            <a:avLst/>
          </a:prstGeom>
        </p:spPr>
        <p:txBody>
          <a:bodyPr/>
          <a:lstStyle/>
          <a:p>
            <a:r>
              <a:rPr lang="en-US" dirty="0">
                <a:latin typeface="BentonSans Book"/>
              </a:rPr>
              <a:t>Color</a:t>
            </a:r>
          </a:p>
        </p:txBody>
      </p:sp>
      <p:sp>
        <p:nvSpPr>
          <p:cNvPr id="2" name="TextBox 1"/>
          <p:cNvSpPr txBox="1"/>
          <p:nvPr/>
        </p:nvSpPr>
        <p:spPr>
          <a:xfrm>
            <a:off x="163773" y="1063161"/>
            <a:ext cx="2906973" cy="6093976"/>
          </a:xfrm>
          <a:prstGeom prst="rect">
            <a:avLst/>
          </a:prstGeom>
          <a:noFill/>
        </p:spPr>
        <p:txBody>
          <a:bodyPr wrap="square" rtlCol="0">
            <a:spAutoFit/>
          </a:bodyPr>
          <a:lstStyle/>
          <a:p>
            <a:pPr marL="457200" indent="-457200">
              <a:buFont typeface="Arial" panose="020B0604020202020204" pitchFamily="34" charset="0"/>
              <a:buChar char="•"/>
            </a:pPr>
            <a:r>
              <a:rPr lang="en-US" dirty="0"/>
              <a:t>If we go back to the color wheel, we see that green and red are opposite each other. </a:t>
            </a:r>
            <a:endParaRPr lang="en-US" dirty="0" smtClean="0"/>
          </a:p>
          <a:p>
            <a:pPr marL="457200" indent="-457200">
              <a:buFont typeface="Arial" panose="020B0604020202020204" pitchFamily="34" charset="0"/>
              <a:buChar char="•"/>
            </a:pPr>
            <a:endParaRPr lang="en-US" dirty="0" smtClean="0"/>
          </a:p>
          <a:p>
            <a:pPr marL="457200" indent="-457200">
              <a:buFont typeface="Arial" panose="020B0604020202020204" pitchFamily="34" charset="0"/>
              <a:buChar char="•"/>
            </a:pPr>
            <a:r>
              <a:rPr lang="en-US" dirty="0" smtClean="0"/>
              <a:t>So </a:t>
            </a:r>
            <a:r>
              <a:rPr lang="en-US" dirty="0"/>
              <a:t>what many data visualization designers will do is to turn on the color wheel clockwise to blue and orange. </a:t>
            </a:r>
          </a:p>
          <a:p>
            <a:endParaRPr lang="en-US" dirty="0"/>
          </a:p>
        </p:txBody>
      </p:sp>
      <p:sp>
        <p:nvSpPr>
          <p:cNvPr id="5" name="Rectangle 4"/>
          <p:cNvSpPr/>
          <p:nvPr/>
        </p:nvSpPr>
        <p:spPr>
          <a:xfrm>
            <a:off x="11477766" y="710882"/>
            <a:ext cx="3104319" cy="5693866"/>
          </a:xfrm>
          <a:prstGeom prst="rect">
            <a:avLst/>
          </a:prstGeom>
        </p:spPr>
        <p:txBody>
          <a:bodyPr wrap="square">
            <a:spAutoFit/>
          </a:bodyPr>
          <a:lstStyle/>
          <a:p>
            <a:pPr marL="457200" indent="-457200">
              <a:buFont typeface="Arial" panose="020B0604020202020204" pitchFamily="34" charset="0"/>
              <a:buChar char="•"/>
            </a:pPr>
            <a:r>
              <a:rPr lang="en-US" dirty="0" smtClean="0"/>
              <a:t>Blue </a:t>
            </a:r>
            <a:r>
              <a:rPr lang="en-US" dirty="0"/>
              <a:t>for good instead of green and orange for bad instead of red. </a:t>
            </a:r>
            <a:endParaRPr lang="en-US" dirty="0" smtClean="0"/>
          </a:p>
          <a:p>
            <a:pPr marL="457200" indent="-457200">
              <a:buFont typeface="Arial" panose="020B0604020202020204" pitchFamily="34" charset="0"/>
              <a:buChar char="•"/>
            </a:pPr>
            <a:endParaRPr lang="en-US" dirty="0" smtClean="0"/>
          </a:p>
          <a:p>
            <a:pPr marL="457200" indent="-457200">
              <a:buFont typeface="Arial" panose="020B0604020202020204" pitchFamily="34" charset="0"/>
              <a:buChar char="•"/>
            </a:pPr>
            <a:r>
              <a:rPr lang="en-US" dirty="0" smtClean="0"/>
              <a:t>The </a:t>
            </a:r>
            <a:r>
              <a:rPr lang="en-US" dirty="0"/>
              <a:t>color combination could also be blue and red, because it’s the blue color that is the most friendly to people with CVD.</a:t>
            </a:r>
          </a:p>
          <a:p>
            <a:pPr marL="457200" indent="-457200">
              <a:buFont typeface="Arial" panose="020B0604020202020204" pitchFamily="34" charset="0"/>
              <a:buChar char="•"/>
            </a:pPr>
            <a:endParaRPr lang="en-US" dirty="0"/>
          </a:p>
        </p:txBody>
      </p:sp>
    </p:spTree>
    <p:extLst>
      <p:ext uri="{BB962C8B-B14F-4D97-AF65-F5344CB8AC3E}">
        <p14:creationId xmlns:p14="http://schemas.microsoft.com/office/powerpoint/2010/main" val="4109199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B891832-1D68-4C60-9042-F5AE3BF6D5A6}"/>
              </a:ext>
            </a:extLst>
          </p:cNvPr>
          <p:cNvPicPr>
            <a:picLocks noChangeAspect="1"/>
          </p:cNvPicPr>
          <p:nvPr/>
        </p:nvPicPr>
        <p:blipFill>
          <a:blip r:embed="rId3"/>
          <a:stretch>
            <a:fillRect/>
          </a:stretch>
        </p:blipFill>
        <p:spPr>
          <a:xfrm>
            <a:off x="1217295" y="1964055"/>
            <a:ext cx="12195810" cy="5063490"/>
          </a:xfrm>
          <a:prstGeom prst="rect">
            <a:avLst/>
          </a:prstGeom>
        </p:spPr>
      </p:pic>
      <p:sp>
        <p:nvSpPr>
          <p:cNvPr id="3" name="Rectangle 2"/>
          <p:cNvSpPr/>
          <p:nvPr/>
        </p:nvSpPr>
        <p:spPr>
          <a:xfrm>
            <a:off x="2286000" y="7697589"/>
            <a:ext cx="10149840" cy="400110"/>
          </a:xfrm>
          <a:prstGeom prst="rect">
            <a:avLst/>
          </a:prstGeom>
        </p:spPr>
        <p:txBody>
          <a:bodyPr wrap="square">
            <a:spAutoFit/>
          </a:bodyPr>
          <a:lstStyle/>
          <a:p>
            <a:pPr algn="ctr" defTabSz="1097236"/>
            <a:r>
              <a:rPr lang="en-US" sz="2000" dirty="0">
                <a:solidFill>
                  <a:srgbClr val="4D4D4D"/>
                </a:solidFill>
                <a:latin typeface="Merriweather Light"/>
                <a:cs typeface="+mn-cs"/>
              </a:rPr>
              <a:t>Source: </a:t>
            </a:r>
            <a:r>
              <a:rPr lang="en-US" sz="2000" i="1" dirty="0">
                <a:solidFill>
                  <a:srgbClr val="4D4D4D"/>
                </a:solidFill>
                <a:latin typeface="Merriweather Light"/>
                <a:cs typeface="+mn-cs"/>
              </a:rPr>
              <a:t>The Big Book of </a:t>
            </a:r>
            <a:r>
              <a:rPr lang="en-US" sz="2000" i="1" dirty="0" smtClean="0">
                <a:solidFill>
                  <a:srgbClr val="4D4D4D"/>
                </a:solidFill>
                <a:latin typeface="Merriweather Light"/>
                <a:cs typeface="+mn-cs"/>
              </a:rPr>
              <a:t>Dashboards </a:t>
            </a:r>
            <a:r>
              <a:rPr lang="en-US" sz="2000" dirty="0" smtClean="0">
                <a:solidFill>
                  <a:srgbClr val="4D4D4D"/>
                </a:solidFill>
                <a:latin typeface="Merriweather Light"/>
                <a:cs typeface="+mn-cs"/>
              </a:rPr>
              <a:t>(Figure 1.24)</a:t>
            </a:r>
            <a:endParaRPr lang="en-US" sz="2000" dirty="0">
              <a:solidFill>
                <a:srgbClr val="4D4D4D"/>
              </a:solidFill>
              <a:latin typeface="Merriweather Light"/>
              <a:cs typeface="+mn-cs"/>
            </a:endParaRPr>
          </a:p>
        </p:txBody>
      </p:sp>
      <p:sp>
        <p:nvSpPr>
          <p:cNvPr id="4" name="Rectangle 2"/>
          <p:cNvSpPr txBox="1">
            <a:spLocks noChangeArrowheads="1"/>
          </p:cNvSpPr>
          <p:nvPr/>
        </p:nvSpPr>
        <p:spPr>
          <a:xfrm>
            <a:off x="2940050" y="182562"/>
            <a:ext cx="8750300" cy="167163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fontAlgn="auto">
              <a:spcAft>
                <a:spcPts val="0"/>
              </a:spcAft>
            </a:pPr>
            <a:r>
              <a:rPr lang="en-US" sz="5280" dirty="0" err="1" smtClean="0">
                <a:solidFill>
                  <a:schemeClr val="tx2"/>
                </a:solidFill>
                <a:latin typeface="BentonSans Book"/>
              </a:rPr>
              <a:t>VisCheck</a:t>
            </a:r>
            <a:r>
              <a:rPr lang="en-US" sz="3840" dirty="0" smtClean="0">
                <a:solidFill>
                  <a:schemeClr val="tx2"/>
                </a:solidFill>
                <a:latin typeface="BentonSans Book"/>
              </a:rPr>
              <a:t> </a:t>
            </a:r>
            <a:br>
              <a:rPr lang="en-US" sz="3840" dirty="0" smtClean="0">
                <a:solidFill>
                  <a:schemeClr val="tx2"/>
                </a:solidFill>
                <a:latin typeface="BentonSans Book"/>
              </a:rPr>
            </a:br>
            <a:r>
              <a:rPr lang="en-US" sz="2800" dirty="0" smtClean="0">
                <a:solidFill>
                  <a:schemeClr val="tx2"/>
                </a:solidFill>
                <a:latin typeface="BentonSans Book"/>
              </a:rPr>
              <a:t>www.vischeck.com</a:t>
            </a:r>
            <a:endParaRPr lang="uk-UA" sz="2800" dirty="0">
              <a:solidFill>
                <a:schemeClr val="tx2"/>
              </a:solidFill>
              <a:latin typeface="BentonSans Book"/>
            </a:endParaRPr>
          </a:p>
        </p:txBody>
      </p:sp>
      <p:sp>
        <p:nvSpPr>
          <p:cNvPr id="5" name="TextBox 4"/>
          <p:cNvSpPr txBox="1"/>
          <p:nvPr/>
        </p:nvSpPr>
        <p:spPr>
          <a:xfrm>
            <a:off x="11163869" y="238835"/>
            <a:ext cx="3070746" cy="3693319"/>
          </a:xfrm>
          <a:prstGeom prst="rect">
            <a:avLst/>
          </a:prstGeom>
          <a:noFill/>
        </p:spPr>
        <p:txBody>
          <a:bodyPr wrap="square" rtlCol="0">
            <a:spAutoFit/>
          </a:bodyPr>
          <a:lstStyle/>
          <a:p>
            <a:r>
              <a:rPr lang="en-US" dirty="0"/>
              <a:t>Here is an example of bar chart with the traffic light colors and a </a:t>
            </a:r>
            <a:r>
              <a:rPr lang="en-US" dirty="0" err="1" smtClean="0"/>
              <a:t>Protanopia</a:t>
            </a:r>
            <a:r>
              <a:rPr lang="en-US" dirty="0" smtClean="0"/>
              <a:t> </a:t>
            </a:r>
            <a:r>
              <a:rPr lang="en-US" dirty="0"/>
              <a:t>simulation. Look closely at the dark red versus the dark green.</a:t>
            </a:r>
          </a:p>
          <a:p>
            <a:endParaRPr lang="en-US" dirty="0"/>
          </a:p>
        </p:txBody>
      </p:sp>
    </p:spTree>
    <p:extLst>
      <p:ext uri="{BB962C8B-B14F-4D97-AF65-F5344CB8AC3E}">
        <p14:creationId xmlns:p14="http://schemas.microsoft.com/office/powerpoint/2010/main" val="418010482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828800" y="182880"/>
            <a:ext cx="10972800" cy="7945120"/>
            <a:chOff x="1828800" y="-9726"/>
            <a:chExt cx="10972800" cy="822960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8800" y="-9726"/>
              <a:ext cx="10972800" cy="8229600"/>
            </a:xfrm>
            <a:prstGeom prst="rect">
              <a:avLst/>
            </a:prstGeom>
          </p:spPr>
        </p:pic>
        <p:cxnSp>
          <p:nvCxnSpPr>
            <p:cNvPr id="12" name="Straight Arrow Connector 11"/>
            <p:cNvCxnSpPr/>
            <p:nvPr/>
          </p:nvCxnSpPr>
          <p:spPr>
            <a:xfrm flipH="1">
              <a:off x="5852160" y="3655060"/>
              <a:ext cx="731520" cy="1920240"/>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6583680" y="3655060"/>
              <a:ext cx="223520" cy="1170940"/>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grpSp>
      <p:sp>
        <p:nvSpPr>
          <p:cNvPr id="11" name="Rectangle 2"/>
          <p:cNvSpPr txBox="1">
            <a:spLocks noChangeArrowheads="1"/>
          </p:cNvSpPr>
          <p:nvPr/>
        </p:nvSpPr>
        <p:spPr bwMode="auto">
          <a:xfrm>
            <a:off x="2926080" y="182880"/>
            <a:ext cx="8686800" cy="822960"/>
          </a:xfrm>
          <a:prstGeom prst="rect">
            <a:avLst/>
          </a:prstGeom>
          <a:noFill/>
          <a:ln w="9525">
            <a:noFill/>
            <a:miter lim="800000"/>
            <a:headEnd/>
            <a:tailEnd/>
          </a:ln>
          <a:effectLst/>
        </p:spPr>
        <p:txBody>
          <a:bodyPr vert="horz" wrap="square" lIns="109728" tIns="54864" rIns="109728" bIns="54864" numCol="1" anchor="ctr" anchorCtr="0" compatLnSpc="1">
            <a:prstTxWarp prst="textNoShape">
              <a:avLst/>
            </a:prstTxWarp>
          </a:bodyPr>
          <a:lstStyle/>
          <a:p>
            <a:pPr algn="ctr">
              <a:defRPr/>
            </a:pPr>
            <a:r>
              <a:rPr lang="en-US" sz="3360" b="1" kern="0" dirty="0">
                <a:solidFill>
                  <a:schemeClr val="tx2"/>
                </a:solidFill>
                <a:latin typeface="BentonSans Book"/>
                <a:ea typeface="+mj-ea"/>
                <a:cs typeface="+mj-cs"/>
              </a:rPr>
              <a:t>Protanope Simulation</a:t>
            </a:r>
            <a:endParaRPr lang="uk-UA" sz="3360" b="1" kern="0" dirty="0">
              <a:solidFill>
                <a:schemeClr val="tx2"/>
              </a:solidFill>
              <a:latin typeface="BentonSans Book"/>
              <a:ea typeface="+mj-ea"/>
              <a:cs typeface="+mj-cs"/>
            </a:endParaRPr>
          </a:p>
        </p:txBody>
      </p:sp>
      <p:sp>
        <p:nvSpPr>
          <p:cNvPr id="2" name="TextBox 1"/>
          <p:cNvSpPr txBox="1"/>
          <p:nvPr/>
        </p:nvSpPr>
        <p:spPr>
          <a:xfrm>
            <a:off x="5145206" y="1364776"/>
            <a:ext cx="4039737" cy="1733266"/>
          </a:xfrm>
          <a:prstGeom prst="rect">
            <a:avLst/>
          </a:prstGeom>
          <a:noFill/>
        </p:spPr>
        <p:txBody>
          <a:bodyPr wrap="square" rtlCol="0">
            <a:spAutoFit/>
          </a:bodyPr>
          <a:lstStyle/>
          <a:p>
            <a:r>
              <a:rPr lang="en-US" dirty="0" smtClean="0"/>
              <a:t>Here’s a close up. It’s impossible to tell the difference between the dark red and the dark green.</a:t>
            </a:r>
            <a:endParaRPr lang="en-US" dirty="0"/>
          </a:p>
        </p:txBody>
      </p:sp>
    </p:spTree>
    <p:extLst>
      <p:ext uri="{BB962C8B-B14F-4D97-AF65-F5344CB8AC3E}">
        <p14:creationId xmlns:p14="http://schemas.microsoft.com/office/powerpoint/2010/main" val="67221852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52C2792-859C-41D2-BB73-2D9AE162F7D1}"/>
              </a:ext>
            </a:extLst>
          </p:cNvPr>
          <p:cNvPicPr>
            <a:picLocks noChangeAspect="1"/>
          </p:cNvPicPr>
          <p:nvPr/>
        </p:nvPicPr>
        <p:blipFill>
          <a:blip r:embed="rId3"/>
          <a:stretch>
            <a:fillRect/>
          </a:stretch>
        </p:blipFill>
        <p:spPr>
          <a:xfrm>
            <a:off x="1359658" y="2679819"/>
            <a:ext cx="12115800" cy="5017770"/>
          </a:xfrm>
          <a:prstGeom prst="rect">
            <a:avLst/>
          </a:prstGeom>
        </p:spPr>
      </p:pic>
      <p:sp>
        <p:nvSpPr>
          <p:cNvPr id="3" name="Rectangle 2"/>
          <p:cNvSpPr/>
          <p:nvPr/>
        </p:nvSpPr>
        <p:spPr>
          <a:xfrm>
            <a:off x="2286000" y="7697589"/>
            <a:ext cx="10149840" cy="400110"/>
          </a:xfrm>
          <a:prstGeom prst="rect">
            <a:avLst/>
          </a:prstGeom>
        </p:spPr>
        <p:txBody>
          <a:bodyPr wrap="square">
            <a:spAutoFit/>
          </a:bodyPr>
          <a:lstStyle/>
          <a:p>
            <a:pPr algn="ctr" defTabSz="1097236"/>
            <a:r>
              <a:rPr lang="en-US" sz="2000" dirty="0">
                <a:solidFill>
                  <a:srgbClr val="4D4D4D"/>
                </a:solidFill>
                <a:latin typeface="Merriweather Light"/>
                <a:cs typeface="+mn-cs"/>
              </a:rPr>
              <a:t>Source: </a:t>
            </a:r>
            <a:r>
              <a:rPr lang="en-US" sz="2000" i="1" dirty="0">
                <a:solidFill>
                  <a:srgbClr val="4D4D4D"/>
                </a:solidFill>
                <a:latin typeface="Merriweather Light"/>
                <a:cs typeface="+mn-cs"/>
              </a:rPr>
              <a:t>The Big Book of </a:t>
            </a:r>
            <a:r>
              <a:rPr lang="en-US" sz="2000" i="1" dirty="0" smtClean="0">
                <a:solidFill>
                  <a:srgbClr val="4D4D4D"/>
                </a:solidFill>
                <a:latin typeface="Merriweather Light"/>
                <a:cs typeface="+mn-cs"/>
              </a:rPr>
              <a:t>Dashboards</a:t>
            </a:r>
            <a:r>
              <a:rPr lang="en-US" sz="2000" dirty="0" smtClean="0">
                <a:solidFill>
                  <a:srgbClr val="4D4D4D"/>
                </a:solidFill>
                <a:latin typeface="Merriweather Light"/>
                <a:cs typeface="+mn-cs"/>
              </a:rPr>
              <a:t> (Figure 1.25)</a:t>
            </a:r>
            <a:endParaRPr lang="en-US" sz="2000" dirty="0">
              <a:solidFill>
                <a:srgbClr val="4D4D4D"/>
              </a:solidFill>
              <a:latin typeface="Merriweather Light"/>
              <a:cs typeface="+mn-cs"/>
            </a:endParaRPr>
          </a:p>
        </p:txBody>
      </p:sp>
      <p:sp>
        <p:nvSpPr>
          <p:cNvPr id="4" name="Rectangle 2"/>
          <p:cNvSpPr txBox="1">
            <a:spLocks noChangeArrowheads="1"/>
          </p:cNvSpPr>
          <p:nvPr/>
        </p:nvSpPr>
        <p:spPr>
          <a:xfrm>
            <a:off x="2940050" y="182562"/>
            <a:ext cx="8750300" cy="167163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fontAlgn="auto">
              <a:spcAft>
                <a:spcPts val="0"/>
              </a:spcAft>
            </a:pPr>
            <a:r>
              <a:rPr lang="en-US" sz="5280" dirty="0" err="1" smtClean="0">
                <a:solidFill>
                  <a:schemeClr val="tx2"/>
                </a:solidFill>
                <a:latin typeface="BentonSans Book"/>
              </a:rPr>
              <a:t>VisCheck</a:t>
            </a:r>
            <a:r>
              <a:rPr lang="en-US" sz="3840" dirty="0" smtClean="0">
                <a:solidFill>
                  <a:schemeClr val="tx2"/>
                </a:solidFill>
                <a:latin typeface="BentonSans Book"/>
              </a:rPr>
              <a:t> </a:t>
            </a:r>
            <a:br>
              <a:rPr lang="en-US" sz="3840" dirty="0" smtClean="0">
                <a:solidFill>
                  <a:schemeClr val="tx2"/>
                </a:solidFill>
                <a:latin typeface="BentonSans Book"/>
              </a:rPr>
            </a:br>
            <a:r>
              <a:rPr lang="en-US" sz="2800" dirty="0" smtClean="0">
                <a:solidFill>
                  <a:schemeClr val="tx2"/>
                </a:solidFill>
                <a:latin typeface="BentonSans Book"/>
              </a:rPr>
              <a:t>www.vischeck.com</a:t>
            </a:r>
            <a:endParaRPr lang="uk-UA" sz="2800" dirty="0">
              <a:solidFill>
                <a:schemeClr val="tx2"/>
              </a:solidFill>
              <a:latin typeface="BentonSans Book"/>
            </a:endParaRPr>
          </a:p>
        </p:txBody>
      </p:sp>
      <p:sp>
        <p:nvSpPr>
          <p:cNvPr id="5" name="Rectangle 4"/>
          <p:cNvSpPr/>
          <p:nvPr/>
        </p:nvSpPr>
        <p:spPr>
          <a:xfrm>
            <a:off x="132023" y="182562"/>
            <a:ext cx="5616054" cy="2492990"/>
          </a:xfrm>
          <a:prstGeom prst="rect">
            <a:avLst/>
          </a:prstGeom>
        </p:spPr>
        <p:txBody>
          <a:bodyPr wrap="square">
            <a:spAutoFit/>
          </a:bodyPr>
          <a:lstStyle/>
          <a:p>
            <a:r>
              <a:rPr lang="en-US" dirty="0"/>
              <a:t>Here’s that same visualization using a colorblind-friendly palette. Tableau has this colorblind-friendly palette built into the software and the colors used here are very similar to Tableau’s colors, with blue and orange.</a:t>
            </a:r>
          </a:p>
        </p:txBody>
      </p:sp>
    </p:spTree>
    <p:extLst>
      <p:ext uri="{BB962C8B-B14F-4D97-AF65-F5344CB8AC3E}">
        <p14:creationId xmlns:p14="http://schemas.microsoft.com/office/powerpoint/2010/main" val="404430730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8800" y="9726"/>
            <a:ext cx="10972800" cy="8229600"/>
          </a:xfrm>
          <a:prstGeom prst="rect">
            <a:avLst/>
          </a:prstGeom>
        </p:spPr>
      </p:pic>
      <p:sp>
        <p:nvSpPr>
          <p:cNvPr id="11" name="Rectangle 2"/>
          <p:cNvSpPr txBox="1">
            <a:spLocks noChangeArrowheads="1"/>
          </p:cNvSpPr>
          <p:nvPr/>
        </p:nvSpPr>
        <p:spPr bwMode="auto">
          <a:xfrm>
            <a:off x="2926080" y="182880"/>
            <a:ext cx="8686800" cy="822960"/>
          </a:xfrm>
          <a:prstGeom prst="rect">
            <a:avLst/>
          </a:prstGeom>
          <a:noFill/>
          <a:ln w="9525">
            <a:noFill/>
            <a:miter lim="800000"/>
            <a:headEnd/>
            <a:tailEnd/>
          </a:ln>
          <a:effectLst/>
        </p:spPr>
        <p:txBody>
          <a:bodyPr vert="horz" wrap="square" lIns="109728" tIns="54864" rIns="109728" bIns="54864" numCol="1" anchor="ctr" anchorCtr="0" compatLnSpc="1">
            <a:prstTxWarp prst="textNoShape">
              <a:avLst/>
            </a:prstTxWarp>
          </a:bodyPr>
          <a:lstStyle/>
          <a:p>
            <a:pPr algn="ctr">
              <a:defRPr/>
            </a:pPr>
            <a:r>
              <a:rPr lang="en-US" sz="3360" b="1" kern="0" dirty="0">
                <a:solidFill>
                  <a:schemeClr val="tx2"/>
                </a:solidFill>
                <a:latin typeface="BentonSans Book"/>
                <a:ea typeface="+mj-ea"/>
                <a:cs typeface="+mj-cs"/>
              </a:rPr>
              <a:t>Protanope Simulation</a:t>
            </a:r>
            <a:endParaRPr lang="uk-UA" sz="3360" b="1" kern="0" dirty="0">
              <a:solidFill>
                <a:schemeClr val="tx2"/>
              </a:solidFill>
              <a:latin typeface="BentonSans Book"/>
              <a:ea typeface="+mj-ea"/>
              <a:cs typeface="+mj-cs"/>
            </a:endParaRPr>
          </a:p>
        </p:txBody>
      </p:sp>
      <p:cxnSp>
        <p:nvCxnSpPr>
          <p:cNvPr id="4" name="Straight Arrow Connector 3"/>
          <p:cNvCxnSpPr/>
          <p:nvPr/>
        </p:nvCxnSpPr>
        <p:spPr>
          <a:xfrm flipH="1">
            <a:off x="5669280" y="3731260"/>
            <a:ext cx="914400" cy="1920240"/>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a:off x="6583680" y="3731260"/>
            <a:ext cx="134620" cy="1158240"/>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0892961" y="275668"/>
            <a:ext cx="3314358" cy="2893100"/>
          </a:xfrm>
          <a:prstGeom prst="rect">
            <a:avLst/>
          </a:prstGeom>
        </p:spPr>
        <p:txBody>
          <a:bodyPr wrap="square">
            <a:spAutoFit/>
          </a:bodyPr>
          <a:lstStyle/>
          <a:p>
            <a:r>
              <a:rPr lang="en-US" dirty="0"/>
              <a:t>Notice how easy this is to see, even under color vision deficiency simulation. The blue is easy to see, even as the orange turns to a shade of brown.</a:t>
            </a:r>
          </a:p>
        </p:txBody>
      </p:sp>
    </p:spTree>
    <p:extLst>
      <p:ext uri="{BB962C8B-B14F-4D97-AF65-F5344CB8AC3E}">
        <p14:creationId xmlns:p14="http://schemas.microsoft.com/office/powerpoint/2010/main" val="92443752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4578" name="Picture 2" descr="http://infosthetics.com/archives/strataTexasChart.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40359" y="0"/>
            <a:ext cx="7896609" cy="822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34978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4580" name="Picture 4" descr="http://www.datarevelations.com/wp-content/uploads/2011/08/NavigationExample_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85813" y="69495"/>
            <a:ext cx="9268325" cy="80567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160335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009B380-91E1-4927-9D02-071F915A2F93}"/>
              </a:ext>
            </a:extLst>
          </p:cNvPr>
          <p:cNvPicPr>
            <a:picLocks noChangeAspect="1"/>
          </p:cNvPicPr>
          <p:nvPr/>
        </p:nvPicPr>
        <p:blipFill>
          <a:blip r:embed="rId3"/>
          <a:stretch>
            <a:fillRect/>
          </a:stretch>
        </p:blipFill>
        <p:spPr>
          <a:xfrm>
            <a:off x="1228725" y="683247"/>
            <a:ext cx="12172950" cy="6435090"/>
          </a:xfrm>
          <a:prstGeom prst="rect">
            <a:avLst/>
          </a:prstGeom>
        </p:spPr>
      </p:pic>
      <p:sp>
        <p:nvSpPr>
          <p:cNvPr id="3" name="Rectangle 2"/>
          <p:cNvSpPr/>
          <p:nvPr/>
        </p:nvSpPr>
        <p:spPr>
          <a:xfrm>
            <a:off x="2286000" y="7697589"/>
            <a:ext cx="10149840" cy="400110"/>
          </a:xfrm>
          <a:prstGeom prst="rect">
            <a:avLst/>
          </a:prstGeom>
        </p:spPr>
        <p:txBody>
          <a:bodyPr wrap="square">
            <a:spAutoFit/>
          </a:bodyPr>
          <a:lstStyle/>
          <a:p>
            <a:pPr algn="ctr" defTabSz="1097236"/>
            <a:r>
              <a:rPr lang="en-US" sz="2000" dirty="0">
                <a:solidFill>
                  <a:srgbClr val="4D4D4D"/>
                </a:solidFill>
                <a:latin typeface="Merriweather Light"/>
                <a:cs typeface="+mn-cs"/>
              </a:rPr>
              <a:t>Source: </a:t>
            </a:r>
            <a:r>
              <a:rPr lang="en-US" sz="2000" i="1" dirty="0">
                <a:solidFill>
                  <a:srgbClr val="4D4D4D"/>
                </a:solidFill>
                <a:latin typeface="Merriweather Light"/>
                <a:cs typeface="+mn-cs"/>
              </a:rPr>
              <a:t>The Big Book of </a:t>
            </a:r>
            <a:r>
              <a:rPr lang="en-US" sz="2000" i="1" dirty="0" smtClean="0">
                <a:solidFill>
                  <a:srgbClr val="4D4D4D"/>
                </a:solidFill>
                <a:latin typeface="Merriweather Light"/>
                <a:cs typeface="+mn-cs"/>
              </a:rPr>
              <a:t>Dashboards</a:t>
            </a:r>
            <a:r>
              <a:rPr lang="en-US" sz="2000" dirty="0" smtClean="0">
                <a:solidFill>
                  <a:srgbClr val="4D4D4D"/>
                </a:solidFill>
                <a:latin typeface="Merriweather Light"/>
                <a:cs typeface="+mn-cs"/>
              </a:rPr>
              <a:t> (Figure 1.26)</a:t>
            </a:r>
            <a:endParaRPr lang="en-US" sz="2000" dirty="0">
              <a:solidFill>
                <a:srgbClr val="4D4D4D"/>
              </a:solidFill>
              <a:latin typeface="Merriweather Light"/>
              <a:cs typeface="+mn-cs"/>
            </a:endParaRPr>
          </a:p>
        </p:txBody>
      </p:sp>
      <p:sp>
        <p:nvSpPr>
          <p:cNvPr id="4" name="Rectangle 3"/>
          <p:cNvSpPr/>
          <p:nvPr/>
        </p:nvSpPr>
        <p:spPr>
          <a:xfrm>
            <a:off x="4633416" y="329484"/>
            <a:ext cx="3091217" cy="2893100"/>
          </a:xfrm>
          <a:prstGeom prst="rect">
            <a:avLst/>
          </a:prstGeom>
        </p:spPr>
        <p:txBody>
          <a:bodyPr wrap="square">
            <a:spAutoFit/>
          </a:bodyPr>
          <a:lstStyle/>
          <a:p>
            <a:r>
              <a:rPr lang="en-US" dirty="0"/>
              <a:t>In this example there is no red, but the green, orange and brown all appear to be the same color under CVD simulation.</a:t>
            </a:r>
          </a:p>
        </p:txBody>
      </p:sp>
    </p:spTree>
    <p:extLst>
      <p:ext uri="{BB962C8B-B14F-4D97-AF65-F5344CB8AC3E}">
        <p14:creationId xmlns:p14="http://schemas.microsoft.com/office/powerpoint/2010/main" val="385278291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50B5E61-F928-41D8-B5A4-614617A6815B}"/>
              </a:ext>
            </a:extLst>
          </p:cNvPr>
          <p:cNvPicPr>
            <a:picLocks noChangeAspect="1"/>
          </p:cNvPicPr>
          <p:nvPr/>
        </p:nvPicPr>
        <p:blipFill>
          <a:blip r:embed="rId3"/>
          <a:stretch>
            <a:fillRect/>
          </a:stretch>
        </p:blipFill>
        <p:spPr>
          <a:xfrm>
            <a:off x="1274445" y="629500"/>
            <a:ext cx="12081510" cy="6503670"/>
          </a:xfrm>
          <a:prstGeom prst="rect">
            <a:avLst/>
          </a:prstGeom>
        </p:spPr>
      </p:pic>
      <p:sp>
        <p:nvSpPr>
          <p:cNvPr id="3" name="Rectangle 2"/>
          <p:cNvSpPr/>
          <p:nvPr/>
        </p:nvSpPr>
        <p:spPr>
          <a:xfrm>
            <a:off x="2286000" y="7697589"/>
            <a:ext cx="10149840" cy="400110"/>
          </a:xfrm>
          <a:prstGeom prst="rect">
            <a:avLst/>
          </a:prstGeom>
        </p:spPr>
        <p:txBody>
          <a:bodyPr wrap="square">
            <a:spAutoFit/>
          </a:bodyPr>
          <a:lstStyle/>
          <a:p>
            <a:pPr algn="ctr" defTabSz="1097236"/>
            <a:r>
              <a:rPr lang="en-US" sz="2000" dirty="0">
                <a:solidFill>
                  <a:srgbClr val="4D4D4D"/>
                </a:solidFill>
                <a:latin typeface="Merriweather Light"/>
                <a:cs typeface="+mn-cs"/>
              </a:rPr>
              <a:t>Source: </a:t>
            </a:r>
            <a:r>
              <a:rPr lang="en-US" sz="2000" i="1" dirty="0">
                <a:solidFill>
                  <a:srgbClr val="4D4D4D"/>
                </a:solidFill>
                <a:latin typeface="Merriweather Light"/>
                <a:cs typeface="+mn-cs"/>
              </a:rPr>
              <a:t>The Big Book of </a:t>
            </a:r>
            <a:r>
              <a:rPr lang="en-US" sz="2000" i="1" dirty="0" smtClean="0">
                <a:solidFill>
                  <a:srgbClr val="4D4D4D"/>
                </a:solidFill>
                <a:latin typeface="Merriweather Light"/>
                <a:cs typeface="+mn-cs"/>
              </a:rPr>
              <a:t>Dashboards</a:t>
            </a:r>
            <a:r>
              <a:rPr lang="en-US" sz="2000" dirty="0" smtClean="0">
                <a:solidFill>
                  <a:srgbClr val="4D4D4D"/>
                </a:solidFill>
                <a:latin typeface="Merriweather Light"/>
                <a:cs typeface="+mn-cs"/>
              </a:rPr>
              <a:t> (Figure 1.27)</a:t>
            </a:r>
            <a:endParaRPr lang="en-US" sz="2000" dirty="0">
              <a:solidFill>
                <a:srgbClr val="4D4D4D"/>
              </a:solidFill>
              <a:latin typeface="Merriweather Light"/>
              <a:cs typeface="+mn-cs"/>
            </a:endParaRPr>
          </a:p>
        </p:txBody>
      </p:sp>
    </p:spTree>
    <p:extLst>
      <p:ext uri="{BB962C8B-B14F-4D97-AF65-F5344CB8AC3E}">
        <p14:creationId xmlns:p14="http://schemas.microsoft.com/office/powerpoint/2010/main" val="370793366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a:xfrm>
            <a:off x="705985" y="1891756"/>
            <a:ext cx="13245156" cy="553998"/>
          </a:xfrm>
        </p:spPr>
        <p:txBody>
          <a:bodyPr/>
          <a:lstStyle/>
          <a:p>
            <a:r>
              <a:rPr lang="en-US" dirty="0" smtClean="0"/>
              <a:t>Use of Color in Data Visualization</a:t>
            </a:r>
            <a:endParaRPr lang="en-US" dirty="0"/>
          </a:p>
        </p:txBody>
      </p:sp>
    </p:spTree>
    <p:extLst>
      <p:ext uri="{BB962C8B-B14F-4D97-AF65-F5344CB8AC3E}">
        <p14:creationId xmlns:p14="http://schemas.microsoft.com/office/powerpoint/2010/main" val="132449066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980591" y="305410"/>
            <a:ext cx="10669219" cy="7618781"/>
          </a:xfrm>
          <a:prstGeom prst="rect">
            <a:avLst/>
          </a:prstGeom>
        </p:spPr>
      </p:pic>
      <p:sp>
        <p:nvSpPr>
          <p:cNvPr id="3" name="Rectangle 2"/>
          <p:cNvSpPr/>
          <p:nvPr/>
        </p:nvSpPr>
        <p:spPr>
          <a:xfrm>
            <a:off x="2286000" y="7697589"/>
            <a:ext cx="10149840" cy="400110"/>
          </a:xfrm>
          <a:prstGeom prst="rect">
            <a:avLst/>
          </a:prstGeom>
        </p:spPr>
        <p:txBody>
          <a:bodyPr wrap="square">
            <a:spAutoFit/>
          </a:bodyPr>
          <a:lstStyle/>
          <a:p>
            <a:pPr algn="ctr" defTabSz="1097236"/>
            <a:r>
              <a:rPr lang="en-US" sz="2000" dirty="0">
                <a:solidFill>
                  <a:srgbClr val="4D4D4D"/>
                </a:solidFill>
                <a:latin typeface="Merriweather Light"/>
                <a:cs typeface="+mn-cs"/>
              </a:rPr>
              <a:t>Source: </a:t>
            </a:r>
            <a:r>
              <a:rPr lang="en-US" sz="2000" i="1" dirty="0">
                <a:solidFill>
                  <a:srgbClr val="4D4D4D"/>
                </a:solidFill>
                <a:latin typeface="Merriweather Light"/>
                <a:cs typeface="+mn-cs"/>
              </a:rPr>
              <a:t>The Big Book of </a:t>
            </a:r>
            <a:r>
              <a:rPr lang="en-US" sz="2000" i="1" dirty="0" smtClean="0">
                <a:solidFill>
                  <a:srgbClr val="4D4D4D"/>
                </a:solidFill>
                <a:latin typeface="Merriweather Light"/>
                <a:cs typeface="+mn-cs"/>
              </a:rPr>
              <a:t>Dashboards</a:t>
            </a:r>
            <a:r>
              <a:rPr lang="en-US" sz="2000" dirty="0" smtClean="0">
                <a:solidFill>
                  <a:srgbClr val="4D4D4D"/>
                </a:solidFill>
                <a:latin typeface="Merriweather Light"/>
                <a:cs typeface="+mn-cs"/>
              </a:rPr>
              <a:t> (Figure 33.8)</a:t>
            </a:r>
            <a:endParaRPr lang="en-US" sz="2000" dirty="0">
              <a:solidFill>
                <a:srgbClr val="4D4D4D"/>
              </a:solidFill>
              <a:latin typeface="Merriweather Light"/>
              <a:cs typeface="+mn-cs"/>
            </a:endParaRPr>
          </a:p>
        </p:txBody>
      </p:sp>
      <p:sp>
        <p:nvSpPr>
          <p:cNvPr id="4" name="Rectangle 3"/>
          <p:cNvSpPr/>
          <p:nvPr/>
        </p:nvSpPr>
        <p:spPr>
          <a:xfrm>
            <a:off x="170597" y="855259"/>
            <a:ext cx="2982036" cy="6494085"/>
          </a:xfrm>
          <a:prstGeom prst="rect">
            <a:avLst/>
          </a:prstGeom>
        </p:spPr>
        <p:txBody>
          <a:bodyPr wrap="square">
            <a:spAutoFit/>
          </a:bodyPr>
          <a:lstStyle/>
          <a:p>
            <a:r>
              <a:rPr lang="en-US" dirty="0"/>
              <a:t>Here is a standard traffic light color palette and CVD simulation. </a:t>
            </a:r>
            <a:endParaRPr lang="en-US" dirty="0" smtClean="0"/>
          </a:p>
          <a:p>
            <a:r>
              <a:rPr lang="en-US" dirty="0" smtClean="0"/>
              <a:t>If </a:t>
            </a:r>
            <a:r>
              <a:rPr lang="en-US" dirty="0"/>
              <a:t>using the traffic light colors like this, be sure that the reader has some other accommodation to the data so that people with CVD will be able to read and understand the use of color in your visualization.</a:t>
            </a:r>
          </a:p>
        </p:txBody>
      </p:sp>
    </p:spTree>
    <p:extLst>
      <p:ext uri="{BB962C8B-B14F-4D97-AF65-F5344CB8AC3E}">
        <p14:creationId xmlns:p14="http://schemas.microsoft.com/office/powerpoint/2010/main" val="383267657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980591" y="305410"/>
            <a:ext cx="10669219" cy="7618781"/>
          </a:xfrm>
          <a:prstGeom prst="rect">
            <a:avLst/>
          </a:prstGeom>
        </p:spPr>
      </p:pic>
      <p:sp>
        <p:nvSpPr>
          <p:cNvPr id="3" name="Rectangle 2"/>
          <p:cNvSpPr/>
          <p:nvPr/>
        </p:nvSpPr>
        <p:spPr>
          <a:xfrm>
            <a:off x="2286000" y="7697589"/>
            <a:ext cx="10149840" cy="400110"/>
          </a:xfrm>
          <a:prstGeom prst="rect">
            <a:avLst/>
          </a:prstGeom>
        </p:spPr>
        <p:txBody>
          <a:bodyPr wrap="square">
            <a:spAutoFit/>
          </a:bodyPr>
          <a:lstStyle/>
          <a:p>
            <a:pPr algn="ctr" defTabSz="1097236"/>
            <a:r>
              <a:rPr lang="en-US" sz="2000" dirty="0">
                <a:solidFill>
                  <a:srgbClr val="4D4D4D"/>
                </a:solidFill>
                <a:latin typeface="Merriweather Light"/>
                <a:cs typeface="+mn-cs"/>
              </a:rPr>
              <a:t>Source: </a:t>
            </a:r>
            <a:r>
              <a:rPr lang="en-US" sz="2000" i="1" dirty="0">
                <a:solidFill>
                  <a:srgbClr val="4D4D4D"/>
                </a:solidFill>
                <a:latin typeface="Merriweather Light"/>
                <a:cs typeface="+mn-cs"/>
              </a:rPr>
              <a:t>The Big Book of </a:t>
            </a:r>
            <a:r>
              <a:rPr lang="en-US" sz="2000" i="1" dirty="0" smtClean="0">
                <a:solidFill>
                  <a:srgbClr val="4D4D4D"/>
                </a:solidFill>
                <a:latin typeface="Merriweather Light"/>
                <a:cs typeface="+mn-cs"/>
              </a:rPr>
              <a:t>Dashboards</a:t>
            </a:r>
            <a:r>
              <a:rPr lang="en-US" sz="2000" dirty="0" smtClean="0">
                <a:solidFill>
                  <a:srgbClr val="4D4D4D"/>
                </a:solidFill>
                <a:latin typeface="Merriweather Light"/>
                <a:cs typeface="+mn-cs"/>
              </a:rPr>
              <a:t> (Figure 33.9)</a:t>
            </a:r>
            <a:endParaRPr lang="en-US" sz="2000" dirty="0">
              <a:solidFill>
                <a:srgbClr val="4D4D4D"/>
              </a:solidFill>
              <a:latin typeface="Merriweather Light"/>
              <a:cs typeface="+mn-cs"/>
            </a:endParaRPr>
          </a:p>
        </p:txBody>
      </p:sp>
    </p:spTree>
    <p:extLst>
      <p:ext uri="{BB962C8B-B14F-4D97-AF65-F5344CB8AC3E}">
        <p14:creationId xmlns:p14="http://schemas.microsoft.com/office/powerpoint/2010/main" val="392077038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980591" y="305410"/>
            <a:ext cx="10669219" cy="7618781"/>
          </a:xfrm>
          <a:prstGeom prst="rect">
            <a:avLst/>
          </a:prstGeom>
        </p:spPr>
      </p:pic>
      <p:sp>
        <p:nvSpPr>
          <p:cNvPr id="3" name="Rectangle 2"/>
          <p:cNvSpPr/>
          <p:nvPr/>
        </p:nvSpPr>
        <p:spPr>
          <a:xfrm>
            <a:off x="2286000" y="7697589"/>
            <a:ext cx="10149840" cy="400110"/>
          </a:xfrm>
          <a:prstGeom prst="rect">
            <a:avLst/>
          </a:prstGeom>
        </p:spPr>
        <p:txBody>
          <a:bodyPr wrap="square">
            <a:spAutoFit/>
          </a:bodyPr>
          <a:lstStyle/>
          <a:p>
            <a:pPr algn="ctr" defTabSz="1097236"/>
            <a:r>
              <a:rPr lang="en-US" sz="2000" dirty="0">
                <a:solidFill>
                  <a:srgbClr val="4D4D4D"/>
                </a:solidFill>
                <a:latin typeface="Merriweather Light"/>
                <a:cs typeface="+mn-cs"/>
              </a:rPr>
              <a:t>Source: </a:t>
            </a:r>
            <a:r>
              <a:rPr lang="en-US" sz="2000" i="1" dirty="0">
                <a:solidFill>
                  <a:srgbClr val="4D4D4D"/>
                </a:solidFill>
                <a:latin typeface="Merriweather Light"/>
                <a:cs typeface="+mn-cs"/>
              </a:rPr>
              <a:t>The Big Book of </a:t>
            </a:r>
            <a:r>
              <a:rPr lang="en-US" sz="2000" i="1" dirty="0" smtClean="0">
                <a:solidFill>
                  <a:srgbClr val="4D4D4D"/>
                </a:solidFill>
                <a:latin typeface="Merriweather Light"/>
                <a:cs typeface="+mn-cs"/>
              </a:rPr>
              <a:t>Dashboards</a:t>
            </a:r>
            <a:r>
              <a:rPr lang="en-US" sz="2000" dirty="0" smtClean="0">
                <a:solidFill>
                  <a:srgbClr val="4D4D4D"/>
                </a:solidFill>
                <a:latin typeface="Merriweather Light"/>
                <a:cs typeface="+mn-cs"/>
              </a:rPr>
              <a:t> (Figure 33.10)</a:t>
            </a:r>
            <a:endParaRPr lang="en-US" sz="2000" dirty="0">
              <a:solidFill>
                <a:srgbClr val="4D4D4D"/>
              </a:solidFill>
              <a:latin typeface="Merriweather Light"/>
              <a:cs typeface="+mn-cs"/>
            </a:endParaRPr>
          </a:p>
        </p:txBody>
      </p:sp>
    </p:spTree>
    <p:extLst>
      <p:ext uri="{BB962C8B-B14F-4D97-AF65-F5344CB8AC3E}">
        <p14:creationId xmlns:p14="http://schemas.microsoft.com/office/powerpoint/2010/main" val="323520387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03042" y="1661011"/>
            <a:ext cx="13911336" cy="5564534"/>
          </a:xfrm>
          <a:prstGeom prst="rect">
            <a:avLst/>
          </a:prstGeom>
        </p:spPr>
      </p:pic>
      <p:sp>
        <p:nvSpPr>
          <p:cNvPr id="3" name="TextBox 2"/>
          <p:cNvSpPr txBox="1"/>
          <p:nvPr/>
        </p:nvSpPr>
        <p:spPr>
          <a:xfrm>
            <a:off x="0" y="322011"/>
            <a:ext cx="14629894" cy="830997"/>
          </a:xfrm>
          <a:prstGeom prst="rect">
            <a:avLst/>
          </a:prstGeom>
          <a:noFill/>
        </p:spPr>
        <p:txBody>
          <a:bodyPr wrap="square" rtlCol="0" anchor="ctr">
            <a:spAutoFit/>
          </a:bodyPr>
          <a:lstStyle/>
          <a:p>
            <a:pPr algn="ctr"/>
            <a:r>
              <a:rPr lang="en-US" sz="4800" dirty="0">
                <a:solidFill>
                  <a:srgbClr val="4D4D4D"/>
                </a:solidFill>
                <a:latin typeface="Avenir LT Std 65 Medium" panose="020B0603020203020204" pitchFamily="34" charset="0"/>
                <a:ea typeface="Verdana" panose="020B0604030504040204" pitchFamily="34" charset="0"/>
                <a:cs typeface="Verdana" panose="020B0604030504040204" pitchFamily="34" charset="0"/>
              </a:rPr>
              <a:t>Example in Practice</a:t>
            </a:r>
          </a:p>
        </p:txBody>
      </p:sp>
      <p:sp>
        <p:nvSpPr>
          <p:cNvPr id="4" name="Rectangle 3"/>
          <p:cNvSpPr/>
          <p:nvPr/>
        </p:nvSpPr>
        <p:spPr>
          <a:xfrm>
            <a:off x="2286000" y="7697589"/>
            <a:ext cx="10149840" cy="400110"/>
          </a:xfrm>
          <a:prstGeom prst="rect">
            <a:avLst/>
          </a:prstGeom>
        </p:spPr>
        <p:txBody>
          <a:bodyPr wrap="square">
            <a:spAutoFit/>
          </a:bodyPr>
          <a:lstStyle/>
          <a:p>
            <a:pPr algn="ctr" defTabSz="1097236"/>
            <a:r>
              <a:rPr lang="en-US" sz="2000" dirty="0">
                <a:solidFill>
                  <a:srgbClr val="4D4D4D"/>
                </a:solidFill>
                <a:latin typeface="Merriweather Light"/>
                <a:cs typeface="+mn-cs"/>
              </a:rPr>
              <a:t>Source: </a:t>
            </a:r>
            <a:r>
              <a:rPr lang="en-US" sz="2000" i="1" dirty="0">
                <a:solidFill>
                  <a:srgbClr val="4D4D4D"/>
                </a:solidFill>
                <a:latin typeface="Merriweather Light"/>
                <a:cs typeface="+mn-cs"/>
              </a:rPr>
              <a:t>The Big Book of </a:t>
            </a:r>
            <a:r>
              <a:rPr lang="en-US" sz="2000" i="1" dirty="0" smtClean="0">
                <a:solidFill>
                  <a:srgbClr val="4D4D4D"/>
                </a:solidFill>
                <a:latin typeface="Merriweather Light"/>
                <a:cs typeface="+mn-cs"/>
              </a:rPr>
              <a:t>Dashboards</a:t>
            </a:r>
            <a:r>
              <a:rPr lang="en-US" sz="2000" dirty="0" smtClean="0">
                <a:solidFill>
                  <a:srgbClr val="4D4D4D"/>
                </a:solidFill>
                <a:latin typeface="Merriweather Light"/>
                <a:cs typeface="+mn-cs"/>
              </a:rPr>
              <a:t> (Figure 33.11)</a:t>
            </a:r>
            <a:endParaRPr lang="en-US" sz="2000" dirty="0">
              <a:solidFill>
                <a:srgbClr val="4D4D4D"/>
              </a:solidFill>
              <a:latin typeface="Merriweather Light"/>
              <a:cs typeface="+mn-cs"/>
            </a:endParaRPr>
          </a:p>
        </p:txBody>
      </p:sp>
    </p:spTree>
    <p:extLst>
      <p:ext uri="{BB962C8B-B14F-4D97-AF65-F5344CB8AC3E}">
        <p14:creationId xmlns:p14="http://schemas.microsoft.com/office/powerpoint/2010/main" val="4323029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unny-graphs-reasons-why-i-hate-pie-charts.jpg"/>
          <p:cNvPicPr>
            <a:picLocks noChangeAspect="1"/>
          </p:cNvPicPr>
          <p:nvPr/>
        </p:nvPicPr>
        <p:blipFill>
          <a:blip r:embed="rId3" cstate="print"/>
          <a:stretch>
            <a:fillRect/>
          </a:stretch>
        </p:blipFill>
        <p:spPr>
          <a:xfrm>
            <a:off x="2983788" y="99804"/>
            <a:ext cx="8111676" cy="7998113"/>
          </a:xfrm>
          <a:prstGeom prst="rect">
            <a:avLst/>
          </a:prstGeom>
        </p:spPr>
      </p:pic>
    </p:spTree>
    <p:extLst>
      <p:ext uri="{BB962C8B-B14F-4D97-AF65-F5344CB8AC3E}">
        <p14:creationId xmlns:p14="http://schemas.microsoft.com/office/powerpoint/2010/main" val="408669150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45885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552690" y="304792"/>
            <a:ext cx="9525019" cy="7620016"/>
          </a:xfrm>
          <a:prstGeom prst="rect">
            <a:avLst/>
          </a:prstGeom>
        </p:spPr>
      </p:pic>
    </p:spTree>
    <p:extLst>
      <p:ext uri="{BB962C8B-B14F-4D97-AF65-F5344CB8AC3E}">
        <p14:creationId xmlns:p14="http://schemas.microsoft.com/office/powerpoint/2010/main" val="23469194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reating a totally different message with just a title, axis and colour chan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7252" y="0"/>
            <a:ext cx="12283708" cy="822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78827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idx="4294967295"/>
          </p:nvPr>
        </p:nvSpPr>
        <p:spPr>
          <a:xfrm>
            <a:off x="292100" y="357188"/>
            <a:ext cx="14084300" cy="874712"/>
          </a:xfrm>
          <a:prstGeom prst="rect">
            <a:avLst/>
          </a:prstGeom>
        </p:spPr>
        <p:txBody>
          <a:bodyPr/>
          <a:lstStyle/>
          <a:p>
            <a:r>
              <a:rPr lang="en-US" dirty="0">
                <a:solidFill>
                  <a:srgbClr val="C00000"/>
                </a:solidFill>
                <a:latin typeface="Merriweather Light"/>
                <a:cs typeface="Calibri" pitchFamily="34" charset="0"/>
              </a:rPr>
              <a:t>W</a:t>
            </a:r>
            <a:r>
              <a:rPr lang="en-US" dirty="0">
                <a:solidFill>
                  <a:srgbClr val="7030A0"/>
                </a:solidFill>
                <a:latin typeface="Merriweather Light"/>
                <a:cs typeface="Calibri" pitchFamily="34" charset="0"/>
              </a:rPr>
              <a:t>h</a:t>
            </a:r>
            <a:r>
              <a:rPr lang="en-US" dirty="0">
                <a:solidFill>
                  <a:schemeClr val="accent1">
                    <a:lumMod val="75000"/>
                  </a:schemeClr>
                </a:solidFill>
                <a:latin typeface="Merriweather Light"/>
                <a:cs typeface="Calibri" pitchFamily="34" charset="0"/>
              </a:rPr>
              <a:t>a</a:t>
            </a:r>
            <a:r>
              <a:rPr lang="en-US" dirty="0">
                <a:solidFill>
                  <a:srgbClr val="0070C0"/>
                </a:solidFill>
                <a:latin typeface="Merriweather Light"/>
                <a:cs typeface="Calibri" pitchFamily="34" charset="0"/>
              </a:rPr>
              <a:t>t</a:t>
            </a:r>
            <a:r>
              <a:rPr lang="en-US" dirty="0">
                <a:latin typeface="Merriweather Light"/>
                <a:cs typeface="Calibri" pitchFamily="34" charset="0"/>
              </a:rPr>
              <a:t> </a:t>
            </a:r>
            <a:r>
              <a:rPr lang="en-US" dirty="0">
                <a:solidFill>
                  <a:schemeClr val="accent6">
                    <a:lumMod val="75000"/>
                  </a:schemeClr>
                </a:solidFill>
                <a:latin typeface="Merriweather Light"/>
                <a:cs typeface="Calibri" pitchFamily="34" charset="0"/>
              </a:rPr>
              <a:t>m</a:t>
            </a:r>
            <a:r>
              <a:rPr lang="en-US" dirty="0">
                <a:solidFill>
                  <a:srgbClr val="7030A0"/>
                </a:solidFill>
                <a:latin typeface="Merriweather Light"/>
                <a:cs typeface="Calibri" pitchFamily="34" charset="0"/>
              </a:rPr>
              <a:t>e</a:t>
            </a:r>
            <a:r>
              <a:rPr lang="en-US" dirty="0">
                <a:solidFill>
                  <a:srgbClr val="C00000"/>
                </a:solidFill>
                <a:latin typeface="Merriweather Light"/>
                <a:cs typeface="Calibri" pitchFamily="34" charset="0"/>
              </a:rPr>
              <a:t>a</a:t>
            </a:r>
            <a:r>
              <a:rPr lang="en-US" dirty="0">
                <a:solidFill>
                  <a:srgbClr val="0094DE"/>
                </a:solidFill>
                <a:latin typeface="Merriweather Light"/>
                <a:cs typeface="Calibri" pitchFamily="34" charset="0"/>
              </a:rPr>
              <a:t>n</a:t>
            </a:r>
            <a:r>
              <a:rPr lang="en-US" dirty="0">
                <a:solidFill>
                  <a:srgbClr val="7030A0"/>
                </a:solidFill>
                <a:latin typeface="Merriweather Light"/>
                <a:cs typeface="Calibri" pitchFamily="34" charset="0"/>
              </a:rPr>
              <a:t>i</a:t>
            </a:r>
            <a:r>
              <a:rPr lang="en-US" dirty="0">
                <a:solidFill>
                  <a:srgbClr val="C00000"/>
                </a:solidFill>
                <a:latin typeface="Merriweather Light"/>
                <a:cs typeface="Calibri" pitchFamily="34" charset="0"/>
              </a:rPr>
              <a:t>n</a:t>
            </a:r>
            <a:r>
              <a:rPr lang="en-US" dirty="0">
                <a:solidFill>
                  <a:schemeClr val="accent1">
                    <a:lumMod val="75000"/>
                  </a:schemeClr>
                </a:solidFill>
                <a:latin typeface="Merriweather Light"/>
                <a:cs typeface="Calibri" pitchFamily="34" charset="0"/>
              </a:rPr>
              <a:t>g</a:t>
            </a:r>
            <a:r>
              <a:rPr lang="en-US" dirty="0">
                <a:latin typeface="Merriweather Light"/>
                <a:cs typeface="Calibri" pitchFamily="34" charset="0"/>
              </a:rPr>
              <a:t> </a:t>
            </a:r>
            <a:r>
              <a:rPr lang="en-US" dirty="0">
                <a:solidFill>
                  <a:srgbClr val="7030A0"/>
                </a:solidFill>
                <a:latin typeface="Merriweather Light"/>
                <a:cs typeface="Calibri" pitchFamily="34" charset="0"/>
              </a:rPr>
              <a:t>d</a:t>
            </a:r>
            <a:r>
              <a:rPr lang="en-US" dirty="0">
                <a:solidFill>
                  <a:schemeClr val="accent6">
                    <a:lumMod val="75000"/>
                  </a:schemeClr>
                </a:solidFill>
                <a:latin typeface="Merriweather Light"/>
                <a:cs typeface="Calibri" pitchFamily="34" charset="0"/>
              </a:rPr>
              <a:t>o</a:t>
            </a:r>
            <a:r>
              <a:rPr lang="en-US" dirty="0">
                <a:solidFill>
                  <a:srgbClr val="0094DE"/>
                </a:solidFill>
                <a:latin typeface="Merriweather Light"/>
                <a:cs typeface="Calibri" pitchFamily="34" charset="0"/>
              </a:rPr>
              <a:t>e</a:t>
            </a:r>
            <a:r>
              <a:rPr lang="en-US" dirty="0">
                <a:solidFill>
                  <a:srgbClr val="C00000"/>
                </a:solidFill>
                <a:latin typeface="Merriweather Light"/>
                <a:cs typeface="Calibri" pitchFamily="34" charset="0"/>
              </a:rPr>
              <a:t>s</a:t>
            </a:r>
            <a:r>
              <a:rPr lang="en-US" dirty="0">
                <a:latin typeface="Merriweather Light"/>
                <a:cs typeface="Calibri" pitchFamily="34" charset="0"/>
              </a:rPr>
              <a:t> </a:t>
            </a:r>
            <a:r>
              <a:rPr lang="en-US" dirty="0">
                <a:solidFill>
                  <a:srgbClr val="7F45AA"/>
                </a:solidFill>
                <a:latin typeface="Merriweather Light"/>
                <a:cs typeface="Calibri" pitchFamily="34" charset="0"/>
              </a:rPr>
              <a:t>c</a:t>
            </a:r>
            <a:r>
              <a:rPr lang="en-US" dirty="0">
                <a:solidFill>
                  <a:srgbClr val="658E49"/>
                </a:solidFill>
                <a:latin typeface="Merriweather Light"/>
                <a:cs typeface="Calibri" pitchFamily="34" charset="0"/>
              </a:rPr>
              <a:t>o</a:t>
            </a:r>
            <a:r>
              <a:rPr lang="en-US" dirty="0">
                <a:solidFill>
                  <a:srgbClr val="7F45AA"/>
                </a:solidFill>
                <a:latin typeface="Merriweather Light"/>
                <a:cs typeface="Calibri" pitchFamily="34" charset="0"/>
              </a:rPr>
              <a:t>l</a:t>
            </a:r>
            <a:r>
              <a:rPr lang="en-US" dirty="0">
                <a:solidFill>
                  <a:srgbClr val="D75C5C"/>
                </a:solidFill>
                <a:latin typeface="Merriweather Light"/>
                <a:cs typeface="Calibri" pitchFamily="34" charset="0"/>
              </a:rPr>
              <a:t>o</a:t>
            </a:r>
            <a:r>
              <a:rPr lang="en-US" dirty="0">
                <a:solidFill>
                  <a:srgbClr val="0094DE"/>
                </a:solidFill>
                <a:latin typeface="Merriweather Light"/>
                <a:cs typeface="Calibri" pitchFamily="34" charset="0"/>
              </a:rPr>
              <a:t>r</a:t>
            </a:r>
            <a:r>
              <a:rPr lang="en-US" dirty="0">
                <a:latin typeface="Merriweather Light"/>
                <a:cs typeface="Calibri" pitchFamily="34" charset="0"/>
              </a:rPr>
              <a:t> </a:t>
            </a:r>
            <a:r>
              <a:rPr lang="en-US" dirty="0">
                <a:solidFill>
                  <a:srgbClr val="7030A0"/>
                </a:solidFill>
                <a:latin typeface="Merriweather Light"/>
                <a:cs typeface="Calibri" pitchFamily="34" charset="0"/>
              </a:rPr>
              <a:t>b</a:t>
            </a:r>
            <a:r>
              <a:rPr lang="en-US" dirty="0">
                <a:solidFill>
                  <a:srgbClr val="C00000"/>
                </a:solidFill>
                <a:latin typeface="Merriweather Light"/>
                <a:cs typeface="Calibri" pitchFamily="34" charset="0"/>
              </a:rPr>
              <a:t>r</a:t>
            </a:r>
            <a:r>
              <a:rPr lang="en-US" dirty="0">
                <a:solidFill>
                  <a:srgbClr val="0094DE"/>
                </a:solidFill>
                <a:latin typeface="Merriweather Light"/>
                <a:cs typeface="Calibri" pitchFamily="34" charset="0"/>
              </a:rPr>
              <a:t>i</a:t>
            </a:r>
            <a:r>
              <a:rPr lang="en-US" dirty="0">
                <a:solidFill>
                  <a:schemeClr val="accent6">
                    <a:lumMod val="75000"/>
                  </a:schemeClr>
                </a:solidFill>
                <a:latin typeface="Merriweather Light"/>
                <a:cs typeface="Calibri" pitchFamily="34" charset="0"/>
              </a:rPr>
              <a:t>n</a:t>
            </a:r>
            <a:r>
              <a:rPr lang="en-US" dirty="0">
                <a:solidFill>
                  <a:schemeClr val="accent1">
                    <a:lumMod val="75000"/>
                  </a:schemeClr>
                </a:solidFill>
                <a:latin typeface="Merriweather Light"/>
                <a:cs typeface="Calibri" pitchFamily="34" charset="0"/>
              </a:rPr>
              <a:t>g</a:t>
            </a:r>
            <a:r>
              <a:rPr lang="en-US" dirty="0">
                <a:latin typeface="Merriweather Light"/>
                <a:cs typeface="Calibri" pitchFamily="34" charset="0"/>
              </a:rPr>
              <a:t> </a:t>
            </a:r>
            <a:r>
              <a:rPr lang="en-US" dirty="0">
                <a:solidFill>
                  <a:srgbClr val="7030A0"/>
                </a:solidFill>
                <a:latin typeface="Merriweather Light"/>
                <a:cs typeface="Calibri" pitchFamily="34" charset="0"/>
              </a:rPr>
              <a:t>t</a:t>
            </a:r>
            <a:r>
              <a:rPr lang="en-US" dirty="0">
                <a:solidFill>
                  <a:schemeClr val="accent1">
                    <a:lumMod val="75000"/>
                  </a:schemeClr>
                </a:solidFill>
                <a:latin typeface="Merriweather Light"/>
                <a:cs typeface="Calibri" pitchFamily="34" charset="0"/>
              </a:rPr>
              <a:t>o</a:t>
            </a:r>
            <a:r>
              <a:rPr lang="en-US" dirty="0">
                <a:latin typeface="Merriweather Light"/>
                <a:cs typeface="Calibri" pitchFamily="34" charset="0"/>
              </a:rPr>
              <a:t> </a:t>
            </a:r>
            <a:r>
              <a:rPr lang="en-US" dirty="0">
                <a:solidFill>
                  <a:srgbClr val="C00000"/>
                </a:solidFill>
                <a:latin typeface="Merriweather Light"/>
                <a:cs typeface="Calibri" pitchFamily="34" charset="0"/>
              </a:rPr>
              <a:t>t</a:t>
            </a:r>
            <a:r>
              <a:rPr lang="en-US" dirty="0">
                <a:solidFill>
                  <a:schemeClr val="accent6">
                    <a:lumMod val="75000"/>
                  </a:schemeClr>
                </a:solidFill>
                <a:latin typeface="Merriweather Light"/>
                <a:cs typeface="Calibri" pitchFamily="34" charset="0"/>
              </a:rPr>
              <a:t>h</a:t>
            </a:r>
            <a:r>
              <a:rPr lang="en-US" dirty="0">
                <a:solidFill>
                  <a:schemeClr val="accent1">
                    <a:lumMod val="75000"/>
                  </a:schemeClr>
                </a:solidFill>
                <a:latin typeface="Merriweather Light"/>
                <a:cs typeface="Calibri" pitchFamily="34" charset="0"/>
              </a:rPr>
              <a:t>e</a:t>
            </a:r>
            <a:r>
              <a:rPr lang="en-US" dirty="0">
                <a:latin typeface="Merriweather Light"/>
                <a:cs typeface="Calibri" pitchFamily="34" charset="0"/>
              </a:rPr>
              <a:t> </a:t>
            </a:r>
            <a:r>
              <a:rPr lang="en-US" dirty="0">
                <a:solidFill>
                  <a:srgbClr val="0094DE"/>
                </a:solidFill>
                <a:latin typeface="Merriweather Light"/>
                <a:cs typeface="Calibri" pitchFamily="34" charset="0"/>
              </a:rPr>
              <a:t>p</a:t>
            </a:r>
            <a:r>
              <a:rPr lang="en-US" dirty="0">
                <a:solidFill>
                  <a:schemeClr val="accent1">
                    <a:lumMod val="75000"/>
                  </a:schemeClr>
                </a:solidFill>
                <a:latin typeface="Merriweather Light"/>
                <a:cs typeface="Calibri" pitchFamily="34" charset="0"/>
              </a:rPr>
              <a:t>r</a:t>
            </a:r>
            <a:r>
              <a:rPr lang="en-US" dirty="0">
                <a:solidFill>
                  <a:schemeClr val="accent6">
                    <a:lumMod val="75000"/>
                  </a:schemeClr>
                </a:solidFill>
                <a:latin typeface="Merriweather Light"/>
                <a:cs typeface="Calibri" pitchFamily="34" charset="0"/>
              </a:rPr>
              <a:t>e</a:t>
            </a:r>
            <a:r>
              <a:rPr lang="en-US" dirty="0">
                <a:solidFill>
                  <a:srgbClr val="C00000"/>
                </a:solidFill>
                <a:latin typeface="Merriweather Light"/>
                <a:cs typeface="Calibri" pitchFamily="34" charset="0"/>
              </a:rPr>
              <a:t>s</a:t>
            </a:r>
            <a:r>
              <a:rPr lang="en-US" dirty="0">
                <a:solidFill>
                  <a:schemeClr val="accent1">
                    <a:lumMod val="75000"/>
                  </a:schemeClr>
                </a:solidFill>
                <a:latin typeface="Merriweather Light"/>
                <a:cs typeface="Calibri" pitchFamily="34" charset="0"/>
              </a:rPr>
              <a:t>e</a:t>
            </a:r>
            <a:r>
              <a:rPr lang="en-US" dirty="0">
                <a:solidFill>
                  <a:srgbClr val="7030A0"/>
                </a:solidFill>
                <a:latin typeface="Merriweather Light"/>
                <a:cs typeface="Calibri" pitchFamily="34" charset="0"/>
              </a:rPr>
              <a:t>n</a:t>
            </a:r>
            <a:r>
              <a:rPr lang="en-US" dirty="0">
                <a:solidFill>
                  <a:schemeClr val="accent1">
                    <a:lumMod val="75000"/>
                  </a:schemeClr>
                </a:solidFill>
                <a:latin typeface="Merriweather Light"/>
                <a:cs typeface="Calibri" pitchFamily="34" charset="0"/>
              </a:rPr>
              <a:t>t</a:t>
            </a:r>
            <a:r>
              <a:rPr lang="en-US" dirty="0">
                <a:solidFill>
                  <a:schemeClr val="accent6">
                    <a:lumMod val="75000"/>
                  </a:schemeClr>
                </a:solidFill>
                <a:latin typeface="Merriweather Light"/>
                <a:cs typeface="Calibri" pitchFamily="34" charset="0"/>
              </a:rPr>
              <a:t>a</a:t>
            </a:r>
            <a:r>
              <a:rPr lang="en-US" dirty="0">
                <a:solidFill>
                  <a:srgbClr val="C00000"/>
                </a:solidFill>
                <a:latin typeface="Merriweather Light"/>
                <a:cs typeface="Calibri" pitchFamily="34" charset="0"/>
              </a:rPr>
              <a:t>t</a:t>
            </a:r>
            <a:r>
              <a:rPr lang="en-US" dirty="0">
                <a:solidFill>
                  <a:schemeClr val="accent1">
                    <a:lumMod val="75000"/>
                  </a:schemeClr>
                </a:solidFill>
                <a:latin typeface="Merriweather Light"/>
                <a:cs typeface="Calibri" pitchFamily="34" charset="0"/>
              </a:rPr>
              <a:t>i</a:t>
            </a:r>
            <a:r>
              <a:rPr lang="en-US" dirty="0">
                <a:solidFill>
                  <a:srgbClr val="7030A0"/>
                </a:solidFill>
                <a:latin typeface="Merriweather Light"/>
                <a:cs typeface="Calibri" pitchFamily="34" charset="0"/>
              </a:rPr>
              <a:t>o</a:t>
            </a:r>
            <a:r>
              <a:rPr lang="en-US" dirty="0">
                <a:solidFill>
                  <a:srgbClr val="0094DE"/>
                </a:solidFill>
                <a:latin typeface="Merriweather Light"/>
                <a:cs typeface="Calibri" pitchFamily="34" charset="0"/>
              </a:rPr>
              <a:t>n</a:t>
            </a:r>
            <a:r>
              <a:rPr lang="en-US" dirty="0">
                <a:solidFill>
                  <a:srgbClr val="C00000"/>
                </a:solidFill>
                <a:latin typeface="Merriweather Light"/>
                <a:cs typeface="Calibri" pitchFamily="34" charset="0"/>
              </a:rPr>
              <a:t>?</a:t>
            </a:r>
          </a:p>
        </p:txBody>
      </p:sp>
      <p:pic>
        <p:nvPicPr>
          <p:cNvPr id="1028" name="Picture 4"/>
          <p:cNvPicPr>
            <a:picLocks noChangeAspect="1" noChangeArrowheads="1"/>
          </p:cNvPicPr>
          <p:nvPr/>
        </p:nvPicPr>
        <p:blipFill>
          <a:blip r:embed="rId3" cstate="print"/>
          <a:srcRect/>
          <a:stretch>
            <a:fillRect/>
          </a:stretch>
        </p:blipFill>
        <p:spPr bwMode="auto">
          <a:xfrm>
            <a:off x="2920872" y="1517635"/>
            <a:ext cx="8826755" cy="6172214"/>
          </a:xfrm>
          <a:prstGeom prst="rect">
            <a:avLst/>
          </a:prstGeom>
          <a:noFill/>
          <a:ln w="9525">
            <a:noFill/>
            <a:miter lim="800000"/>
            <a:headEnd/>
            <a:tailEnd/>
          </a:ln>
        </p:spPr>
      </p:pic>
      <p:sp>
        <p:nvSpPr>
          <p:cNvPr id="4" name="Rectangle 3"/>
          <p:cNvSpPr/>
          <p:nvPr/>
        </p:nvSpPr>
        <p:spPr>
          <a:xfrm>
            <a:off x="2286000" y="7767034"/>
            <a:ext cx="10149840" cy="400110"/>
          </a:xfrm>
          <a:prstGeom prst="rect">
            <a:avLst/>
          </a:prstGeom>
        </p:spPr>
        <p:txBody>
          <a:bodyPr wrap="square">
            <a:spAutoFit/>
          </a:bodyPr>
          <a:lstStyle/>
          <a:p>
            <a:pPr algn="ctr" defTabSz="1097236"/>
            <a:r>
              <a:rPr lang="en-US" sz="2000" dirty="0">
                <a:solidFill>
                  <a:srgbClr val="4D4D4D"/>
                </a:solidFill>
                <a:latin typeface="Merriweather Light"/>
                <a:cs typeface="+mn-cs"/>
              </a:rPr>
              <a:t>Source: </a:t>
            </a:r>
            <a:r>
              <a:rPr lang="en-US" sz="2000" i="1" dirty="0" smtClean="0">
                <a:solidFill>
                  <a:srgbClr val="4D4D4D"/>
                </a:solidFill>
                <a:latin typeface="Merriweather Light"/>
                <a:cs typeface="+mn-cs"/>
              </a:rPr>
              <a:t>Juice Analytics Whitepaper (part 3)</a:t>
            </a:r>
            <a:endParaRPr lang="en-US" sz="2000" dirty="0">
              <a:solidFill>
                <a:srgbClr val="4D4D4D"/>
              </a:solidFill>
              <a:latin typeface="Merriweather Light"/>
              <a:cs typeface="+mn-cs"/>
            </a:endParaRPr>
          </a:p>
        </p:txBody>
      </p:sp>
    </p:spTree>
    <p:extLst>
      <p:ext uri="{BB962C8B-B14F-4D97-AF65-F5344CB8AC3E}">
        <p14:creationId xmlns:p14="http://schemas.microsoft.com/office/powerpoint/2010/main" val="32341977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828800" y="0"/>
            <a:ext cx="10972800" cy="8229600"/>
          </a:xfrm>
          <a:prstGeom prst="rect">
            <a:avLst/>
          </a:prstGeom>
        </p:spPr>
      </p:pic>
      <p:sp>
        <p:nvSpPr>
          <p:cNvPr id="5" name="Rectangle 4"/>
          <p:cNvSpPr/>
          <p:nvPr/>
        </p:nvSpPr>
        <p:spPr>
          <a:xfrm>
            <a:off x="2286000" y="7772979"/>
            <a:ext cx="10149840" cy="400110"/>
          </a:xfrm>
          <a:prstGeom prst="rect">
            <a:avLst/>
          </a:prstGeom>
        </p:spPr>
        <p:txBody>
          <a:bodyPr wrap="square">
            <a:spAutoFit/>
          </a:bodyPr>
          <a:lstStyle/>
          <a:p>
            <a:pPr algn="ctr" defTabSz="1097236"/>
            <a:r>
              <a:rPr lang="en-US" sz="2000" dirty="0">
                <a:solidFill>
                  <a:srgbClr val="4D4D4D"/>
                </a:solidFill>
                <a:latin typeface="Merriweather Light"/>
                <a:cs typeface="+mn-cs"/>
              </a:rPr>
              <a:t>Source: </a:t>
            </a:r>
            <a:r>
              <a:rPr lang="en-US" sz="2000" i="1" dirty="0">
                <a:solidFill>
                  <a:srgbClr val="4D4D4D"/>
                </a:solidFill>
                <a:latin typeface="Merriweather Light"/>
                <a:cs typeface="+mn-cs"/>
              </a:rPr>
              <a:t>The Big Book of Dashboards</a:t>
            </a:r>
            <a:r>
              <a:rPr lang="en-US" sz="2000" dirty="0">
                <a:solidFill>
                  <a:srgbClr val="4D4D4D"/>
                </a:solidFill>
                <a:latin typeface="Merriweather Light"/>
                <a:cs typeface="+mn-cs"/>
              </a:rPr>
              <a:t> </a:t>
            </a:r>
            <a:r>
              <a:rPr lang="en-US" sz="2000" dirty="0" smtClean="0">
                <a:solidFill>
                  <a:srgbClr val="4D4D4D"/>
                </a:solidFill>
                <a:latin typeface="Merriweather Light"/>
                <a:cs typeface="+mn-cs"/>
              </a:rPr>
              <a:t>(Figure 1.16)</a:t>
            </a:r>
            <a:endParaRPr lang="en-US" sz="2000" dirty="0">
              <a:solidFill>
                <a:srgbClr val="4D4D4D"/>
              </a:solidFill>
              <a:latin typeface="Merriweather Light"/>
              <a:cs typeface="+mn-cs"/>
            </a:endParaRPr>
          </a:p>
        </p:txBody>
      </p:sp>
    </p:spTree>
    <p:extLst>
      <p:ext uri="{BB962C8B-B14F-4D97-AF65-F5344CB8AC3E}">
        <p14:creationId xmlns:p14="http://schemas.microsoft.com/office/powerpoint/2010/main" val="20454873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319080" y="375595"/>
            <a:ext cx="5992237" cy="923330"/>
          </a:xfrm>
          <a:prstGeom prst="rect">
            <a:avLst/>
          </a:prstGeom>
          <a:noFill/>
        </p:spPr>
        <p:txBody>
          <a:bodyPr wrap="square" rtlCol="0">
            <a:spAutoFit/>
          </a:bodyPr>
          <a:lstStyle/>
          <a:p>
            <a:pPr algn="ctr"/>
            <a:r>
              <a:rPr lang="en-US" sz="5400" dirty="0" smtClean="0">
                <a:solidFill>
                  <a:schemeClr val="tx2"/>
                </a:solidFill>
                <a:latin typeface="BentonSans Book"/>
              </a:rPr>
              <a:t>Sequential Color</a:t>
            </a:r>
            <a:endParaRPr lang="en-US" sz="5400" dirty="0">
              <a:solidFill>
                <a:schemeClr val="tx2"/>
              </a:solidFill>
              <a:latin typeface="BentonSans Book"/>
            </a:endParaRPr>
          </a:p>
        </p:txBody>
      </p:sp>
      <p:pic>
        <p:nvPicPr>
          <p:cNvPr id="5" name="Picture 4"/>
          <p:cNvPicPr>
            <a:picLocks noChangeAspect="1"/>
          </p:cNvPicPr>
          <p:nvPr/>
        </p:nvPicPr>
        <p:blipFill>
          <a:blip r:embed="rId3"/>
          <a:stretch>
            <a:fillRect/>
          </a:stretch>
        </p:blipFill>
        <p:spPr>
          <a:xfrm>
            <a:off x="1910549" y="1400525"/>
            <a:ext cx="10809298" cy="6778275"/>
          </a:xfrm>
          <a:prstGeom prst="rect">
            <a:avLst/>
          </a:prstGeom>
        </p:spPr>
      </p:pic>
      <p:sp>
        <p:nvSpPr>
          <p:cNvPr id="6" name="Rectangle 5"/>
          <p:cNvSpPr/>
          <p:nvPr/>
        </p:nvSpPr>
        <p:spPr>
          <a:xfrm>
            <a:off x="2286000" y="7779734"/>
            <a:ext cx="10149840" cy="400110"/>
          </a:xfrm>
          <a:prstGeom prst="rect">
            <a:avLst/>
          </a:prstGeom>
        </p:spPr>
        <p:txBody>
          <a:bodyPr wrap="square">
            <a:spAutoFit/>
          </a:bodyPr>
          <a:lstStyle/>
          <a:p>
            <a:pPr algn="ctr" defTabSz="1097236"/>
            <a:r>
              <a:rPr lang="en-US" sz="2000" dirty="0">
                <a:solidFill>
                  <a:srgbClr val="4D4D4D"/>
                </a:solidFill>
                <a:latin typeface="Merriweather Light"/>
                <a:cs typeface="+mn-cs"/>
              </a:rPr>
              <a:t>Source: </a:t>
            </a:r>
            <a:r>
              <a:rPr lang="en-US" sz="2000" i="1" dirty="0">
                <a:solidFill>
                  <a:srgbClr val="4D4D4D"/>
                </a:solidFill>
                <a:latin typeface="Merriweather Light"/>
                <a:cs typeface="+mn-cs"/>
              </a:rPr>
              <a:t>The Big Book of Dashboards</a:t>
            </a:r>
            <a:r>
              <a:rPr lang="en-US" sz="2000" dirty="0">
                <a:solidFill>
                  <a:srgbClr val="4D4D4D"/>
                </a:solidFill>
                <a:latin typeface="Merriweather Light"/>
                <a:cs typeface="+mn-cs"/>
              </a:rPr>
              <a:t> </a:t>
            </a:r>
            <a:r>
              <a:rPr lang="en-US" sz="2000" dirty="0" smtClean="0">
                <a:solidFill>
                  <a:srgbClr val="4D4D4D"/>
                </a:solidFill>
                <a:latin typeface="Merriweather Light"/>
                <a:cs typeface="+mn-cs"/>
              </a:rPr>
              <a:t>(Figure 1.17)</a:t>
            </a:r>
            <a:endParaRPr lang="en-US" sz="2000" dirty="0">
              <a:solidFill>
                <a:srgbClr val="4D4D4D"/>
              </a:solidFill>
              <a:latin typeface="Merriweather Light"/>
              <a:cs typeface="+mn-cs"/>
            </a:endParaRPr>
          </a:p>
        </p:txBody>
      </p:sp>
    </p:spTree>
    <p:extLst>
      <p:ext uri="{BB962C8B-B14F-4D97-AF65-F5344CB8AC3E}">
        <p14:creationId xmlns:p14="http://schemas.microsoft.com/office/powerpoint/2010/main" val="10887809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319080" y="375595"/>
            <a:ext cx="5992237" cy="923330"/>
          </a:xfrm>
          <a:prstGeom prst="rect">
            <a:avLst/>
          </a:prstGeom>
          <a:noFill/>
        </p:spPr>
        <p:txBody>
          <a:bodyPr wrap="square" rtlCol="0">
            <a:spAutoFit/>
          </a:bodyPr>
          <a:lstStyle/>
          <a:p>
            <a:pPr algn="ctr"/>
            <a:r>
              <a:rPr lang="en-US" sz="5400" dirty="0" smtClean="0">
                <a:solidFill>
                  <a:schemeClr val="tx2"/>
                </a:solidFill>
                <a:latin typeface="BentonSans Book"/>
              </a:rPr>
              <a:t>Diverging Color</a:t>
            </a:r>
            <a:endParaRPr lang="en-US" sz="5400" dirty="0">
              <a:solidFill>
                <a:schemeClr val="tx2"/>
              </a:solidFill>
              <a:latin typeface="BentonSans Book"/>
            </a:endParaRPr>
          </a:p>
        </p:txBody>
      </p:sp>
      <p:pic>
        <p:nvPicPr>
          <p:cNvPr id="2" name="Picture 1"/>
          <p:cNvPicPr>
            <a:picLocks noChangeAspect="1"/>
          </p:cNvPicPr>
          <p:nvPr/>
        </p:nvPicPr>
        <p:blipFill>
          <a:blip r:embed="rId3"/>
          <a:stretch>
            <a:fillRect/>
          </a:stretch>
        </p:blipFill>
        <p:spPr>
          <a:xfrm>
            <a:off x="2073570" y="1469879"/>
            <a:ext cx="10483261" cy="6319847"/>
          </a:xfrm>
          <a:prstGeom prst="rect">
            <a:avLst/>
          </a:prstGeom>
        </p:spPr>
      </p:pic>
      <p:sp>
        <p:nvSpPr>
          <p:cNvPr id="4" name="Rectangle 3"/>
          <p:cNvSpPr/>
          <p:nvPr/>
        </p:nvSpPr>
        <p:spPr>
          <a:xfrm>
            <a:off x="2286000" y="7772979"/>
            <a:ext cx="10149840" cy="400110"/>
          </a:xfrm>
          <a:prstGeom prst="rect">
            <a:avLst/>
          </a:prstGeom>
        </p:spPr>
        <p:txBody>
          <a:bodyPr wrap="square">
            <a:spAutoFit/>
          </a:bodyPr>
          <a:lstStyle/>
          <a:p>
            <a:pPr algn="ctr" defTabSz="1097236"/>
            <a:r>
              <a:rPr lang="en-US" sz="2000" dirty="0">
                <a:solidFill>
                  <a:srgbClr val="4D4D4D"/>
                </a:solidFill>
                <a:latin typeface="Merriweather Light"/>
                <a:cs typeface="+mn-cs"/>
              </a:rPr>
              <a:t>Source: </a:t>
            </a:r>
            <a:r>
              <a:rPr lang="en-US" sz="2000" i="1" dirty="0">
                <a:solidFill>
                  <a:srgbClr val="4D4D4D"/>
                </a:solidFill>
                <a:latin typeface="Merriweather Light"/>
                <a:cs typeface="+mn-cs"/>
              </a:rPr>
              <a:t>The Big Book of Dashboards</a:t>
            </a:r>
            <a:r>
              <a:rPr lang="en-US" sz="2000" dirty="0">
                <a:solidFill>
                  <a:srgbClr val="4D4D4D"/>
                </a:solidFill>
                <a:latin typeface="Merriweather Light"/>
                <a:cs typeface="+mn-cs"/>
              </a:rPr>
              <a:t> </a:t>
            </a:r>
            <a:r>
              <a:rPr lang="en-US" sz="2000" dirty="0" smtClean="0">
                <a:solidFill>
                  <a:srgbClr val="4D4D4D"/>
                </a:solidFill>
                <a:latin typeface="Merriweather Light"/>
                <a:cs typeface="+mn-cs"/>
              </a:rPr>
              <a:t>(Figure 1.19)</a:t>
            </a:r>
            <a:endParaRPr lang="en-US" sz="2000" dirty="0">
              <a:solidFill>
                <a:srgbClr val="4D4D4D"/>
              </a:solidFill>
              <a:latin typeface="Merriweather Light"/>
              <a:cs typeface="+mn-cs"/>
            </a:endParaRPr>
          </a:p>
        </p:txBody>
      </p:sp>
    </p:spTree>
    <p:extLst>
      <p:ext uri="{BB962C8B-B14F-4D97-AF65-F5344CB8AC3E}">
        <p14:creationId xmlns:p14="http://schemas.microsoft.com/office/powerpoint/2010/main" val="221753656"/>
      </p:ext>
    </p:extLst>
  </p:cSld>
  <p:clrMapOvr>
    <a:masterClrMapping/>
  </p:clrMapOvr>
  <p:timing>
    <p:tnLst>
      <p:par>
        <p:cTn id="1" dur="indefinite" restart="never" nodeType="tmRoot"/>
      </p:par>
    </p:tnLst>
  </p:timing>
</p:sld>
</file>

<file path=ppt/theme/theme1.xml><?xml version="1.0" encoding="utf-8"?>
<a:theme xmlns:a="http://schemas.openxmlformats.org/drawingml/2006/main" name="PPT_Corporate_Template_BentonSans_16.9_c">
  <a:themeElements>
    <a:clrScheme name="Custom 8">
      <a:dk1>
        <a:srgbClr val="666666"/>
      </a:dk1>
      <a:lt1>
        <a:sysClr val="window" lastClr="FFFFFF"/>
      </a:lt1>
      <a:dk2>
        <a:srgbClr val="5B6591"/>
      </a:dk2>
      <a:lt2>
        <a:srgbClr val="FFFFFF"/>
      </a:lt2>
      <a:accent1>
        <a:srgbClr val="1F447D"/>
      </a:accent1>
      <a:accent2>
        <a:srgbClr val="E8762C"/>
      </a:accent2>
      <a:accent3>
        <a:srgbClr val="7099A6"/>
      </a:accent3>
      <a:accent4>
        <a:srgbClr val="59879B"/>
      </a:accent4>
      <a:accent5>
        <a:srgbClr val="4C4C4C"/>
      </a:accent5>
      <a:accent6>
        <a:srgbClr val="C72035"/>
      </a:accent6>
      <a:hlink>
        <a:srgbClr val="EB912C"/>
      </a:hlink>
      <a:folHlink>
        <a:srgbClr val="969696"/>
      </a:folHlink>
    </a:clrScheme>
    <a:fontScheme name="Tableau Corporate Fonts">
      <a:majorFont>
        <a:latin typeface="BentonSans Book"/>
        <a:ea typeface=""/>
        <a:cs typeface=""/>
      </a:majorFont>
      <a:minorFont>
        <a:latin typeface="Merriweather 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lumMod val="60000"/>
            <a:lumOff val="40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6350" cmpd="sng">
          <a:solidFill>
            <a:schemeClr val="bg1">
              <a:lumMod val="75000"/>
            </a:schemeClr>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PPT_Corporate_Template_BentonSans_16.9_c</Template>
  <TotalTime>1262</TotalTime>
  <Words>2672</Words>
  <Application>Microsoft Office PowerPoint</Application>
  <PresentationFormat>Custom</PresentationFormat>
  <Paragraphs>152</Paragraphs>
  <Slides>35</Slides>
  <Notes>30</Notes>
  <HiddenSlides>3</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35</vt:i4>
      </vt:variant>
    </vt:vector>
  </HeadingPairs>
  <TitlesOfParts>
    <vt:vector size="45" baseType="lpstr">
      <vt:lpstr>ＭＳ Ｐゴシック</vt:lpstr>
      <vt:lpstr>Arial</vt:lpstr>
      <vt:lpstr>Avenir LT Std 65 Medium</vt:lpstr>
      <vt:lpstr>BentonSans Book</vt:lpstr>
      <vt:lpstr>Calibri</vt:lpstr>
      <vt:lpstr>Gill Sans MT</vt:lpstr>
      <vt:lpstr>Merriweather Light</vt:lpstr>
      <vt:lpstr>Verdana</vt:lpstr>
      <vt:lpstr>PPT_Corporate_Template_BentonSans_16.9_c</vt:lpstr>
      <vt:lpstr>Custom Design</vt:lpstr>
      <vt:lpstr>PowerPoint Presentation</vt:lpstr>
      <vt:lpstr>Goals</vt:lpstr>
      <vt:lpstr>PowerPoint Presentation</vt:lpstr>
      <vt:lpstr>PowerPoint Presentation</vt:lpstr>
      <vt:lpstr>PowerPoint Presentation</vt:lpstr>
      <vt:lpstr>What meaning does color bring to the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Eye with Normal Color Vision</vt:lpstr>
      <vt:lpstr>Color Vision Deficiency</vt:lpstr>
      <vt:lpstr>PowerPoint Presentation</vt:lpstr>
      <vt:lpstr>PowerPoint Presentation</vt:lpstr>
      <vt:lpstr>Color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Cat Cronk</dc:creator>
  <cp:keywords/>
  <dc:description/>
  <cp:lastModifiedBy>Vetria Byrd</cp:lastModifiedBy>
  <cp:revision>161</cp:revision>
  <cp:lastPrinted>2015-11-05T23:58:20Z</cp:lastPrinted>
  <dcterms:created xsi:type="dcterms:W3CDTF">2017-05-11T09:54:05Z</dcterms:created>
  <dcterms:modified xsi:type="dcterms:W3CDTF">2018-09-06T21:01:00Z</dcterms:modified>
  <cp:category/>
</cp:coreProperties>
</file>