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4"/>
  </p:notesMasterIdLst>
  <p:sldIdLst>
    <p:sldId id="267" r:id="rId2"/>
    <p:sldId id="268" r:id="rId3"/>
    <p:sldId id="270" r:id="rId4"/>
    <p:sldId id="271" r:id="rId5"/>
    <p:sldId id="272" r:id="rId6"/>
    <p:sldId id="273" r:id="rId7"/>
    <p:sldId id="274" r:id="rId8"/>
    <p:sldId id="286" r:id="rId9"/>
    <p:sldId id="287" r:id="rId10"/>
    <p:sldId id="257" r:id="rId11"/>
    <p:sldId id="288" r:id="rId12"/>
    <p:sldId id="291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289" r:id="rId28"/>
    <p:sldId id="290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261" r:id="rId42"/>
    <p:sldId id="278" r:id="rId43"/>
    <p:sldId id="279" r:id="rId44"/>
    <p:sldId id="280" r:id="rId45"/>
    <p:sldId id="281" r:id="rId46"/>
    <p:sldId id="282" r:id="rId47"/>
    <p:sldId id="283" r:id="rId48"/>
    <p:sldId id="285" r:id="rId49"/>
    <p:sldId id="275" r:id="rId50"/>
    <p:sldId id="258" r:id="rId51"/>
    <p:sldId id="332" r:id="rId52"/>
    <p:sldId id="335" r:id="rId53"/>
    <p:sldId id="336" r:id="rId54"/>
    <p:sldId id="337" r:id="rId55"/>
    <p:sldId id="338" r:id="rId56"/>
    <p:sldId id="339" r:id="rId57"/>
    <p:sldId id="340" r:id="rId58"/>
    <p:sldId id="341" r:id="rId59"/>
    <p:sldId id="342" r:id="rId60"/>
    <p:sldId id="343" r:id="rId61"/>
    <p:sldId id="333" r:id="rId62"/>
    <p:sldId id="334" r:id="rId63"/>
    <p:sldId id="344" r:id="rId64"/>
    <p:sldId id="345" r:id="rId65"/>
    <p:sldId id="346" r:id="rId66"/>
    <p:sldId id="347" r:id="rId67"/>
    <p:sldId id="348" r:id="rId68"/>
    <p:sldId id="349" r:id="rId69"/>
    <p:sldId id="262" r:id="rId70"/>
    <p:sldId id="318" r:id="rId71"/>
    <p:sldId id="320" r:id="rId72"/>
    <p:sldId id="322" r:id="rId73"/>
    <p:sldId id="323" r:id="rId74"/>
    <p:sldId id="324" r:id="rId75"/>
    <p:sldId id="325" r:id="rId76"/>
    <p:sldId id="326" r:id="rId77"/>
    <p:sldId id="327" r:id="rId78"/>
    <p:sldId id="319" r:id="rId79"/>
    <p:sldId id="321" r:id="rId80"/>
    <p:sldId id="328" r:id="rId81"/>
    <p:sldId id="329" r:id="rId82"/>
    <p:sldId id="330" r:id="rId83"/>
    <p:sldId id="331" r:id="rId84"/>
    <p:sldId id="256" r:id="rId85"/>
    <p:sldId id="350" r:id="rId86"/>
    <p:sldId id="354" r:id="rId87"/>
    <p:sldId id="351" r:id="rId88"/>
    <p:sldId id="355" r:id="rId89"/>
    <p:sldId id="352" r:id="rId90"/>
    <p:sldId id="356" r:id="rId91"/>
    <p:sldId id="353" r:id="rId92"/>
    <p:sldId id="357" r:id="rId93"/>
    <p:sldId id="264" r:id="rId94"/>
    <p:sldId id="358" r:id="rId95"/>
    <p:sldId id="360" r:id="rId96"/>
    <p:sldId id="359" r:id="rId97"/>
    <p:sldId id="361" r:id="rId98"/>
    <p:sldId id="263" r:id="rId99"/>
    <p:sldId id="362" r:id="rId100"/>
    <p:sldId id="366" r:id="rId101"/>
    <p:sldId id="363" r:id="rId102"/>
    <p:sldId id="367" r:id="rId103"/>
    <p:sldId id="364" r:id="rId104"/>
    <p:sldId id="368" r:id="rId105"/>
    <p:sldId id="365" r:id="rId106"/>
    <p:sldId id="369" r:id="rId107"/>
    <p:sldId id="260" r:id="rId108"/>
    <p:sldId id="370" r:id="rId109"/>
    <p:sldId id="371" r:id="rId110"/>
    <p:sldId id="372" r:id="rId111"/>
    <p:sldId id="265" r:id="rId112"/>
    <p:sldId id="266" r:id="rId1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64906C"/>
    <a:srgbClr val="F38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5A01B-47F4-4A72-B313-CDCBEB24B9AA}" type="datetimeFigureOut">
              <a:rPr lang="de-CH" smtClean="0"/>
              <a:t>25.02.2020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369C-B37E-416F-A200-175D84A259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1997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Panel-</a:t>
            </a:r>
            <a:r>
              <a:rPr lang="de-CH" dirty="0" err="1"/>
              <a:t>example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6945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640077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Ressources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100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037197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Ressources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101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370378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Ressources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102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130065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Ressources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103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9789772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Ressources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104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954733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Ressources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105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329216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Ressources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106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127153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Revenue Streams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107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799490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Revenue Streams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108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502266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Revenue Streams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109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1589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987427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Revenue Streams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15113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Cost</a:t>
            </a:r>
            <a:r>
              <a:rPr lang="de-CH" baseline="0" dirty="0"/>
              <a:t> </a:t>
            </a:r>
            <a:r>
              <a:rPr lang="de-CH" baseline="0" dirty="0" err="1"/>
              <a:t>Structure</a:t>
            </a:r>
            <a:r>
              <a:rPr lang="de-CH" baseline="0" dirty="0"/>
              <a:t> – </a:t>
            </a:r>
            <a:r>
              <a:rPr lang="de-CH" baseline="0" dirty="0" err="1"/>
              <a:t>fixed</a:t>
            </a:r>
            <a:r>
              <a:rPr lang="de-CH" baseline="0" dirty="0"/>
              <a:t> </a:t>
            </a:r>
            <a:r>
              <a:rPr lang="de-CH" baseline="0" dirty="0" err="1"/>
              <a:t>Costs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48215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Cost</a:t>
            </a:r>
            <a:r>
              <a:rPr lang="de-CH" baseline="0" dirty="0"/>
              <a:t> </a:t>
            </a:r>
            <a:r>
              <a:rPr lang="de-CH" baseline="0" dirty="0" err="1"/>
              <a:t>Structure</a:t>
            </a:r>
            <a:r>
              <a:rPr lang="de-CH" baseline="0" dirty="0"/>
              <a:t> – Variable </a:t>
            </a:r>
            <a:r>
              <a:rPr lang="de-CH" baseline="0" dirty="0" err="1"/>
              <a:t>Costs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5933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2565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983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8172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90819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7718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6275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3263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0839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BMC-name, date, </a:t>
            </a:r>
            <a:r>
              <a:rPr lang="de-CH" dirty="0" err="1"/>
              <a:t>creator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856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7928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0213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3798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0685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62465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1777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530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75823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59127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7111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BMC-name, date, </a:t>
            </a:r>
            <a:r>
              <a:rPr lang="de-CH" dirty="0" err="1"/>
              <a:t>creator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521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58920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16317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32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785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33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07099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34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37677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35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76693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36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10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37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92755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38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95463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39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883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BMC-name, date, </a:t>
            </a:r>
            <a:r>
              <a:rPr lang="de-CH" dirty="0" err="1"/>
              <a:t>creator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62771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40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33909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Customer Segments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41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20971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Customer Segments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42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39322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Customer Segments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43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220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Customer Segments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44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91272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Customer Segments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45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85815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Customer Segments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46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53624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Customer Segments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47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76970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Customer Segments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48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06961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Customer Segments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49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5686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BMC-name, date, </a:t>
            </a:r>
            <a:r>
              <a:rPr lang="de-CH" dirty="0" err="1"/>
              <a:t>creator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43374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Customer </a:t>
            </a:r>
            <a:r>
              <a:rPr lang="de-CH" dirty="0" err="1"/>
              <a:t>Relationships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50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14468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Customer </a:t>
            </a:r>
            <a:r>
              <a:rPr lang="de-CH" dirty="0" err="1"/>
              <a:t>Relationships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51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85472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Customer </a:t>
            </a:r>
            <a:r>
              <a:rPr lang="de-CH" dirty="0" err="1"/>
              <a:t>Relationships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52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78625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Customer </a:t>
            </a:r>
            <a:r>
              <a:rPr lang="de-CH" dirty="0" err="1"/>
              <a:t>Relationships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53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23377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Customer </a:t>
            </a:r>
            <a:r>
              <a:rPr lang="de-CH" dirty="0" err="1"/>
              <a:t>Relationships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54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331267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Customer </a:t>
            </a:r>
            <a:r>
              <a:rPr lang="de-CH" dirty="0" err="1"/>
              <a:t>Relationships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55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135086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Customer </a:t>
            </a:r>
            <a:r>
              <a:rPr lang="de-CH" dirty="0" err="1"/>
              <a:t>Relationships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56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090871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Customer </a:t>
            </a:r>
            <a:r>
              <a:rPr lang="de-CH" dirty="0" err="1"/>
              <a:t>Relationships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57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46881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Customer </a:t>
            </a:r>
            <a:r>
              <a:rPr lang="de-CH" dirty="0" err="1"/>
              <a:t>Relationships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58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59917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Customer </a:t>
            </a:r>
            <a:r>
              <a:rPr lang="de-CH" dirty="0" err="1"/>
              <a:t>Relationships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59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0516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BMC-name, date, </a:t>
            </a:r>
            <a:r>
              <a:rPr lang="de-CH" dirty="0" err="1"/>
              <a:t>creator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63863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Customer </a:t>
            </a:r>
            <a:r>
              <a:rPr lang="de-CH" dirty="0" err="1"/>
              <a:t>Relationships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60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921870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Customer </a:t>
            </a:r>
            <a:r>
              <a:rPr lang="de-CH" dirty="0" err="1"/>
              <a:t>Relationships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61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08440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Customer </a:t>
            </a:r>
            <a:r>
              <a:rPr lang="de-CH" dirty="0" err="1"/>
              <a:t>Relationships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62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273135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Customer </a:t>
            </a:r>
            <a:r>
              <a:rPr lang="de-CH" dirty="0" err="1"/>
              <a:t>Relationships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63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707197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Customer </a:t>
            </a:r>
            <a:r>
              <a:rPr lang="de-CH" dirty="0" err="1"/>
              <a:t>Relationships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64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639352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Customer </a:t>
            </a:r>
            <a:r>
              <a:rPr lang="de-CH" dirty="0" err="1"/>
              <a:t>Relationships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65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333907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Customer </a:t>
            </a:r>
            <a:r>
              <a:rPr lang="de-CH" dirty="0" err="1"/>
              <a:t>Relationships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66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06682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Customer </a:t>
            </a:r>
            <a:r>
              <a:rPr lang="de-CH" dirty="0" err="1"/>
              <a:t>Relationships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67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428583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Customer </a:t>
            </a:r>
            <a:r>
              <a:rPr lang="de-CH" dirty="0" err="1"/>
              <a:t>Relationships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68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957826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Channels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69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1992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BMC-name, date, </a:t>
            </a:r>
            <a:r>
              <a:rPr lang="de-CH" dirty="0" err="1"/>
              <a:t>creator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338075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Channels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70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038340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Channels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71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710609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Channels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72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030744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Channels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73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766663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Channels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74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381657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Channels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75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927962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Channels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76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206319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Channels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77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985220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Channels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78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383241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Channels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79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7834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BMC-name, date, </a:t>
            </a:r>
            <a:r>
              <a:rPr lang="de-CH" dirty="0" err="1"/>
              <a:t>creator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960391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Channels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80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550309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Channels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81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39840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Channels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82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371140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Channels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83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633576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Partnerships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84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384632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Partnerships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85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446442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Partnerships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86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103257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Partnerships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87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643008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Partnerships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88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179632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Partnerships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89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9740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BMC-name, date, </a:t>
            </a:r>
            <a:r>
              <a:rPr lang="de-CH" dirty="0" err="1"/>
              <a:t>creator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994162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Partnerships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90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170966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Partnerships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91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934830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Partnerships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92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11979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Activities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93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972425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Activities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94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869102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Activities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95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27293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Activities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96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96464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Activities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97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691755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Ressources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98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398306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Ressources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99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7384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25.02.2020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172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25.02.2020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183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25.02.2020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417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25.02.2020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72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25.02.2020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690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25.02.2020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190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25.02.2020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747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25.02.2020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201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25.02.2020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813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25.02.2020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452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25.02.2020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445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92051-9F01-459E-BB84-2389E6066350}" type="datetimeFigureOut">
              <a:rPr lang="de-CH" smtClean="0"/>
              <a:t>25.02.2020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850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47" b="1862"/>
          <a:stretch/>
        </p:blipFill>
        <p:spPr>
          <a:xfrm>
            <a:off x="1" y="138518"/>
            <a:ext cx="12191999" cy="6591797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92869" y="228600"/>
            <a:ext cx="983456" cy="116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Business Model Design</a:t>
            </a:r>
          </a:p>
        </p:txBody>
      </p:sp>
      <p:sp>
        <p:nvSpPr>
          <p:cNvPr id="6" name="Rechteck 5"/>
          <p:cNvSpPr/>
          <p:nvPr/>
        </p:nvSpPr>
        <p:spPr>
          <a:xfrm>
            <a:off x="92869" y="377022"/>
            <a:ext cx="983456" cy="116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Business Model </a:t>
            </a:r>
            <a:r>
              <a:rPr lang="de-CH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Canvas</a:t>
            </a:r>
            <a:endParaRPr lang="de-CH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/>
          <a:srcRect l="13227" t="18266" r="13990" b="13385"/>
          <a:stretch/>
        </p:blipFill>
        <p:spPr>
          <a:xfrm>
            <a:off x="1221376" y="659027"/>
            <a:ext cx="10863544" cy="5489049"/>
          </a:xfrm>
          <a:prstGeom prst="rect">
            <a:avLst/>
          </a:prstGeom>
        </p:spPr>
      </p:pic>
      <p:grpSp>
        <p:nvGrpSpPr>
          <p:cNvPr id="11" name="Gruppieren 10"/>
          <p:cNvGrpSpPr/>
          <p:nvPr/>
        </p:nvGrpSpPr>
        <p:grpSpPr>
          <a:xfrm>
            <a:off x="1827101" y="4862974"/>
            <a:ext cx="1262087" cy="709924"/>
            <a:chOff x="1827101" y="4904163"/>
            <a:chExt cx="1262087" cy="709924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101" y="4904163"/>
              <a:ext cx="1262087" cy="709924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>
              <a:off x="1827101" y="5120625"/>
              <a:ext cx="12620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/>
                <a:t>Salaries</a:t>
              </a:r>
              <a:endParaRPr lang="de-CH" dirty="0"/>
            </a:p>
          </p:txBody>
        </p:sp>
      </p:grpSp>
      <p:sp>
        <p:nvSpPr>
          <p:cNvPr id="12" name="Rechteck 11"/>
          <p:cNvSpPr/>
          <p:nvPr/>
        </p:nvSpPr>
        <p:spPr>
          <a:xfrm>
            <a:off x="92869" y="493704"/>
            <a:ext cx="1068666" cy="56897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Cost</a:t>
            </a:r>
            <a:r>
              <a:rPr lang="de-CH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Structure</a:t>
            </a:r>
            <a:endParaRPr lang="de-CH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142059" y="708703"/>
            <a:ext cx="468629" cy="288147"/>
            <a:chOff x="1827101" y="4881586"/>
            <a:chExt cx="1262087" cy="776025"/>
          </a:xfrm>
        </p:grpSpPr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101" y="4904163"/>
              <a:ext cx="1262087" cy="709924"/>
            </a:xfrm>
            <a:prstGeom prst="rect">
              <a:avLst/>
            </a:prstGeom>
          </p:spPr>
        </p:pic>
        <p:sp>
          <p:nvSpPr>
            <p:cNvPr id="16" name="Textfeld 15"/>
            <p:cNvSpPr txBox="1"/>
            <p:nvPr/>
          </p:nvSpPr>
          <p:spPr>
            <a:xfrm>
              <a:off x="1827101" y="4881586"/>
              <a:ext cx="1262087" cy="776025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de-CH" sz="700" dirty="0"/>
                <a:t>Fixed </a:t>
              </a:r>
              <a:r>
                <a:rPr lang="de-CH" sz="700" dirty="0" err="1"/>
                <a:t>Costs</a:t>
              </a:r>
              <a:endParaRPr lang="de-CH" sz="900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653905" y="705178"/>
            <a:ext cx="468629" cy="288147"/>
            <a:chOff x="1827101" y="4872103"/>
            <a:chExt cx="1262087" cy="776025"/>
          </a:xfrm>
        </p:grpSpPr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104" y="4904163"/>
              <a:ext cx="1262082" cy="709924"/>
            </a:xfrm>
            <a:prstGeom prst="rect">
              <a:avLst/>
            </a:prstGeom>
          </p:spPr>
        </p:pic>
        <p:sp>
          <p:nvSpPr>
            <p:cNvPr id="19" name="Textfeld 18"/>
            <p:cNvSpPr txBox="1"/>
            <p:nvPr/>
          </p:nvSpPr>
          <p:spPr>
            <a:xfrm>
              <a:off x="1827101" y="4872103"/>
              <a:ext cx="1262087" cy="776025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de-CH" sz="700" dirty="0"/>
                <a:t>Variable </a:t>
              </a:r>
              <a:r>
                <a:rPr lang="de-CH" sz="700" dirty="0" err="1"/>
                <a:t>Costs</a:t>
              </a:r>
              <a:endParaRPr lang="de-CH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9539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355904" y="894664"/>
            <a:ext cx="7199870" cy="5183793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012231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E20FFE2-A5A7-4EA5-8929-7AA074D5C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DCB4F2BD-08D6-4939-B2F9-7A7F5B9F44DF}"/>
              </a:ext>
            </a:extLst>
          </p:cNvPr>
          <p:cNvSpPr/>
          <p:nvPr/>
        </p:nvSpPr>
        <p:spPr>
          <a:xfrm>
            <a:off x="152401" y="112644"/>
            <a:ext cx="961103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Financial 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Resource</a:t>
            </a:r>
            <a:endParaRPr lang="de-CH" sz="88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88D6542-1088-40BE-8352-18A266D7C66D}"/>
              </a:ext>
            </a:extLst>
          </p:cNvPr>
          <p:cNvSpPr/>
          <p:nvPr/>
        </p:nvSpPr>
        <p:spPr>
          <a:xfrm>
            <a:off x="152401" y="171851"/>
            <a:ext cx="11567591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279572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0B89945-DC33-442F-8A13-627E34D2B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EF0A38D-D559-4E8C-BFB1-6F64907F805F}"/>
              </a:ext>
            </a:extLst>
          </p:cNvPr>
          <p:cNvSpPr/>
          <p:nvPr/>
        </p:nvSpPr>
        <p:spPr>
          <a:xfrm>
            <a:off x="152401" y="159025"/>
            <a:ext cx="11880574" cy="6182140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0000" dirty="0">
                <a:solidFill>
                  <a:schemeClr val="tx1"/>
                </a:solidFill>
                <a:latin typeface="Montserrat Medium" panose="00000600000000000000" pitchFamily="2" charset="0"/>
              </a:rPr>
              <a:t>Human </a:t>
            </a:r>
            <a:r>
              <a:rPr lang="de-CH" sz="10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Resource</a:t>
            </a:r>
            <a:endParaRPr lang="de-CH" sz="10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75305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E20FFE2-A5A7-4EA5-8929-7AA074D5C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DCB4F2BD-08D6-4939-B2F9-7A7F5B9F44DF}"/>
              </a:ext>
            </a:extLst>
          </p:cNvPr>
          <p:cNvSpPr/>
          <p:nvPr/>
        </p:nvSpPr>
        <p:spPr>
          <a:xfrm>
            <a:off x="152401" y="112644"/>
            <a:ext cx="961103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Human 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Resource</a:t>
            </a:r>
            <a:endParaRPr lang="de-CH" sz="88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88D6542-1088-40BE-8352-18A266D7C66D}"/>
              </a:ext>
            </a:extLst>
          </p:cNvPr>
          <p:cNvSpPr/>
          <p:nvPr/>
        </p:nvSpPr>
        <p:spPr>
          <a:xfrm>
            <a:off x="152402" y="171851"/>
            <a:ext cx="11728172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150082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0B89945-DC33-442F-8A13-627E34D2B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EF0A38D-D559-4E8C-BFB1-6F64907F805F}"/>
              </a:ext>
            </a:extLst>
          </p:cNvPr>
          <p:cNvSpPr/>
          <p:nvPr/>
        </p:nvSpPr>
        <p:spPr>
          <a:xfrm>
            <a:off x="152401" y="159025"/>
            <a:ext cx="11880574" cy="6182140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84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Intellectual</a:t>
            </a:r>
            <a:r>
              <a:rPr lang="de-CH" sz="84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de-CH" sz="84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Resource</a:t>
            </a:r>
            <a:endParaRPr lang="de-CH" sz="84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05643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E20FFE2-A5A7-4EA5-8929-7AA074D5C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DCB4F2BD-08D6-4939-B2F9-7A7F5B9F44DF}"/>
              </a:ext>
            </a:extLst>
          </p:cNvPr>
          <p:cNvSpPr/>
          <p:nvPr/>
        </p:nvSpPr>
        <p:spPr>
          <a:xfrm>
            <a:off x="152401" y="112644"/>
            <a:ext cx="961103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Intellectual</a:t>
            </a:r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Resource</a:t>
            </a:r>
            <a:endParaRPr lang="de-CH" sz="88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88D6542-1088-40BE-8352-18A266D7C66D}"/>
              </a:ext>
            </a:extLst>
          </p:cNvPr>
          <p:cNvSpPr/>
          <p:nvPr/>
        </p:nvSpPr>
        <p:spPr>
          <a:xfrm>
            <a:off x="278296" y="171851"/>
            <a:ext cx="11536016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3910450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0B89945-DC33-442F-8A13-627E34D2B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EF0A38D-D559-4E8C-BFB1-6F64907F805F}"/>
              </a:ext>
            </a:extLst>
          </p:cNvPr>
          <p:cNvSpPr/>
          <p:nvPr/>
        </p:nvSpPr>
        <p:spPr>
          <a:xfrm>
            <a:off x="152401" y="159025"/>
            <a:ext cx="11880574" cy="6182140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96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Physical</a:t>
            </a:r>
            <a:r>
              <a:rPr lang="de-CH" sz="96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de-CH" sz="96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Resource</a:t>
            </a:r>
            <a:endParaRPr lang="de-CH" sz="96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6725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E20FFE2-A5A7-4EA5-8929-7AA074D5C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DCB4F2BD-08D6-4939-B2F9-7A7F5B9F44DF}"/>
              </a:ext>
            </a:extLst>
          </p:cNvPr>
          <p:cNvSpPr/>
          <p:nvPr/>
        </p:nvSpPr>
        <p:spPr>
          <a:xfrm>
            <a:off x="152401" y="112644"/>
            <a:ext cx="961103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Physical</a:t>
            </a:r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Resource</a:t>
            </a:r>
            <a:endParaRPr lang="de-CH" sz="88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88D6542-1088-40BE-8352-18A266D7C66D}"/>
              </a:ext>
            </a:extLst>
          </p:cNvPr>
          <p:cNvSpPr/>
          <p:nvPr/>
        </p:nvSpPr>
        <p:spPr>
          <a:xfrm>
            <a:off x="258418" y="171851"/>
            <a:ext cx="11461574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883759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F385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125659" y="902043"/>
            <a:ext cx="7199870" cy="5130366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859001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rgbClr val="F385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B7DAAAB-BB0C-4876-8E00-34CFB5322FD0}"/>
              </a:ext>
            </a:extLst>
          </p:cNvPr>
          <p:cNvSpPr/>
          <p:nvPr/>
        </p:nvSpPr>
        <p:spPr>
          <a:xfrm>
            <a:off x="152401" y="159025"/>
            <a:ext cx="11880574" cy="6182140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8600" dirty="0">
                <a:solidFill>
                  <a:schemeClr val="tx1"/>
                </a:solidFill>
                <a:latin typeface="Montserrat Medium" panose="00000600000000000000" pitchFamily="2" charset="0"/>
              </a:rPr>
              <a:t>Fee-</a:t>
            </a:r>
            <a:r>
              <a:rPr lang="de-CH" sz="86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based</a:t>
            </a:r>
            <a:r>
              <a:rPr lang="de-CH" sz="86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de-CH" sz="86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Revenues</a:t>
            </a:r>
            <a:endParaRPr lang="de-CH" sz="86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6410759-2A9C-4C5D-8846-E02A24841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8700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rgbClr val="F385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6410759-2A9C-4C5D-8846-E02A24841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B7DAAAB-BB0C-4876-8E00-34CFB5322FD0}"/>
              </a:ext>
            </a:extLst>
          </p:cNvPr>
          <p:cNvSpPr/>
          <p:nvPr/>
        </p:nvSpPr>
        <p:spPr>
          <a:xfrm>
            <a:off x="152401" y="159025"/>
            <a:ext cx="11880574" cy="6182140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Asset Sale</a:t>
            </a:r>
          </a:p>
        </p:txBody>
      </p:sp>
    </p:spTree>
    <p:extLst>
      <p:ext uri="{BB962C8B-B14F-4D97-AF65-F5344CB8AC3E}">
        <p14:creationId xmlns:p14="http://schemas.microsoft.com/office/powerpoint/2010/main" val="405025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C71888-09E0-4EDF-89C0-CD8F41C3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3"/>
            <a:ext cx="11880574" cy="6150507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9600" dirty="0">
                <a:solidFill>
                  <a:schemeClr val="tx1"/>
                </a:solidFill>
                <a:latin typeface="Montserrat Medium" panose="00000600000000000000" pitchFamily="2" charset="0"/>
              </a:rPr>
              <a:t>Qualitative Values</a:t>
            </a:r>
          </a:p>
        </p:txBody>
      </p:sp>
    </p:spTree>
    <p:extLst>
      <p:ext uri="{BB962C8B-B14F-4D97-AF65-F5344CB8AC3E}">
        <p14:creationId xmlns:p14="http://schemas.microsoft.com/office/powerpoint/2010/main" val="168899523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rgbClr val="F385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2CDA023-A6D8-4C27-9F8F-7F042EE0B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5A16251-256F-4D13-A307-0F06FBDDD39A}"/>
              </a:ext>
            </a:extLst>
          </p:cNvPr>
          <p:cNvSpPr/>
          <p:nvPr/>
        </p:nvSpPr>
        <p:spPr>
          <a:xfrm>
            <a:off x="152401" y="112644"/>
            <a:ext cx="961103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Asset Sale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01A9D07-1CF6-4106-9706-780E90EEC934}"/>
              </a:ext>
            </a:extLst>
          </p:cNvPr>
          <p:cNvSpPr/>
          <p:nvPr/>
        </p:nvSpPr>
        <p:spPr>
          <a:xfrm>
            <a:off x="152401" y="171851"/>
            <a:ext cx="11668538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6739630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224334" y="944415"/>
            <a:ext cx="7199870" cy="4965052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318367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290119" y="990906"/>
            <a:ext cx="7199870" cy="4965052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0156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4705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Qualitative </a:t>
            </a:r>
          </a:p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Values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DF04AF-6EC0-469D-B800-F6BE3597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BAD7025-CC14-47F6-9789-0C9D586BB933}"/>
              </a:ext>
            </a:extLst>
          </p:cNvPr>
          <p:cNvSpPr/>
          <p:nvPr/>
        </p:nvSpPr>
        <p:spPr>
          <a:xfrm>
            <a:off x="159026" y="181683"/>
            <a:ext cx="11639684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46294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C71888-09E0-4EDF-89C0-CD8F41C3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3"/>
            <a:ext cx="11880574" cy="6150507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Accessibility</a:t>
            </a:r>
            <a:endParaRPr lang="de-CH" sz="11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805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4705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Accessibility</a:t>
            </a:r>
            <a:endParaRPr lang="de-CH" sz="88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DF04AF-6EC0-469D-B800-F6BE3597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BAD7025-CC14-47F6-9789-0C9D586BB933}"/>
              </a:ext>
            </a:extLst>
          </p:cNvPr>
          <p:cNvSpPr/>
          <p:nvPr/>
        </p:nvSpPr>
        <p:spPr>
          <a:xfrm>
            <a:off x="159025" y="181683"/>
            <a:ext cx="11639685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49513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C71888-09E0-4EDF-89C0-CD8F41C3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3"/>
            <a:ext cx="11880574" cy="6150507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Mass 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Customization</a:t>
            </a:r>
            <a:endParaRPr lang="de-CH" sz="88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320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4705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Mass </a:t>
            </a:r>
          </a:p>
          <a:p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Customization</a:t>
            </a:r>
            <a:endParaRPr lang="de-CH" sz="88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DF04AF-6EC0-469D-B800-F6BE3597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BAD7025-CC14-47F6-9789-0C9D586BB933}"/>
              </a:ext>
            </a:extLst>
          </p:cNvPr>
          <p:cNvSpPr/>
          <p:nvPr/>
        </p:nvSpPr>
        <p:spPr>
          <a:xfrm>
            <a:off x="235975" y="181683"/>
            <a:ext cx="11562736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04917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C71888-09E0-4EDF-89C0-CD8F41C3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3"/>
            <a:ext cx="11880574" cy="6150507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872948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4705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Design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DF04AF-6EC0-469D-B800-F6BE3597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BAD7025-CC14-47F6-9789-0C9D586BB933}"/>
              </a:ext>
            </a:extLst>
          </p:cNvPr>
          <p:cNvSpPr/>
          <p:nvPr/>
        </p:nvSpPr>
        <p:spPr>
          <a:xfrm>
            <a:off x="285135" y="181683"/>
            <a:ext cx="11513576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26208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C71888-09E0-4EDF-89C0-CD8F41C3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3"/>
            <a:ext cx="11880574" cy="6150507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109358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2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Designed</a:t>
            </a:r>
            <a:r>
              <a:rPr lang="de-CH" sz="120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de-CH" sz="12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for</a:t>
            </a:r>
            <a:endParaRPr lang="de-CH" sz="12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1875460-6E3B-4239-9A76-AA863325B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86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4705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Status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DF04AF-6EC0-469D-B800-F6BE3597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BAD7025-CC14-47F6-9789-0C9D586BB933}"/>
              </a:ext>
            </a:extLst>
          </p:cNvPr>
          <p:cNvSpPr/>
          <p:nvPr/>
        </p:nvSpPr>
        <p:spPr>
          <a:xfrm>
            <a:off x="285135" y="181683"/>
            <a:ext cx="11513575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94032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C71888-09E0-4EDF-89C0-CD8F41C3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3"/>
            <a:ext cx="11880574" cy="6150507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Convenience</a:t>
            </a:r>
          </a:p>
        </p:txBody>
      </p:sp>
    </p:spTree>
    <p:extLst>
      <p:ext uri="{BB962C8B-B14F-4D97-AF65-F5344CB8AC3E}">
        <p14:creationId xmlns:p14="http://schemas.microsoft.com/office/powerpoint/2010/main" val="3614712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4705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Convenience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DF04AF-6EC0-469D-B800-F6BE3597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BAD7025-CC14-47F6-9789-0C9D586BB933}"/>
              </a:ext>
            </a:extLst>
          </p:cNvPr>
          <p:cNvSpPr/>
          <p:nvPr/>
        </p:nvSpPr>
        <p:spPr>
          <a:xfrm>
            <a:off x="245806" y="181683"/>
            <a:ext cx="11552904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46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C71888-09E0-4EDF-89C0-CD8F41C3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3"/>
            <a:ext cx="11880574" cy="6150507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8000" dirty="0">
                <a:solidFill>
                  <a:schemeClr val="tx1"/>
                </a:solidFill>
                <a:latin typeface="Montserrat Medium" panose="00000600000000000000" pitchFamily="2" charset="0"/>
              </a:rPr>
              <a:t>Customer Co-</a:t>
            </a:r>
            <a:r>
              <a:rPr lang="de-CH" sz="8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Creation</a:t>
            </a:r>
            <a:endParaRPr lang="de-CH" sz="8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7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4705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Customer </a:t>
            </a:r>
          </a:p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Co-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Creation</a:t>
            </a:r>
            <a:endParaRPr lang="de-CH" sz="88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DF04AF-6EC0-469D-B800-F6BE3597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BAD7025-CC14-47F6-9789-0C9D586BB933}"/>
              </a:ext>
            </a:extLst>
          </p:cNvPr>
          <p:cNvSpPr/>
          <p:nvPr/>
        </p:nvSpPr>
        <p:spPr>
          <a:xfrm>
            <a:off x="159025" y="181683"/>
            <a:ext cx="11639685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18437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C71888-09E0-4EDF-89C0-CD8F41C3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3"/>
            <a:ext cx="11880574" cy="6150507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Newness</a:t>
            </a:r>
            <a:endParaRPr lang="de-CH" sz="11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499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4705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Newness</a:t>
            </a:r>
            <a:endParaRPr lang="de-CH" sz="88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DF04AF-6EC0-469D-B800-F6BE3597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BAD7025-CC14-47F6-9789-0C9D586BB933}"/>
              </a:ext>
            </a:extLst>
          </p:cNvPr>
          <p:cNvSpPr/>
          <p:nvPr/>
        </p:nvSpPr>
        <p:spPr>
          <a:xfrm>
            <a:off x="178689" y="181683"/>
            <a:ext cx="11639685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9556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C71888-09E0-4EDF-89C0-CD8F41C3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6229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9200" dirty="0">
                <a:solidFill>
                  <a:schemeClr val="tx1"/>
                </a:solidFill>
                <a:latin typeface="Montserrat Medium" panose="00000600000000000000" pitchFamily="2" charset="0"/>
              </a:rPr>
              <a:t>Quantitative Values</a:t>
            </a:r>
          </a:p>
        </p:txBody>
      </p:sp>
    </p:spTree>
    <p:extLst>
      <p:ext uri="{BB962C8B-B14F-4D97-AF65-F5344CB8AC3E}">
        <p14:creationId xmlns:p14="http://schemas.microsoft.com/office/powerpoint/2010/main" val="3267075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4705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Quantitative </a:t>
            </a:r>
          </a:p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Values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DF04AF-6EC0-469D-B800-F6BE3597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BAD7025-CC14-47F6-9789-0C9D586BB933}"/>
              </a:ext>
            </a:extLst>
          </p:cNvPr>
          <p:cNvSpPr/>
          <p:nvPr/>
        </p:nvSpPr>
        <p:spPr>
          <a:xfrm>
            <a:off x="189308" y="181683"/>
            <a:ext cx="11784675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10056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C71888-09E0-4EDF-89C0-CD8F41C3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6229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11001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35005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Designed</a:t>
            </a:r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for</a:t>
            </a:r>
            <a:endParaRPr lang="de-CH" sz="88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8F12E61-969D-4C04-84E1-110FBA131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17459" y="195521"/>
            <a:ext cx="1668857" cy="1668857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2893957-68FA-4D67-BAB0-8AD0A58F1CD8}"/>
              </a:ext>
            </a:extLst>
          </p:cNvPr>
          <p:cNvSpPr/>
          <p:nvPr/>
        </p:nvSpPr>
        <p:spPr>
          <a:xfrm>
            <a:off x="144559" y="172278"/>
            <a:ext cx="11641757" cy="3114261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481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4705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Performance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DF04AF-6EC0-469D-B800-F6BE3597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BAD7025-CC14-47F6-9789-0C9D586BB933}"/>
              </a:ext>
            </a:extLst>
          </p:cNvPr>
          <p:cNvSpPr/>
          <p:nvPr/>
        </p:nvSpPr>
        <p:spPr>
          <a:xfrm>
            <a:off x="285136" y="181683"/>
            <a:ext cx="11688848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14540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C71888-09E0-4EDF-89C0-CD8F41C3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6229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Cost</a:t>
            </a:r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de-CH" sz="11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Reduction</a:t>
            </a:r>
            <a:endParaRPr lang="de-CH" sz="11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317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4705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Cost</a:t>
            </a:r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Reduction</a:t>
            </a:r>
            <a:endParaRPr lang="de-CH" sz="88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DF04AF-6EC0-469D-B800-F6BE3597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BAD7025-CC14-47F6-9789-0C9D586BB933}"/>
              </a:ext>
            </a:extLst>
          </p:cNvPr>
          <p:cNvSpPr/>
          <p:nvPr/>
        </p:nvSpPr>
        <p:spPr>
          <a:xfrm>
            <a:off x="245806" y="181683"/>
            <a:ext cx="11728177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27672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C71888-09E0-4EDF-89C0-CD8F41C3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6229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82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Getting</a:t>
            </a:r>
            <a:r>
              <a:rPr lang="de-CH" sz="82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de-CH" sz="82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the</a:t>
            </a:r>
            <a:r>
              <a:rPr lang="de-CH" sz="8200" dirty="0">
                <a:solidFill>
                  <a:schemeClr val="tx1"/>
                </a:solidFill>
                <a:latin typeface="Montserrat Medium" panose="00000600000000000000" pitchFamily="2" charset="0"/>
              </a:rPr>
              <a:t> Job </a:t>
            </a:r>
            <a:r>
              <a:rPr lang="de-CH" sz="82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Done</a:t>
            </a:r>
            <a:endParaRPr lang="de-CH" sz="82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299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4705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Getting</a:t>
            </a:r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the</a:t>
            </a:r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 Job 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Done</a:t>
            </a:r>
            <a:endParaRPr lang="de-CH" sz="88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DF04AF-6EC0-469D-B800-F6BE3597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BAD7025-CC14-47F6-9789-0C9D586BB933}"/>
              </a:ext>
            </a:extLst>
          </p:cNvPr>
          <p:cNvSpPr/>
          <p:nvPr/>
        </p:nvSpPr>
        <p:spPr>
          <a:xfrm>
            <a:off x="235974" y="181683"/>
            <a:ext cx="11738009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26702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C71888-09E0-4EDF-89C0-CD8F41C3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6229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Risk </a:t>
            </a:r>
            <a:r>
              <a:rPr lang="de-CH" sz="11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Reduction</a:t>
            </a:r>
            <a:endParaRPr lang="de-CH" sz="11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82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4705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Risk 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Reduction</a:t>
            </a:r>
            <a:endParaRPr lang="de-CH" sz="88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DF04AF-6EC0-469D-B800-F6BE3597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BAD7025-CC14-47F6-9789-0C9D586BB933}"/>
              </a:ext>
            </a:extLst>
          </p:cNvPr>
          <p:cNvSpPr/>
          <p:nvPr/>
        </p:nvSpPr>
        <p:spPr>
          <a:xfrm>
            <a:off x="265471" y="181683"/>
            <a:ext cx="11708512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8348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C71888-09E0-4EDF-89C0-CD8F41C3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6229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0500" dirty="0">
                <a:solidFill>
                  <a:schemeClr val="tx1"/>
                </a:solidFill>
                <a:latin typeface="Montserrat Medium" panose="00000600000000000000" pitchFamily="2" charset="0"/>
              </a:rPr>
              <a:t>Speed </a:t>
            </a:r>
            <a:r>
              <a:rPr lang="de-CH" sz="105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of</a:t>
            </a:r>
            <a:r>
              <a:rPr lang="de-CH" sz="10500" dirty="0">
                <a:solidFill>
                  <a:schemeClr val="tx1"/>
                </a:solidFill>
                <a:latin typeface="Montserrat Medium" panose="00000600000000000000" pitchFamily="2" charset="0"/>
              </a:rPr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35931004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4705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Speed 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of</a:t>
            </a:r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 Service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DF04AF-6EC0-469D-B800-F6BE3597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BAD7025-CC14-47F6-9789-0C9D586BB933}"/>
              </a:ext>
            </a:extLst>
          </p:cNvPr>
          <p:cNvSpPr/>
          <p:nvPr/>
        </p:nvSpPr>
        <p:spPr>
          <a:xfrm>
            <a:off x="294969" y="181683"/>
            <a:ext cx="11679014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408980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C71888-09E0-4EDF-89C0-CD8F41C3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6229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148250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2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Designed</a:t>
            </a:r>
            <a:r>
              <a:rPr lang="de-CH" sz="120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de-CH" sz="12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by</a:t>
            </a:r>
            <a:endParaRPr lang="de-CH" sz="12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AED07D7-E32D-4BE7-9DA5-102F578FB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723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4705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Price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DF04AF-6EC0-469D-B800-F6BE3597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BAD7025-CC14-47F6-9789-0C9D586BB933}"/>
              </a:ext>
            </a:extLst>
          </p:cNvPr>
          <p:cNvSpPr/>
          <p:nvPr/>
        </p:nvSpPr>
        <p:spPr>
          <a:xfrm>
            <a:off x="265471" y="181683"/>
            <a:ext cx="11708511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356052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96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25" y="2037574"/>
            <a:ext cx="4878000" cy="410395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2401" y="112644"/>
            <a:ext cx="11880574" cy="6407426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Micro Market</a:t>
            </a:r>
          </a:p>
        </p:txBody>
      </p:sp>
    </p:spTree>
    <p:extLst>
      <p:ext uri="{BB962C8B-B14F-4D97-AF65-F5344CB8AC3E}">
        <p14:creationId xmlns:p14="http://schemas.microsoft.com/office/powerpoint/2010/main" val="12387700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122" y="195521"/>
            <a:ext cx="2819578" cy="237216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2401" y="112644"/>
            <a:ext cx="11880574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Micro Market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2170DA6-8CB9-4C1D-B2D0-10C0A0CEC10F}"/>
              </a:ext>
            </a:extLst>
          </p:cNvPr>
          <p:cNvSpPr/>
          <p:nvPr/>
        </p:nvSpPr>
        <p:spPr>
          <a:xfrm>
            <a:off x="304800" y="132523"/>
            <a:ext cx="11728175" cy="3233530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160136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96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25" y="2037574"/>
            <a:ext cx="4878000" cy="410395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2401" y="112644"/>
            <a:ext cx="11880574" cy="6407426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Niche</a:t>
            </a:r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 Market</a:t>
            </a:r>
          </a:p>
        </p:txBody>
      </p:sp>
    </p:spTree>
    <p:extLst>
      <p:ext uri="{BB962C8B-B14F-4D97-AF65-F5344CB8AC3E}">
        <p14:creationId xmlns:p14="http://schemas.microsoft.com/office/powerpoint/2010/main" val="1262349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122" y="195521"/>
            <a:ext cx="2819578" cy="237216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2401" y="112644"/>
            <a:ext cx="11880574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Niche</a:t>
            </a:r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 Market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2170DA6-8CB9-4C1D-B2D0-10C0A0CEC10F}"/>
              </a:ext>
            </a:extLst>
          </p:cNvPr>
          <p:cNvSpPr/>
          <p:nvPr/>
        </p:nvSpPr>
        <p:spPr>
          <a:xfrm>
            <a:off x="304800" y="132523"/>
            <a:ext cx="11728175" cy="2683564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3348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96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25" y="2037574"/>
            <a:ext cx="4878000" cy="410395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2401" y="112644"/>
            <a:ext cx="11880574" cy="6407426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Mass Market</a:t>
            </a:r>
          </a:p>
        </p:txBody>
      </p:sp>
    </p:spTree>
    <p:extLst>
      <p:ext uri="{BB962C8B-B14F-4D97-AF65-F5344CB8AC3E}">
        <p14:creationId xmlns:p14="http://schemas.microsoft.com/office/powerpoint/2010/main" val="2752043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122" y="195521"/>
            <a:ext cx="2819578" cy="237216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2401" y="112644"/>
            <a:ext cx="11880574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Mass Market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2170DA6-8CB9-4C1D-B2D0-10C0A0CEC10F}"/>
              </a:ext>
            </a:extLst>
          </p:cNvPr>
          <p:cNvSpPr/>
          <p:nvPr/>
        </p:nvSpPr>
        <p:spPr>
          <a:xfrm>
            <a:off x="304800" y="132523"/>
            <a:ext cx="11728175" cy="2902226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313075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96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25" y="2037574"/>
            <a:ext cx="4878000" cy="410395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2401" y="112644"/>
            <a:ext cx="11880574" cy="6407426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Segmented</a:t>
            </a:r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 Market</a:t>
            </a:r>
          </a:p>
        </p:txBody>
      </p:sp>
    </p:spTree>
    <p:extLst>
      <p:ext uri="{BB962C8B-B14F-4D97-AF65-F5344CB8AC3E}">
        <p14:creationId xmlns:p14="http://schemas.microsoft.com/office/powerpoint/2010/main" val="11543023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122" y="195521"/>
            <a:ext cx="2819578" cy="237216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2401" y="112644"/>
            <a:ext cx="11880574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Segmented</a:t>
            </a:r>
            <a:b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</a:br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Market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2170DA6-8CB9-4C1D-B2D0-10C0A0CEC10F}"/>
              </a:ext>
            </a:extLst>
          </p:cNvPr>
          <p:cNvSpPr/>
          <p:nvPr/>
        </p:nvSpPr>
        <p:spPr>
          <a:xfrm>
            <a:off x="248300" y="132523"/>
            <a:ext cx="11784675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923190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25" y="1374966"/>
            <a:ext cx="4878000" cy="410395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329590" y="1027032"/>
            <a:ext cx="7199870" cy="4965052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932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34992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Designed</a:t>
            </a:r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by</a:t>
            </a:r>
            <a:endParaRPr lang="de-CH" sz="88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7155680-AE9C-46F2-8633-140AE3E06E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17459" y="195521"/>
            <a:ext cx="1668857" cy="1668857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2893957-68FA-4D67-BAB0-8AD0A58F1CD8}"/>
              </a:ext>
            </a:extLst>
          </p:cNvPr>
          <p:cNvSpPr/>
          <p:nvPr/>
        </p:nvSpPr>
        <p:spPr>
          <a:xfrm>
            <a:off x="154391" y="258417"/>
            <a:ext cx="11631925" cy="3074505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32225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125659" y="902043"/>
            <a:ext cx="7199870" cy="4965052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71384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50A8A93-102D-4906-8F91-EA7FD7A57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870B720-52D3-4D46-937A-B7AE00E0828A}"/>
              </a:ext>
            </a:extLst>
          </p:cNvPr>
          <p:cNvSpPr/>
          <p:nvPr/>
        </p:nvSpPr>
        <p:spPr>
          <a:xfrm>
            <a:off x="152401" y="152400"/>
            <a:ext cx="11880574" cy="6407426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9000" dirty="0">
                <a:solidFill>
                  <a:schemeClr val="tx1"/>
                </a:solidFill>
                <a:latin typeface="Montserrat Medium" panose="00000600000000000000" pitchFamily="2" charset="0"/>
              </a:rPr>
              <a:t>Human Interactions</a:t>
            </a:r>
          </a:p>
        </p:txBody>
      </p:sp>
    </p:spTree>
    <p:extLst>
      <p:ext uri="{BB962C8B-B14F-4D97-AF65-F5344CB8AC3E}">
        <p14:creationId xmlns:p14="http://schemas.microsoft.com/office/powerpoint/2010/main" val="17247103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A582874-0C1F-4B98-A861-408A5B0EC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5DFF5C3-878A-4C89-A90E-A252ABF00632}"/>
              </a:ext>
            </a:extLst>
          </p:cNvPr>
          <p:cNvSpPr/>
          <p:nvPr/>
        </p:nvSpPr>
        <p:spPr>
          <a:xfrm>
            <a:off x="152401" y="112644"/>
            <a:ext cx="897172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Human Interactions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9B846AB-CD85-4570-A390-C889E3806D4A}"/>
              </a:ext>
            </a:extLst>
          </p:cNvPr>
          <p:cNvSpPr/>
          <p:nvPr/>
        </p:nvSpPr>
        <p:spPr>
          <a:xfrm>
            <a:off x="152401" y="162019"/>
            <a:ext cx="11646309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486489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50A8A93-102D-4906-8F91-EA7FD7A57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870B720-52D3-4D46-937A-B7AE00E0828A}"/>
              </a:ext>
            </a:extLst>
          </p:cNvPr>
          <p:cNvSpPr/>
          <p:nvPr/>
        </p:nvSpPr>
        <p:spPr>
          <a:xfrm>
            <a:off x="152401" y="152400"/>
            <a:ext cx="11880574" cy="6407426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Communities</a:t>
            </a:r>
          </a:p>
        </p:txBody>
      </p:sp>
    </p:spTree>
    <p:extLst>
      <p:ext uri="{BB962C8B-B14F-4D97-AF65-F5344CB8AC3E}">
        <p14:creationId xmlns:p14="http://schemas.microsoft.com/office/powerpoint/2010/main" val="128316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A582874-0C1F-4B98-A861-408A5B0EC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5DFF5C3-878A-4C89-A90E-A252ABF00632}"/>
              </a:ext>
            </a:extLst>
          </p:cNvPr>
          <p:cNvSpPr/>
          <p:nvPr/>
        </p:nvSpPr>
        <p:spPr>
          <a:xfrm>
            <a:off x="152401" y="112644"/>
            <a:ext cx="897172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Communities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9B846AB-CD85-4570-A390-C889E3806D4A}"/>
              </a:ext>
            </a:extLst>
          </p:cNvPr>
          <p:cNvSpPr/>
          <p:nvPr/>
        </p:nvSpPr>
        <p:spPr>
          <a:xfrm>
            <a:off x="255639" y="162019"/>
            <a:ext cx="11543071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36395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50A8A93-102D-4906-8F91-EA7FD7A57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870B720-52D3-4D46-937A-B7AE00E0828A}"/>
              </a:ext>
            </a:extLst>
          </p:cNvPr>
          <p:cNvSpPr/>
          <p:nvPr/>
        </p:nvSpPr>
        <p:spPr>
          <a:xfrm>
            <a:off x="152401" y="152400"/>
            <a:ext cx="11880574" cy="6407426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8000" dirty="0">
                <a:solidFill>
                  <a:schemeClr val="tx1"/>
                </a:solidFill>
                <a:latin typeface="Montserrat Medium" panose="00000600000000000000" pitchFamily="2" charset="0"/>
              </a:rPr>
              <a:t>Co-</a:t>
            </a:r>
            <a:r>
              <a:rPr lang="de-CH" sz="8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Creation</a:t>
            </a:r>
            <a:r>
              <a:rPr lang="de-CH" sz="8000" dirty="0">
                <a:solidFill>
                  <a:schemeClr val="tx1"/>
                </a:solidFill>
                <a:latin typeface="Montserrat Medium" panose="00000600000000000000" pitchFamily="2" charset="0"/>
              </a:rPr>
              <a:t> w/ People</a:t>
            </a:r>
          </a:p>
        </p:txBody>
      </p:sp>
    </p:spTree>
    <p:extLst>
      <p:ext uri="{BB962C8B-B14F-4D97-AF65-F5344CB8AC3E}">
        <p14:creationId xmlns:p14="http://schemas.microsoft.com/office/powerpoint/2010/main" val="18815495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A582874-0C1F-4B98-A861-408A5B0EC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5DFF5C3-878A-4C89-A90E-A252ABF00632}"/>
              </a:ext>
            </a:extLst>
          </p:cNvPr>
          <p:cNvSpPr/>
          <p:nvPr/>
        </p:nvSpPr>
        <p:spPr>
          <a:xfrm>
            <a:off x="152401" y="112644"/>
            <a:ext cx="897172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Co-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Creation</a:t>
            </a:r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</a:p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w/ People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9B846AB-CD85-4570-A390-C889E3806D4A}"/>
              </a:ext>
            </a:extLst>
          </p:cNvPr>
          <p:cNvSpPr/>
          <p:nvPr/>
        </p:nvSpPr>
        <p:spPr>
          <a:xfrm>
            <a:off x="152401" y="162019"/>
            <a:ext cx="11646309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543334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50A8A93-102D-4906-8F91-EA7FD7A57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870B720-52D3-4D46-937A-B7AE00E0828A}"/>
              </a:ext>
            </a:extLst>
          </p:cNvPr>
          <p:cNvSpPr/>
          <p:nvPr/>
        </p:nvSpPr>
        <p:spPr>
          <a:xfrm>
            <a:off x="152401" y="152400"/>
            <a:ext cx="11880574" cy="6407426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7200" dirty="0">
                <a:solidFill>
                  <a:schemeClr val="tx1"/>
                </a:solidFill>
                <a:latin typeface="Montserrat Medium" panose="00000600000000000000" pitchFamily="2" charset="0"/>
              </a:rPr>
              <a:t>Dedicated Personal Assistance</a:t>
            </a:r>
          </a:p>
        </p:txBody>
      </p:sp>
    </p:spTree>
    <p:extLst>
      <p:ext uri="{BB962C8B-B14F-4D97-AF65-F5344CB8AC3E}">
        <p14:creationId xmlns:p14="http://schemas.microsoft.com/office/powerpoint/2010/main" val="22302039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A582874-0C1F-4B98-A861-408A5B0EC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5DFF5C3-878A-4C89-A90E-A252ABF00632}"/>
              </a:ext>
            </a:extLst>
          </p:cNvPr>
          <p:cNvSpPr/>
          <p:nvPr/>
        </p:nvSpPr>
        <p:spPr>
          <a:xfrm>
            <a:off x="152401" y="112644"/>
            <a:ext cx="897172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000" dirty="0">
                <a:solidFill>
                  <a:schemeClr val="tx1"/>
                </a:solidFill>
                <a:latin typeface="Montserrat Medium" panose="00000600000000000000" pitchFamily="2" charset="0"/>
              </a:rPr>
              <a:t>Dedicated Per-</a:t>
            </a:r>
            <a:r>
              <a:rPr lang="de-CH" sz="8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sonal</a:t>
            </a:r>
            <a:r>
              <a:rPr lang="de-CH" sz="8000" dirty="0">
                <a:solidFill>
                  <a:schemeClr val="tx1"/>
                </a:solidFill>
                <a:latin typeface="Montserrat Medium" panose="00000600000000000000" pitchFamily="2" charset="0"/>
              </a:rPr>
              <a:t> Assistance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9B846AB-CD85-4570-A390-C889E3806D4A}"/>
              </a:ext>
            </a:extLst>
          </p:cNvPr>
          <p:cNvSpPr/>
          <p:nvPr/>
        </p:nvSpPr>
        <p:spPr>
          <a:xfrm>
            <a:off x="265471" y="162019"/>
            <a:ext cx="11533239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576569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50A8A93-102D-4906-8F91-EA7FD7A57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870B720-52D3-4D46-937A-B7AE00E0828A}"/>
              </a:ext>
            </a:extLst>
          </p:cNvPr>
          <p:cNvSpPr/>
          <p:nvPr/>
        </p:nvSpPr>
        <p:spPr>
          <a:xfrm>
            <a:off x="152401" y="152400"/>
            <a:ext cx="11880574" cy="6407426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Personal Assistance</a:t>
            </a:r>
          </a:p>
        </p:txBody>
      </p:sp>
    </p:spTree>
    <p:extLst>
      <p:ext uri="{BB962C8B-B14F-4D97-AF65-F5344CB8AC3E}">
        <p14:creationId xmlns:p14="http://schemas.microsoft.com/office/powerpoint/2010/main" val="91224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Date </a:t>
            </a:r>
            <a:r>
              <a:rPr lang="de-CH" sz="11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of</a:t>
            </a:r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de-CH" sz="11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Creation</a:t>
            </a:r>
            <a:endParaRPr lang="de-CH" sz="11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A6721D9-D96A-4D10-9196-12C3A0F70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51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A582874-0C1F-4B98-A861-408A5B0EC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5DFF5C3-878A-4C89-A90E-A252ABF00632}"/>
              </a:ext>
            </a:extLst>
          </p:cNvPr>
          <p:cNvSpPr/>
          <p:nvPr/>
        </p:nvSpPr>
        <p:spPr>
          <a:xfrm>
            <a:off x="152401" y="112644"/>
            <a:ext cx="897172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Personal Assistance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9B846AB-CD85-4570-A390-C889E3806D4A}"/>
              </a:ext>
            </a:extLst>
          </p:cNvPr>
          <p:cNvSpPr/>
          <p:nvPr/>
        </p:nvSpPr>
        <p:spPr>
          <a:xfrm>
            <a:off x="152401" y="162019"/>
            <a:ext cx="11646309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82506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50A8A93-102D-4906-8F91-EA7FD7A57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870B720-52D3-4D46-937A-B7AE00E0828A}"/>
              </a:ext>
            </a:extLst>
          </p:cNvPr>
          <p:cNvSpPr/>
          <p:nvPr/>
        </p:nvSpPr>
        <p:spPr>
          <a:xfrm>
            <a:off x="152401" y="152400"/>
            <a:ext cx="11880574" cy="627832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7200" dirty="0">
                <a:solidFill>
                  <a:schemeClr val="tx1"/>
                </a:solidFill>
                <a:latin typeface="Montserrat Medium" panose="00000600000000000000" pitchFamily="2" charset="0"/>
              </a:rPr>
              <a:t>Non-Human Interactions</a:t>
            </a:r>
          </a:p>
        </p:txBody>
      </p:sp>
    </p:spTree>
    <p:extLst>
      <p:ext uri="{BB962C8B-B14F-4D97-AF65-F5344CB8AC3E}">
        <p14:creationId xmlns:p14="http://schemas.microsoft.com/office/powerpoint/2010/main" val="27872999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3178ED-1CCD-4C2C-B623-010701983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C5899AC6-D474-47A2-9179-0DC986FE1AF5}"/>
              </a:ext>
            </a:extLst>
          </p:cNvPr>
          <p:cNvSpPr/>
          <p:nvPr/>
        </p:nvSpPr>
        <p:spPr>
          <a:xfrm>
            <a:off x="152401" y="112644"/>
            <a:ext cx="897172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Non-Human Interactions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5390500-4502-46BA-B1A4-7D85DC54AFD6}"/>
              </a:ext>
            </a:extLst>
          </p:cNvPr>
          <p:cNvSpPr/>
          <p:nvPr/>
        </p:nvSpPr>
        <p:spPr>
          <a:xfrm>
            <a:off x="255638" y="162019"/>
            <a:ext cx="11572567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44262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50A8A93-102D-4906-8F91-EA7FD7A57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870B720-52D3-4D46-937A-B7AE00E0828A}"/>
              </a:ext>
            </a:extLst>
          </p:cNvPr>
          <p:cNvSpPr/>
          <p:nvPr/>
        </p:nvSpPr>
        <p:spPr>
          <a:xfrm>
            <a:off x="152401" y="152400"/>
            <a:ext cx="11880574" cy="627832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Automated</a:t>
            </a:r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22998732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3178ED-1CCD-4C2C-B623-010701983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C5899AC6-D474-47A2-9179-0DC986FE1AF5}"/>
              </a:ext>
            </a:extLst>
          </p:cNvPr>
          <p:cNvSpPr/>
          <p:nvPr/>
        </p:nvSpPr>
        <p:spPr>
          <a:xfrm>
            <a:off x="152401" y="112644"/>
            <a:ext cx="897172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Automated</a:t>
            </a:r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 Service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5390500-4502-46BA-B1A4-7D85DC54AFD6}"/>
              </a:ext>
            </a:extLst>
          </p:cNvPr>
          <p:cNvSpPr/>
          <p:nvPr/>
        </p:nvSpPr>
        <p:spPr>
          <a:xfrm>
            <a:off x="226142" y="162019"/>
            <a:ext cx="11602063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786138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50A8A93-102D-4906-8F91-EA7FD7A57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870B720-52D3-4D46-937A-B7AE00E0828A}"/>
              </a:ext>
            </a:extLst>
          </p:cNvPr>
          <p:cNvSpPr/>
          <p:nvPr/>
        </p:nvSpPr>
        <p:spPr>
          <a:xfrm>
            <a:off x="152401" y="152400"/>
            <a:ext cx="11880574" cy="627832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9000" dirty="0">
                <a:solidFill>
                  <a:schemeClr val="tx1"/>
                </a:solidFill>
                <a:latin typeface="Montserrat Medium" panose="00000600000000000000" pitchFamily="2" charset="0"/>
              </a:rPr>
              <a:t>Co-</a:t>
            </a:r>
            <a:r>
              <a:rPr lang="de-CH" sz="9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Creation</a:t>
            </a:r>
            <a:r>
              <a:rPr lang="de-CH" sz="9000" dirty="0">
                <a:solidFill>
                  <a:schemeClr val="tx1"/>
                </a:solidFill>
                <a:latin typeface="Montserrat Medium" panose="00000600000000000000" pitchFamily="2" charset="0"/>
              </a:rPr>
              <a:t> w/ Bot</a:t>
            </a:r>
          </a:p>
        </p:txBody>
      </p:sp>
    </p:spTree>
    <p:extLst>
      <p:ext uri="{BB962C8B-B14F-4D97-AF65-F5344CB8AC3E}">
        <p14:creationId xmlns:p14="http://schemas.microsoft.com/office/powerpoint/2010/main" val="35878723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3178ED-1CCD-4C2C-B623-010701983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C5899AC6-D474-47A2-9179-0DC986FE1AF5}"/>
              </a:ext>
            </a:extLst>
          </p:cNvPr>
          <p:cNvSpPr/>
          <p:nvPr/>
        </p:nvSpPr>
        <p:spPr>
          <a:xfrm>
            <a:off x="152401" y="112644"/>
            <a:ext cx="897172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Co-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Creation</a:t>
            </a:r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</a:p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w/ Bot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5390500-4502-46BA-B1A4-7D85DC54AFD6}"/>
              </a:ext>
            </a:extLst>
          </p:cNvPr>
          <p:cNvSpPr/>
          <p:nvPr/>
        </p:nvSpPr>
        <p:spPr>
          <a:xfrm>
            <a:off x="152401" y="162019"/>
            <a:ext cx="11675804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864010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50A8A93-102D-4906-8F91-EA7FD7A57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870B720-52D3-4D46-937A-B7AE00E0828A}"/>
              </a:ext>
            </a:extLst>
          </p:cNvPr>
          <p:cNvSpPr/>
          <p:nvPr/>
        </p:nvSpPr>
        <p:spPr>
          <a:xfrm>
            <a:off x="152401" y="152400"/>
            <a:ext cx="11880574" cy="627832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Self-Service</a:t>
            </a:r>
          </a:p>
        </p:txBody>
      </p:sp>
    </p:spTree>
    <p:extLst>
      <p:ext uri="{BB962C8B-B14F-4D97-AF65-F5344CB8AC3E}">
        <p14:creationId xmlns:p14="http://schemas.microsoft.com/office/powerpoint/2010/main" val="11858708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3178ED-1CCD-4C2C-B623-010701983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C5899AC6-D474-47A2-9179-0DC986FE1AF5}"/>
              </a:ext>
            </a:extLst>
          </p:cNvPr>
          <p:cNvSpPr/>
          <p:nvPr/>
        </p:nvSpPr>
        <p:spPr>
          <a:xfrm>
            <a:off x="152401" y="112644"/>
            <a:ext cx="897172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Self-Service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5390500-4502-46BA-B1A4-7D85DC54AFD6}"/>
              </a:ext>
            </a:extLst>
          </p:cNvPr>
          <p:cNvSpPr/>
          <p:nvPr/>
        </p:nvSpPr>
        <p:spPr>
          <a:xfrm>
            <a:off x="152401" y="162019"/>
            <a:ext cx="11675804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62736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125659" y="902043"/>
            <a:ext cx="7199870" cy="4965052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705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34992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Date 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of</a:t>
            </a:r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creation</a:t>
            </a:r>
            <a:endParaRPr lang="de-CH" sz="88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5306EA-C267-41DF-AA84-4CBF5E5C60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17459" y="195521"/>
            <a:ext cx="1668857" cy="1668857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2893957-68FA-4D67-BAB0-8AD0A58F1CD8}"/>
              </a:ext>
            </a:extLst>
          </p:cNvPr>
          <p:cNvSpPr/>
          <p:nvPr/>
        </p:nvSpPr>
        <p:spPr>
          <a:xfrm>
            <a:off x="245806" y="175857"/>
            <a:ext cx="11680723" cy="315065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4984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105734-4B4C-4368-BFB4-A88B6F73C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651D84B-76B6-4886-B48B-1D6ED4F31CF1}"/>
              </a:ext>
            </a:extLst>
          </p:cNvPr>
          <p:cNvSpPr/>
          <p:nvPr/>
        </p:nvSpPr>
        <p:spPr>
          <a:xfrm>
            <a:off x="152401" y="152400"/>
            <a:ext cx="11880574" cy="6407426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Own Channels</a:t>
            </a:r>
          </a:p>
        </p:txBody>
      </p:sp>
    </p:spTree>
    <p:extLst>
      <p:ext uri="{BB962C8B-B14F-4D97-AF65-F5344CB8AC3E}">
        <p14:creationId xmlns:p14="http://schemas.microsoft.com/office/powerpoint/2010/main" val="17105605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F522A8-63A3-47A6-8072-C4D1D6B79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2948D5F-3E72-40CB-85BF-0731A6F3FDBF}"/>
              </a:ext>
            </a:extLst>
          </p:cNvPr>
          <p:cNvSpPr/>
          <p:nvPr/>
        </p:nvSpPr>
        <p:spPr>
          <a:xfrm>
            <a:off x="152401" y="112644"/>
            <a:ext cx="897172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Own Channels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DB09CC0-F116-4ED7-931E-B3AF6089DC4B}"/>
              </a:ext>
            </a:extLst>
          </p:cNvPr>
          <p:cNvSpPr/>
          <p:nvPr/>
        </p:nvSpPr>
        <p:spPr>
          <a:xfrm>
            <a:off x="245807" y="162019"/>
            <a:ext cx="11543070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998752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105734-4B4C-4368-BFB4-A88B6F73C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651D84B-76B6-4886-B48B-1D6ED4F31CF1}"/>
              </a:ext>
            </a:extLst>
          </p:cNvPr>
          <p:cNvSpPr/>
          <p:nvPr/>
        </p:nvSpPr>
        <p:spPr>
          <a:xfrm>
            <a:off x="152401" y="152400"/>
            <a:ext cx="11880574" cy="6407426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Web Sale</a:t>
            </a:r>
          </a:p>
        </p:txBody>
      </p:sp>
    </p:spTree>
    <p:extLst>
      <p:ext uri="{BB962C8B-B14F-4D97-AF65-F5344CB8AC3E}">
        <p14:creationId xmlns:p14="http://schemas.microsoft.com/office/powerpoint/2010/main" val="31624598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F522A8-63A3-47A6-8072-C4D1D6B79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2948D5F-3E72-40CB-85BF-0731A6F3FDBF}"/>
              </a:ext>
            </a:extLst>
          </p:cNvPr>
          <p:cNvSpPr/>
          <p:nvPr/>
        </p:nvSpPr>
        <p:spPr>
          <a:xfrm>
            <a:off x="152401" y="112644"/>
            <a:ext cx="897172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Web Sale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DB09CC0-F116-4ED7-931E-B3AF6089DC4B}"/>
              </a:ext>
            </a:extLst>
          </p:cNvPr>
          <p:cNvSpPr/>
          <p:nvPr/>
        </p:nvSpPr>
        <p:spPr>
          <a:xfrm>
            <a:off x="226142" y="162019"/>
            <a:ext cx="11562735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591105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105734-4B4C-4368-BFB4-A88B6F73C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651D84B-76B6-4886-B48B-1D6ED4F31CF1}"/>
              </a:ext>
            </a:extLst>
          </p:cNvPr>
          <p:cNvSpPr/>
          <p:nvPr/>
        </p:nvSpPr>
        <p:spPr>
          <a:xfrm>
            <a:off x="152401" y="152400"/>
            <a:ext cx="11880574" cy="6407426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Sales Force</a:t>
            </a:r>
          </a:p>
        </p:txBody>
      </p:sp>
    </p:spTree>
    <p:extLst>
      <p:ext uri="{BB962C8B-B14F-4D97-AF65-F5344CB8AC3E}">
        <p14:creationId xmlns:p14="http://schemas.microsoft.com/office/powerpoint/2010/main" val="26669368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F522A8-63A3-47A6-8072-C4D1D6B79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2948D5F-3E72-40CB-85BF-0731A6F3FDBF}"/>
              </a:ext>
            </a:extLst>
          </p:cNvPr>
          <p:cNvSpPr/>
          <p:nvPr/>
        </p:nvSpPr>
        <p:spPr>
          <a:xfrm>
            <a:off x="152401" y="112644"/>
            <a:ext cx="897172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Sales Force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DB09CC0-F116-4ED7-931E-B3AF6089DC4B}"/>
              </a:ext>
            </a:extLst>
          </p:cNvPr>
          <p:cNvSpPr/>
          <p:nvPr/>
        </p:nvSpPr>
        <p:spPr>
          <a:xfrm>
            <a:off x="245806" y="162019"/>
            <a:ext cx="11543071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94755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105734-4B4C-4368-BFB4-A88B6F73C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651D84B-76B6-4886-B48B-1D6ED4F31CF1}"/>
              </a:ext>
            </a:extLst>
          </p:cNvPr>
          <p:cNvSpPr/>
          <p:nvPr/>
        </p:nvSpPr>
        <p:spPr>
          <a:xfrm>
            <a:off x="152401" y="152400"/>
            <a:ext cx="11880574" cy="6407426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Own Stores</a:t>
            </a:r>
          </a:p>
        </p:txBody>
      </p:sp>
    </p:spTree>
    <p:extLst>
      <p:ext uri="{BB962C8B-B14F-4D97-AF65-F5344CB8AC3E}">
        <p14:creationId xmlns:p14="http://schemas.microsoft.com/office/powerpoint/2010/main" val="41358698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F522A8-63A3-47A6-8072-C4D1D6B79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2948D5F-3E72-40CB-85BF-0731A6F3FDBF}"/>
              </a:ext>
            </a:extLst>
          </p:cNvPr>
          <p:cNvSpPr/>
          <p:nvPr/>
        </p:nvSpPr>
        <p:spPr>
          <a:xfrm>
            <a:off x="152401" y="112644"/>
            <a:ext cx="897172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Own Stores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DB09CC0-F116-4ED7-931E-B3AF6089DC4B}"/>
              </a:ext>
            </a:extLst>
          </p:cNvPr>
          <p:cNvSpPr/>
          <p:nvPr/>
        </p:nvSpPr>
        <p:spPr>
          <a:xfrm>
            <a:off x="255639" y="162019"/>
            <a:ext cx="11533238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952484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105734-4B4C-4368-BFB4-A88B6F73C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651D84B-76B6-4886-B48B-1D6ED4F31CF1}"/>
              </a:ext>
            </a:extLst>
          </p:cNvPr>
          <p:cNvSpPr/>
          <p:nvPr/>
        </p:nvSpPr>
        <p:spPr>
          <a:xfrm>
            <a:off x="152401" y="152400"/>
            <a:ext cx="11880574" cy="6407426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0000" dirty="0">
                <a:solidFill>
                  <a:schemeClr val="tx1"/>
                </a:solidFill>
                <a:latin typeface="Montserrat Medium" panose="00000600000000000000" pitchFamily="2" charset="0"/>
              </a:rPr>
              <a:t>Partner Channels</a:t>
            </a:r>
          </a:p>
        </p:txBody>
      </p:sp>
    </p:spTree>
    <p:extLst>
      <p:ext uri="{BB962C8B-B14F-4D97-AF65-F5344CB8AC3E}">
        <p14:creationId xmlns:p14="http://schemas.microsoft.com/office/powerpoint/2010/main" val="34358878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F522A8-63A3-47A6-8072-C4D1D6B79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2948D5F-3E72-40CB-85BF-0731A6F3FDBF}"/>
              </a:ext>
            </a:extLst>
          </p:cNvPr>
          <p:cNvSpPr/>
          <p:nvPr/>
        </p:nvSpPr>
        <p:spPr>
          <a:xfrm>
            <a:off x="152401" y="112644"/>
            <a:ext cx="961103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Partner Channels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DB09CC0-F116-4ED7-931E-B3AF6089DC4B}"/>
              </a:ext>
            </a:extLst>
          </p:cNvPr>
          <p:cNvSpPr/>
          <p:nvPr/>
        </p:nvSpPr>
        <p:spPr>
          <a:xfrm>
            <a:off x="152401" y="171851"/>
            <a:ext cx="11665973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2686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9400" dirty="0">
                <a:solidFill>
                  <a:schemeClr val="tx1"/>
                </a:solidFill>
                <a:latin typeface="Montserrat Medium" panose="00000600000000000000" pitchFamily="2" charset="0"/>
              </a:rPr>
              <a:t>Canvas Description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2C41572-10D5-497B-A633-B08727DC78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9024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105734-4B4C-4368-BFB4-A88B6F73C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651D84B-76B6-4886-B48B-1D6ED4F31CF1}"/>
              </a:ext>
            </a:extLst>
          </p:cNvPr>
          <p:cNvSpPr/>
          <p:nvPr/>
        </p:nvSpPr>
        <p:spPr>
          <a:xfrm>
            <a:off x="152401" y="152400"/>
            <a:ext cx="11880574" cy="6407426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Wholesaler</a:t>
            </a:r>
            <a:endParaRPr lang="de-CH" sz="11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5804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F522A8-63A3-47A6-8072-C4D1D6B79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2948D5F-3E72-40CB-85BF-0731A6F3FDBF}"/>
              </a:ext>
            </a:extLst>
          </p:cNvPr>
          <p:cNvSpPr/>
          <p:nvPr/>
        </p:nvSpPr>
        <p:spPr>
          <a:xfrm>
            <a:off x="152401" y="112644"/>
            <a:ext cx="961103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Wholesaler</a:t>
            </a:r>
            <a:endParaRPr lang="de-CH" sz="88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DB09CC0-F116-4ED7-931E-B3AF6089DC4B}"/>
              </a:ext>
            </a:extLst>
          </p:cNvPr>
          <p:cNvSpPr/>
          <p:nvPr/>
        </p:nvSpPr>
        <p:spPr>
          <a:xfrm>
            <a:off x="152401" y="171851"/>
            <a:ext cx="11665973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2284952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105734-4B4C-4368-BFB4-A88B6F73C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651D84B-76B6-4886-B48B-1D6ED4F31CF1}"/>
              </a:ext>
            </a:extLst>
          </p:cNvPr>
          <p:cNvSpPr/>
          <p:nvPr/>
        </p:nvSpPr>
        <p:spPr>
          <a:xfrm>
            <a:off x="152401" y="152400"/>
            <a:ext cx="11880574" cy="6407426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Partner Store</a:t>
            </a:r>
          </a:p>
        </p:txBody>
      </p:sp>
    </p:spTree>
    <p:extLst>
      <p:ext uri="{BB962C8B-B14F-4D97-AF65-F5344CB8AC3E}">
        <p14:creationId xmlns:p14="http://schemas.microsoft.com/office/powerpoint/2010/main" val="24497346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F522A8-63A3-47A6-8072-C4D1D6B79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2948D5F-3E72-40CB-85BF-0731A6F3FDBF}"/>
              </a:ext>
            </a:extLst>
          </p:cNvPr>
          <p:cNvSpPr/>
          <p:nvPr/>
        </p:nvSpPr>
        <p:spPr>
          <a:xfrm>
            <a:off x="152401" y="112644"/>
            <a:ext cx="961103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Partner Store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DB09CC0-F116-4ED7-931E-B3AF6089DC4B}"/>
              </a:ext>
            </a:extLst>
          </p:cNvPr>
          <p:cNvSpPr/>
          <p:nvPr/>
        </p:nvSpPr>
        <p:spPr>
          <a:xfrm>
            <a:off x="275303" y="171851"/>
            <a:ext cx="11543071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316038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125659" y="902043"/>
            <a:ext cx="7199870" cy="4965052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5752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9A690-163F-419B-BAF7-4FD393B3E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1A8E0C8-4E5F-41DB-8305-C76483AE3A29}"/>
              </a:ext>
            </a:extLst>
          </p:cNvPr>
          <p:cNvSpPr/>
          <p:nvPr/>
        </p:nvSpPr>
        <p:spPr>
          <a:xfrm>
            <a:off x="152401" y="152400"/>
            <a:ext cx="11880574" cy="6407426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Government</a:t>
            </a:r>
          </a:p>
        </p:txBody>
      </p:sp>
    </p:spTree>
    <p:extLst>
      <p:ext uri="{BB962C8B-B14F-4D97-AF65-F5344CB8AC3E}">
        <p14:creationId xmlns:p14="http://schemas.microsoft.com/office/powerpoint/2010/main" val="289463253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97467A1-C48A-4A49-927A-DEC424825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A0F2A1AF-BE09-4510-9EA9-C8CFF222F316}"/>
              </a:ext>
            </a:extLst>
          </p:cNvPr>
          <p:cNvSpPr/>
          <p:nvPr/>
        </p:nvSpPr>
        <p:spPr>
          <a:xfrm>
            <a:off x="152401" y="112644"/>
            <a:ext cx="961103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Government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8957E96-2FEA-4478-AF36-438DCCC7562F}"/>
              </a:ext>
            </a:extLst>
          </p:cNvPr>
          <p:cNvSpPr/>
          <p:nvPr/>
        </p:nvSpPr>
        <p:spPr>
          <a:xfrm>
            <a:off x="265471" y="171851"/>
            <a:ext cx="11592231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565023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9A690-163F-419B-BAF7-4FD393B3E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1A8E0C8-4E5F-41DB-8305-C76483AE3A29}"/>
              </a:ext>
            </a:extLst>
          </p:cNvPr>
          <p:cNvSpPr/>
          <p:nvPr/>
        </p:nvSpPr>
        <p:spPr>
          <a:xfrm>
            <a:off x="152401" y="152400"/>
            <a:ext cx="11880574" cy="5727717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9400" dirty="0">
                <a:solidFill>
                  <a:schemeClr val="tx1"/>
                </a:solidFill>
                <a:latin typeface="Montserrat Medium" panose="00000600000000000000" pitchFamily="2" charset="0"/>
              </a:rPr>
              <a:t>Academic Institute</a:t>
            </a:r>
          </a:p>
        </p:txBody>
      </p:sp>
    </p:spTree>
    <p:extLst>
      <p:ext uri="{BB962C8B-B14F-4D97-AF65-F5344CB8AC3E}">
        <p14:creationId xmlns:p14="http://schemas.microsoft.com/office/powerpoint/2010/main" val="164749567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97467A1-C48A-4A49-927A-DEC424825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A0F2A1AF-BE09-4510-9EA9-C8CFF222F316}"/>
              </a:ext>
            </a:extLst>
          </p:cNvPr>
          <p:cNvSpPr/>
          <p:nvPr/>
        </p:nvSpPr>
        <p:spPr>
          <a:xfrm>
            <a:off x="152401" y="112644"/>
            <a:ext cx="961103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Academic Institute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8957E96-2FEA-4478-AF36-438DCCC7562F}"/>
              </a:ext>
            </a:extLst>
          </p:cNvPr>
          <p:cNvSpPr/>
          <p:nvPr/>
        </p:nvSpPr>
        <p:spPr>
          <a:xfrm>
            <a:off x="152401" y="171851"/>
            <a:ext cx="11715133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352410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9A690-163F-419B-BAF7-4FD393B3E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1A8E0C8-4E5F-41DB-8305-C76483AE3A29}"/>
              </a:ext>
            </a:extLst>
          </p:cNvPr>
          <p:cNvSpPr/>
          <p:nvPr/>
        </p:nvSpPr>
        <p:spPr>
          <a:xfrm>
            <a:off x="152401" y="152399"/>
            <a:ext cx="11880574" cy="6258659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0500" dirty="0">
                <a:solidFill>
                  <a:schemeClr val="tx1"/>
                </a:solidFill>
                <a:latin typeface="Montserrat Medium" panose="00000600000000000000" pitchFamily="2" charset="0"/>
              </a:rPr>
              <a:t>Business Partner</a:t>
            </a:r>
          </a:p>
        </p:txBody>
      </p:sp>
    </p:spTree>
    <p:extLst>
      <p:ext uri="{BB962C8B-B14F-4D97-AF65-F5344CB8AC3E}">
        <p14:creationId xmlns:p14="http://schemas.microsoft.com/office/powerpoint/2010/main" val="318384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34992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000" dirty="0">
                <a:solidFill>
                  <a:schemeClr val="tx1"/>
                </a:solidFill>
                <a:latin typeface="Montserrat Medium" panose="00000600000000000000" pitchFamily="2" charset="0"/>
              </a:rPr>
              <a:t>Canvas </a:t>
            </a:r>
            <a:r>
              <a:rPr lang="de-CH" sz="8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description</a:t>
            </a:r>
            <a:endParaRPr lang="de-CH" sz="8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0B6EED6-1302-4D56-AD71-E6497B822D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17459" y="195521"/>
            <a:ext cx="1668857" cy="1668857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2893957-68FA-4D67-BAB0-8AD0A58F1CD8}"/>
              </a:ext>
            </a:extLst>
          </p:cNvPr>
          <p:cNvSpPr/>
          <p:nvPr/>
        </p:nvSpPr>
        <p:spPr>
          <a:xfrm>
            <a:off x="137652" y="127819"/>
            <a:ext cx="11779045" cy="3218355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486909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97467A1-C48A-4A49-927A-DEC424825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A0F2A1AF-BE09-4510-9EA9-C8CFF222F316}"/>
              </a:ext>
            </a:extLst>
          </p:cNvPr>
          <p:cNvSpPr/>
          <p:nvPr/>
        </p:nvSpPr>
        <p:spPr>
          <a:xfrm>
            <a:off x="152401" y="112644"/>
            <a:ext cx="961103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Business Partner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8957E96-2FEA-4478-AF36-438DCCC7562F}"/>
              </a:ext>
            </a:extLst>
          </p:cNvPr>
          <p:cNvSpPr/>
          <p:nvPr/>
        </p:nvSpPr>
        <p:spPr>
          <a:xfrm>
            <a:off x="275303" y="171851"/>
            <a:ext cx="11552903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1493667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9A690-163F-419B-BAF7-4FD393B3E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1A8E0C8-4E5F-41DB-8305-C76483AE3A29}"/>
              </a:ext>
            </a:extLst>
          </p:cNvPr>
          <p:cNvSpPr/>
          <p:nvPr/>
        </p:nvSpPr>
        <p:spPr>
          <a:xfrm>
            <a:off x="152401" y="152399"/>
            <a:ext cx="11880574" cy="6258659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Individual</a:t>
            </a:r>
          </a:p>
        </p:txBody>
      </p:sp>
    </p:spTree>
    <p:extLst>
      <p:ext uri="{BB962C8B-B14F-4D97-AF65-F5344CB8AC3E}">
        <p14:creationId xmlns:p14="http://schemas.microsoft.com/office/powerpoint/2010/main" val="379935173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97467A1-C48A-4A49-927A-DEC424825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A0F2A1AF-BE09-4510-9EA9-C8CFF222F316}"/>
              </a:ext>
            </a:extLst>
          </p:cNvPr>
          <p:cNvSpPr/>
          <p:nvPr/>
        </p:nvSpPr>
        <p:spPr>
          <a:xfrm>
            <a:off x="152401" y="112644"/>
            <a:ext cx="961103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Individual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8957E96-2FEA-4478-AF36-438DCCC7562F}"/>
              </a:ext>
            </a:extLst>
          </p:cNvPr>
          <p:cNvSpPr/>
          <p:nvPr/>
        </p:nvSpPr>
        <p:spPr>
          <a:xfrm>
            <a:off x="245806" y="171851"/>
            <a:ext cx="11474186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7515203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125659" y="902043"/>
            <a:ext cx="7199870" cy="4965052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873566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EDA9D47-BB5E-4071-8705-188FE8F42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B968693-29A7-4636-8EB1-F89569A4804E}"/>
              </a:ext>
            </a:extLst>
          </p:cNvPr>
          <p:cNvSpPr/>
          <p:nvPr/>
        </p:nvSpPr>
        <p:spPr>
          <a:xfrm>
            <a:off x="152401" y="159025"/>
            <a:ext cx="11880574" cy="6258659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Support </a:t>
            </a:r>
            <a:r>
              <a:rPr lang="de-CH" sz="11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Process</a:t>
            </a:r>
            <a:endParaRPr lang="de-CH" sz="11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96556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DBE44A-A598-45C2-AF49-18610528B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D28702C6-D82B-457A-A1BA-B9773EE08E80}"/>
              </a:ext>
            </a:extLst>
          </p:cNvPr>
          <p:cNvSpPr/>
          <p:nvPr/>
        </p:nvSpPr>
        <p:spPr>
          <a:xfrm>
            <a:off x="152401" y="112644"/>
            <a:ext cx="961103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Support 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Process</a:t>
            </a:r>
            <a:endParaRPr lang="de-CH" sz="88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2FBD31D-0A33-4542-81E8-0A502C9EF100}"/>
              </a:ext>
            </a:extLst>
          </p:cNvPr>
          <p:cNvSpPr/>
          <p:nvPr/>
        </p:nvSpPr>
        <p:spPr>
          <a:xfrm>
            <a:off x="218661" y="171851"/>
            <a:ext cx="11555896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6360219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EDA9D47-BB5E-4071-8705-188FE8F42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B968693-29A7-4636-8EB1-F89569A4804E}"/>
              </a:ext>
            </a:extLst>
          </p:cNvPr>
          <p:cNvSpPr/>
          <p:nvPr/>
        </p:nvSpPr>
        <p:spPr>
          <a:xfrm>
            <a:off x="152401" y="159025"/>
            <a:ext cx="11880574" cy="6182140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Core </a:t>
            </a:r>
            <a:r>
              <a:rPr lang="de-CH" sz="11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Process</a:t>
            </a:r>
            <a:endParaRPr lang="de-CH" sz="11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47941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DBE44A-A598-45C2-AF49-18610528B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D28702C6-D82B-457A-A1BA-B9773EE08E80}"/>
              </a:ext>
            </a:extLst>
          </p:cNvPr>
          <p:cNvSpPr/>
          <p:nvPr/>
        </p:nvSpPr>
        <p:spPr>
          <a:xfrm>
            <a:off x="152401" y="112644"/>
            <a:ext cx="961103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Core 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Process</a:t>
            </a:r>
            <a:endParaRPr lang="de-CH" sz="88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2FBD31D-0A33-4542-81E8-0A502C9EF100}"/>
              </a:ext>
            </a:extLst>
          </p:cNvPr>
          <p:cNvSpPr/>
          <p:nvPr/>
        </p:nvSpPr>
        <p:spPr>
          <a:xfrm>
            <a:off x="245165" y="171851"/>
            <a:ext cx="11549269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7481878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125659" y="902043"/>
            <a:ext cx="7199870" cy="4965052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34285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0B89945-DC33-442F-8A13-627E34D2B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EF0A38D-D559-4E8C-BFB1-6F64907F805F}"/>
              </a:ext>
            </a:extLst>
          </p:cNvPr>
          <p:cNvSpPr/>
          <p:nvPr/>
        </p:nvSpPr>
        <p:spPr>
          <a:xfrm>
            <a:off x="152401" y="159025"/>
            <a:ext cx="11880574" cy="6182140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9400" dirty="0">
                <a:solidFill>
                  <a:schemeClr val="tx1"/>
                </a:solidFill>
                <a:latin typeface="Montserrat Medium" panose="00000600000000000000" pitchFamily="2" charset="0"/>
              </a:rPr>
              <a:t>Financial </a:t>
            </a:r>
            <a:r>
              <a:rPr lang="de-CH" sz="94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Resource</a:t>
            </a:r>
            <a:endParaRPr lang="de-CH" sz="94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550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Microsoft Office PowerPoint</Application>
  <PresentationFormat>Breitbild</PresentationFormat>
  <Paragraphs>337</Paragraphs>
  <Slides>112</Slides>
  <Notes>112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112</vt:i4>
      </vt:variant>
    </vt:vector>
  </HeadingPairs>
  <TitlesOfParts>
    <vt:vector size="117" baseType="lpstr">
      <vt:lpstr>Arial</vt:lpstr>
      <vt:lpstr>Calibri</vt:lpstr>
      <vt:lpstr>Calibri Light</vt:lpstr>
      <vt:lpstr>Montserrat Medium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Fachhochschule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 Peter</dc:creator>
  <cp:lastModifiedBy>Peter Marco</cp:lastModifiedBy>
  <cp:revision>109</cp:revision>
  <dcterms:created xsi:type="dcterms:W3CDTF">2019-11-22T06:46:19Z</dcterms:created>
  <dcterms:modified xsi:type="dcterms:W3CDTF">2020-02-25T10:05:26Z</dcterms:modified>
</cp:coreProperties>
</file>