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7" r:id="rId2"/>
    <p:sldId id="268" r:id="rId3"/>
    <p:sldId id="270" r:id="rId4"/>
    <p:sldId id="271" r:id="rId5"/>
    <p:sldId id="272" r:id="rId6"/>
    <p:sldId id="273" r:id="rId7"/>
    <p:sldId id="274" r:id="rId8"/>
    <p:sldId id="286" r:id="rId9"/>
    <p:sldId id="287" r:id="rId10"/>
    <p:sldId id="257" r:id="rId11"/>
    <p:sldId id="288" r:id="rId12"/>
    <p:sldId id="291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289" r:id="rId28"/>
    <p:sldId id="290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1" r:id="rId42"/>
    <p:sldId id="278" r:id="rId43"/>
    <p:sldId id="279" r:id="rId44"/>
    <p:sldId id="280" r:id="rId45"/>
    <p:sldId id="281" r:id="rId46"/>
    <p:sldId id="282" r:id="rId47"/>
    <p:sldId id="283" r:id="rId48"/>
    <p:sldId id="285" r:id="rId49"/>
    <p:sldId id="275" r:id="rId50"/>
    <p:sldId id="258" r:id="rId51"/>
    <p:sldId id="262" r:id="rId52"/>
    <p:sldId id="256" r:id="rId53"/>
    <p:sldId id="264" r:id="rId54"/>
    <p:sldId id="263" r:id="rId55"/>
    <p:sldId id="260" r:id="rId56"/>
    <p:sldId id="265" r:id="rId57"/>
    <p:sldId id="266" r:id="rId5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4906C"/>
    <a:srgbClr val="F38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A01B-47F4-4A72-B313-CDCBEB24B9AA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369C-B37E-416F-A200-175D84A25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99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Panel-</a:t>
            </a:r>
            <a:r>
              <a:rPr lang="de-CH" dirty="0" err="1"/>
              <a:t>example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694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6400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9874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565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983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8172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0819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7718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6275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3263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3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856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928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0213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3798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0685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6246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177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53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7582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5912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711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521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58920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1631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78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7099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37677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76693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0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275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9546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83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6277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33909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20971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39322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20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91272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85815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362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76970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06961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5686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3374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4468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9924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38463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97242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9830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79949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Cost</a:t>
            </a:r>
            <a:r>
              <a:rPr lang="de-CH" baseline="0" dirty="0"/>
              <a:t> </a:t>
            </a:r>
            <a:r>
              <a:rPr lang="de-CH" baseline="0" dirty="0" err="1"/>
              <a:t>Structure</a:t>
            </a:r>
            <a:r>
              <a:rPr lang="de-CH" baseline="0" dirty="0"/>
              <a:t> – </a:t>
            </a:r>
            <a:r>
              <a:rPr lang="de-CH" baseline="0" dirty="0" err="1"/>
              <a:t>fixed</a:t>
            </a:r>
            <a:r>
              <a:rPr lang="de-CH" baseline="0" dirty="0"/>
              <a:t> </a:t>
            </a:r>
            <a:r>
              <a:rPr lang="de-CH" baseline="0" dirty="0" err="1"/>
              <a:t>Costs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4821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Cost</a:t>
            </a:r>
            <a:r>
              <a:rPr lang="de-CH" baseline="0" dirty="0"/>
              <a:t> </a:t>
            </a:r>
            <a:r>
              <a:rPr lang="de-CH" baseline="0" dirty="0" err="1"/>
              <a:t>Structure</a:t>
            </a:r>
            <a:r>
              <a:rPr lang="de-CH" baseline="0" dirty="0"/>
              <a:t> – Variable </a:t>
            </a:r>
            <a:r>
              <a:rPr lang="de-CH" baseline="0" dirty="0" err="1"/>
              <a:t>Costs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593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638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338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9603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94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172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183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17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72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90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190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747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201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813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452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44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92051-9F01-459E-BB84-2389E6066350}" type="datetimeFigureOut">
              <a:rPr lang="de-CH" smtClean="0"/>
              <a:t>24.02.2020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50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7" b="1862"/>
          <a:stretch/>
        </p:blipFill>
        <p:spPr>
          <a:xfrm>
            <a:off x="1" y="138518"/>
            <a:ext cx="12191999" cy="659179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2869" y="228600"/>
            <a:ext cx="983456" cy="116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Model Design</a:t>
            </a:r>
          </a:p>
        </p:txBody>
      </p:sp>
      <p:sp>
        <p:nvSpPr>
          <p:cNvPr id="6" name="Rechteck 5"/>
          <p:cNvSpPr/>
          <p:nvPr/>
        </p:nvSpPr>
        <p:spPr>
          <a:xfrm>
            <a:off x="92869" y="377022"/>
            <a:ext cx="983456" cy="116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Model </a:t>
            </a:r>
            <a:r>
              <a:rPr lang="de-CH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Canvas</a:t>
            </a:r>
            <a:endParaRPr lang="de-CH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l="13227" t="18266" r="13990" b="13385"/>
          <a:stretch/>
        </p:blipFill>
        <p:spPr>
          <a:xfrm>
            <a:off x="1221376" y="659027"/>
            <a:ext cx="10863544" cy="5489049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1827101" y="4862974"/>
            <a:ext cx="1262087" cy="709924"/>
            <a:chOff x="1827101" y="4904163"/>
            <a:chExt cx="1262087" cy="709924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01" y="4904163"/>
              <a:ext cx="1262087" cy="70992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1827101" y="5120625"/>
              <a:ext cx="1262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/>
                <a:t>Salaries</a:t>
              </a:r>
              <a:endParaRPr lang="de-CH" dirty="0"/>
            </a:p>
          </p:txBody>
        </p:sp>
      </p:grpSp>
      <p:sp>
        <p:nvSpPr>
          <p:cNvPr id="12" name="Rechteck 11"/>
          <p:cNvSpPr/>
          <p:nvPr/>
        </p:nvSpPr>
        <p:spPr>
          <a:xfrm>
            <a:off x="92869" y="493704"/>
            <a:ext cx="1068666" cy="56897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Cost</a:t>
            </a:r>
            <a:r>
              <a:rPr lang="de-CH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Structure</a:t>
            </a:r>
            <a:endParaRPr lang="de-CH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142059" y="708703"/>
            <a:ext cx="468629" cy="288147"/>
            <a:chOff x="1827101" y="4881586"/>
            <a:chExt cx="1262087" cy="776025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01" y="4904163"/>
              <a:ext cx="1262087" cy="709924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1827101" y="4881586"/>
              <a:ext cx="1262087" cy="77602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de-CH" sz="700" dirty="0"/>
                <a:t>Fixed </a:t>
              </a:r>
              <a:r>
                <a:rPr lang="de-CH" sz="700" dirty="0" err="1"/>
                <a:t>Costs</a:t>
              </a:r>
              <a:endParaRPr lang="de-CH" sz="9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53905" y="705178"/>
            <a:ext cx="468629" cy="288147"/>
            <a:chOff x="1827101" y="4872103"/>
            <a:chExt cx="1262087" cy="776025"/>
          </a:xfrm>
        </p:grpSpPr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04" y="4904163"/>
              <a:ext cx="1262082" cy="709924"/>
            </a:xfrm>
            <a:prstGeom prst="rect">
              <a:avLst/>
            </a:prstGeom>
          </p:spPr>
        </p:pic>
        <p:sp>
          <p:nvSpPr>
            <p:cNvPr id="19" name="Textfeld 18"/>
            <p:cNvSpPr txBox="1"/>
            <p:nvPr/>
          </p:nvSpPr>
          <p:spPr>
            <a:xfrm>
              <a:off x="1827101" y="4872103"/>
              <a:ext cx="1262087" cy="77602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de-CH" sz="700" dirty="0"/>
                <a:t>Variable </a:t>
              </a:r>
              <a:r>
                <a:rPr lang="de-CH" sz="700" dirty="0" err="1"/>
                <a:t>Costs</a:t>
              </a:r>
              <a:endParaRPr lang="de-CH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53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55904" y="894664"/>
            <a:ext cx="7199870" cy="5183793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012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600" dirty="0">
                <a:solidFill>
                  <a:schemeClr val="tx1"/>
                </a:solidFill>
                <a:latin typeface="Montserrat Medium" panose="00000600000000000000" pitchFamily="2" charset="0"/>
              </a:rPr>
              <a:t>Qualitative Values</a:t>
            </a:r>
          </a:p>
        </p:txBody>
      </p:sp>
    </p:spTree>
    <p:extLst>
      <p:ext uri="{BB962C8B-B14F-4D97-AF65-F5344CB8AC3E}">
        <p14:creationId xmlns:p14="http://schemas.microsoft.com/office/powerpoint/2010/main" val="168899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Qualitative </a:t>
            </a:r>
          </a:p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Values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159026" y="181683"/>
            <a:ext cx="11639684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629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Accessibility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0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Accessibility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159025" y="181683"/>
            <a:ext cx="1163968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951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Mass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Customization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2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Mass </a:t>
            </a:r>
          </a:p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Customization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35975" y="181683"/>
            <a:ext cx="11562736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491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7294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Design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85135" y="181683"/>
            <a:ext cx="11513576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620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09358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Designed</a:t>
            </a:r>
            <a:r>
              <a:rPr lang="de-CH" sz="12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12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for</a:t>
            </a:r>
            <a:endParaRPr lang="de-CH" sz="12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875460-6E3B-4239-9A76-AA863325B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6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Status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85135" y="181683"/>
            <a:ext cx="1151357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403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3614712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Convenience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45806" y="181683"/>
            <a:ext cx="11552904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4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000" dirty="0">
                <a:solidFill>
                  <a:schemeClr val="tx1"/>
                </a:solidFill>
                <a:latin typeface="Montserrat Medium" panose="00000600000000000000" pitchFamily="2" charset="0"/>
              </a:rPr>
              <a:t>Customer Co-</a:t>
            </a:r>
            <a:r>
              <a:rPr lang="de-CH" sz="8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Customer </a:t>
            </a:r>
          </a:p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Co-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159025" y="181683"/>
            <a:ext cx="1163968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8437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Newness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99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Newness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178689" y="181683"/>
            <a:ext cx="1163968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9556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200" dirty="0">
                <a:solidFill>
                  <a:schemeClr val="tx1"/>
                </a:solidFill>
                <a:latin typeface="Montserrat Medium" panose="00000600000000000000" pitchFamily="2" charset="0"/>
              </a:rPr>
              <a:t>Quantitative Values</a:t>
            </a:r>
          </a:p>
        </p:txBody>
      </p:sp>
    </p:spTree>
    <p:extLst>
      <p:ext uri="{BB962C8B-B14F-4D97-AF65-F5344CB8AC3E}">
        <p14:creationId xmlns:p14="http://schemas.microsoft.com/office/powerpoint/2010/main" val="3267075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Quantitative </a:t>
            </a:r>
          </a:p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Values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189308" y="181683"/>
            <a:ext cx="1178467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0056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11001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35005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Designed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for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F12E61-969D-4C04-84E1-110FBA13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7459" y="195521"/>
            <a:ext cx="1668857" cy="16688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2893957-68FA-4D67-BAB0-8AD0A58F1CD8}"/>
              </a:ext>
            </a:extLst>
          </p:cNvPr>
          <p:cNvSpPr/>
          <p:nvPr/>
        </p:nvSpPr>
        <p:spPr>
          <a:xfrm>
            <a:off x="144559" y="172278"/>
            <a:ext cx="11641757" cy="3114261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481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Performance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85136" y="181683"/>
            <a:ext cx="11688848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454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Cost</a:t>
            </a:r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Reduction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17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Cost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Reduction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45806" y="181683"/>
            <a:ext cx="11728177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7672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2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Getting</a:t>
            </a:r>
            <a:r>
              <a:rPr lang="de-CH" sz="82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2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the</a:t>
            </a:r>
            <a:r>
              <a:rPr lang="de-CH" sz="8200" dirty="0">
                <a:solidFill>
                  <a:schemeClr val="tx1"/>
                </a:solidFill>
                <a:latin typeface="Montserrat Medium" panose="00000600000000000000" pitchFamily="2" charset="0"/>
              </a:rPr>
              <a:t> Job </a:t>
            </a:r>
            <a:r>
              <a:rPr lang="de-CH" sz="82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Done</a:t>
            </a:r>
            <a:endParaRPr lang="de-CH" sz="82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99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Getting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the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Job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Done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35974" y="181683"/>
            <a:ext cx="11738009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6702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Risk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Reduction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2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Risk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Reduction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65471" y="181683"/>
            <a:ext cx="11708512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8348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0500" dirty="0">
                <a:solidFill>
                  <a:schemeClr val="tx1"/>
                </a:solidFill>
                <a:latin typeface="Montserrat Medium" panose="00000600000000000000" pitchFamily="2" charset="0"/>
              </a:rPr>
              <a:t>Speed </a:t>
            </a:r>
            <a:r>
              <a:rPr lang="de-CH" sz="105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of</a:t>
            </a:r>
            <a:r>
              <a:rPr lang="de-CH" sz="10500" dirty="0">
                <a:solidFill>
                  <a:schemeClr val="tx1"/>
                </a:solidFill>
                <a:latin typeface="Montserrat Medium" panose="00000600000000000000" pitchFamily="2" charset="0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3593100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Speed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of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Service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94969" y="181683"/>
            <a:ext cx="11679014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0898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48250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Designed</a:t>
            </a:r>
            <a:r>
              <a:rPr lang="de-CH" sz="12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12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by</a:t>
            </a:r>
            <a:endParaRPr lang="de-CH" sz="12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AED07D7-E32D-4BE7-9DA5-102F578FB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72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Price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65471" y="181683"/>
            <a:ext cx="11708511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5605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2037574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Micro Market</a:t>
            </a:r>
          </a:p>
        </p:txBody>
      </p:sp>
    </p:spTree>
    <p:extLst>
      <p:ext uri="{BB962C8B-B14F-4D97-AF65-F5344CB8AC3E}">
        <p14:creationId xmlns:p14="http://schemas.microsoft.com/office/powerpoint/2010/main" val="1238770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5521"/>
            <a:ext cx="2819578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Micro 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304800" y="132523"/>
            <a:ext cx="11728175" cy="3233530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6013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2037574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Niche</a:t>
            </a:r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 Market</a:t>
            </a:r>
          </a:p>
        </p:txBody>
      </p:sp>
    </p:spTree>
    <p:extLst>
      <p:ext uri="{BB962C8B-B14F-4D97-AF65-F5344CB8AC3E}">
        <p14:creationId xmlns:p14="http://schemas.microsoft.com/office/powerpoint/2010/main" val="126234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5521"/>
            <a:ext cx="2819578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Niche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304800" y="132523"/>
            <a:ext cx="11728175" cy="2683564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334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2037574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Mass Market</a:t>
            </a:r>
          </a:p>
        </p:txBody>
      </p:sp>
    </p:spTree>
    <p:extLst>
      <p:ext uri="{BB962C8B-B14F-4D97-AF65-F5344CB8AC3E}">
        <p14:creationId xmlns:p14="http://schemas.microsoft.com/office/powerpoint/2010/main" val="275204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5521"/>
            <a:ext cx="2819578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Mass 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304800" y="132523"/>
            <a:ext cx="11728175" cy="2902226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1307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2037574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Segmented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Market</a:t>
            </a:r>
          </a:p>
        </p:txBody>
      </p:sp>
    </p:spTree>
    <p:extLst>
      <p:ext uri="{BB962C8B-B14F-4D97-AF65-F5344CB8AC3E}">
        <p14:creationId xmlns:p14="http://schemas.microsoft.com/office/powerpoint/2010/main" val="1154302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5521"/>
            <a:ext cx="2819578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Segmented</a:t>
            </a:r>
            <a:b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</a:b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248300" y="132523"/>
            <a:ext cx="1178467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2319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1374966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29590" y="1027032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932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3499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Designed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by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155680-AE9C-46F2-8633-140AE3E06E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7459" y="195521"/>
            <a:ext cx="1668857" cy="16688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2893957-68FA-4D67-BAB0-8AD0A58F1CD8}"/>
              </a:ext>
            </a:extLst>
          </p:cNvPr>
          <p:cNvSpPr/>
          <p:nvPr/>
        </p:nvSpPr>
        <p:spPr>
          <a:xfrm>
            <a:off x="154391" y="258417"/>
            <a:ext cx="11631925" cy="3074505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3222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7138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7052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575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8735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42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513036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85900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24334" y="944415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31836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90119" y="990906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015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Date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of</a:t>
            </a:r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6721D9-D96A-4D10-9196-12C3A0F70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3499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Date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of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5306EA-C267-41DF-AA84-4CBF5E5C60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7459" y="195521"/>
            <a:ext cx="1668857" cy="16688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2893957-68FA-4D67-BAB0-8AD0A58F1CD8}"/>
              </a:ext>
            </a:extLst>
          </p:cNvPr>
          <p:cNvSpPr/>
          <p:nvPr/>
        </p:nvSpPr>
        <p:spPr>
          <a:xfrm>
            <a:off x="245806" y="175857"/>
            <a:ext cx="11680723" cy="315065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9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400" dirty="0">
                <a:solidFill>
                  <a:schemeClr val="tx1"/>
                </a:solidFill>
                <a:latin typeface="Montserrat Medium" panose="00000600000000000000" pitchFamily="2" charset="0"/>
              </a:rPr>
              <a:t>Canvas Description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C41572-10D5-497B-A633-B08727DC78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9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3499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000" dirty="0">
                <a:solidFill>
                  <a:schemeClr val="tx1"/>
                </a:solidFill>
                <a:latin typeface="Montserrat Medium" panose="00000600000000000000" pitchFamily="2" charset="0"/>
              </a:rPr>
              <a:t>Canvas </a:t>
            </a:r>
            <a:r>
              <a:rPr lang="de-CH" sz="8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description</a:t>
            </a:r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B6EED6-1302-4D56-AD71-E6497B822D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7459" y="195521"/>
            <a:ext cx="1668857" cy="16688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2893957-68FA-4D67-BAB0-8AD0A58F1CD8}"/>
              </a:ext>
            </a:extLst>
          </p:cNvPr>
          <p:cNvSpPr/>
          <p:nvPr/>
        </p:nvSpPr>
        <p:spPr>
          <a:xfrm>
            <a:off x="137652" y="127819"/>
            <a:ext cx="11779045" cy="3218355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86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Breitbild</PresentationFormat>
  <Paragraphs>170</Paragraphs>
  <Slides>57</Slides>
  <Notes>57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Montserrat Medium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Peter</dc:creator>
  <cp:lastModifiedBy>Peter Marco</cp:lastModifiedBy>
  <cp:revision>66</cp:revision>
  <dcterms:created xsi:type="dcterms:W3CDTF">2019-11-22T06:46:19Z</dcterms:created>
  <dcterms:modified xsi:type="dcterms:W3CDTF">2020-02-24T08:34:51Z</dcterms:modified>
</cp:coreProperties>
</file>