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9"/>
  </p:notesMasterIdLst>
  <p:sldIdLst>
    <p:sldId id="267" r:id="rId2"/>
    <p:sldId id="268" r:id="rId3"/>
    <p:sldId id="270" r:id="rId4"/>
    <p:sldId id="271" r:id="rId5"/>
    <p:sldId id="272" r:id="rId6"/>
    <p:sldId id="273" r:id="rId7"/>
    <p:sldId id="274" r:id="rId8"/>
    <p:sldId id="286" r:id="rId9"/>
    <p:sldId id="287" r:id="rId10"/>
    <p:sldId id="257" r:id="rId11"/>
    <p:sldId id="288" r:id="rId12"/>
    <p:sldId id="291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289" r:id="rId28"/>
    <p:sldId id="290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61" r:id="rId42"/>
    <p:sldId id="278" r:id="rId43"/>
    <p:sldId id="279" r:id="rId44"/>
    <p:sldId id="280" r:id="rId45"/>
    <p:sldId id="281" r:id="rId46"/>
    <p:sldId id="282" r:id="rId47"/>
    <p:sldId id="283" r:id="rId48"/>
    <p:sldId id="285" r:id="rId49"/>
    <p:sldId id="275" r:id="rId50"/>
    <p:sldId id="258" r:id="rId51"/>
    <p:sldId id="332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33" r:id="rId62"/>
    <p:sldId id="334" r:id="rId63"/>
    <p:sldId id="344" r:id="rId64"/>
    <p:sldId id="345" r:id="rId65"/>
    <p:sldId id="346" r:id="rId66"/>
    <p:sldId id="347" r:id="rId67"/>
    <p:sldId id="348" r:id="rId68"/>
    <p:sldId id="349" r:id="rId69"/>
    <p:sldId id="262" r:id="rId70"/>
    <p:sldId id="318" r:id="rId71"/>
    <p:sldId id="320" r:id="rId72"/>
    <p:sldId id="322" r:id="rId73"/>
    <p:sldId id="323" r:id="rId74"/>
    <p:sldId id="324" r:id="rId75"/>
    <p:sldId id="325" r:id="rId76"/>
    <p:sldId id="326" r:id="rId77"/>
    <p:sldId id="327" r:id="rId78"/>
    <p:sldId id="319" r:id="rId79"/>
    <p:sldId id="321" r:id="rId80"/>
    <p:sldId id="328" r:id="rId81"/>
    <p:sldId id="329" r:id="rId82"/>
    <p:sldId id="330" r:id="rId83"/>
    <p:sldId id="331" r:id="rId84"/>
    <p:sldId id="256" r:id="rId85"/>
    <p:sldId id="350" r:id="rId86"/>
    <p:sldId id="354" r:id="rId87"/>
    <p:sldId id="351" r:id="rId88"/>
    <p:sldId id="355" r:id="rId89"/>
    <p:sldId id="352" r:id="rId90"/>
    <p:sldId id="356" r:id="rId91"/>
    <p:sldId id="353" r:id="rId92"/>
    <p:sldId id="357" r:id="rId93"/>
    <p:sldId id="264" r:id="rId94"/>
    <p:sldId id="358" r:id="rId95"/>
    <p:sldId id="360" r:id="rId96"/>
    <p:sldId id="359" r:id="rId97"/>
    <p:sldId id="361" r:id="rId98"/>
    <p:sldId id="263" r:id="rId99"/>
    <p:sldId id="362" r:id="rId100"/>
    <p:sldId id="366" r:id="rId101"/>
    <p:sldId id="363" r:id="rId102"/>
    <p:sldId id="367" r:id="rId103"/>
    <p:sldId id="364" r:id="rId104"/>
    <p:sldId id="368" r:id="rId105"/>
    <p:sldId id="365" r:id="rId106"/>
    <p:sldId id="369" r:id="rId107"/>
    <p:sldId id="260" r:id="rId108"/>
    <p:sldId id="370" r:id="rId109"/>
    <p:sldId id="373" r:id="rId110"/>
    <p:sldId id="374" r:id="rId111"/>
    <p:sldId id="375" r:id="rId112"/>
    <p:sldId id="376" r:id="rId113"/>
    <p:sldId id="377" r:id="rId114"/>
    <p:sldId id="378" r:id="rId115"/>
    <p:sldId id="379" r:id="rId116"/>
    <p:sldId id="380" r:id="rId117"/>
    <p:sldId id="381" r:id="rId118"/>
    <p:sldId id="382" r:id="rId119"/>
    <p:sldId id="383" r:id="rId120"/>
    <p:sldId id="384" r:id="rId121"/>
    <p:sldId id="385" r:id="rId122"/>
    <p:sldId id="371" r:id="rId123"/>
    <p:sldId id="372" r:id="rId124"/>
    <p:sldId id="265" r:id="rId125"/>
    <p:sldId id="399" r:id="rId126"/>
    <p:sldId id="400" r:id="rId127"/>
    <p:sldId id="401" r:id="rId128"/>
    <p:sldId id="387" r:id="rId129"/>
    <p:sldId id="388" r:id="rId130"/>
    <p:sldId id="389" r:id="rId131"/>
    <p:sldId id="390" r:id="rId132"/>
    <p:sldId id="391" r:id="rId133"/>
    <p:sldId id="392" r:id="rId134"/>
    <p:sldId id="393" r:id="rId135"/>
    <p:sldId id="394" r:id="rId136"/>
    <p:sldId id="397" r:id="rId137"/>
    <p:sldId id="398" r:id="rId1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-up Information" id="{08E5CE50-1127-4230-A5FD-DBDB7AAE19A9}">
          <p14:sldIdLst>
            <p14:sldId id="267"/>
            <p14:sldId id="268"/>
            <p14:sldId id="270"/>
            <p14:sldId id="271"/>
            <p14:sldId id="272"/>
            <p14:sldId id="273"/>
            <p14:sldId id="274"/>
            <p14:sldId id="286"/>
            <p14:sldId id="287"/>
          </p14:sldIdLst>
        </p14:section>
        <p14:section name="Value Propositions" id="{94221680-93A4-4949-B0ED-708DB00FF143}">
          <p14:sldIdLst>
            <p14:sldId id="257"/>
            <p14:sldId id="288"/>
            <p14:sldId id="291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289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Customer Segments" id="{68289076-40F9-4712-92BD-150D8E4AB6B9}">
          <p14:sldIdLst>
            <p14:sldId id="261"/>
            <p14:sldId id="278"/>
            <p14:sldId id="279"/>
            <p14:sldId id="280"/>
            <p14:sldId id="281"/>
            <p14:sldId id="282"/>
            <p14:sldId id="283"/>
            <p14:sldId id="285"/>
            <p14:sldId id="275"/>
          </p14:sldIdLst>
        </p14:section>
        <p14:section name="Customer Relationships" id="{B94530E6-9B9A-4C48-ACA3-76014774FB2A}">
          <p14:sldIdLst>
            <p14:sldId id="258"/>
            <p14:sldId id="332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33"/>
            <p14:sldId id="334"/>
            <p14:sldId id="344"/>
            <p14:sldId id="345"/>
            <p14:sldId id="346"/>
            <p14:sldId id="347"/>
            <p14:sldId id="348"/>
            <p14:sldId id="349"/>
          </p14:sldIdLst>
        </p14:section>
        <p14:section name="Channels" id="{B6D00715-07C1-4358-A417-B283E7121397}">
          <p14:sldIdLst>
            <p14:sldId id="262"/>
            <p14:sldId id="318"/>
            <p14:sldId id="320"/>
            <p14:sldId id="322"/>
            <p14:sldId id="323"/>
            <p14:sldId id="324"/>
            <p14:sldId id="325"/>
            <p14:sldId id="326"/>
            <p14:sldId id="327"/>
            <p14:sldId id="319"/>
            <p14:sldId id="321"/>
            <p14:sldId id="328"/>
            <p14:sldId id="329"/>
            <p14:sldId id="330"/>
            <p14:sldId id="331"/>
          </p14:sldIdLst>
        </p14:section>
        <p14:section name="Key Partners" id="{5EF2589D-654E-4C12-9EB4-78661382FBAA}">
          <p14:sldIdLst>
            <p14:sldId id="256"/>
            <p14:sldId id="350"/>
            <p14:sldId id="354"/>
            <p14:sldId id="351"/>
            <p14:sldId id="355"/>
            <p14:sldId id="352"/>
            <p14:sldId id="356"/>
            <p14:sldId id="353"/>
            <p14:sldId id="357"/>
          </p14:sldIdLst>
        </p14:section>
        <p14:section name="Key Activities" id="{789E029B-966F-4CEB-A89D-8A41A3E04D7B}">
          <p14:sldIdLst>
            <p14:sldId id="264"/>
            <p14:sldId id="358"/>
            <p14:sldId id="360"/>
            <p14:sldId id="359"/>
            <p14:sldId id="361"/>
          </p14:sldIdLst>
        </p14:section>
        <p14:section name="Key Resources" id="{B64C75E1-F6F1-4C13-8756-5870C657A00F}">
          <p14:sldIdLst>
            <p14:sldId id="263"/>
            <p14:sldId id="362"/>
            <p14:sldId id="366"/>
            <p14:sldId id="363"/>
            <p14:sldId id="367"/>
            <p14:sldId id="364"/>
            <p14:sldId id="368"/>
            <p14:sldId id="365"/>
            <p14:sldId id="369"/>
          </p14:sldIdLst>
        </p14:section>
        <p14:section name="Revenue Streams" id="{5532E301-5009-44CE-9903-3F91710E4D55}">
          <p14:sldIdLst>
            <p14:sldId id="260"/>
            <p14:sldId id="370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71"/>
            <p14:sldId id="372"/>
          </p14:sldIdLst>
        </p14:section>
        <p14:section name="Cost Structure" id="{F7CB7C03-8896-455C-B303-DF1B3E15A186}">
          <p14:sldIdLst>
            <p14:sldId id="265"/>
            <p14:sldId id="399"/>
            <p14:sldId id="400"/>
            <p14:sldId id="401"/>
          </p14:sldIdLst>
        </p14:section>
        <p14:section name="Old" id="{4C31B813-D443-48AF-975A-6CC1F76CFF46}">
          <p14:sldIdLst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64906C"/>
    <a:srgbClr val="F38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A01B-47F4-4A72-B313-CDCBEB24B9AA}" type="datetimeFigureOut">
              <a:rPr lang="de-CH" smtClean="0"/>
              <a:t>26.02.2020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369C-B37E-416F-A200-175D84A25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199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Panel-</a:t>
            </a:r>
            <a:r>
              <a:rPr lang="de-CH" dirty="0" err="1"/>
              <a:t>example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6945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640077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037197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37037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130065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789772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54733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29216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27153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799490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502266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3936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987427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468716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086636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194282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012632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796193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998783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457411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748160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574417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9948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256521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486921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39596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158927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15113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Cost</a:t>
            </a:r>
            <a:r>
              <a:rPr lang="de-CH" baseline="0" dirty="0"/>
              <a:t> </a:t>
            </a:r>
            <a:r>
              <a:rPr lang="de-CH" baseline="0" dirty="0" err="1"/>
              <a:t>Structure</a:t>
            </a:r>
            <a:r>
              <a:rPr lang="de-CH" baseline="0" dirty="0"/>
              <a:t> – </a:t>
            </a:r>
            <a:r>
              <a:rPr lang="de-CH" baseline="0" dirty="0" err="1"/>
              <a:t>fixed</a:t>
            </a:r>
            <a:r>
              <a:rPr lang="de-CH" baseline="0" dirty="0"/>
              <a:t> </a:t>
            </a:r>
            <a:r>
              <a:rPr lang="de-CH" baseline="0" dirty="0" err="1"/>
              <a:t>Costs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48215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Cost</a:t>
            </a:r>
            <a:r>
              <a:rPr lang="de-CH" baseline="0" dirty="0"/>
              <a:t> </a:t>
            </a:r>
            <a:r>
              <a:rPr lang="de-CH" baseline="0" dirty="0" err="1"/>
              <a:t>Structure</a:t>
            </a:r>
            <a:r>
              <a:rPr lang="de-CH" baseline="0" dirty="0"/>
              <a:t> – </a:t>
            </a:r>
            <a:r>
              <a:rPr lang="de-CH" baseline="0" dirty="0" err="1"/>
              <a:t>fixed</a:t>
            </a:r>
            <a:r>
              <a:rPr lang="de-CH" baseline="0" dirty="0"/>
              <a:t> </a:t>
            </a:r>
            <a:r>
              <a:rPr lang="de-CH" baseline="0" dirty="0" err="1"/>
              <a:t>Costs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89350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Cost</a:t>
            </a:r>
            <a:r>
              <a:rPr lang="de-CH" baseline="0" dirty="0"/>
              <a:t> </a:t>
            </a:r>
            <a:r>
              <a:rPr lang="de-CH" baseline="0" dirty="0" err="1"/>
              <a:t>Structure</a:t>
            </a:r>
            <a:r>
              <a:rPr lang="de-CH" baseline="0" dirty="0"/>
              <a:t> – </a:t>
            </a:r>
            <a:r>
              <a:rPr lang="de-CH" baseline="0" dirty="0" err="1"/>
              <a:t>fixed</a:t>
            </a:r>
            <a:r>
              <a:rPr lang="de-CH" baseline="0" dirty="0"/>
              <a:t> </a:t>
            </a:r>
            <a:r>
              <a:rPr lang="de-CH" baseline="0" dirty="0" err="1"/>
              <a:t>Costs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590525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Cost</a:t>
            </a:r>
            <a:r>
              <a:rPr lang="de-CH" baseline="0" dirty="0"/>
              <a:t> </a:t>
            </a:r>
            <a:r>
              <a:rPr lang="de-CH" baseline="0" dirty="0" err="1"/>
              <a:t>Structure</a:t>
            </a:r>
            <a:r>
              <a:rPr lang="de-CH" baseline="0" dirty="0"/>
              <a:t> – </a:t>
            </a:r>
            <a:r>
              <a:rPr lang="de-CH" baseline="0" dirty="0" err="1"/>
              <a:t>fixed</a:t>
            </a:r>
            <a:r>
              <a:rPr lang="de-CH" baseline="0" dirty="0"/>
              <a:t> </a:t>
            </a:r>
            <a:r>
              <a:rPr lang="de-CH" baseline="0" dirty="0" err="1"/>
              <a:t>Costs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30479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316899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615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98331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793850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471201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894824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471239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078843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3024965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Cost</a:t>
            </a:r>
            <a:r>
              <a:rPr lang="de-CH" baseline="0" dirty="0"/>
              <a:t> </a:t>
            </a:r>
            <a:r>
              <a:rPr lang="de-CH" baseline="0" dirty="0" err="1"/>
              <a:t>Structure</a:t>
            </a:r>
            <a:r>
              <a:rPr lang="de-CH" baseline="0" dirty="0"/>
              <a:t> – </a:t>
            </a:r>
            <a:r>
              <a:rPr lang="de-CH" baseline="0" dirty="0" err="1"/>
              <a:t>fixed</a:t>
            </a:r>
            <a:r>
              <a:rPr lang="de-CH" baseline="0" dirty="0"/>
              <a:t> </a:t>
            </a:r>
            <a:r>
              <a:rPr lang="de-CH" baseline="0" dirty="0" err="1"/>
              <a:t>Costs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709017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Cost</a:t>
            </a:r>
            <a:r>
              <a:rPr lang="de-CH" baseline="0" dirty="0"/>
              <a:t> </a:t>
            </a:r>
            <a:r>
              <a:rPr lang="de-CH" baseline="0" dirty="0" err="1"/>
              <a:t>Structure</a:t>
            </a:r>
            <a:r>
              <a:rPr lang="de-CH" baseline="0" dirty="0"/>
              <a:t> – Variable </a:t>
            </a:r>
            <a:r>
              <a:rPr lang="de-CH" baseline="0" dirty="0" err="1"/>
              <a:t>Costs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468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8172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0819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7718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6275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3263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83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856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928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0213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3798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0685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6246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177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53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7582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5912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711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521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58920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1631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785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07099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37677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76693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0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92755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9546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83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6277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33909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20971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39322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220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91272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85815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362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76970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06961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5686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3374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14468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85472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78625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23377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33126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13508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09087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46881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9917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516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63863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92187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0844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27313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70719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63935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33390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06682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428583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Customer </a:t>
            </a:r>
            <a:r>
              <a:rPr lang="de-CH" dirty="0" err="1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95782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1992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338075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3834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710609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03074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66663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381657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927962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206319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985220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383241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834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960391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550309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3984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37114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Channels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63357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384632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44644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103257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64300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79632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9740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BMC-name, date, </a:t>
            </a:r>
            <a:r>
              <a:rPr lang="de-CH" dirty="0" err="1"/>
              <a:t>creator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94162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70966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934830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1197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Activities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972425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Activities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869102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Activities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27293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Activities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96464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Activities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691755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398306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738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26.02.2020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172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26.02.2020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183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26.02.2020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17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26.02.2020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72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26.02.2020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90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26.02.2020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190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26.02.2020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747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26.02.2020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201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26.02.2020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813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26.02.2020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452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26.02.2020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445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92051-9F01-459E-BB84-2389E6066350}" type="datetimeFigureOut">
              <a:rPr lang="de-CH" smtClean="0"/>
              <a:t>26.02.2020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850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7" b="1862"/>
          <a:stretch/>
        </p:blipFill>
        <p:spPr>
          <a:xfrm>
            <a:off x="1" y="138518"/>
            <a:ext cx="12191999" cy="659179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92869" y="228600"/>
            <a:ext cx="983456" cy="116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Model Design</a:t>
            </a:r>
          </a:p>
        </p:txBody>
      </p:sp>
      <p:sp>
        <p:nvSpPr>
          <p:cNvPr id="6" name="Rechteck 5"/>
          <p:cNvSpPr/>
          <p:nvPr/>
        </p:nvSpPr>
        <p:spPr>
          <a:xfrm>
            <a:off x="92869" y="377022"/>
            <a:ext cx="983456" cy="116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Model </a:t>
            </a:r>
            <a:r>
              <a:rPr lang="de-CH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Canvas</a:t>
            </a:r>
            <a:endParaRPr lang="de-CH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l="13227" t="18266" r="13990" b="13385"/>
          <a:stretch/>
        </p:blipFill>
        <p:spPr>
          <a:xfrm>
            <a:off x="1221376" y="659027"/>
            <a:ext cx="10863544" cy="5489049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1827101" y="4862974"/>
            <a:ext cx="1262087" cy="709924"/>
            <a:chOff x="1827101" y="4904163"/>
            <a:chExt cx="1262087" cy="709924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101" y="4904163"/>
              <a:ext cx="1262087" cy="70992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1827101" y="5120625"/>
              <a:ext cx="1262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/>
                <a:t>Salaries</a:t>
              </a:r>
              <a:endParaRPr lang="de-CH" dirty="0"/>
            </a:p>
          </p:txBody>
        </p:sp>
      </p:grpSp>
      <p:sp>
        <p:nvSpPr>
          <p:cNvPr id="12" name="Rechteck 11"/>
          <p:cNvSpPr/>
          <p:nvPr/>
        </p:nvSpPr>
        <p:spPr>
          <a:xfrm>
            <a:off x="92869" y="493704"/>
            <a:ext cx="1068666" cy="56897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Cost</a:t>
            </a:r>
            <a:r>
              <a:rPr lang="de-CH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Structure</a:t>
            </a:r>
            <a:endParaRPr lang="de-CH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142059" y="708703"/>
            <a:ext cx="468629" cy="288147"/>
            <a:chOff x="1827101" y="4881586"/>
            <a:chExt cx="1262087" cy="776025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101" y="4904163"/>
              <a:ext cx="1262087" cy="709924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1827101" y="4881586"/>
              <a:ext cx="1262087" cy="776025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de-CH" sz="700" dirty="0"/>
                <a:t>Fixed </a:t>
              </a:r>
              <a:r>
                <a:rPr lang="de-CH" sz="700" dirty="0" err="1"/>
                <a:t>Costs</a:t>
              </a:r>
              <a:endParaRPr lang="de-CH" sz="9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53905" y="705178"/>
            <a:ext cx="468629" cy="288147"/>
            <a:chOff x="1827101" y="4872103"/>
            <a:chExt cx="1262087" cy="776025"/>
          </a:xfrm>
        </p:grpSpPr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104" y="4904163"/>
              <a:ext cx="1262082" cy="709924"/>
            </a:xfrm>
            <a:prstGeom prst="rect">
              <a:avLst/>
            </a:prstGeom>
          </p:spPr>
        </p:pic>
        <p:sp>
          <p:nvSpPr>
            <p:cNvPr id="19" name="Textfeld 18"/>
            <p:cNvSpPr txBox="1"/>
            <p:nvPr/>
          </p:nvSpPr>
          <p:spPr>
            <a:xfrm>
              <a:off x="1827101" y="4872103"/>
              <a:ext cx="1262087" cy="776025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de-CH" sz="700" dirty="0"/>
                <a:t>Variable </a:t>
              </a:r>
              <a:r>
                <a:rPr lang="de-CH" sz="700" dirty="0" err="1"/>
                <a:t>Costs</a:t>
              </a:r>
              <a:endParaRPr lang="de-CH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53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355904" y="894664"/>
            <a:ext cx="7199870" cy="5183793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01223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20FFE2-A5A7-4EA5-8929-7AA074D5C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CB4F2BD-08D6-4939-B2F9-7A7F5B9F44DF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Financial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Resource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8D6542-1088-40BE-8352-18A266D7C66D}"/>
              </a:ext>
            </a:extLst>
          </p:cNvPr>
          <p:cNvSpPr/>
          <p:nvPr/>
        </p:nvSpPr>
        <p:spPr>
          <a:xfrm>
            <a:off x="152401" y="171851"/>
            <a:ext cx="11567591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7957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B89945-DC33-442F-8A13-627E34D2B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EF0A38D-D559-4E8C-BFB1-6F64907F805F}"/>
              </a:ext>
            </a:extLst>
          </p:cNvPr>
          <p:cNvSpPr/>
          <p:nvPr/>
        </p:nvSpPr>
        <p:spPr>
          <a:xfrm>
            <a:off x="152401" y="159025"/>
            <a:ext cx="11880574" cy="6182140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0000" dirty="0">
                <a:solidFill>
                  <a:schemeClr val="tx1"/>
                </a:solidFill>
                <a:latin typeface="Montserrat Medium" panose="00000600000000000000" pitchFamily="2" charset="0"/>
              </a:rPr>
              <a:t>Human </a:t>
            </a:r>
            <a:r>
              <a:rPr lang="de-CH" sz="10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Resource</a:t>
            </a:r>
            <a:endParaRPr lang="de-CH" sz="10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530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20FFE2-A5A7-4EA5-8929-7AA074D5C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CB4F2BD-08D6-4939-B2F9-7A7F5B9F44DF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Human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Resource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8D6542-1088-40BE-8352-18A266D7C66D}"/>
              </a:ext>
            </a:extLst>
          </p:cNvPr>
          <p:cNvSpPr/>
          <p:nvPr/>
        </p:nvSpPr>
        <p:spPr>
          <a:xfrm>
            <a:off x="152402" y="171851"/>
            <a:ext cx="11728172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15008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B89945-DC33-442F-8A13-627E34D2B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EF0A38D-D559-4E8C-BFB1-6F64907F805F}"/>
              </a:ext>
            </a:extLst>
          </p:cNvPr>
          <p:cNvSpPr/>
          <p:nvPr/>
        </p:nvSpPr>
        <p:spPr>
          <a:xfrm>
            <a:off x="152401" y="159025"/>
            <a:ext cx="11880574" cy="6182140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4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Intellectual</a:t>
            </a:r>
            <a:r>
              <a:rPr lang="de-CH" sz="84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4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Resource</a:t>
            </a:r>
            <a:endParaRPr lang="de-CH" sz="84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564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20FFE2-A5A7-4EA5-8929-7AA074D5C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CB4F2BD-08D6-4939-B2F9-7A7F5B9F44DF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Intellectual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Resource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8D6542-1088-40BE-8352-18A266D7C66D}"/>
              </a:ext>
            </a:extLst>
          </p:cNvPr>
          <p:cNvSpPr/>
          <p:nvPr/>
        </p:nvSpPr>
        <p:spPr>
          <a:xfrm>
            <a:off x="278296" y="171851"/>
            <a:ext cx="11536016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91045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B89945-DC33-442F-8A13-627E34D2B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EF0A38D-D559-4E8C-BFB1-6F64907F805F}"/>
              </a:ext>
            </a:extLst>
          </p:cNvPr>
          <p:cNvSpPr/>
          <p:nvPr/>
        </p:nvSpPr>
        <p:spPr>
          <a:xfrm>
            <a:off x="152401" y="159025"/>
            <a:ext cx="11880574" cy="6182140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6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Physical</a:t>
            </a:r>
            <a:r>
              <a:rPr lang="de-CH" sz="96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96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Resource</a:t>
            </a:r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6725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20FFE2-A5A7-4EA5-8929-7AA074D5C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CB4F2BD-08D6-4939-B2F9-7A7F5B9F44DF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Physical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Resource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8D6542-1088-40BE-8352-18A266D7C66D}"/>
              </a:ext>
            </a:extLst>
          </p:cNvPr>
          <p:cNvSpPr/>
          <p:nvPr/>
        </p:nvSpPr>
        <p:spPr>
          <a:xfrm>
            <a:off x="258418" y="171851"/>
            <a:ext cx="11461574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83759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513036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859001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410759-2A9C-4C5D-8846-E02A24841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B7DAAAB-BB0C-4876-8E00-34CFB5322FD0}"/>
              </a:ext>
            </a:extLst>
          </p:cNvPr>
          <p:cNvSpPr/>
          <p:nvPr/>
        </p:nvSpPr>
        <p:spPr>
          <a:xfrm>
            <a:off x="152401" y="159025"/>
            <a:ext cx="11880574" cy="6182140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600" dirty="0">
                <a:solidFill>
                  <a:schemeClr val="tx1"/>
                </a:solidFill>
                <a:latin typeface="Montserrat Medium" panose="00000600000000000000" pitchFamily="2" charset="0"/>
              </a:rPr>
              <a:t>Fee-</a:t>
            </a:r>
            <a:r>
              <a:rPr lang="de-CH" sz="86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based</a:t>
            </a:r>
            <a:r>
              <a:rPr lang="de-CH" sz="86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6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Revenues</a:t>
            </a:r>
            <a:endParaRPr lang="de-CH" sz="8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870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CDA023-A6D8-4C27-9F8F-7F042EE0B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5A16251-256F-4D13-A307-0F06FBDDD39A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Fee-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based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Revenues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01A9D07-1CF6-4106-9706-780E90EEC934}"/>
              </a:ext>
            </a:extLst>
          </p:cNvPr>
          <p:cNvSpPr/>
          <p:nvPr/>
        </p:nvSpPr>
        <p:spPr>
          <a:xfrm>
            <a:off x="284922" y="171851"/>
            <a:ext cx="11483008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863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600" dirty="0">
                <a:solidFill>
                  <a:schemeClr val="tx1"/>
                </a:solidFill>
                <a:latin typeface="Montserrat Medium" panose="00000600000000000000" pitchFamily="2" charset="0"/>
              </a:rPr>
              <a:t>Qualitative Values</a:t>
            </a:r>
          </a:p>
        </p:txBody>
      </p:sp>
    </p:spTree>
    <p:extLst>
      <p:ext uri="{BB962C8B-B14F-4D97-AF65-F5344CB8AC3E}">
        <p14:creationId xmlns:p14="http://schemas.microsoft.com/office/powerpoint/2010/main" val="168899523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410759-2A9C-4C5D-8846-E02A24841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B7DAAAB-BB0C-4876-8E00-34CFB5322FD0}"/>
              </a:ext>
            </a:extLst>
          </p:cNvPr>
          <p:cNvSpPr/>
          <p:nvPr/>
        </p:nvSpPr>
        <p:spPr>
          <a:xfrm>
            <a:off x="152401" y="159025"/>
            <a:ext cx="11880574" cy="6182140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Usage</a:t>
            </a:r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 Fee</a:t>
            </a:r>
          </a:p>
        </p:txBody>
      </p:sp>
    </p:spTree>
    <p:extLst>
      <p:ext uri="{BB962C8B-B14F-4D97-AF65-F5344CB8AC3E}">
        <p14:creationId xmlns:p14="http://schemas.microsoft.com/office/powerpoint/2010/main" val="333626552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CDA023-A6D8-4C27-9F8F-7F042EE0B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5A16251-256F-4D13-A307-0F06FBDDD39A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Usage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Fee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01A9D07-1CF6-4106-9706-780E90EEC934}"/>
              </a:ext>
            </a:extLst>
          </p:cNvPr>
          <p:cNvSpPr/>
          <p:nvPr/>
        </p:nvSpPr>
        <p:spPr>
          <a:xfrm>
            <a:off x="324678" y="171851"/>
            <a:ext cx="11443252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588133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410759-2A9C-4C5D-8846-E02A24841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B7DAAAB-BB0C-4876-8E00-34CFB5322FD0}"/>
              </a:ext>
            </a:extLst>
          </p:cNvPr>
          <p:cNvSpPr/>
          <p:nvPr/>
        </p:nvSpPr>
        <p:spPr>
          <a:xfrm>
            <a:off x="152401" y="159025"/>
            <a:ext cx="11880574" cy="6182140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0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Subscription</a:t>
            </a:r>
            <a:r>
              <a:rPr lang="de-CH" sz="10000" dirty="0">
                <a:solidFill>
                  <a:schemeClr val="tx1"/>
                </a:solidFill>
                <a:latin typeface="Montserrat Medium" panose="00000600000000000000" pitchFamily="2" charset="0"/>
              </a:rPr>
              <a:t> Fee</a:t>
            </a:r>
          </a:p>
        </p:txBody>
      </p:sp>
    </p:spTree>
    <p:extLst>
      <p:ext uri="{BB962C8B-B14F-4D97-AF65-F5344CB8AC3E}">
        <p14:creationId xmlns:p14="http://schemas.microsoft.com/office/powerpoint/2010/main" val="195659079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CDA023-A6D8-4C27-9F8F-7F042EE0B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5A16251-256F-4D13-A307-0F06FBDDD39A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Subscription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Fee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01A9D07-1CF6-4106-9706-780E90EEC934}"/>
              </a:ext>
            </a:extLst>
          </p:cNvPr>
          <p:cNvSpPr/>
          <p:nvPr/>
        </p:nvSpPr>
        <p:spPr>
          <a:xfrm>
            <a:off x="218661" y="171851"/>
            <a:ext cx="11549269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915158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410759-2A9C-4C5D-8846-E02A24841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B7DAAAB-BB0C-4876-8E00-34CFB5322FD0}"/>
              </a:ext>
            </a:extLst>
          </p:cNvPr>
          <p:cNvSpPr/>
          <p:nvPr/>
        </p:nvSpPr>
        <p:spPr>
          <a:xfrm>
            <a:off x="152401" y="159025"/>
            <a:ext cx="11880574" cy="6182140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Brokerage Fee</a:t>
            </a:r>
          </a:p>
        </p:txBody>
      </p:sp>
    </p:spTree>
    <p:extLst>
      <p:ext uri="{BB962C8B-B14F-4D97-AF65-F5344CB8AC3E}">
        <p14:creationId xmlns:p14="http://schemas.microsoft.com/office/powerpoint/2010/main" val="280453704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CDA023-A6D8-4C27-9F8F-7F042EE0B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5A16251-256F-4D13-A307-0F06FBDDD39A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Brokerage Fee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01A9D07-1CF6-4106-9706-780E90EEC934}"/>
              </a:ext>
            </a:extLst>
          </p:cNvPr>
          <p:cNvSpPr/>
          <p:nvPr/>
        </p:nvSpPr>
        <p:spPr>
          <a:xfrm>
            <a:off x="231913" y="171851"/>
            <a:ext cx="11536017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5413592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410759-2A9C-4C5D-8846-E02A24841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B7DAAAB-BB0C-4876-8E00-34CFB5322FD0}"/>
              </a:ext>
            </a:extLst>
          </p:cNvPr>
          <p:cNvSpPr/>
          <p:nvPr/>
        </p:nvSpPr>
        <p:spPr>
          <a:xfrm>
            <a:off x="152401" y="159025"/>
            <a:ext cx="11880574" cy="6182140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7000" dirty="0">
                <a:solidFill>
                  <a:schemeClr val="tx1"/>
                </a:solidFill>
                <a:latin typeface="Montserrat Medium" panose="00000600000000000000" pitchFamily="2" charset="0"/>
              </a:rPr>
              <a:t>Lending, </a:t>
            </a:r>
            <a:r>
              <a:rPr lang="de-CH" sz="7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Renting</a:t>
            </a:r>
            <a:r>
              <a:rPr lang="de-CH" sz="7000" dirty="0">
                <a:solidFill>
                  <a:schemeClr val="tx1"/>
                </a:solidFill>
                <a:latin typeface="Montserrat Medium" panose="00000600000000000000" pitchFamily="2" charset="0"/>
              </a:rPr>
              <a:t>, Leasing</a:t>
            </a:r>
          </a:p>
        </p:txBody>
      </p:sp>
    </p:spTree>
    <p:extLst>
      <p:ext uri="{BB962C8B-B14F-4D97-AF65-F5344CB8AC3E}">
        <p14:creationId xmlns:p14="http://schemas.microsoft.com/office/powerpoint/2010/main" val="84762836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CDA023-A6D8-4C27-9F8F-7F042EE0B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5A16251-256F-4D13-A307-0F06FBDDD39A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000" dirty="0">
                <a:solidFill>
                  <a:schemeClr val="tx1"/>
                </a:solidFill>
                <a:latin typeface="Montserrat Medium" panose="00000600000000000000" pitchFamily="2" charset="0"/>
              </a:rPr>
              <a:t>Lending, </a:t>
            </a:r>
            <a:r>
              <a:rPr lang="de-CH" sz="8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Renting</a:t>
            </a:r>
            <a:r>
              <a:rPr lang="de-CH" sz="8000" dirty="0">
                <a:solidFill>
                  <a:schemeClr val="tx1"/>
                </a:solidFill>
                <a:latin typeface="Montserrat Medium" panose="00000600000000000000" pitchFamily="2" charset="0"/>
              </a:rPr>
              <a:t>, Leasing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01A9D07-1CF6-4106-9706-780E90EEC934}"/>
              </a:ext>
            </a:extLst>
          </p:cNvPr>
          <p:cNvSpPr/>
          <p:nvPr/>
        </p:nvSpPr>
        <p:spPr>
          <a:xfrm>
            <a:off x="278296" y="171851"/>
            <a:ext cx="11489634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427753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410759-2A9C-4C5D-8846-E02A24841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B7DAAAB-BB0C-4876-8E00-34CFB5322FD0}"/>
              </a:ext>
            </a:extLst>
          </p:cNvPr>
          <p:cNvSpPr/>
          <p:nvPr/>
        </p:nvSpPr>
        <p:spPr>
          <a:xfrm>
            <a:off x="152401" y="159025"/>
            <a:ext cx="11880574" cy="6182140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Advertising</a:t>
            </a:r>
          </a:p>
        </p:txBody>
      </p:sp>
    </p:spTree>
    <p:extLst>
      <p:ext uri="{BB962C8B-B14F-4D97-AF65-F5344CB8AC3E}">
        <p14:creationId xmlns:p14="http://schemas.microsoft.com/office/powerpoint/2010/main" val="77786169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CDA023-A6D8-4C27-9F8F-7F042EE0B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5A16251-256F-4D13-A307-0F06FBDDD39A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Advertising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01A9D07-1CF6-4106-9706-780E90EEC934}"/>
              </a:ext>
            </a:extLst>
          </p:cNvPr>
          <p:cNvSpPr/>
          <p:nvPr/>
        </p:nvSpPr>
        <p:spPr>
          <a:xfrm>
            <a:off x="205409" y="171851"/>
            <a:ext cx="11562521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422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Qualitative </a:t>
            </a:r>
          </a:p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Values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159026" y="181683"/>
            <a:ext cx="11639684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629464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410759-2A9C-4C5D-8846-E02A24841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B7DAAAB-BB0C-4876-8E00-34CFB5322FD0}"/>
              </a:ext>
            </a:extLst>
          </p:cNvPr>
          <p:cNvSpPr/>
          <p:nvPr/>
        </p:nvSpPr>
        <p:spPr>
          <a:xfrm>
            <a:off x="152401" y="159025"/>
            <a:ext cx="11880574" cy="6182140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Licensing</a:t>
            </a:r>
          </a:p>
        </p:txBody>
      </p:sp>
    </p:spTree>
    <p:extLst>
      <p:ext uri="{BB962C8B-B14F-4D97-AF65-F5344CB8AC3E}">
        <p14:creationId xmlns:p14="http://schemas.microsoft.com/office/powerpoint/2010/main" val="231927691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CDA023-A6D8-4C27-9F8F-7F042EE0B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5A16251-256F-4D13-A307-0F06FBDDD39A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Licensing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01A9D07-1CF6-4106-9706-780E90EEC934}"/>
              </a:ext>
            </a:extLst>
          </p:cNvPr>
          <p:cNvSpPr/>
          <p:nvPr/>
        </p:nvSpPr>
        <p:spPr>
          <a:xfrm>
            <a:off x="318052" y="171851"/>
            <a:ext cx="11449878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627709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410759-2A9C-4C5D-8846-E02A24841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B7DAAAB-BB0C-4876-8E00-34CFB5322FD0}"/>
              </a:ext>
            </a:extLst>
          </p:cNvPr>
          <p:cNvSpPr/>
          <p:nvPr/>
        </p:nvSpPr>
        <p:spPr>
          <a:xfrm>
            <a:off x="152401" y="159025"/>
            <a:ext cx="11880574" cy="6182140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Asset Sale</a:t>
            </a:r>
          </a:p>
        </p:txBody>
      </p:sp>
    </p:spTree>
    <p:extLst>
      <p:ext uri="{BB962C8B-B14F-4D97-AF65-F5344CB8AC3E}">
        <p14:creationId xmlns:p14="http://schemas.microsoft.com/office/powerpoint/2010/main" val="40502595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CDA023-A6D8-4C27-9F8F-7F042EE0B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5A16251-256F-4D13-A307-0F06FBDDD39A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Asset Sale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01A9D07-1CF6-4106-9706-780E90EEC934}"/>
              </a:ext>
            </a:extLst>
          </p:cNvPr>
          <p:cNvSpPr/>
          <p:nvPr/>
        </p:nvSpPr>
        <p:spPr>
          <a:xfrm>
            <a:off x="152401" y="171851"/>
            <a:ext cx="11668538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739630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EACE796-470F-48E5-B35C-51FE6CFAA1F3}"/>
              </a:ext>
            </a:extLst>
          </p:cNvPr>
          <p:cNvSpPr/>
          <p:nvPr/>
        </p:nvSpPr>
        <p:spPr>
          <a:xfrm>
            <a:off x="152401" y="152987"/>
            <a:ext cx="11880574" cy="6141795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Fixed </a:t>
            </a:r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Cost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A9C4BCE-3DED-413C-BC74-B5013B021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8367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97C8120-C769-41FD-BB27-5B2E50EC2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83A4BC0-8421-4E0D-9CEE-9CF1A133EFBC}"/>
              </a:ext>
            </a:extLst>
          </p:cNvPr>
          <p:cNvSpPr/>
          <p:nvPr/>
        </p:nvSpPr>
        <p:spPr>
          <a:xfrm>
            <a:off x="152401" y="112644"/>
            <a:ext cx="11111948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Fixed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Cost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0197068-52EB-4509-A669-A98B66D119E4}"/>
              </a:ext>
            </a:extLst>
          </p:cNvPr>
          <p:cNvSpPr/>
          <p:nvPr/>
        </p:nvSpPr>
        <p:spPr>
          <a:xfrm>
            <a:off x="304801" y="152401"/>
            <a:ext cx="11496260" cy="2902226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076694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EACE796-470F-48E5-B35C-51FE6CFAA1F3}"/>
              </a:ext>
            </a:extLst>
          </p:cNvPr>
          <p:cNvSpPr/>
          <p:nvPr/>
        </p:nvSpPr>
        <p:spPr>
          <a:xfrm>
            <a:off x="152401" y="152987"/>
            <a:ext cx="11880574" cy="6141795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Variable </a:t>
            </a:r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Cost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A9C4BCE-3DED-413C-BC74-B5013B021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34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97C8120-C769-41FD-BB27-5B2E50EC2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83A4BC0-8421-4E0D-9CEE-9CF1A133EFBC}"/>
              </a:ext>
            </a:extLst>
          </p:cNvPr>
          <p:cNvSpPr/>
          <p:nvPr/>
        </p:nvSpPr>
        <p:spPr>
          <a:xfrm>
            <a:off x="152401" y="112644"/>
            <a:ext cx="11111948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Variable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Cost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0197068-52EB-4509-A669-A98B66D119E4}"/>
              </a:ext>
            </a:extLst>
          </p:cNvPr>
          <p:cNvSpPr/>
          <p:nvPr/>
        </p:nvSpPr>
        <p:spPr>
          <a:xfrm>
            <a:off x="137593" y="195521"/>
            <a:ext cx="11696597" cy="2902226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295116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2037574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Micro Market</a:t>
            </a:r>
          </a:p>
        </p:txBody>
      </p:sp>
    </p:spTree>
    <p:extLst>
      <p:ext uri="{BB962C8B-B14F-4D97-AF65-F5344CB8AC3E}">
        <p14:creationId xmlns:p14="http://schemas.microsoft.com/office/powerpoint/2010/main" val="152776932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22" y="195521"/>
            <a:ext cx="2819578" cy="23721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Micro Market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0DA6-8CB9-4C1D-B2D0-10C0A0CEC10F}"/>
              </a:ext>
            </a:extLst>
          </p:cNvPr>
          <p:cNvSpPr/>
          <p:nvPr/>
        </p:nvSpPr>
        <p:spPr>
          <a:xfrm>
            <a:off x="304800" y="132523"/>
            <a:ext cx="11728175" cy="3233530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618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Accessibility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0568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2037574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Niche</a:t>
            </a:r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 Market</a:t>
            </a:r>
          </a:p>
        </p:txBody>
      </p:sp>
    </p:spTree>
    <p:extLst>
      <p:ext uri="{BB962C8B-B14F-4D97-AF65-F5344CB8AC3E}">
        <p14:creationId xmlns:p14="http://schemas.microsoft.com/office/powerpoint/2010/main" val="163532219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22" y="195521"/>
            <a:ext cx="2819578" cy="23721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Niche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Market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0DA6-8CB9-4C1D-B2D0-10C0A0CEC10F}"/>
              </a:ext>
            </a:extLst>
          </p:cNvPr>
          <p:cNvSpPr/>
          <p:nvPr/>
        </p:nvSpPr>
        <p:spPr>
          <a:xfrm>
            <a:off x="304800" y="132523"/>
            <a:ext cx="11728175" cy="2683564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099880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2037574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Mass Market</a:t>
            </a:r>
          </a:p>
        </p:txBody>
      </p:sp>
    </p:spTree>
    <p:extLst>
      <p:ext uri="{BB962C8B-B14F-4D97-AF65-F5344CB8AC3E}">
        <p14:creationId xmlns:p14="http://schemas.microsoft.com/office/powerpoint/2010/main" val="131488428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22" y="195521"/>
            <a:ext cx="2819578" cy="23721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Mass Market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0DA6-8CB9-4C1D-B2D0-10C0A0CEC10F}"/>
              </a:ext>
            </a:extLst>
          </p:cNvPr>
          <p:cNvSpPr/>
          <p:nvPr/>
        </p:nvSpPr>
        <p:spPr>
          <a:xfrm>
            <a:off x="304800" y="132523"/>
            <a:ext cx="11728175" cy="2902226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944824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2037574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Segmented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Market</a:t>
            </a:r>
          </a:p>
        </p:txBody>
      </p:sp>
    </p:spTree>
    <p:extLst>
      <p:ext uri="{BB962C8B-B14F-4D97-AF65-F5344CB8AC3E}">
        <p14:creationId xmlns:p14="http://schemas.microsoft.com/office/powerpoint/2010/main" val="336560367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122" y="195521"/>
            <a:ext cx="2819578" cy="23721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880574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Segmented</a:t>
            </a:r>
            <a:b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</a:b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Market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0DA6-8CB9-4C1D-B2D0-10C0A0CEC10F}"/>
              </a:ext>
            </a:extLst>
          </p:cNvPr>
          <p:cNvSpPr/>
          <p:nvPr/>
        </p:nvSpPr>
        <p:spPr>
          <a:xfrm>
            <a:off x="248300" y="132523"/>
            <a:ext cx="11784675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450393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224334" y="944415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827091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290119" y="990906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335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Accessibility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159025" y="181683"/>
            <a:ext cx="11639685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951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Mass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Customization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2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Mass </a:t>
            </a:r>
          </a:p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Customization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35975" y="181683"/>
            <a:ext cx="11562736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491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872948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Design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85135" y="181683"/>
            <a:ext cx="11513576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620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09358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2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Designed</a:t>
            </a:r>
            <a:r>
              <a:rPr lang="de-CH" sz="120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12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for</a:t>
            </a:r>
            <a:endParaRPr lang="de-CH" sz="12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875460-6E3B-4239-9A76-AA863325B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6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Status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85135" y="181683"/>
            <a:ext cx="11513575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4032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Convenience</a:t>
            </a:r>
          </a:p>
        </p:txBody>
      </p:sp>
    </p:spTree>
    <p:extLst>
      <p:ext uri="{BB962C8B-B14F-4D97-AF65-F5344CB8AC3E}">
        <p14:creationId xmlns:p14="http://schemas.microsoft.com/office/powerpoint/2010/main" val="3614712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Convenience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45806" y="181683"/>
            <a:ext cx="11552904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46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000" dirty="0">
                <a:solidFill>
                  <a:schemeClr val="tx1"/>
                </a:solidFill>
                <a:latin typeface="Montserrat Medium" panose="00000600000000000000" pitchFamily="2" charset="0"/>
              </a:rPr>
              <a:t>Customer Co-</a:t>
            </a:r>
            <a:r>
              <a:rPr lang="de-CH" sz="8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Customer </a:t>
            </a:r>
          </a:p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Co-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159025" y="181683"/>
            <a:ext cx="11639685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18437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3"/>
            <a:ext cx="11880574" cy="615050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Newness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99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Newness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178689" y="181683"/>
            <a:ext cx="11639685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9556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6229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200" dirty="0">
                <a:solidFill>
                  <a:schemeClr val="tx1"/>
                </a:solidFill>
                <a:latin typeface="Montserrat Medium" panose="00000600000000000000" pitchFamily="2" charset="0"/>
              </a:rPr>
              <a:t>Quantitative Values</a:t>
            </a:r>
          </a:p>
        </p:txBody>
      </p:sp>
    </p:spTree>
    <p:extLst>
      <p:ext uri="{BB962C8B-B14F-4D97-AF65-F5344CB8AC3E}">
        <p14:creationId xmlns:p14="http://schemas.microsoft.com/office/powerpoint/2010/main" val="3267075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Quantitative </a:t>
            </a:r>
          </a:p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Values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189308" y="181683"/>
            <a:ext cx="11784675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0056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6229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11001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35005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Designed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for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F12E61-969D-4C04-84E1-110FBA13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7459" y="195521"/>
            <a:ext cx="1668857" cy="166885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2893957-68FA-4D67-BAB0-8AD0A58F1CD8}"/>
              </a:ext>
            </a:extLst>
          </p:cNvPr>
          <p:cNvSpPr/>
          <p:nvPr/>
        </p:nvSpPr>
        <p:spPr>
          <a:xfrm>
            <a:off x="144559" y="172278"/>
            <a:ext cx="11641757" cy="3114261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481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Performance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85136" y="181683"/>
            <a:ext cx="11688848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4540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6229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Cost</a:t>
            </a:r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Reduction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17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Cost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Reduction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45806" y="181683"/>
            <a:ext cx="11728177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7672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6229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2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Getting</a:t>
            </a:r>
            <a:r>
              <a:rPr lang="de-CH" sz="82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2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the</a:t>
            </a:r>
            <a:r>
              <a:rPr lang="de-CH" sz="8200" dirty="0">
                <a:solidFill>
                  <a:schemeClr val="tx1"/>
                </a:solidFill>
                <a:latin typeface="Montserrat Medium" panose="00000600000000000000" pitchFamily="2" charset="0"/>
              </a:rPr>
              <a:t> Job </a:t>
            </a:r>
            <a:r>
              <a:rPr lang="de-CH" sz="82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Done</a:t>
            </a:r>
            <a:endParaRPr lang="de-CH" sz="82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99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Getting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the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Job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Done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35974" y="181683"/>
            <a:ext cx="11738009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6702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6229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Risk </a:t>
            </a:r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Reduction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2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Risk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Reduction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65471" y="181683"/>
            <a:ext cx="11708512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8348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6229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0500" dirty="0">
                <a:solidFill>
                  <a:schemeClr val="tx1"/>
                </a:solidFill>
                <a:latin typeface="Montserrat Medium" panose="00000600000000000000" pitchFamily="2" charset="0"/>
              </a:rPr>
              <a:t>Speed </a:t>
            </a:r>
            <a:r>
              <a:rPr lang="de-CH" sz="105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of</a:t>
            </a:r>
            <a:r>
              <a:rPr lang="de-CH" sz="10500" dirty="0">
                <a:solidFill>
                  <a:schemeClr val="tx1"/>
                </a:solidFill>
                <a:latin typeface="Montserrat Medium" panose="00000600000000000000" pitchFamily="2" charset="0"/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3593100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Speed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of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Service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94969" y="181683"/>
            <a:ext cx="11679014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40898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C71888-09E0-4EDF-89C0-CD8F41C3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6229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48250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2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Designed</a:t>
            </a:r>
            <a:r>
              <a:rPr lang="de-CH" sz="120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12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by</a:t>
            </a:r>
            <a:endParaRPr lang="de-CH" sz="12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AED07D7-E32D-4BE7-9DA5-102F578FB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72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043A3E-A71D-4758-9BA9-B3C08E83F66F}"/>
              </a:ext>
            </a:extLst>
          </p:cNvPr>
          <p:cNvSpPr/>
          <p:nvPr/>
        </p:nvSpPr>
        <p:spPr>
          <a:xfrm>
            <a:off x="152401" y="161804"/>
            <a:ext cx="11880574" cy="47051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Price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DF04AF-6EC0-469D-B800-F6BE3597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D7025-CC14-47F6-9789-0C9D586BB933}"/>
              </a:ext>
            </a:extLst>
          </p:cNvPr>
          <p:cNvSpPr/>
          <p:nvPr/>
        </p:nvSpPr>
        <p:spPr>
          <a:xfrm>
            <a:off x="265471" y="181683"/>
            <a:ext cx="11708511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5605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52400"/>
            <a:ext cx="11880574" cy="606949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Micro Market</a:t>
            </a:r>
          </a:p>
        </p:txBody>
      </p:sp>
    </p:spTree>
    <p:extLst>
      <p:ext uri="{BB962C8B-B14F-4D97-AF65-F5344CB8AC3E}">
        <p14:creationId xmlns:p14="http://schemas.microsoft.com/office/powerpoint/2010/main" val="1238770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0926417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Micro Market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0DA6-8CB9-4C1D-B2D0-10C0A0CEC10F}"/>
              </a:ext>
            </a:extLst>
          </p:cNvPr>
          <p:cNvSpPr/>
          <p:nvPr/>
        </p:nvSpPr>
        <p:spPr>
          <a:xfrm>
            <a:off x="304800" y="152401"/>
            <a:ext cx="11569148" cy="3233530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6013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52988"/>
            <a:ext cx="11880574" cy="610866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Niche</a:t>
            </a:r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 Market</a:t>
            </a:r>
          </a:p>
        </p:txBody>
      </p:sp>
    </p:spTree>
    <p:extLst>
      <p:ext uri="{BB962C8B-B14F-4D97-AF65-F5344CB8AC3E}">
        <p14:creationId xmlns:p14="http://schemas.microsoft.com/office/powerpoint/2010/main" val="126234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158329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Niche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Market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0DA6-8CB9-4C1D-B2D0-10C0A0CEC10F}"/>
              </a:ext>
            </a:extLst>
          </p:cNvPr>
          <p:cNvSpPr/>
          <p:nvPr/>
        </p:nvSpPr>
        <p:spPr>
          <a:xfrm>
            <a:off x="304800" y="152401"/>
            <a:ext cx="11549270" cy="2683564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334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52988"/>
            <a:ext cx="11880574" cy="612854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Mass Market</a:t>
            </a:r>
          </a:p>
        </p:txBody>
      </p:sp>
    </p:spTree>
    <p:extLst>
      <p:ext uri="{BB962C8B-B14F-4D97-AF65-F5344CB8AC3E}">
        <p14:creationId xmlns:p14="http://schemas.microsoft.com/office/powerpoint/2010/main" val="275204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1111948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Mass Market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0DA6-8CB9-4C1D-B2D0-10C0A0CEC10F}"/>
              </a:ext>
            </a:extLst>
          </p:cNvPr>
          <p:cNvSpPr/>
          <p:nvPr/>
        </p:nvSpPr>
        <p:spPr>
          <a:xfrm>
            <a:off x="304801" y="152401"/>
            <a:ext cx="11489634" cy="2902226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1307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96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52988"/>
            <a:ext cx="11880574" cy="612854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Segmented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Market</a:t>
            </a:r>
          </a:p>
        </p:txBody>
      </p:sp>
    </p:spTree>
    <p:extLst>
      <p:ext uri="{BB962C8B-B14F-4D97-AF65-F5344CB8AC3E}">
        <p14:creationId xmlns:p14="http://schemas.microsoft.com/office/powerpoint/2010/main" val="1154302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2401" y="112644"/>
            <a:ext cx="10204173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Segmented</a:t>
            </a:r>
            <a:b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</a:b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Market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170DA6-8CB9-4C1D-B2D0-10C0A0CEC10F}"/>
              </a:ext>
            </a:extLst>
          </p:cNvPr>
          <p:cNvSpPr/>
          <p:nvPr/>
        </p:nvSpPr>
        <p:spPr>
          <a:xfrm>
            <a:off x="248300" y="152401"/>
            <a:ext cx="11532883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2319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1374966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329590" y="1027032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932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3499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Designed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by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155680-AE9C-46F2-8633-140AE3E06E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7459" y="195521"/>
            <a:ext cx="1668857" cy="166885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2893957-68FA-4D67-BAB0-8AD0A58F1CD8}"/>
              </a:ext>
            </a:extLst>
          </p:cNvPr>
          <p:cNvSpPr/>
          <p:nvPr/>
        </p:nvSpPr>
        <p:spPr>
          <a:xfrm>
            <a:off x="154391" y="258417"/>
            <a:ext cx="11631925" cy="3074505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32225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7138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0A8A93-102D-4906-8F91-EA7FD7A5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870B720-52D3-4D46-937A-B7AE00E0828A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000" dirty="0">
                <a:solidFill>
                  <a:schemeClr val="tx1"/>
                </a:solidFill>
                <a:latin typeface="Montserrat Medium" panose="00000600000000000000" pitchFamily="2" charset="0"/>
              </a:rPr>
              <a:t>Human Interactions</a:t>
            </a:r>
          </a:p>
        </p:txBody>
      </p:sp>
    </p:spTree>
    <p:extLst>
      <p:ext uri="{BB962C8B-B14F-4D97-AF65-F5344CB8AC3E}">
        <p14:creationId xmlns:p14="http://schemas.microsoft.com/office/powerpoint/2010/main" val="1724710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582874-0C1F-4B98-A861-408A5B0E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5DFF5C3-878A-4C89-A90E-A252ABF00632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Human Interactions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9B846AB-CD85-4570-A390-C889E3806D4A}"/>
              </a:ext>
            </a:extLst>
          </p:cNvPr>
          <p:cNvSpPr/>
          <p:nvPr/>
        </p:nvSpPr>
        <p:spPr>
          <a:xfrm>
            <a:off x="152401" y="162019"/>
            <a:ext cx="11646309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48648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0A8A93-102D-4906-8F91-EA7FD7A5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870B720-52D3-4D46-937A-B7AE00E0828A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128316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582874-0C1F-4B98-A861-408A5B0E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5DFF5C3-878A-4C89-A90E-A252ABF00632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Communities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9B846AB-CD85-4570-A390-C889E3806D4A}"/>
              </a:ext>
            </a:extLst>
          </p:cNvPr>
          <p:cNvSpPr/>
          <p:nvPr/>
        </p:nvSpPr>
        <p:spPr>
          <a:xfrm>
            <a:off x="255639" y="162019"/>
            <a:ext cx="11543071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36395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0A8A93-102D-4906-8F91-EA7FD7A5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870B720-52D3-4D46-937A-B7AE00E0828A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000" dirty="0">
                <a:solidFill>
                  <a:schemeClr val="tx1"/>
                </a:solidFill>
                <a:latin typeface="Montserrat Medium" panose="00000600000000000000" pitchFamily="2" charset="0"/>
              </a:rPr>
              <a:t>Co-</a:t>
            </a:r>
            <a:r>
              <a:rPr lang="de-CH" sz="8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r>
              <a:rPr lang="de-CH" sz="8000" dirty="0">
                <a:solidFill>
                  <a:schemeClr val="tx1"/>
                </a:solidFill>
                <a:latin typeface="Montserrat Medium" panose="00000600000000000000" pitchFamily="2" charset="0"/>
              </a:rPr>
              <a:t> w/ People</a:t>
            </a:r>
          </a:p>
        </p:txBody>
      </p:sp>
    </p:spTree>
    <p:extLst>
      <p:ext uri="{BB962C8B-B14F-4D97-AF65-F5344CB8AC3E}">
        <p14:creationId xmlns:p14="http://schemas.microsoft.com/office/powerpoint/2010/main" val="18815495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582874-0C1F-4B98-A861-408A5B0E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5DFF5C3-878A-4C89-A90E-A252ABF00632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Co-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</a:p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w/ People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9B846AB-CD85-4570-A390-C889E3806D4A}"/>
              </a:ext>
            </a:extLst>
          </p:cNvPr>
          <p:cNvSpPr/>
          <p:nvPr/>
        </p:nvSpPr>
        <p:spPr>
          <a:xfrm>
            <a:off x="152401" y="162019"/>
            <a:ext cx="11646309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43334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0A8A93-102D-4906-8F91-EA7FD7A5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870B720-52D3-4D46-937A-B7AE00E0828A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7200" dirty="0">
                <a:solidFill>
                  <a:schemeClr val="tx1"/>
                </a:solidFill>
                <a:latin typeface="Montserrat Medium" panose="00000600000000000000" pitchFamily="2" charset="0"/>
              </a:rPr>
              <a:t>Dedicated Personal Assistance</a:t>
            </a:r>
          </a:p>
        </p:txBody>
      </p:sp>
    </p:spTree>
    <p:extLst>
      <p:ext uri="{BB962C8B-B14F-4D97-AF65-F5344CB8AC3E}">
        <p14:creationId xmlns:p14="http://schemas.microsoft.com/office/powerpoint/2010/main" val="22302039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582874-0C1F-4B98-A861-408A5B0E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5DFF5C3-878A-4C89-A90E-A252ABF00632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000" dirty="0">
                <a:solidFill>
                  <a:schemeClr val="tx1"/>
                </a:solidFill>
                <a:latin typeface="Montserrat Medium" panose="00000600000000000000" pitchFamily="2" charset="0"/>
              </a:rPr>
              <a:t>Dedicated Per-</a:t>
            </a:r>
            <a:r>
              <a:rPr lang="de-CH" sz="8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sonal</a:t>
            </a:r>
            <a:r>
              <a:rPr lang="de-CH" sz="8000" dirty="0">
                <a:solidFill>
                  <a:schemeClr val="tx1"/>
                </a:solidFill>
                <a:latin typeface="Montserrat Medium" panose="00000600000000000000" pitchFamily="2" charset="0"/>
              </a:rPr>
              <a:t> Assistance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9B846AB-CD85-4570-A390-C889E3806D4A}"/>
              </a:ext>
            </a:extLst>
          </p:cNvPr>
          <p:cNvSpPr/>
          <p:nvPr/>
        </p:nvSpPr>
        <p:spPr>
          <a:xfrm>
            <a:off x="265471" y="162019"/>
            <a:ext cx="11533239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76569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0A8A93-102D-4906-8F91-EA7FD7A5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870B720-52D3-4D46-937A-B7AE00E0828A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Personal Assistance</a:t>
            </a:r>
          </a:p>
        </p:txBody>
      </p:sp>
    </p:spTree>
    <p:extLst>
      <p:ext uri="{BB962C8B-B14F-4D97-AF65-F5344CB8AC3E}">
        <p14:creationId xmlns:p14="http://schemas.microsoft.com/office/powerpoint/2010/main" val="91224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Date </a:t>
            </a:r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of</a:t>
            </a:r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6721D9-D96A-4D10-9196-12C3A0F70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51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582874-0C1F-4B98-A861-408A5B0E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5DFF5C3-878A-4C89-A90E-A252ABF00632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Personal Assistance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9B846AB-CD85-4570-A390-C889E3806D4A}"/>
              </a:ext>
            </a:extLst>
          </p:cNvPr>
          <p:cNvSpPr/>
          <p:nvPr/>
        </p:nvSpPr>
        <p:spPr>
          <a:xfrm>
            <a:off x="152401" y="162019"/>
            <a:ext cx="11646309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82506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0A8A93-102D-4906-8F91-EA7FD7A5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870B720-52D3-4D46-937A-B7AE00E0828A}"/>
              </a:ext>
            </a:extLst>
          </p:cNvPr>
          <p:cNvSpPr/>
          <p:nvPr/>
        </p:nvSpPr>
        <p:spPr>
          <a:xfrm>
            <a:off x="152401" y="152400"/>
            <a:ext cx="11880574" cy="627832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7200" dirty="0">
                <a:solidFill>
                  <a:schemeClr val="tx1"/>
                </a:solidFill>
                <a:latin typeface="Montserrat Medium" panose="00000600000000000000" pitchFamily="2" charset="0"/>
              </a:rPr>
              <a:t>Non-Human Interactions</a:t>
            </a:r>
          </a:p>
        </p:txBody>
      </p:sp>
    </p:spTree>
    <p:extLst>
      <p:ext uri="{BB962C8B-B14F-4D97-AF65-F5344CB8AC3E}">
        <p14:creationId xmlns:p14="http://schemas.microsoft.com/office/powerpoint/2010/main" val="27872999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3178ED-1CCD-4C2C-B623-01070198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5899AC6-D474-47A2-9179-0DC986FE1AF5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Non-Human Interactions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390500-4502-46BA-B1A4-7D85DC54AFD6}"/>
              </a:ext>
            </a:extLst>
          </p:cNvPr>
          <p:cNvSpPr/>
          <p:nvPr/>
        </p:nvSpPr>
        <p:spPr>
          <a:xfrm>
            <a:off x="255638" y="162019"/>
            <a:ext cx="11572567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44262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0A8A93-102D-4906-8F91-EA7FD7A5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870B720-52D3-4D46-937A-B7AE00E0828A}"/>
              </a:ext>
            </a:extLst>
          </p:cNvPr>
          <p:cNvSpPr/>
          <p:nvPr/>
        </p:nvSpPr>
        <p:spPr>
          <a:xfrm>
            <a:off x="152401" y="152400"/>
            <a:ext cx="11880574" cy="627832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Automated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22998732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3178ED-1CCD-4C2C-B623-01070198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5899AC6-D474-47A2-9179-0DC986FE1AF5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Automated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Service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390500-4502-46BA-B1A4-7D85DC54AFD6}"/>
              </a:ext>
            </a:extLst>
          </p:cNvPr>
          <p:cNvSpPr/>
          <p:nvPr/>
        </p:nvSpPr>
        <p:spPr>
          <a:xfrm>
            <a:off x="226142" y="162019"/>
            <a:ext cx="11602063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86138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0A8A93-102D-4906-8F91-EA7FD7A5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870B720-52D3-4D46-937A-B7AE00E0828A}"/>
              </a:ext>
            </a:extLst>
          </p:cNvPr>
          <p:cNvSpPr/>
          <p:nvPr/>
        </p:nvSpPr>
        <p:spPr>
          <a:xfrm>
            <a:off x="152401" y="152400"/>
            <a:ext cx="11880574" cy="627832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000" dirty="0">
                <a:solidFill>
                  <a:schemeClr val="tx1"/>
                </a:solidFill>
                <a:latin typeface="Montserrat Medium" panose="00000600000000000000" pitchFamily="2" charset="0"/>
              </a:rPr>
              <a:t>Co-</a:t>
            </a:r>
            <a:r>
              <a:rPr lang="de-CH" sz="9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r>
              <a:rPr lang="de-CH" sz="9000" dirty="0">
                <a:solidFill>
                  <a:schemeClr val="tx1"/>
                </a:solidFill>
                <a:latin typeface="Montserrat Medium" panose="00000600000000000000" pitchFamily="2" charset="0"/>
              </a:rPr>
              <a:t> w/ Bot</a:t>
            </a:r>
          </a:p>
        </p:txBody>
      </p:sp>
    </p:spTree>
    <p:extLst>
      <p:ext uri="{BB962C8B-B14F-4D97-AF65-F5344CB8AC3E}">
        <p14:creationId xmlns:p14="http://schemas.microsoft.com/office/powerpoint/2010/main" val="3587872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3178ED-1CCD-4C2C-B623-01070198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5899AC6-D474-47A2-9179-0DC986FE1AF5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Co-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</a:p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w/ Bot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390500-4502-46BA-B1A4-7D85DC54AFD6}"/>
              </a:ext>
            </a:extLst>
          </p:cNvPr>
          <p:cNvSpPr/>
          <p:nvPr/>
        </p:nvSpPr>
        <p:spPr>
          <a:xfrm>
            <a:off x="152401" y="162019"/>
            <a:ext cx="11675804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64010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0A8A93-102D-4906-8F91-EA7FD7A5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870B720-52D3-4D46-937A-B7AE00E0828A}"/>
              </a:ext>
            </a:extLst>
          </p:cNvPr>
          <p:cNvSpPr/>
          <p:nvPr/>
        </p:nvSpPr>
        <p:spPr>
          <a:xfrm>
            <a:off x="152401" y="152400"/>
            <a:ext cx="11880574" cy="6278324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Self-Service</a:t>
            </a:r>
          </a:p>
        </p:txBody>
      </p:sp>
    </p:spTree>
    <p:extLst>
      <p:ext uri="{BB962C8B-B14F-4D97-AF65-F5344CB8AC3E}">
        <p14:creationId xmlns:p14="http://schemas.microsoft.com/office/powerpoint/2010/main" val="11858708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3178ED-1CCD-4C2C-B623-01070198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5899AC6-D474-47A2-9179-0DC986FE1AF5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Self-Service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390500-4502-46BA-B1A4-7D85DC54AFD6}"/>
              </a:ext>
            </a:extLst>
          </p:cNvPr>
          <p:cNvSpPr/>
          <p:nvPr/>
        </p:nvSpPr>
        <p:spPr>
          <a:xfrm>
            <a:off x="152401" y="162019"/>
            <a:ext cx="11675804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6273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705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3499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Date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of</a:t>
            </a:r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creation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5306EA-C267-41DF-AA84-4CBF5E5C60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7459" y="195521"/>
            <a:ext cx="1668857" cy="166885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2893957-68FA-4D67-BAB0-8AD0A58F1CD8}"/>
              </a:ext>
            </a:extLst>
          </p:cNvPr>
          <p:cNvSpPr/>
          <p:nvPr/>
        </p:nvSpPr>
        <p:spPr>
          <a:xfrm>
            <a:off x="245806" y="175857"/>
            <a:ext cx="11680723" cy="315065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984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105734-4B4C-4368-BFB4-A88B6F73C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651D84B-76B6-4886-B48B-1D6ED4F31CF1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Own Channels</a:t>
            </a:r>
          </a:p>
        </p:txBody>
      </p:sp>
    </p:spTree>
    <p:extLst>
      <p:ext uri="{BB962C8B-B14F-4D97-AF65-F5344CB8AC3E}">
        <p14:creationId xmlns:p14="http://schemas.microsoft.com/office/powerpoint/2010/main" val="17105605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F522A8-63A3-47A6-8072-C4D1D6B79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2948D5F-3E72-40CB-85BF-0731A6F3FDBF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Own Channels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B09CC0-F116-4ED7-931E-B3AF6089DC4B}"/>
              </a:ext>
            </a:extLst>
          </p:cNvPr>
          <p:cNvSpPr/>
          <p:nvPr/>
        </p:nvSpPr>
        <p:spPr>
          <a:xfrm>
            <a:off x="245807" y="162019"/>
            <a:ext cx="11543070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98752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105734-4B4C-4368-BFB4-A88B6F73C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651D84B-76B6-4886-B48B-1D6ED4F31CF1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Web Sale</a:t>
            </a:r>
          </a:p>
        </p:txBody>
      </p:sp>
    </p:spTree>
    <p:extLst>
      <p:ext uri="{BB962C8B-B14F-4D97-AF65-F5344CB8AC3E}">
        <p14:creationId xmlns:p14="http://schemas.microsoft.com/office/powerpoint/2010/main" val="31624598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F522A8-63A3-47A6-8072-C4D1D6B79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2948D5F-3E72-40CB-85BF-0731A6F3FDBF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Web Sale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B09CC0-F116-4ED7-931E-B3AF6089DC4B}"/>
              </a:ext>
            </a:extLst>
          </p:cNvPr>
          <p:cNvSpPr/>
          <p:nvPr/>
        </p:nvSpPr>
        <p:spPr>
          <a:xfrm>
            <a:off x="226142" y="162019"/>
            <a:ext cx="11562735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591105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105734-4B4C-4368-BFB4-A88B6F73C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651D84B-76B6-4886-B48B-1D6ED4F31CF1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Sales Force</a:t>
            </a:r>
          </a:p>
        </p:txBody>
      </p:sp>
    </p:spTree>
    <p:extLst>
      <p:ext uri="{BB962C8B-B14F-4D97-AF65-F5344CB8AC3E}">
        <p14:creationId xmlns:p14="http://schemas.microsoft.com/office/powerpoint/2010/main" val="26669368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F522A8-63A3-47A6-8072-C4D1D6B79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2948D5F-3E72-40CB-85BF-0731A6F3FDBF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Sales Force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B09CC0-F116-4ED7-931E-B3AF6089DC4B}"/>
              </a:ext>
            </a:extLst>
          </p:cNvPr>
          <p:cNvSpPr/>
          <p:nvPr/>
        </p:nvSpPr>
        <p:spPr>
          <a:xfrm>
            <a:off x="245806" y="162019"/>
            <a:ext cx="11543071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94755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105734-4B4C-4368-BFB4-A88B6F73C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651D84B-76B6-4886-B48B-1D6ED4F31CF1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Own Stores</a:t>
            </a:r>
          </a:p>
        </p:txBody>
      </p:sp>
    </p:spTree>
    <p:extLst>
      <p:ext uri="{BB962C8B-B14F-4D97-AF65-F5344CB8AC3E}">
        <p14:creationId xmlns:p14="http://schemas.microsoft.com/office/powerpoint/2010/main" val="41358698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F522A8-63A3-47A6-8072-C4D1D6B79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2948D5F-3E72-40CB-85BF-0731A6F3FDBF}"/>
              </a:ext>
            </a:extLst>
          </p:cNvPr>
          <p:cNvSpPr/>
          <p:nvPr/>
        </p:nvSpPr>
        <p:spPr>
          <a:xfrm>
            <a:off x="152401" y="112644"/>
            <a:ext cx="897172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Own Stores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B09CC0-F116-4ED7-931E-B3AF6089DC4B}"/>
              </a:ext>
            </a:extLst>
          </p:cNvPr>
          <p:cNvSpPr/>
          <p:nvPr/>
        </p:nvSpPr>
        <p:spPr>
          <a:xfrm>
            <a:off x="255639" y="162019"/>
            <a:ext cx="11533238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952484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105734-4B4C-4368-BFB4-A88B6F73C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651D84B-76B6-4886-B48B-1D6ED4F31CF1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0000" dirty="0">
                <a:solidFill>
                  <a:schemeClr val="tx1"/>
                </a:solidFill>
                <a:latin typeface="Montserrat Medium" panose="00000600000000000000" pitchFamily="2" charset="0"/>
              </a:rPr>
              <a:t>Partner Channels</a:t>
            </a:r>
          </a:p>
        </p:txBody>
      </p:sp>
    </p:spTree>
    <p:extLst>
      <p:ext uri="{BB962C8B-B14F-4D97-AF65-F5344CB8AC3E}">
        <p14:creationId xmlns:p14="http://schemas.microsoft.com/office/powerpoint/2010/main" val="34358878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F522A8-63A3-47A6-8072-C4D1D6B79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2948D5F-3E72-40CB-85BF-0731A6F3FDBF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Partner Channels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B09CC0-F116-4ED7-931E-B3AF6089DC4B}"/>
              </a:ext>
            </a:extLst>
          </p:cNvPr>
          <p:cNvSpPr/>
          <p:nvPr/>
        </p:nvSpPr>
        <p:spPr>
          <a:xfrm>
            <a:off x="152401" y="171851"/>
            <a:ext cx="11665973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2686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400" dirty="0">
                <a:solidFill>
                  <a:schemeClr val="tx1"/>
                </a:solidFill>
                <a:latin typeface="Montserrat Medium" panose="00000600000000000000" pitchFamily="2" charset="0"/>
              </a:rPr>
              <a:t>Canvas Description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2C41572-10D5-497B-A633-B08727DC78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902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105734-4B4C-4368-BFB4-A88B6F73C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651D84B-76B6-4886-B48B-1D6ED4F31CF1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Wholesaler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5804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F522A8-63A3-47A6-8072-C4D1D6B79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2948D5F-3E72-40CB-85BF-0731A6F3FDBF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Wholesaler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B09CC0-F116-4ED7-931E-B3AF6089DC4B}"/>
              </a:ext>
            </a:extLst>
          </p:cNvPr>
          <p:cNvSpPr/>
          <p:nvPr/>
        </p:nvSpPr>
        <p:spPr>
          <a:xfrm>
            <a:off x="152401" y="171851"/>
            <a:ext cx="11665973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28495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105734-4B4C-4368-BFB4-A88B6F73C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651D84B-76B6-4886-B48B-1D6ED4F31CF1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Partner Store</a:t>
            </a:r>
          </a:p>
        </p:txBody>
      </p:sp>
    </p:spTree>
    <p:extLst>
      <p:ext uri="{BB962C8B-B14F-4D97-AF65-F5344CB8AC3E}">
        <p14:creationId xmlns:p14="http://schemas.microsoft.com/office/powerpoint/2010/main" val="24497346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F522A8-63A3-47A6-8072-C4D1D6B79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2948D5F-3E72-40CB-85BF-0731A6F3FDBF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Partner Store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B09CC0-F116-4ED7-931E-B3AF6089DC4B}"/>
              </a:ext>
            </a:extLst>
          </p:cNvPr>
          <p:cNvSpPr/>
          <p:nvPr/>
        </p:nvSpPr>
        <p:spPr>
          <a:xfrm>
            <a:off x="275303" y="171851"/>
            <a:ext cx="11543071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16038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5752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9A690-163F-419B-BAF7-4FD393B3E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1A8E0C8-4E5F-41DB-8305-C76483AE3A29}"/>
              </a:ext>
            </a:extLst>
          </p:cNvPr>
          <p:cNvSpPr/>
          <p:nvPr/>
        </p:nvSpPr>
        <p:spPr>
          <a:xfrm>
            <a:off x="152401" y="152400"/>
            <a:ext cx="11880574" cy="640742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Government</a:t>
            </a:r>
          </a:p>
        </p:txBody>
      </p:sp>
    </p:spTree>
    <p:extLst>
      <p:ext uri="{BB962C8B-B14F-4D97-AF65-F5344CB8AC3E}">
        <p14:creationId xmlns:p14="http://schemas.microsoft.com/office/powerpoint/2010/main" val="28946325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7467A1-C48A-4A49-927A-DEC424825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0F2A1AF-BE09-4510-9EA9-C8CFF222F316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Government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8957E96-2FEA-4478-AF36-438DCCC7562F}"/>
              </a:ext>
            </a:extLst>
          </p:cNvPr>
          <p:cNvSpPr/>
          <p:nvPr/>
        </p:nvSpPr>
        <p:spPr>
          <a:xfrm>
            <a:off x="265471" y="171851"/>
            <a:ext cx="11592231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56502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9A690-163F-419B-BAF7-4FD393B3E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1A8E0C8-4E5F-41DB-8305-C76483AE3A29}"/>
              </a:ext>
            </a:extLst>
          </p:cNvPr>
          <p:cNvSpPr/>
          <p:nvPr/>
        </p:nvSpPr>
        <p:spPr>
          <a:xfrm>
            <a:off x="152401" y="152400"/>
            <a:ext cx="11880574" cy="5727717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400" dirty="0">
                <a:solidFill>
                  <a:schemeClr val="tx1"/>
                </a:solidFill>
                <a:latin typeface="Montserrat Medium" panose="00000600000000000000" pitchFamily="2" charset="0"/>
              </a:rPr>
              <a:t>Academic Institute</a:t>
            </a:r>
          </a:p>
        </p:txBody>
      </p:sp>
    </p:spTree>
    <p:extLst>
      <p:ext uri="{BB962C8B-B14F-4D97-AF65-F5344CB8AC3E}">
        <p14:creationId xmlns:p14="http://schemas.microsoft.com/office/powerpoint/2010/main" val="16474956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7467A1-C48A-4A49-927A-DEC424825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0F2A1AF-BE09-4510-9EA9-C8CFF222F316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Academic Institute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8957E96-2FEA-4478-AF36-438DCCC7562F}"/>
              </a:ext>
            </a:extLst>
          </p:cNvPr>
          <p:cNvSpPr/>
          <p:nvPr/>
        </p:nvSpPr>
        <p:spPr>
          <a:xfrm>
            <a:off x="152401" y="171851"/>
            <a:ext cx="11715133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35241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9A690-163F-419B-BAF7-4FD393B3E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1A8E0C8-4E5F-41DB-8305-C76483AE3A29}"/>
              </a:ext>
            </a:extLst>
          </p:cNvPr>
          <p:cNvSpPr/>
          <p:nvPr/>
        </p:nvSpPr>
        <p:spPr>
          <a:xfrm>
            <a:off x="152401" y="152399"/>
            <a:ext cx="11880574" cy="6258659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0500" dirty="0">
                <a:solidFill>
                  <a:schemeClr val="tx1"/>
                </a:solidFill>
                <a:latin typeface="Montserrat Medium" panose="00000600000000000000" pitchFamily="2" charset="0"/>
              </a:rPr>
              <a:t>Business Partner</a:t>
            </a:r>
          </a:p>
        </p:txBody>
      </p:sp>
    </p:spTree>
    <p:extLst>
      <p:ext uri="{BB962C8B-B14F-4D97-AF65-F5344CB8AC3E}">
        <p14:creationId xmlns:p14="http://schemas.microsoft.com/office/powerpoint/2010/main" val="318384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3499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000" dirty="0">
                <a:solidFill>
                  <a:schemeClr val="tx1"/>
                </a:solidFill>
                <a:latin typeface="Montserrat Medium" panose="00000600000000000000" pitchFamily="2" charset="0"/>
              </a:rPr>
              <a:t>Canvas </a:t>
            </a:r>
            <a:r>
              <a:rPr lang="de-CH" sz="8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description</a:t>
            </a:r>
            <a:endParaRPr lang="de-CH" sz="8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B6EED6-1302-4D56-AD71-E6497B822D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7459" y="195521"/>
            <a:ext cx="1668857" cy="166885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2893957-68FA-4D67-BAB0-8AD0A58F1CD8}"/>
              </a:ext>
            </a:extLst>
          </p:cNvPr>
          <p:cNvSpPr/>
          <p:nvPr/>
        </p:nvSpPr>
        <p:spPr>
          <a:xfrm>
            <a:off x="137652" y="127819"/>
            <a:ext cx="11779045" cy="3218355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48690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7467A1-C48A-4A49-927A-DEC424825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0F2A1AF-BE09-4510-9EA9-C8CFF222F316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Business Partner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8957E96-2FEA-4478-AF36-438DCCC7562F}"/>
              </a:ext>
            </a:extLst>
          </p:cNvPr>
          <p:cNvSpPr/>
          <p:nvPr/>
        </p:nvSpPr>
        <p:spPr>
          <a:xfrm>
            <a:off x="275303" y="171851"/>
            <a:ext cx="11552903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49366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9A690-163F-419B-BAF7-4FD393B3E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1A8E0C8-4E5F-41DB-8305-C76483AE3A29}"/>
              </a:ext>
            </a:extLst>
          </p:cNvPr>
          <p:cNvSpPr/>
          <p:nvPr/>
        </p:nvSpPr>
        <p:spPr>
          <a:xfrm>
            <a:off x="152401" y="152399"/>
            <a:ext cx="11880574" cy="6258659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Individual</a:t>
            </a:r>
          </a:p>
        </p:txBody>
      </p:sp>
    </p:spTree>
    <p:extLst>
      <p:ext uri="{BB962C8B-B14F-4D97-AF65-F5344CB8AC3E}">
        <p14:creationId xmlns:p14="http://schemas.microsoft.com/office/powerpoint/2010/main" val="37993517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7467A1-C48A-4A49-927A-DEC424825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0F2A1AF-BE09-4510-9EA9-C8CFF222F316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Individual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8957E96-2FEA-4478-AF36-438DCCC7562F}"/>
              </a:ext>
            </a:extLst>
          </p:cNvPr>
          <p:cNvSpPr/>
          <p:nvPr/>
        </p:nvSpPr>
        <p:spPr>
          <a:xfrm>
            <a:off x="245806" y="171851"/>
            <a:ext cx="11474186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51520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87356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A9D47-BB5E-4071-8705-188FE8F42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B968693-29A7-4636-8EB1-F89569A4804E}"/>
              </a:ext>
            </a:extLst>
          </p:cNvPr>
          <p:cNvSpPr/>
          <p:nvPr/>
        </p:nvSpPr>
        <p:spPr>
          <a:xfrm>
            <a:off x="152401" y="159025"/>
            <a:ext cx="11880574" cy="6258659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Support </a:t>
            </a:r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Process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655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DBE44A-A598-45C2-AF49-18610528B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28702C6-D82B-457A-A1BA-B9773EE08E80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Support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Process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2FBD31D-0A33-4542-81E8-0A502C9EF100}"/>
              </a:ext>
            </a:extLst>
          </p:cNvPr>
          <p:cNvSpPr/>
          <p:nvPr/>
        </p:nvSpPr>
        <p:spPr>
          <a:xfrm>
            <a:off x="218661" y="171851"/>
            <a:ext cx="11555896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36021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A9D47-BB5E-4071-8705-188FE8F42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B968693-29A7-4636-8EB1-F89569A4804E}"/>
              </a:ext>
            </a:extLst>
          </p:cNvPr>
          <p:cNvSpPr/>
          <p:nvPr/>
        </p:nvSpPr>
        <p:spPr>
          <a:xfrm>
            <a:off x="152401" y="159025"/>
            <a:ext cx="11880574" cy="6182140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1000" dirty="0">
                <a:solidFill>
                  <a:schemeClr val="tx1"/>
                </a:solidFill>
                <a:latin typeface="Montserrat Medium" panose="00000600000000000000" pitchFamily="2" charset="0"/>
              </a:rPr>
              <a:t>Core </a:t>
            </a:r>
            <a:r>
              <a:rPr lang="de-CH" sz="110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Process</a:t>
            </a:r>
            <a:endParaRPr lang="de-CH" sz="110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4794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DBE44A-A598-45C2-AF49-18610528B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7830" y="195521"/>
            <a:ext cx="2372162" cy="23721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28702C6-D82B-457A-A1BA-B9773EE08E80}"/>
              </a:ext>
            </a:extLst>
          </p:cNvPr>
          <p:cNvSpPr/>
          <p:nvPr/>
        </p:nvSpPr>
        <p:spPr>
          <a:xfrm>
            <a:off x="152401" y="112644"/>
            <a:ext cx="9611031" cy="2902226"/>
          </a:xfrm>
          <a:prstGeom prst="rect">
            <a:avLst/>
          </a:prstGeom>
          <a:solidFill>
            <a:srgbClr val="F2F2F2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800" dirty="0">
                <a:solidFill>
                  <a:schemeClr val="tx1"/>
                </a:solidFill>
                <a:latin typeface="Montserrat Medium" panose="00000600000000000000" pitchFamily="2" charset="0"/>
              </a:rPr>
              <a:t>Core </a:t>
            </a:r>
            <a:r>
              <a:rPr lang="de-CH" sz="88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Process</a:t>
            </a:r>
            <a:endParaRPr lang="de-CH" sz="88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2FBD31D-0A33-4542-81E8-0A502C9EF100}"/>
              </a:ext>
            </a:extLst>
          </p:cNvPr>
          <p:cNvSpPr/>
          <p:nvPr/>
        </p:nvSpPr>
        <p:spPr>
          <a:xfrm>
            <a:off x="245165" y="171851"/>
            <a:ext cx="11549269" cy="2736573"/>
          </a:xfrm>
          <a:prstGeom prst="rect">
            <a:avLst/>
          </a:prstGeom>
          <a:solidFill>
            <a:srgbClr val="F2F2F2">
              <a:alpha val="8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48187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428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B89945-DC33-442F-8A13-627E34D2B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50" y="2037574"/>
            <a:ext cx="4103950" cy="41039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EF0A38D-D559-4E8C-BFB1-6F64907F805F}"/>
              </a:ext>
            </a:extLst>
          </p:cNvPr>
          <p:cNvSpPr/>
          <p:nvPr/>
        </p:nvSpPr>
        <p:spPr>
          <a:xfrm>
            <a:off x="152401" y="159025"/>
            <a:ext cx="11880574" cy="6182140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9400" dirty="0">
                <a:solidFill>
                  <a:schemeClr val="tx1"/>
                </a:solidFill>
                <a:latin typeface="Montserrat Medium" panose="00000600000000000000" pitchFamily="2" charset="0"/>
              </a:rPr>
              <a:t>Financial </a:t>
            </a:r>
            <a:r>
              <a:rPr lang="de-CH" sz="9400" dirty="0" err="1">
                <a:solidFill>
                  <a:schemeClr val="tx1"/>
                </a:solidFill>
                <a:latin typeface="Montserrat Medium" panose="00000600000000000000" pitchFamily="2" charset="0"/>
              </a:rPr>
              <a:t>Resource</a:t>
            </a:r>
            <a:endParaRPr lang="de-CH" sz="9400" dirty="0">
              <a:solidFill>
                <a:schemeClr val="tx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5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Microsoft Office PowerPoint</Application>
  <PresentationFormat>Breitbild</PresentationFormat>
  <Paragraphs>412</Paragraphs>
  <Slides>137</Slides>
  <Notes>137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137</vt:i4>
      </vt:variant>
    </vt:vector>
  </HeadingPairs>
  <TitlesOfParts>
    <vt:vector size="142" baseType="lpstr">
      <vt:lpstr>Arial</vt:lpstr>
      <vt:lpstr>Calibri</vt:lpstr>
      <vt:lpstr>Calibri Light</vt:lpstr>
      <vt:lpstr>Montserrat Medium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Peter</dc:creator>
  <cp:lastModifiedBy>Peter Marco</cp:lastModifiedBy>
  <cp:revision>123</cp:revision>
  <dcterms:created xsi:type="dcterms:W3CDTF">2019-11-22T06:46:19Z</dcterms:created>
  <dcterms:modified xsi:type="dcterms:W3CDTF">2020-02-26T10:47:06Z</dcterms:modified>
</cp:coreProperties>
</file>