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Default Extension="wdp" ContentType="image/vnd.ms-photo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Default Extension="gif" ContentType="image/gif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notesSlides/notesSlide18.xml" ContentType="application/vnd.openxmlformats-officedocument.presentationml.notesSlide+xml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64"/>
  </p:notesMasterIdLst>
  <p:handoutMasterIdLst>
    <p:handoutMasterId r:id="rId65"/>
  </p:handoutMasterIdLst>
  <p:sldIdLst>
    <p:sldId id="320" r:id="rId2"/>
    <p:sldId id="355" r:id="rId3"/>
    <p:sldId id="356" r:id="rId4"/>
    <p:sldId id="357" r:id="rId5"/>
    <p:sldId id="358" r:id="rId6"/>
    <p:sldId id="359" r:id="rId7"/>
    <p:sldId id="360" r:id="rId8"/>
    <p:sldId id="361" r:id="rId9"/>
    <p:sldId id="362" r:id="rId10"/>
    <p:sldId id="363" r:id="rId11"/>
    <p:sldId id="364" r:id="rId12"/>
    <p:sldId id="365" r:id="rId13"/>
    <p:sldId id="366" r:id="rId14"/>
    <p:sldId id="409" r:id="rId15"/>
    <p:sldId id="367" r:id="rId16"/>
    <p:sldId id="368" r:id="rId17"/>
    <p:sldId id="369" r:id="rId18"/>
    <p:sldId id="370" r:id="rId19"/>
    <p:sldId id="405" r:id="rId20"/>
    <p:sldId id="406" r:id="rId21"/>
    <p:sldId id="407" r:id="rId22"/>
    <p:sldId id="408" r:id="rId23"/>
    <p:sldId id="410" r:id="rId24"/>
    <p:sldId id="412" r:id="rId25"/>
    <p:sldId id="413" r:id="rId26"/>
    <p:sldId id="371" r:id="rId27"/>
    <p:sldId id="372" r:id="rId28"/>
    <p:sldId id="373" r:id="rId29"/>
    <p:sldId id="374" r:id="rId30"/>
    <p:sldId id="375" r:id="rId31"/>
    <p:sldId id="376" r:id="rId32"/>
    <p:sldId id="377" r:id="rId33"/>
    <p:sldId id="378" r:id="rId34"/>
    <p:sldId id="379" r:id="rId35"/>
    <p:sldId id="380" r:id="rId36"/>
    <p:sldId id="381" r:id="rId37"/>
    <p:sldId id="382" r:id="rId38"/>
    <p:sldId id="383" r:id="rId39"/>
    <p:sldId id="384" r:id="rId40"/>
    <p:sldId id="385" r:id="rId41"/>
    <p:sldId id="386" r:id="rId42"/>
    <p:sldId id="387" r:id="rId43"/>
    <p:sldId id="388" r:id="rId44"/>
    <p:sldId id="389" r:id="rId45"/>
    <p:sldId id="390" r:id="rId46"/>
    <p:sldId id="391" r:id="rId47"/>
    <p:sldId id="392" r:id="rId48"/>
    <p:sldId id="393" r:id="rId49"/>
    <p:sldId id="394" r:id="rId50"/>
    <p:sldId id="414" r:id="rId51"/>
    <p:sldId id="415" r:id="rId52"/>
    <p:sldId id="416" r:id="rId53"/>
    <p:sldId id="395" r:id="rId54"/>
    <p:sldId id="404" r:id="rId55"/>
    <p:sldId id="397" r:id="rId56"/>
    <p:sldId id="398" r:id="rId57"/>
    <p:sldId id="399" r:id="rId58"/>
    <p:sldId id="400" r:id="rId59"/>
    <p:sldId id="401" r:id="rId60"/>
    <p:sldId id="402" r:id="rId61"/>
    <p:sldId id="403" r:id="rId62"/>
    <p:sldId id="333" r:id="rId63"/>
  </p:sldIdLst>
  <p:sldSz cx="9144000" cy="6858000" type="screen4x3"/>
  <p:notesSz cx="6881813" cy="9296400"/>
  <p:custDataLst>
    <p:tags r:id="rId66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3300"/>
    <a:srgbClr val="9BCC00"/>
    <a:srgbClr val="9ED000"/>
    <a:srgbClr val="F4FCD8"/>
    <a:srgbClr val="E8FFC8"/>
    <a:srgbClr val="FAF7C8"/>
    <a:srgbClr val="FAF8C8"/>
    <a:srgbClr val="F5FFC2"/>
    <a:srgbClr val="EBFFD2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8879" autoAdjust="0"/>
    <p:restoredTop sz="94468" autoAdjust="0"/>
  </p:normalViewPr>
  <p:slideViewPr>
    <p:cSldViewPr>
      <p:cViewPr varScale="1">
        <p:scale>
          <a:sx n="110" d="100"/>
          <a:sy n="110" d="100"/>
        </p:scale>
        <p:origin x="-1644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6/1/2013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6/1/2013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377765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5BD9D73-482A-410D-B095-F9D6DB2E026C}" type="slidenum">
              <a:rPr lang="en-US"/>
              <a:pPr/>
              <a:t>19</a:t>
            </a:fld>
            <a:r>
              <a:rPr lang="en-US" dirty="0"/>
              <a:t>##</a:t>
            </a:r>
          </a:p>
        </p:txBody>
      </p:sp>
      <p:sp>
        <p:nvSpPr>
          <p:cNvPr id="609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9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xmlns="" val="15713459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6F56200-EAB6-4618-92EF-081BAE8E558B}" type="slidenum">
              <a:rPr lang="en-US"/>
              <a:pPr/>
              <a:t>22</a:t>
            </a:fld>
            <a:r>
              <a:rPr lang="en-US" dirty="0"/>
              <a:t>##</a:t>
            </a:r>
          </a:p>
        </p:txBody>
      </p:sp>
      <p:sp>
        <p:nvSpPr>
          <p:cNvPr id="617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7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xmlns="" val="21904903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5BD9D73-482A-410D-B095-F9D6DB2E026C}" type="slidenum">
              <a:rPr lang="en-US"/>
              <a:pPr/>
              <a:t>23</a:t>
            </a:fld>
            <a:r>
              <a:rPr lang="en-US" dirty="0"/>
              <a:t>##</a:t>
            </a:r>
          </a:p>
        </p:txBody>
      </p:sp>
      <p:sp>
        <p:nvSpPr>
          <p:cNvPr id="609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9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xmlns="" val="15713459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6F56200-EAB6-4618-92EF-081BAE8E558B}" type="slidenum">
              <a:rPr lang="en-US"/>
              <a:pPr/>
              <a:t>25</a:t>
            </a:fld>
            <a:r>
              <a:rPr lang="en-US" dirty="0"/>
              <a:t>##</a:t>
            </a:r>
          </a:p>
        </p:txBody>
      </p:sp>
      <p:sp>
        <p:nvSpPr>
          <p:cNvPr id="617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7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xmlns="" val="21904903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6D1A18B-6A42-44F5-AEE7-16719D3DB625}" type="slidenum">
              <a:rPr lang="en-US"/>
              <a:pPr/>
              <a:t>26</a:t>
            </a:fld>
            <a:r>
              <a:rPr lang="en-US" dirty="0"/>
              <a:t>##</a:t>
            </a:r>
          </a:p>
        </p:txBody>
      </p:sp>
      <p:sp>
        <p:nvSpPr>
          <p:cNvPr id="73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xmlns="" val="19585071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FE82F59-13EB-4DFE-9A04-C92BA31E55DD}" type="slidenum">
              <a:rPr lang="en-US"/>
              <a:pPr/>
              <a:t>30</a:t>
            </a:fld>
            <a:r>
              <a:rPr lang="en-US" dirty="0"/>
              <a:t>##</a:t>
            </a:r>
          </a:p>
        </p:txBody>
      </p:sp>
      <p:sp>
        <p:nvSpPr>
          <p:cNvPr id="73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xmlns="" val="24144572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FE82F59-13EB-4DFE-9A04-C92BA31E55DD}" type="slidenum">
              <a:rPr lang="en-US"/>
              <a:pPr/>
              <a:t>34</a:t>
            </a:fld>
            <a:r>
              <a:rPr lang="en-US" dirty="0"/>
              <a:t>##</a:t>
            </a:r>
          </a:p>
        </p:txBody>
      </p:sp>
      <p:sp>
        <p:nvSpPr>
          <p:cNvPr id="73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xmlns="" val="30098957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FE82F59-13EB-4DFE-9A04-C92BA31E55DD}" type="slidenum">
              <a:rPr lang="en-US"/>
              <a:pPr/>
              <a:t>37</a:t>
            </a:fld>
            <a:r>
              <a:rPr lang="en-US" dirty="0"/>
              <a:t>##</a:t>
            </a:r>
          </a:p>
        </p:txBody>
      </p:sp>
      <p:sp>
        <p:nvSpPr>
          <p:cNvPr id="73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xmlns="" val="23040475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2FD8095-5A07-4F3A-AA2A-EC194FBA88C5}" type="slidenum">
              <a:rPr lang="en-US"/>
              <a:pPr/>
              <a:t>38</a:t>
            </a:fld>
            <a:r>
              <a:rPr lang="en-US" dirty="0"/>
              <a:t>##</a:t>
            </a:r>
          </a:p>
        </p:txBody>
      </p:sp>
      <p:sp>
        <p:nvSpPr>
          <p:cNvPr id="73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xmlns="" val="294161124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2FD8095-5A07-4F3A-AA2A-EC194FBA88C5}" type="slidenum">
              <a:rPr lang="en-US"/>
              <a:pPr/>
              <a:t>42</a:t>
            </a:fld>
            <a:r>
              <a:rPr lang="en-US" dirty="0"/>
              <a:t>##</a:t>
            </a:r>
          </a:p>
        </p:txBody>
      </p:sp>
      <p:sp>
        <p:nvSpPr>
          <p:cNvPr id="73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xmlns="" val="15995286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7D17C0-77A7-41A6-8856-C39B72C6C7EC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xmlns="" val="3315611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2FD8095-5A07-4F3A-AA2A-EC194FBA88C5}" type="slidenum">
              <a:rPr lang="en-US"/>
              <a:pPr/>
              <a:t>46</a:t>
            </a:fld>
            <a:r>
              <a:rPr lang="en-US" dirty="0"/>
              <a:t>##</a:t>
            </a:r>
          </a:p>
        </p:txBody>
      </p:sp>
      <p:sp>
        <p:nvSpPr>
          <p:cNvPr id="73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xmlns="" val="108207739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2FD8095-5A07-4F3A-AA2A-EC194FBA88C5}" type="slidenum">
              <a:rPr lang="en-US"/>
              <a:pPr/>
              <a:t>49</a:t>
            </a:fld>
            <a:r>
              <a:rPr lang="en-US" dirty="0"/>
              <a:t>##</a:t>
            </a:r>
          </a:p>
        </p:txBody>
      </p:sp>
      <p:sp>
        <p:nvSpPr>
          <p:cNvPr id="73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xmlns="" val="83861956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5163F44-2212-4A42-B1FB-1D9D5A272F65}" type="slidenum">
              <a:rPr lang="en-US"/>
              <a:pPr/>
              <a:t>53</a:t>
            </a:fld>
            <a:r>
              <a:rPr lang="en-US" dirty="0"/>
              <a:t>##</a:t>
            </a:r>
          </a:p>
        </p:txBody>
      </p:sp>
      <p:sp>
        <p:nvSpPr>
          <p:cNvPr id="435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5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xmlns="" val="604221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3CE1440-394F-4B04-859F-FDC12F82B96E}" type="slidenum">
              <a:rPr lang="en-US"/>
              <a:pPr/>
              <a:t>55</a:t>
            </a:fld>
            <a:r>
              <a:rPr lang="en-US" dirty="0"/>
              <a:t>##</a:t>
            </a:r>
          </a:p>
        </p:txBody>
      </p:sp>
      <p:sp>
        <p:nvSpPr>
          <p:cNvPr id="427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xmlns="" val="220655272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08B59C3-D0BF-487B-B81B-DCDB47A598B1}" type="slidenum">
              <a:rPr lang="en-US"/>
              <a:pPr/>
              <a:t>57</a:t>
            </a:fld>
            <a:r>
              <a:rPr lang="en-US" dirty="0"/>
              <a:t>##</a:t>
            </a:r>
          </a:p>
        </p:txBody>
      </p:sp>
      <p:sp>
        <p:nvSpPr>
          <p:cNvPr id="75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5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5349829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EF717E2-F682-4F27-A6A3-FE921BACE3F1}" type="slidenum">
              <a:rPr lang="en-US"/>
              <a:pPr/>
              <a:t>59</a:t>
            </a:fld>
            <a:r>
              <a:rPr lang="en-US" dirty="0"/>
              <a:t>##</a:t>
            </a:r>
          </a:p>
        </p:txBody>
      </p:sp>
      <p:sp>
        <p:nvSpPr>
          <p:cNvPr id="71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xmlns="" val="172836727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5813C4F-8CF3-4037-A3E8-D75E19C775FA}" type="slidenum">
              <a:rPr lang="en-US"/>
              <a:pPr/>
              <a:t>60</a:t>
            </a:fld>
            <a:r>
              <a:rPr lang="en-US" dirty="0"/>
              <a:t>##</a:t>
            </a:r>
          </a:p>
        </p:txBody>
      </p:sp>
      <p:sp>
        <p:nvSpPr>
          <p:cNvPr id="71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xmlns="" val="180619387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B2E7A59-5207-42D2-8324-CFD90D06DCF3}" type="slidenum">
              <a:rPr lang="en-US"/>
              <a:pPr/>
              <a:t>61</a:t>
            </a:fld>
            <a:r>
              <a:rPr lang="en-US" dirty="0"/>
              <a:t>##</a:t>
            </a:r>
          </a:p>
        </p:txBody>
      </p:sp>
      <p:sp>
        <p:nvSpPr>
          <p:cNvPr id="72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xmlns="" val="35406886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582F316-6D0B-4AA4-B90F-36FEA4EFC287}" type="slidenum">
              <a:rPr lang="en-US"/>
              <a:pPr/>
              <a:t>3</a:t>
            </a:fld>
            <a:r>
              <a:rPr lang="en-US" dirty="0"/>
              <a:t>##</a:t>
            </a:r>
          </a:p>
        </p:txBody>
      </p:sp>
      <p:sp>
        <p:nvSpPr>
          <p:cNvPr id="72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xmlns="" val="16239294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EF467A-B514-4D71-A7C9-228D4AA3F103}" type="slidenum">
              <a:rPr lang="en-US"/>
              <a:pPr/>
              <a:t>7</a:t>
            </a:fld>
            <a:r>
              <a:rPr lang="en-US" dirty="0"/>
              <a:t>##</a:t>
            </a:r>
          </a:p>
        </p:txBody>
      </p:sp>
      <p:sp>
        <p:nvSpPr>
          <p:cNvPr id="67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xmlns="" val="19130778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5BD9D73-482A-410D-B095-F9D6DB2E026C}" type="slidenum">
              <a:rPr lang="en-US"/>
              <a:pPr/>
              <a:t>8</a:t>
            </a:fld>
            <a:r>
              <a:rPr lang="en-US" dirty="0"/>
              <a:t>##</a:t>
            </a:r>
          </a:p>
        </p:txBody>
      </p:sp>
      <p:sp>
        <p:nvSpPr>
          <p:cNvPr id="609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9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xmlns="" val="42811005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6F56200-EAB6-4618-92EF-081BAE8E558B}" type="slidenum">
              <a:rPr lang="en-US"/>
              <a:pPr/>
              <a:t>11</a:t>
            </a:fld>
            <a:r>
              <a:rPr lang="en-US" dirty="0"/>
              <a:t>##</a:t>
            </a:r>
          </a:p>
        </p:txBody>
      </p:sp>
      <p:sp>
        <p:nvSpPr>
          <p:cNvPr id="617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7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xmlns="" val="6396046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6F56200-EAB6-4618-92EF-081BAE8E558B}" type="slidenum">
              <a:rPr lang="en-US"/>
              <a:pPr/>
              <a:t>16</a:t>
            </a:fld>
            <a:r>
              <a:rPr lang="en-US" dirty="0"/>
              <a:t>##</a:t>
            </a:r>
          </a:p>
        </p:txBody>
      </p:sp>
      <p:sp>
        <p:nvSpPr>
          <p:cNvPr id="617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7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xmlns="" val="24476500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F7DA54-9B9C-4876-82E4-7680590DF1B9}" type="slidenum">
              <a:rPr lang="en-US"/>
              <a:pPr/>
              <a:t>17</a:t>
            </a:fld>
            <a:r>
              <a:rPr lang="en-US" dirty="0"/>
              <a:t>##</a:t>
            </a:r>
          </a:p>
        </p:txBody>
      </p:sp>
      <p:sp>
        <p:nvSpPr>
          <p:cNvPr id="74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8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659294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063D08F-D51A-472B-A39D-2208067B906D}" type="slidenum">
              <a:rPr lang="en-US"/>
              <a:pPr/>
              <a:t>18</a:t>
            </a:fld>
            <a:r>
              <a:rPr lang="en-US" dirty="0"/>
              <a:t>##</a:t>
            </a:r>
          </a:p>
        </p:txBody>
      </p:sp>
      <p:sp>
        <p:nvSpPr>
          <p:cNvPr id="69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xmlns="" val="10162506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xmlns="" val="41030166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12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1">
            <a:extLst>
              <a:ext uri="{BEBA8EAE-BF5A-486C-A8C5-ECC9F3942E4B}">
                <a14:imgProps xmlns:a14="http://schemas.microsoft.com/office/drawing/2010/main" xmlns="">
                  <a14:imgLayer r:embed="rId12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  <p:sldLayoutId id="2147483705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csharpfundamentals.telerik.com/" TargetMode="External"/><Relationship Id="rId5" Type="http://schemas.openxmlformats.org/officeDocument/2006/relationships/image" Target="../media/image5.png"/><Relationship Id="rId4" Type="http://schemas.openxmlformats.org/officeDocument/2006/relationships/hyperlink" Target="http://www.nakov.com/" TargetMode="External"/><Relationship Id="rId9" Type="http://schemas.openxmlformats.org/officeDocument/2006/relationships/image" Target="../media/image8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30.png"/><Relationship Id="rId7" Type="http://schemas.openxmlformats.org/officeDocument/2006/relationships/image" Target="../media/image32.png"/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6.xml"/><Relationship Id="rId6" Type="http://schemas.microsoft.com/office/2007/relationships/hdphoto" Target="../media/hdphoto2.wdp"/><Relationship Id="rId5" Type="http://schemas.openxmlformats.org/officeDocument/2006/relationships/image" Target="../media/image31.png"/><Relationship Id="rId10" Type="http://schemas.openxmlformats.org/officeDocument/2006/relationships/image" Target="../media/image35.png"/><Relationship Id="rId4" Type="http://schemas.openxmlformats.org/officeDocument/2006/relationships/hyperlink" Target="http://csharpfundamentals.telerik.com/" TargetMode="External"/><Relationship Id="rId9" Type="http://schemas.openxmlformats.org/officeDocument/2006/relationships/image" Target="../media/image34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37.png"/><Relationship Id="rId2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39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3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035098"/>
            <a:ext cx="8229600" cy="845680"/>
          </a:xfrm>
        </p:spPr>
        <p:txBody>
          <a:bodyPr/>
          <a:lstStyle/>
          <a:p>
            <a:r>
              <a:rPr lang="en-US" sz="4800" dirty="0"/>
              <a:t>Linear Data Structures</a:t>
            </a:r>
            <a:endParaRPr lang="en-US" sz="5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898" y="3101898"/>
            <a:ext cx="8229600" cy="762000"/>
          </a:xfrm>
        </p:spPr>
        <p:txBody>
          <a:bodyPr/>
          <a:lstStyle/>
          <a:p>
            <a:r>
              <a:rPr lang="en-US" dirty="0" smtClean="0"/>
              <a:t>Arrays, Lists</a:t>
            </a:r>
            <a:r>
              <a:rPr lang="en-US" dirty="0"/>
              <a:t>, Stacks, </a:t>
            </a:r>
            <a:r>
              <a:rPr lang="en-US" dirty="0" smtClean="0"/>
              <a:t>Queues</a:t>
            </a:r>
            <a:br>
              <a:rPr lang="en-US" dirty="0" smtClean="0"/>
            </a:br>
            <a:r>
              <a:rPr lang="en-US" dirty="0" smtClean="0"/>
              <a:t> Static and Dynamic Implementation</a:t>
            </a:r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19099" y="4572000"/>
            <a:ext cx="3853295" cy="533400"/>
          </a:xfrm>
        </p:spPr>
        <p:txBody>
          <a:bodyPr/>
          <a:lstStyle/>
          <a:p>
            <a:r>
              <a:rPr lang="en-US" dirty="0" smtClean="0"/>
              <a:t>Svetlin Nakov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57200" y="5833646"/>
            <a:ext cx="3810000" cy="369332"/>
          </a:xfrm>
        </p:spPr>
        <p:txBody>
          <a:bodyPr/>
          <a:lstStyle/>
          <a:p>
            <a:r>
              <a:rPr lang="en-US" dirty="0" smtClean="0"/>
              <a:t>Telerik Software Academy</a:t>
            </a:r>
            <a:endParaRPr lang="en-US" dirty="0"/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57200" y="6138446"/>
            <a:ext cx="3810000" cy="338554"/>
          </a:xfrm>
        </p:spPr>
        <p:txBody>
          <a:bodyPr/>
          <a:lstStyle/>
          <a:p>
            <a:r>
              <a:rPr lang="en-US" dirty="0" smtClean="0">
                <a:hlinkClick r:id="rId3"/>
              </a:rPr>
              <a:t>academy.telerik.com</a:t>
            </a:r>
            <a:r>
              <a:rPr lang="en-US" dirty="0" smtClean="0"/>
              <a:t>   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31800" y="5029200"/>
            <a:ext cx="3838864" cy="461665"/>
          </a:xfrm>
        </p:spPr>
        <p:txBody>
          <a:bodyPr/>
          <a:lstStyle/>
          <a:p>
            <a:r>
              <a:rPr lang="en-US" dirty="0" smtClean="0"/>
              <a:t>Technical Trainer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457200" y="5405735"/>
            <a:ext cx="3810000" cy="369332"/>
          </a:xfrm>
        </p:spPr>
        <p:txBody>
          <a:bodyPr/>
          <a:lstStyle/>
          <a:p>
            <a:r>
              <a:rPr lang="en-US" sz="1800" dirty="0" smtClean="0">
                <a:hlinkClick r:id="rId4"/>
              </a:rPr>
              <a:t>www.nakov.com</a:t>
            </a:r>
            <a:endParaRPr lang="en-US" sz="1800" dirty="0"/>
          </a:p>
        </p:txBody>
      </p:sp>
      <p:pic>
        <p:nvPicPr>
          <p:cNvPr id="1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414227">
            <a:off x="762628" y="2149808"/>
            <a:ext cx="1476780" cy="1611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18">
            <a:hlinkClick r:id="rId6"/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636037" y="4933106"/>
            <a:ext cx="1227557" cy="1170374"/>
          </a:xfrm>
          <a:prstGeom prst="rect">
            <a:avLst/>
          </a:prstGeom>
        </p:spPr>
      </p:pic>
      <p:pic>
        <p:nvPicPr>
          <p:cNvPr id="13" name="Picture 4" descr="http://www.upknowledge.com/images/outsourcing/paths.jpg"/>
          <p:cNvPicPr>
            <a:picLocks noChangeAspect="1" noChangeArrowheads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428090" y="4599584"/>
            <a:ext cx="3164391" cy="1763116"/>
          </a:xfrm>
          <a:prstGeom prst="roundRect">
            <a:avLst>
              <a:gd name="adj" fmla="val 10623"/>
            </a:avLst>
          </a:prstGeom>
          <a:noFill/>
          <a:effectLst>
            <a:softEdge rad="31750"/>
          </a:effectLst>
        </p:spPr>
      </p:pic>
      <p:pic>
        <p:nvPicPr>
          <p:cNvPr id="18" name="Picture 6" descr="http://www.learninginfo.org/images/sequence1.jpg"/>
          <p:cNvPicPr>
            <a:picLocks noChangeAspect="1" noChangeArrowheads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929588" y="546335"/>
            <a:ext cx="4658709" cy="1206265"/>
          </a:xfrm>
          <a:prstGeom prst="roundRect">
            <a:avLst>
              <a:gd name="adj" fmla="val 10623"/>
            </a:avLst>
          </a:prstGeom>
          <a:noFill/>
          <a:effectLst>
            <a:softEdge rad="3175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List&lt;T&gt;</a:t>
            </a:r>
            <a:r>
              <a:rPr lang="en-US" dirty="0" smtClean="0"/>
              <a:t> – Simple Example</a:t>
            </a:r>
            <a:endParaRPr lang="bg-BG" dirty="0"/>
          </a:p>
        </p:txBody>
      </p:sp>
      <p:sp>
        <p:nvSpPr>
          <p:cNvPr id="614404" name="Rectangle 4"/>
          <p:cNvSpPr>
            <a:spLocks noChangeArrowheads="1"/>
          </p:cNvSpPr>
          <p:nvPr/>
        </p:nvSpPr>
        <p:spPr bwMode="auto">
          <a:xfrm>
            <a:off x="660906" y="1066800"/>
            <a:ext cx="7797294" cy="54784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Main()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List&lt;string&gt; list =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List&lt;string&gt;() { "C#", "Java" };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list.Add("SQL");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list.Add("Python");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foreach (string item in list)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Console.WriteLine(item);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// Result: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//   C#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//   Java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//   SQL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//   Python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5486400" y="2514600"/>
            <a:ext cx="3200400" cy="1804749"/>
          </a:xfrm>
          <a:prstGeom prst="wedgeRoundRectCallout">
            <a:avLst>
              <a:gd name="adj1" fmla="val -18012"/>
              <a:gd name="adj2" fmla="val -69388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Inline initialization: the compiler adds specified elements to the list.</a:t>
            </a:r>
          </a:p>
        </p:txBody>
      </p:sp>
    </p:spTree>
    <p:extLst>
      <p:ext uri="{BB962C8B-B14F-4D97-AF65-F5344CB8AC3E}">
        <p14:creationId xmlns:p14="http://schemas.microsoft.com/office/powerpoint/2010/main" xmlns="" val="218896218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42" name="Picture 2" descr="http://blog.aynrandcenter.org/wp-content/uploads/2009/12/chain-300x226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800336" y="1295400"/>
            <a:ext cx="5514864" cy="2286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164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60998" y="4289425"/>
            <a:ext cx="7823162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List&lt;T&gt;</a:t>
            </a:r>
            <a:r>
              <a:rPr lang="en-US" dirty="0" smtClean="0"/>
              <a:t> – Simple Example</a:t>
            </a:r>
            <a:endParaRPr lang="en-US" noProof="1"/>
          </a:p>
        </p:txBody>
      </p:sp>
      <p:sp>
        <p:nvSpPr>
          <p:cNvPr id="616451" name="Rectangle 3"/>
          <p:cNvSpPr>
            <a:spLocks noChangeArrowheads="1"/>
          </p:cNvSpPr>
          <p:nvPr/>
        </p:nvSpPr>
        <p:spPr bwMode="auto">
          <a:xfrm>
            <a:off x="2041957" y="5164824"/>
            <a:ext cx="5068640" cy="473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Live Demo</a:t>
            </a:r>
            <a:endParaRPr lang="bg-BG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9644871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List&lt;T&gt;</a:t>
            </a:r>
            <a:r>
              <a:rPr lang="en-US" dirty="0" smtClean="0"/>
              <a:t> – Functionality</a:t>
            </a:r>
            <a:endParaRPr lang="bg-BG" dirty="0">
              <a:solidFill>
                <a:schemeClr val="tx1"/>
              </a:solidFill>
            </a:endParaRPr>
          </a:p>
        </p:txBody>
      </p:sp>
      <p:sp>
        <p:nvSpPr>
          <p:cNvPr id="611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list[index]</a:t>
            </a:r>
            <a:r>
              <a:rPr lang="en-US" sz="3000" dirty="0" smtClean="0"/>
              <a:t> – access element by index</a:t>
            </a:r>
            <a:endParaRPr lang="bg-BG" sz="3000" noProof="1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Insert(index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,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T)</a:t>
            </a:r>
            <a:r>
              <a:rPr lang="en-US" sz="3000" dirty="0"/>
              <a:t> – inserts </a:t>
            </a:r>
            <a:r>
              <a:rPr lang="en-US" sz="3000" dirty="0" smtClean="0"/>
              <a:t>given element to the </a:t>
            </a:r>
            <a:r>
              <a:rPr lang="en-US" sz="3000" dirty="0"/>
              <a:t>list at a specified position</a:t>
            </a:r>
            <a:endParaRPr lang="bg-BG" sz="3000" dirty="0"/>
          </a:p>
          <a:p>
            <a:pPr>
              <a:lnSpc>
                <a:spcPct val="100000"/>
              </a:lnSpc>
            </a:pP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Remove(T)</a:t>
            </a:r>
            <a:r>
              <a:rPr lang="en-US" sz="3000" dirty="0"/>
              <a:t> – removes the first occurrence of </a:t>
            </a:r>
            <a:r>
              <a:rPr lang="en-US" sz="3000" dirty="0" smtClean="0"/>
              <a:t>given element</a:t>
            </a:r>
            <a:endParaRPr lang="en-US" sz="3000" dirty="0"/>
          </a:p>
          <a:p>
            <a:pPr>
              <a:lnSpc>
                <a:spcPct val="100000"/>
              </a:lnSpc>
            </a:pP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RemoveAt(index)</a:t>
            </a:r>
            <a:r>
              <a:rPr lang="en-US" sz="3000" dirty="0" smtClean="0"/>
              <a:t> </a:t>
            </a:r>
            <a:r>
              <a:rPr lang="en-US" sz="3000" dirty="0"/>
              <a:t>– removes the element at the specified position</a:t>
            </a:r>
          </a:p>
          <a:p>
            <a:pPr>
              <a:lnSpc>
                <a:spcPct val="100000"/>
              </a:lnSpc>
            </a:pP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Clear()</a:t>
            </a:r>
            <a:r>
              <a:rPr lang="en-US" sz="3000" dirty="0"/>
              <a:t> – removes all elements</a:t>
            </a:r>
          </a:p>
          <a:p>
            <a:pPr>
              <a:lnSpc>
                <a:spcPct val="100000"/>
              </a:lnSpc>
            </a:pP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Contains(T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3000" dirty="0" smtClean="0"/>
              <a:t> – </a:t>
            </a:r>
            <a:r>
              <a:rPr lang="en-US" sz="3000" dirty="0"/>
              <a:t>determines whether </a:t>
            </a:r>
            <a:r>
              <a:rPr lang="en-US" sz="3000" dirty="0" smtClean="0"/>
              <a:t>an </a:t>
            </a:r>
            <a:r>
              <a:rPr lang="en-US" sz="3000" dirty="0"/>
              <a:t>element is </a:t>
            </a:r>
            <a:r>
              <a:rPr lang="en-US" sz="3000" dirty="0" smtClean="0"/>
              <a:t>part of </a:t>
            </a:r>
            <a:r>
              <a:rPr lang="en-US" sz="3000" dirty="0"/>
              <a:t>the </a:t>
            </a:r>
            <a:r>
              <a:rPr lang="en-US" sz="3000" dirty="0" smtClean="0"/>
              <a:t>list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xmlns="" val="28056527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List&lt;T&gt;</a:t>
            </a:r>
            <a:r>
              <a:rPr lang="en-US" dirty="0" smtClean="0"/>
              <a:t> – Functionality (2)</a:t>
            </a:r>
            <a:endParaRPr lang="bg-BG" dirty="0">
              <a:solidFill>
                <a:schemeClr val="tx1"/>
              </a:solidFill>
            </a:endParaRPr>
          </a:p>
        </p:txBody>
      </p:sp>
      <p:sp>
        <p:nvSpPr>
          <p:cNvPr id="747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IndexOf()</a:t>
            </a:r>
            <a:r>
              <a:rPr lang="en-US" sz="3000" dirty="0" smtClean="0"/>
              <a:t> – returns </a:t>
            </a:r>
            <a:r>
              <a:rPr lang="en-US" sz="3000" dirty="0"/>
              <a:t>the </a:t>
            </a:r>
            <a:r>
              <a:rPr lang="en-US" sz="3000" dirty="0" smtClean="0"/>
              <a:t>index </a:t>
            </a:r>
            <a:r>
              <a:rPr lang="en-US" sz="3000" dirty="0"/>
              <a:t>of the first occurrence of a </a:t>
            </a:r>
            <a:r>
              <a:rPr lang="en-US" sz="3000" dirty="0" smtClean="0"/>
              <a:t>value</a:t>
            </a:r>
            <a:r>
              <a:rPr lang="bg-BG" sz="3000" dirty="0" smtClean="0"/>
              <a:t> </a:t>
            </a:r>
            <a:r>
              <a:rPr lang="en-US" sz="3000" dirty="0" smtClean="0"/>
              <a:t>in </a:t>
            </a:r>
            <a:r>
              <a:rPr lang="en-US" sz="3000" dirty="0"/>
              <a:t>the list </a:t>
            </a:r>
            <a:r>
              <a:rPr lang="bg-BG" sz="3000" dirty="0" smtClean="0"/>
              <a:t>(</a:t>
            </a:r>
            <a:r>
              <a:rPr lang="en-US" sz="3000" dirty="0" smtClean="0"/>
              <a:t>zero-based</a:t>
            </a:r>
            <a:r>
              <a:rPr lang="bg-BG" sz="3000" dirty="0" smtClean="0"/>
              <a:t>)</a:t>
            </a:r>
            <a:endParaRPr lang="en-US" sz="3000" dirty="0"/>
          </a:p>
          <a:p>
            <a:pPr>
              <a:lnSpc>
                <a:spcPct val="100000"/>
              </a:lnSpc>
            </a:pP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Reverse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en-US" sz="3000" dirty="0" smtClean="0"/>
              <a:t> – </a:t>
            </a:r>
            <a:r>
              <a:rPr lang="en-US" sz="3000" dirty="0"/>
              <a:t>reverses the order of the elements in the list or a portion of it</a:t>
            </a:r>
            <a:endParaRPr lang="en-US" sz="3000" dirty="0">
              <a:latin typeface="Courier New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Sort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en-US" sz="3000" dirty="0" smtClean="0"/>
              <a:t> – </a:t>
            </a:r>
            <a:r>
              <a:rPr lang="en-US" sz="3000" dirty="0"/>
              <a:t>sorts the elements in the </a:t>
            </a:r>
            <a:r>
              <a:rPr lang="en-US" sz="3000" dirty="0" smtClean="0"/>
              <a:t>list or </a:t>
            </a:r>
            <a:r>
              <a:rPr lang="en-US" sz="3000" dirty="0"/>
              <a:t>a portion of it</a:t>
            </a:r>
            <a:endParaRPr lang="en-US" sz="3000" dirty="0">
              <a:latin typeface="Courier New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ToArray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en-US" sz="3000" dirty="0" smtClean="0"/>
              <a:t> – converts the </a:t>
            </a:r>
            <a:r>
              <a:rPr lang="en-US" sz="3000" dirty="0"/>
              <a:t>elements of the list to </a:t>
            </a:r>
            <a:r>
              <a:rPr lang="en-US" sz="3000" dirty="0" smtClean="0"/>
              <a:t>an array</a:t>
            </a:r>
            <a:endParaRPr lang="en-US" sz="3000" dirty="0"/>
          </a:p>
          <a:p>
            <a:pPr>
              <a:lnSpc>
                <a:spcPct val="100000"/>
              </a:lnSpc>
            </a:pP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TrimExcess()</a:t>
            </a:r>
            <a:r>
              <a:rPr lang="en-US" sz="3000" dirty="0" smtClean="0"/>
              <a:t> – </a:t>
            </a:r>
            <a:r>
              <a:rPr lang="en-US" sz="3000" dirty="0"/>
              <a:t>sets the capacity </a:t>
            </a:r>
            <a:r>
              <a:rPr lang="en-US" sz="3000" dirty="0" smtClean="0"/>
              <a:t>to the </a:t>
            </a:r>
            <a:r>
              <a:rPr lang="en-US" sz="3000" dirty="0"/>
              <a:t>actual number of elements</a:t>
            </a:r>
            <a:endParaRPr lang="en-US" sz="3000" noProof="1"/>
          </a:p>
        </p:txBody>
      </p:sp>
    </p:spTree>
    <p:extLst>
      <p:ext uri="{BB962C8B-B14F-4D97-AF65-F5344CB8AC3E}">
        <p14:creationId xmlns:p14="http://schemas.microsoft.com/office/powerpoint/2010/main" xmlns="" val="40881947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79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List&lt;T&gt;</a:t>
            </a:r>
            <a:r>
              <a:rPr lang="en-US" dirty="0" smtClean="0"/>
              <a:t>: How It Works?</a:t>
            </a:r>
            <a:endParaRPr lang="bg-BG" dirty="0"/>
          </a:p>
        </p:txBody>
      </p:sp>
      <p:sp>
        <p:nvSpPr>
          <p:cNvPr id="673794" name="Rectangle 2"/>
          <p:cNvSpPr>
            <a:spLocks noGrp="1" noChangeArrowheads="1"/>
          </p:cNvSpPr>
          <p:nvPr>
            <p:ph idx="1"/>
          </p:nvPr>
        </p:nvSpPr>
        <p:spPr>
          <a:xfrm>
            <a:off x="323850" y="3841750"/>
            <a:ext cx="8496300" cy="278765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List&lt;T&gt;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dirty="0" smtClean="0"/>
              <a:t>keeps </a:t>
            </a:r>
            <a:r>
              <a:rPr lang="en-US" dirty="0"/>
              <a:t>a buffer memory, allocated in </a:t>
            </a:r>
            <a:r>
              <a:rPr lang="en-US" dirty="0" smtClean="0"/>
              <a:t>advance, to allow fast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Add(T)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100000"/>
              </a:lnSpc>
            </a:pPr>
            <a:r>
              <a:rPr lang="en-US" dirty="0"/>
              <a:t>Most operations use the buffer memory and do not allocate new </a:t>
            </a:r>
            <a:r>
              <a:rPr lang="en-US" dirty="0" smtClean="0"/>
              <a:t>objects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Occasionally the capacity grows (doubles)</a:t>
            </a:r>
            <a:endParaRPr lang="en-US" dirty="0"/>
          </a:p>
        </p:txBody>
      </p:sp>
      <p:graphicFrame>
        <p:nvGraphicFramePr>
          <p:cNvPr id="673840" name="Group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633472243"/>
              </p:ext>
            </p:extLst>
          </p:nvPr>
        </p:nvGraphicFramePr>
        <p:xfrm>
          <a:off x="2861683" y="1833899"/>
          <a:ext cx="5526088" cy="381000"/>
        </p:xfrm>
        <a:graphic>
          <a:graphicData uri="http://schemas.openxmlformats.org/drawingml/2006/table">
            <a:tbl>
              <a:tblPr/>
              <a:tblGrid>
                <a:gridCol w="368300"/>
                <a:gridCol w="368300"/>
                <a:gridCol w="368300"/>
                <a:gridCol w="368300"/>
                <a:gridCol w="368300"/>
                <a:gridCol w="368300"/>
                <a:gridCol w="368300"/>
                <a:gridCol w="368300"/>
                <a:gridCol w="368300"/>
                <a:gridCol w="368300"/>
                <a:gridCol w="368300"/>
                <a:gridCol w="368300"/>
                <a:gridCol w="369888"/>
                <a:gridCol w="368300"/>
                <a:gridCol w="368300"/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3</a:t>
                      </a:r>
                      <a:endParaRPr kumimoji="1" lang="bg-BG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CD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4</a:t>
                      </a:r>
                      <a:endParaRPr kumimoji="1" lang="bg-BG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CD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</a:t>
                      </a:r>
                      <a:endParaRPr kumimoji="1" lang="bg-BG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CD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0</a:t>
                      </a:r>
                      <a:endParaRPr kumimoji="1" lang="bg-BG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CD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0</a:t>
                      </a:r>
                      <a:endParaRPr kumimoji="1" lang="bg-BG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CD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7</a:t>
                      </a:r>
                      <a:endParaRPr kumimoji="1" lang="bg-BG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CD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</a:t>
                      </a:r>
                      <a:endParaRPr kumimoji="1" lang="bg-BG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CD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</a:t>
                      </a:r>
                      <a:endParaRPr kumimoji="1" lang="bg-BG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CD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4</a:t>
                      </a:r>
                      <a:endParaRPr kumimoji="1" lang="bg-BG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CD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73831" name="AutoShape 39"/>
          <p:cNvSpPr>
            <a:spLocks/>
          </p:cNvSpPr>
          <p:nvPr/>
        </p:nvSpPr>
        <p:spPr bwMode="auto">
          <a:xfrm rot="16200000">
            <a:off x="4655558" y="479762"/>
            <a:ext cx="460375" cy="4032250"/>
          </a:xfrm>
          <a:prstGeom prst="leftBrace">
            <a:avLst>
              <a:gd name="adj1" fmla="val 72989"/>
              <a:gd name="adj2" fmla="val 50000"/>
            </a:avLst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wrap="none" anchor="ctr"/>
          <a:lstStyle/>
          <a:p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73832" name="AutoShape 40"/>
          <p:cNvSpPr>
            <a:spLocks/>
          </p:cNvSpPr>
          <p:nvPr/>
        </p:nvSpPr>
        <p:spPr bwMode="auto">
          <a:xfrm rot="16200000">
            <a:off x="7424952" y="1772780"/>
            <a:ext cx="460375" cy="1446213"/>
          </a:xfrm>
          <a:prstGeom prst="leftBrace">
            <a:avLst>
              <a:gd name="adj1" fmla="val 26178"/>
              <a:gd name="adj2" fmla="val 50000"/>
            </a:avLst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wrap="none" anchor="ctr"/>
          <a:lstStyle/>
          <a:p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73835" name="AutoShape 43"/>
          <p:cNvSpPr>
            <a:spLocks/>
          </p:cNvSpPr>
          <p:nvPr/>
        </p:nvSpPr>
        <p:spPr bwMode="auto">
          <a:xfrm rot="5400000" flipV="1">
            <a:off x="5454865" y="-1140282"/>
            <a:ext cx="331787" cy="5502275"/>
          </a:xfrm>
          <a:prstGeom prst="leftBrace">
            <a:avLst>
              <a:gd name="adj1" fmla="val 138198"/>
              <a:gd name="adj2" fmla="val 50000"/>
            </a:avLst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wrap="none" anchor="ctr"/>
          <a:lstStyle/>
          <a:p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09600" y="1767958"/>
            <a:ext cx="2247731" cy="13080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List&lt;int&gt;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  <a:p>
            <a:pPr lvl="1">
              <a:spcBef>
                <a:spcPts val="1200"/>
              </a:spcBef>
            </a:pPr>
            <a:r>
              <a:rPr lang="en-US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Count = 9</a:t>
            </a:r>
          </a:p>
          <a:p>
            <a:pPr lvl="1"/>
            <a:r>
              <a:rPr lang="en-US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Capacity = 15</a:t>
            </a:r>
            <a:endParaRPr lang="en-US" sz="2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941271" y="990600"/>
            <a:ext cx="138691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Capacity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926392" y="2712814"/>
            <a:ext cx="192845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used buffer</a:t>
            </a:r>
          </a:p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(Count)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898192" y="2698582"/>
            <a:ext cx="1524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unused buffer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802193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Primes in </a:t>
            </a:r>
            <a:r>
              <a:rPr lang="en-US" dirty="0" smtClean="0"/>
              <a:t>an Interval </a:t>
            </a:r>
            <a:r>
              <a:rPr lang="en-US" dirty="0"/>
              <a:t>– Example</a:t>
            </a:r>
            <a:endParaRPr lang="bg-BG" dirty="0"/>
          </a:p>
        </p:txBody>
      </p:sp>
      <p:sp>
        <p:nvSpPr>
          <p:cNvPr id="614404" name="Rectangle 4"/>
          <p:cNvSpPr>
            <a:spLocks noChangeArrowheads="1"/>
          </p:cNvSpPr>
          <p:nvPr/>
        </p:nvSpPr>
        <p:spPr bwMode="auto">
          <a:xfrm>
            <a:off x="584706" y="1153210"/>
            <a:ext cx="7949694" cy="524759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1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List&lt;int&gt;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FindPrimes(int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start, int end)</a:t>
            </a:r>
          </a:p>
          <a:p>
            <a:pPr eaLnBrk="0" hangingPunct="0">
              <a:lnSpc>
                <a:spcPts val="21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21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List&lt;int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primesList = new List&lt;int&gt;();</a:t>
            </a:r>
          </a:p>
          <a:p>
            <a:pPr eaLnBrk="0" hangingPunct="0">
              <a:lnSpc>
                <a:spcPts val="21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for (int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 = start; num &lt;= end; num++)</a:t>
            </a:r>
          </a:p>
          <a:p>
            <a:pPr eaLnBrk="0" hangingPunct="0">
              <a:lnSpc>
                <a:spcPts val="21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</a:p>
          <a:p>
            <a:pPr eaLnBrk="0" hangingPunct="0">
              <a:lnSpc>
                <a:spcPts val="1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bool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prime = true;</a:t>
            </a:r>
          </a:p>
          <a:p>
            <a:pPr eaLnBrk="0" hangingPunct="0">
              <a:lnSpc>
                <a:spcPts val="21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for (int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div = 2; div &lt;= Math.Sqrt(num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div++)</a:t>
            </a:r>
          </a:p>
          <a:p>
            <a:pPr eaLnBrk="0" hangingPunct="0">
              <a:lnSpc>
                <a:spcPts val="21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{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1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if (num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% div == 0)</a:t>
            </a:r>
          </a:p>
          <a:p>
            <a:pPr eaLnBrk="0" hangingPunct="0">
              <a:lnSpc>
                <a:spcPts val="21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{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1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prime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false;</a:t>
            </a:r>
          </a:p>
          <a:p>
            <a:pPr eaLnBrk="0" hangingPunct="0">
              <a:lnSpc>
                <a:spcPts val="21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break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ts val="1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}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1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1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if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(prime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ts val="21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{</a:t>
            </a:r>
          </a:p>
          <a:p>
            <a:pPr eaLnBrk="0" hangingPunct="0">
              <a:lnSpc>
                <a:spcPts val="1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primesList.Add(num);</a:t>
            </a:r>
          </a:p>
          <a:p>
            <a:pPr eaLnBrk="0" hangingPunct="0">
              <a:lnSpc>
                <a:spcPts val="1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1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1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return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primesList;</a:t>
            </a:r>
          </a:p>
          <a:p>
            <a:pPr eaLnBrk="0" hangingPunct="0">
              <a:lnSpc>
                <a:spcPts val="1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15907284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4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0" y="2362200"/>
            <a:ext cx="3558130" cy="1651000"/>
          </a:xfrm>
          <a:effectLst>
            <a:softEdge rad="63500"/>
          </a:effectLst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noProof="1"/>
              <a:t>Primes</a:t>
            </a:r>
            <a:r>
              <a:rPr lang="en-US" dirty="0"/>
              <a:t> in </a:t>
            </a:r>
            <a:r>
              <a:rPr lang="en-US" dirty="0" smtClean="0"/>
              <a:t>an Interval</a:t>
            </a:r>
            <a:endParaRPr lang="en-US" noProof="1"/>
          </a:p>
        </p:txBody>
      </p:sp>
      <p:sp>
        <p:nvSpPr>
          <p:cNvPr id="616451" name="Rectangle 3"/>
          <p:cNvSpPr>
            <a:spLocks noChangeArrowheads="1"/>
          </p:cNvSpPr>
          <p:nvPr/>
        </p:nvSpPr>
        <p:spPr bwMode="auto">
          <a:xfrm>
            <a:off x="4648201" y="4225024"/>
            <a:ext cx="3413124" cy="473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softEdge rad="63500"/>
          </a:effectLst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Live Demo</a:t>
            </a:r>
            <a:endParaRPr lang="bg-BG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6322" name="Picture 2" descr="http://unihedron.com/projects/primes/full_thumbnail.jpg"/>
          <p:cNvPicPr>
            <a:picLocks noChangeAspect="1" noChangeArrowheads="1"/>
          </p:cNvPicPr>
          <p:nvPr/>
        </p:nvPicPr>
        <p:blipFill>
          <a:blip r:embed="rId3" cstate="screen">
            <a:lum contrast="2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514476"/>
            <a:ext cx="2757456" cy="4200524"/>
          </a:xfrm>
          <a:prstGeom prst="rect">
            <a:avLst/>
          </a:prstGeom>
          <a:noFill/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xmlns="" val="11413305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Union and </a:t>
            </a:r>
            <a:r>
              <a:rPr lang="en-US" sz="3600" dirty="0" smtClean="0"/>
              <a:t>Intersection – </a:t>
            </a:r>
            <a:r>
              <a:rPr lang="en-US" sz="3600" dirty="0"/>
              <a:t>Example</a:t>
            </a:r>
            <a:endParaRPr lang="bg-BG" sz="3600" dirty="0"/>
          </a:p>
        </p:txBody>
      </p:sp>
      <p:sp>
        <p:nvSpPr>
          <p:cNvPr id="615430" name="Rectangle 6"/>
          <p:cNvSpPr>
            <a:spLocks noChangeArrowheads="1"/>
          </p:cNvSpPr>
          <p:nvPr/>
        </p:nvSpPr>
        <p:spPr bwMode="auto">
          <a:xfrm>
            <a:off x="609600" y="990600"/>
            <a:ext cx="7924800" cy="518603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int[] Union(int[] firstArr, int[] secondArr)</a:t>
            </a:r>
            <a:b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List&lt;int&gt; union = new List&lt;int&gt;();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union.AddRange(firstArray);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foreach (int item in secondArray)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if (! union.Contains(item))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union.Add(item);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return union.ToArray();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int[] Intersection(int[] firstArr, int[] secondArr)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List&lt;int&gt; intersect = new List&lt;int&gt;();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foreach (int item in firstArray)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if (Array.IndexOf(secondArray, item) != -1)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intersect.Add(item);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return intersect.ToArray();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601717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2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60475" y="4441825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Union and Intersection</a:t>
            </a:r>
            <a:endParaRPr lang="en-US" noProof="1"/>
          </a:p>
        </p:txBody>
      </p:sp>
      <p:sp>
        <p:nvSpPr>
          <p:cNvPr id="692227" name="Rectangle 3"/>
          <p:cNvSpPr>
            <a:spLocks noChangeArrowheads="1"/>
          </p:cNvSpPr>
          <p:nvPr/>
        </p:nvSpPr>
        <p:spPr bwMode="auto">
          <a:xfrm>
            <a:off x="2024063" y="5340949"/>
            <a:ext cx="4968875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Live Demo</a:t>
            </a:r>
            <a:endParaRPr lang="bg-BG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2226" name="Picture 2" descr="http://linxus.net/web_images/puzzle.jpg"/>
          <p:cNvPicPr>
            <a:picLocks noChangeAspect="1" noChangeArrowheads="1"/>
          </p:cNvPicPr>
          <p:nvPr/>
        </p:nvPicPr>
        <p:blipFill>
          <a:blip r:embed="rId3" cstate="screen">
            <a:lum contrast="2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83366" y="1285554"/>
            <a:ext cx="3857626" cy="2600646"/>
          </a:xfrm>
          <a:prstGeom prst="roundRect">
            <a:avLst>
              <a:gd name="adj" fmla="val 10485"/>
            </a:avLst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xmlns="" val="28408815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2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4" y="4800600"/>
            <a:ext cx="7773986" cy="6699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 </a:t>
            </a:r>
            <a:r>
              <a:rPr lang="en-US" noProof="1" smtClean="0">
                <a:latin typeface="Consolas" pitchFamily="49" charset="0"/>
                <a:cs typeface="Consolas" pitchFamily="49" charset="0"/>
              </a:rPr>
              <a:t>LinkedList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&lt;T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&gt;</a:t>
            </a:r>
            <a:r>
              <a:rPr lang="bg-BG" dirty="0"/>
              <a:t> </a:t>
            </a:r>
            <a:r>
              <a:rPr lang="en-US" dirty="0" smtClean="0"/>
              <a:t>Class</a:t>
            </a:r>
            <a:endParaRPr lang="en-US" noProof="1"/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1914546" y="5698224"/>
            <a:ext cx="5324454" cy="473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Dynamic Linked List in .NET</a:t>
            </a:r>
            <a:endParaRPr lang="bg-BG" sz="28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237376">
            <a:off x="1393357" y="833917"/>
            <a:ext cx="7550557" cy="3100301"/>
          </a:xfrm>
          <a:prstGeom prst="rect">
            <a:avLst/>
          </a:prstGeom>
          <a:scene3d>
            <a:camera prst="perspectiveContrastingRightFacing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xmlns="" val="14466793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sp>
        <p:nvSpPr>
          <p:cNvPr id="423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42913" indent="-442913">
              <a:lnSpc>
                <a:spcPct val="100000"/>
              </a:lnSpc>
              <a:buFontTx/>
              <a:buAutoNum type="arabicPeriod"/>
            </a:pPr>
            <a:r>
              <a:rPr lang="en-US" dirty="0" smtClean="0"/>
              <a:t>Lists</a:t>
            </a:r>
          </a:p>
          <a:p>
            <a:pPr marL="790576" lvl="1" indent="-442913">
              <a:lnSpc>
                <a:spcPct val="100000"/>
              </a:lnSpc>
            </a:pPr>
            <a:r>
              <a:rPr lang="en-US" dirty="0" smtClean="0"/>
              <a:t>Static and Linked Implementation</a:t>
            </a:r>
          </a:p>
          <a:p>
            <a:pPr marL="790576" lvl="1" indent="-442913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List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&lt;T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dirty="0"/>
              <a:t> </a:t>
            </a:r>
            <a:r>
              <a:rPr lang="en-US" dirty="0" smtClean="0"/>
              <a:t>and 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LinkedList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&lt;T&gt;</a:t>
            </a:r>
            <a:endParaRPr lang="en-US" dirty="0" smtClean="0"/>
          </a:p>
          <a:p>
            <a:pPr marL="442913" indent="-442913">
              <a:lnSpc>
                <a:spcPct val="100000"/>
              </a:lnSpc>
              <a:buFontTx/>
              <a:buAutoNum type="arabicPeriod"/>
            </a:pPr>
            <a:r>
              <a:rPr lang="en-US" dirty="0" smtClean="0"/>
              <a:t>Stacks</a:t>
            </a:r>
          </a:p>
          <a:p>
            <a:pPr marL="790576" lvl="1" indent="-442913">
              <a:lnSpc>
                <a:spcPct val="100000"/>
              </a:lnSpc>
            </a:pPr>
            <a:r>
              <a:rPr lang="en-US" dirty="0" smtClean="0"/>
              <a:t>Static and </a:t>
            </a:r>
            <a:r>
              <a:rPr lang="en-US" dirty="0"/>
              <a:t>Linked </a:t>
            </a:r>
            <a:r>
              <a:rPr lang="en-US" dirty="0" smtClean="0"/>
              <a:t>Implementation</a:t>
            </a:r>
          </a:p>
          <a:p>
            <a:pPr marL="790576" lvl="1" indent="-442913">
              <a:lnSpc>
                <a:spcPct val="100000"/>
              </a:lnSpc>
            </a:pPr>
            <a:r>
              <a:rPr lang="en-US" dirty="0"/>
              <a:t>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Stack&lt;T&gt;</a:t>
            </a:r>
            <a:r>
              <a:rPr lang="en-US" dirty="0"/>
              <a:t> Class</a:t>
            </a:r>
            <a:endParaRPr lang="en-US" dirty="0" smtClean="0"/>
          </a:p>
          <a:p>
            <a:pPr marL="442913" indent="-442913">
              <a:lnSpc>
                <a:spcPct val="100000"/>
              </a:lnSpc>
              <a:buFontTx/>
              <a:buAutoNum type="arabicPeriod"/>
            </a:pPr>
            <a:r>
              <a:rPr lang="en-US" dirty="0" smtClean="0"/>
              <a:t>Queues</a:t>
            </a:r>
          </a:p>
          <a:p>
            <a:pPr marL="790576" lvl="1" indent="-442913">
              <a:lnSpc>
                <a:spcPct val="100000"/>
              </a:lnSpc>
            </a:pPr>
            <a:r>
              <a:rPr lang="en-US" dirty="0" smtClean="0"/>
              <a:t>Circular and </a:t>
            </a:r>
            <a:r>
              <a:rPr lang="en-US" dirty="0"/>
              <a:t>Linked </a:t>
            </a:r>
            <a:r>
              <a:rPr lang="en-US" dirty="0" smtClean="0"/>
              <a:t>Implementation</a:t>
            </a:r>
          </a:p>
          <a:p>
            <a:pPr marL="790576" lvl="1" indent="-442913">
              <a:lnSpc>
                <a:spcPct val="100000"/>
              </a:lnSpc>
            </a:pPr>
            <a:r>
              <a:rPr lang="en-US" dirty="0"/>
              <a:t>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Queue&lt;T&gt;</a:t>
            </a:r>
            <a:r>
              <a:rPr lang="en-US" dirty="0"/>
              <a:t> Class</a:t>
            </a:r>
            <a:endParaRPr lang="en-US" dirty="0" smtClean="0"/>
          </a:p>
        </p:txBody>
      </p:sp>
      <p:pic>
        <p:nvPicPr>
          <p:cNvPr id="76801" name="Picture 1" descr="C:\Trash\books-again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58000" y="1143000"/>
            <a:ext cx="1773752" cy="3048000"/>
          </a:xfrm>
          <a:prstGeom prst="rect">
            <a:avLst/>
          </a:prstGeom>
          <a:noFill/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xmlns="" val="33069747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noProof="1" smtClean="0"/>
              <a:t>Linked</a:t>
            </a:r>
            <a:r>
              <a:rPr lang="en-US" noProof="1" smtClean="0">
                <a:latin typeface="Consolas" pitchFamily="49" charset="0"/>
                <a:cs typeface="Consolas" pitchFamily="49" charset="0"/>
              </a:rPr>
              <a:t>List&lt;T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&gt;</a:t>
            </a:r>
            <a:r>
              <a:rPr lang="en-US" dirty="0" smtClean="0"/>
              <a:t> Class</a:t>
            </a:r>
            <a:endParaRPr lang="en-US" noProof="1"/>
          </a:p>
        </p:txBody>
      </p:sp>
      <p:sp>
        <p:nvSpPr>
          <p:cNvPr id="610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Implements the </a:t>
            </a:r>
            <a:r>
              <a:rPr lang="en-US" dirty="0" smtClean="0"/>
              <a:t>abstract data structure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list</a:t>
            </a:r>
            <a:r>
              <a:rPr lang="en-US" dirty="0" smtClean="0"/>
              <a:t> using a doubly</a:t>
            </a:r>
            <a:r>
              <a:rPr lang="en-US" dirty="0" smtClean="0">
                <a:cs typeface="Times New Roman" pitchFamily="18" charset="0"/>
              </a:rPr>
              <a:t>-linked dynamic structure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All elements </a:t>
            </a:r>
            <a:r>
              <a:rPr lang="en-US" dirty="0"/>
              <a:t>are </a:t>
            </a:r>
            <a:r>
              <a:rPr lang="en-US" dirty="0" smtClean="0"/>
              <a:t>of </a:t>
            </a:r>
            <a:r>
              <a:rPr lang="en-US" dirty="0"/>
              <a:t>the same type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</a:t>
            </a:r>
          </a:p>
          <a:p>
            <a:pPr lvl="1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dirty="0" smtClean="0"/>
              <a:t> </a:t>
            </a:r>
            <a:r>
              <a:rPr lang="en-US" dirty="0"/>
              <a:t>can be any </a:t>
            </a:r>
            <a:r>
              <a:rPr lang="en-US" dirty="0" smtClean="0"/>
              <a:t>type, e.g</a:t>
            </a:r>
            <a:r>
              <a:rPr lang="en-US" dirty="0"/>
              <a:t>.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LinkedList&lt;int&gt;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LinkedList&lt;string&gt;</a:t>
            </a:r>
            <a:r>
              <a:rPr lang="en-US" dirty="0" smtClean="0"/>
              <a:t>, etc.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Elements can be added at both sides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Basic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LinkedList&lt;T&gt;</a:t>
            </a:r>
            <a:r>
              <a:rPr lang="en-US" dirty="0" smtClean="0"/>
              <a:t> functionality: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AddFirst(T)</a:t>
            </a:r>
            <a:r>
              <a:rPr lang="en-US" noProof="1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AddLast(T)</a:t>
            </a:r>
            <a:r>
              <a:rPr lang="en-US" noProof="1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AddBefore(T)</a:t>
            </a:r>
            <a:r>
              <a:rPr lang="en-US" noProof="1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AddAfter(T)</a:t>
            </a:r>
            <a:r>
              <a:rPr lang="en-US" noProof="1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RemoveFirst(T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noProof="1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RemoveLast(T)</a:t>
            </a:r>
            <a:r>
              <a:rPr lang="en-US" noProof="1" smtClean="0"/>
              <a:t>,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Count</a:t>
            </a:r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xmlns="" val="28714854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>
                <a:latin typeface="Consolas" pitchFamily="49" charset="0"/>
                <a:cs typeface="Consolas" pitchFamily="49" charset="0"/>
              </a:rPr>
              <a:t>LinkedList&lt;T&gt;</a:t>
            </a:r>
            <a:r>
              <a:rPr lang="en-US" dirty="0" smtClean="0"/>
              <a:t> – Example</a:t>
            </a:r>
            <a:endParaRPr lang="bg-BG" dirty="0"/>
          </a:p>
        </p:txBody>
      </p:sp>
      <p:sp>
        <p:nvSpPr>
          <p:cNvPr id="614404" name="Rectangle 4"/>
          <p:cNvSpPr>
            <a:spLocks noChangeArrowheads="1"/>
          </p:cNvSpPr>
          <p:nvPr/>
        </p:nvSpPr>
        <p:spPr bwMode="auto">
          <a:xfrm>
            <a:off x="612886" y="1345317"/>
            <a:ext cx="7921514" cy="429348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LinkedList&lt;string&gt; list </a:t>
            </a: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new </a:t>
            </a: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LinkedList&lt;string&gt;();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list.AddFirst("First");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list.AddLast("Last");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list.AddAfter(list.First, "After First");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list.AddBefore(list.Last, "Before Last");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1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Console.WriteLine(String.Join(", ", list</a:t>
            </a: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1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Result: First, After First, Before Last, Last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33910033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4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60998" y="4996834"/>
            <a:ext cx="7823162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noProof="1" smtClean="0">
                <a:latin typeface="Consolas" pitchFamily="49" charset="0"/>
                <a:cs typeface="Consolas" pitchFamily="49" charset="0"/>
              </a:rPr>
              <a:t>LinkedList&lt;T&gt;</a:t>
            </a:r>
            <a:endParaRPr lang="en-US" noProof="1"/>
          </a:p>
        </p:txBody>
      </p:sp>
      <p:sp>
        <p:nvSpPr>
          <p:cNvPr id="616451" name="Rectangle 3"/>
          <p:cNvSpPr>
            <a:spLocks noChangeArrowheads="1"/>
          </p:cNvSpPr>
          <p:nvPr/>
        </p:nvSpPr>
        <p:spPr bwMode="auto">
          <a:xfrm>
            <a:off x="2041957" y="5872233"/>
            <a:ext cx="5068640" cy="473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Live Demo</a:t>
            </a:r>
            <a:endParaRPr lang="bg-BG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340108" y="904876"/>
            <a:ext cx="6464942" cy="3743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3534569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2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4" y="5036149"/>
            <a:ext cx="7773986" cy="6699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Sorting Lists</a:t>
            </a:r>
            <a:endParaRPr lang="en-US" noProof="1"/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1914546" y="5874349"/>
            <a:ext cx="5324454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Several Ways to Do It</a:t>
            </a:r>
            <a:endParaRPr lang="bg-BG" sz="28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6" name="Picture 2" descr="http://www.bigsunphotography.com/wp-content/uploads/2010/10/sorting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76523" y="914400"/>
            <a:ext cx="4000500" cy="3740728"/>
          </a:xfrm>
          <a:prstGeom prst="roundRect">
            <a:avLst>
              <a:gd name="adj" fmla="val 1389"/>
            </a:avLst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40124000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Lists</a:t>
            </a:r>
            <a:endParaRPr lang="bg-BG" dirty="0"/>
          </a:p>
        </p:txBody>
      </p:sp>
      <p:sp>
        <p:nvSpPr>
          <p:cNvPr id="614404" name="Rectangle 4"/>
          <p:cNvSpPr>
            <a:spLocks noChangeArrowheads="1"/>
          </p:cNvSpPr>
          <p:nvPr/>
        </p:nvSpPr>
        <p:spPr bwMode="auto">
          <a:xfrm>
            <a:off x="689086" y="1345317"/>
            <a:ext cx="7769114" cy="429348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List&lt;DateTime&gt; list = new List&lt;DateTime&gt;()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21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new </a:t>
            </a: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DateTime(2013, 4, 7),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new </a:t>
            </a: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DateTime(2002, 3, 12),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new </a:t>
            </a: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DateTime(2012, 1, 4),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new </a:t>
            </a: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DateTime(1980, 11, 11</a:t>
            </a: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};</a:t>
            </a:r>
            <a:endParaRPr lang="en-US" sz="21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1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list.Sort</a:t>
            </a: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1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list.Sort</a:t>
            </a: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((d1, d2) =&gt; -d1.Year.CompareTo(d2.Year</a:t>
            </a: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1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list.OrderBy(date </a:t>
            </a: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=&gt; date.Month)));</a:t>
            </a:r>
          </a:p>
        </p:txBody>
      </p:sp>
    </p:spTree>
    <p:extLst>
      <p:ext uri="{BB962C8B-B14F-4D97-AF65-F5344CB8AC3E}">
        <p14:creationId xmlns:p14="http://schemas.microsoft.com/office/powerpoint/2010/main" xmlns="" val="25418109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4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60998" y="4996834"/>
            <a:ext cx="7823162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noProof="1" smtClean="0">
                <a:latin typeface="+mn-lt"/>
                <a:cs typeface="Consolas" pitchFamily="49" charset="0"/>
              </a:rPr>
              <a:t>Sorting Lists</a:t>
            </a:r>
            <a:endParaRPr lang="en-US" noProof="1">
              <a:latin typeface="+mn-lt"/>
            </a:endParaRPr>
          </a:p>
        </p:txBody>
      </p:sp>
      <p:sp>
        <p:nvSpPr>
          <p:cNvPr id="616451" name="Rectangle 3"/>
          <p:cNvSpPr>
            <a:spLocks noChangeArrowheads="1"/>
          </p:cNvSpPr>
          <p:nvPr/>
        </p:nvSpPr>
        <p:spPr bwMode="auto">
          <a:xfrm>
            <a:off x="2041957" y="5872233"/>
            <a:ext cx="5068640" cy="473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Live Demo</a:t>
            </a:r>
            <a:endParaRPr lang="bg-BG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050" name="Picture 2" descr="http://www.steptwo.com.au/columntwo/files/CardSorting-Sessio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56902" y="1066800"/>
            <a:ext cx="5238750" cy="3486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5059218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8" name="Picture 2" descr="http://www.davidsuzuki.org/files/NC/newsletter/paper_stack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935792" y="1066800"/>
            <a:ext cx="2971800" cy="2971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301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87450" y="4610100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Stacks</a:t>
            </a:r>
            <a:endParaRPr lang="bg-BG" dirty="0"/>
          </a:p>
        </p:txBody>
      </p:sp>
      <p:sp>
        <p:nvSpPr>
          <p:cNvPr id="730115" name="Rectangle 3"/>
          <p:cNvSpPr>
            <a:spLocks noChangeArrowheads="1"/>
          </p:cNvSpPr>
          <p:nvPr/>
        </p:nvSpPr>
        <p:spPr bwMode="auto">
          <a:xfrm>
            <a:off x="1187450" y="5493861"/>
            <a:ext cx="6480175" cy="4497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Static and Dynamic Implementation</a:t>
            </a:r>
            <a:endParaRPr lang="bg-BG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232726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Stack ADT</a:t>
            </a:r>
            <a:endParaRPr lang="bg-BG" dirty="0"/>
          </a:p>
        </p:txBody>
      </p:sp>
      <p:sp>
        <p:nvSpPr>
          <p:cNvPr id="443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ts val="3600"/>
              </a:lnSpc>
            </a:pPr>
            <a:r>
              <a:rPr lang="en-US" dirty="0"/>
              <a:t>LIFO (Last In First Out) structure </a:t>
            </a:r>
          </a:p>
          <a:p>
            <a:pPr>
              <a:lnSpc>
                <a:spcPts val="3600"/>
              </a:lnSpc>
            </a:pPr>
            <a:r>
              <a:rPr lang="en-US" dirty="0"/>
              <a:t>Elements inserted (push) at “top”</a:t>
            </a:r>
          </a:p>
          <a:p>
            <a:pPr>
              <a:lnSpc>
                <a:spcPts val="3600"/>
              </a:lnSpc>
            </a:pPr>
            <a:r>
              <a:rPr lang="en-US" dirty="0"/>
              <a:t>Elements removed (pop) from “top”</a:t>
            </a:r>
          </a:p>
          <a:p>
            <a:pPr>
              <a:lnSpc>
                <a:spcPts val="3600"/>
              </a:lnSpc>
            </a:pPr>
            <a:r>
              <a:rPr lang="en-US" dirty="0"/>
              <a:t>Useful in many situations</a:t>
            </a:r>
          </a:p>
          <a:p>
            <a:pPr lvl="1">
              <a:lnSpc>
                <a:spcPts val="3600"/>
              </a:lnSpc>
            </a:pPr>
            <a:r>
              <a:rPr lang="en-US" dirty="0"/>
              <a:t>E.g. the </a:t>
            </a:r>
            <a:r>
              <a:rPr lang="en-US" dirty="0" smtClean="0"/>
              <a:t>execution stack </a:t>
            </a:r>
            <a:r>
              <a:rPr lang="en-US" dirty="0"/>
              <a:t>of the program </a:t>
            </a:r>
          </a:p>
          <a:p>
            <a:pPr>
              <a:lnSpc>
                <a:spcPts val="3600"/>
              </a:lnSpc>
            </a:pPr>
            <a:r>
              <a:rPr lang="en-US" dirty="0"/>
              <a:t>Can be implemented in several ways</a:t>
            </a:r>
          </a:p>
          <a:p>
            <a:pPr lvl="1">
              <a:lnSpc>
                <a:spcPts val="3600"/>
              </a:lnSpc>
            </a:pPr>
            <a:r>
              <a:rPr lang="en-US" dirty="0"/>
              <a:t>Statically (using array)</a:t>
            </a:r>
          </a:p>
          <a:p>
            <a:pPr lvl="1">
              <a:lnSpc>
                <a:spcPts val="3600"/>
              </a:lnSpc>
            </a:pPr>
            <a:r>
              <a:rPr lang="en-US" dirty="0"/>
              <a:t>Dynamically (linked implementation)</a:t>
            </a:r>
          </a:p>
          <a:p>
            <a:pPr lvl="1">
              <a:lnSpc>
                <a:spcPts val="3600"/>
              </a:lnSpc>
            </a:pPr>
            <a:r>
              <a:rPr lang="en-US" dirty="0"/>
              <a:t>Using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Stack&lt;T&gt;</a:t>
            </a:r>
            <a:r>
              <a:rPr lang="en-US" dirty="0"/>
              <a:t> class</a:t>
            </a:r>
          </a:p>
        </p:txBody>
      </p:sp>
    </p:spTree>
    <p:extLst>
      <p:ext uri="{BB962C8B-B14F-4D97-AF65-F5344CB8AC3E}">
        <p14:creationId xmlns:p14="http://schemas.microsoft.com/office/powerpoint/2010/main" xmlns="" val="40581877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Stack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Static (array-based) implementation</a:t>
            </a:r>
          </a:p>
          <a:p>
            <a:pPr lvl="1"/>
            <a:r>
              <a:rPr lang="en-US" dirty="0"/>
              <a:t>Has limited (fixed) capacity</a:t>
            </a:r>
          </a:p>
          <a:p>
            <a:pPr lvl="1"/>
            <a:r>
              <a:rPr lang="en-US" dirty="0" smtClean="0"/>
              <a:t>The current index (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top</a:t>
            </a:r>
            <a:r>
              <a:rPr lang="en-US" dirty="0" smtClean="0"/>
              <a:t>) moves left / right with each pop / push</a:t>
            </a:r>
            <a:endParaRPr lang="en-US" dirty="0"/>
          </a:p>
        </p:txBody>
      </p:sp>
      <p:sp>
        <p:nvSpPr>
          <p:cNvPr id="30" name="Text Box 26"/>
          <p:cNvSpPr txBox="1">
            <a:spLocks noChangeArrowheads="1"/>
          </p:cNvSpPr>
          <p:nvPr/>
        </p:nvSpPr>
        <p:spPr bwMode="auto">
          <a:xfrm>
            <a:off x="1676400" y="4531845"/>
            <a:ext cx="45720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0" lang="en-US" sz="30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</a:t>
            </a:r>
            <a:endParaRPr kumimoji="0" lang="en-US" sz="30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31" name="Group 134"/>
          <p:cNvGraphicFramePr>
            <a:graphicFrameLocks/>
          </p:cNvGraphicFramePr>
          <p:nvPr/>
        </p:nvGraphicFramePr>
        <p:xfrm>
          <a:off x="2206116" y="4567816"/>
          <a:ext cx="4702632" cy="496824"/>
        </p:xfrm>
        <a:graphic>
          <a:graphicData uri="http://schemas.openxmlformats.org/drawingml/2006/table">
            <a:tbl>
              <a:tblPr/>
              <a:tblGrid>
                <a:gridCol w="587829"/>
                <a:gridCol w="587829"/>
                <a:gridCol w="587829"/>
                <a:gridCol w="587829"/>
                <a:gridCol w="587829"/>
                <a:gridCol w="587829"/>
                <a:gridCol w="587829"/>
                <a:gridCol w="587829"/>
              </a:tblGrid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7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12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2332560" y="4114800"/>
            <a:ext cx="446147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 smtClean="0">
                <a:latin typeface="Consolas" pitchFamily="49" charset="0"/>
                <a:cs typeface="Consolas" pitchFamily="49" charset="0"/>
              </a:rPr>
              <a:t>0   1   2   3   4   5   6   7</a:t>
            </a:r>
            <a:endParaRPr lang="en-US" sz="21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Line 19"/>
          <p:cNvSpPr>
            <a:spLocks noChangeShapeType="1"/>
          </p:cNvSpPr>
          <p:nvPr/>
        </p:nvSpPr>
        <p:spPr bwMode="auto">
          <a:xfrm flipV="1">
            <a:off x="4267200" y="5125496"/>
            <a:ext cx="0" cy="437104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>
            <a:outerShdw blurRad="50800" dist="25400" dir="5400000" algn="ctr" rotWithShape="0">
              <a:schemeClr val="bg1">
                <a:lumMod val="95000"/>
                <a:lumOff val="5000"/>
              </a:schemeClr>
            </a:outerShdw>
          </a:effectLst>
        </p:spPr>
        <p:txBody>
          <a:bodyPr/>
          <a:lstStyle/>
          <a:p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3915425" y="5532456"/>
            <a:ext cx="7761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top</a:t>
            </a:r>
            <a:endParaRPr lang="en-US" sz="2800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869079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Stack</a:t>
            </a:r>
          </a:p>
        </p:txBody>
      </p:sp>
      <p:sp>
        <p:nvSpPr>
          <p:cNvPr id="67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Dynamic (pointer-based) implementation</a:t>
            </a:r>
          </a:p>
          <a:p>
            <a:pPr lvl="1"/>
            <a:r>
              <a:rPr lang="en-US" dirty="0"/>
              <a:t>Each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item</a:t>
            </a:r>
            <a:r>
              <a:rPr lang="en-US" dirty="0" smtClean="0"/>
              <a:t> has 2 fields: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value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next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en-US" dirty="0" smtClean="0">
                <a:cs typeface="Times New Roman" pitchFamily="18" charset="0"/>
              </a:rPr>
              <a:t>Special pointer keeps the top element</a:t>
            </a:r>
            <a:endParaRPr lang="en-US" dirty="0"/>
          </a:p>
        </p:txBody>
      </p:sp>
      <p:sp>
        <p:nvSpPr>
          <p:cNvPr id="27" name="Line 19"/>
          <p:cNvSpPr>
            <a:spLocks noChangeShapeType="1"/>
          </p:cNvSpPr>
          <p:nvPr/>
        </p:nvSpPr>
        <p:spPr bwMode="auto">
          <a:xfrm>
            <a:off x="1831825" y="3743980"/>
            <a:ext cx="0" cy="45720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>
            <a:outerShdw blurRad="50800" dist="25400" dir="5400000" algn="ctr" rotWithShape="0">
              <a:schemeClr val="bg1">
                <a:lumMod val="95000"/>
                <a:lumOff val="5000"/>
              </a:schemeClr>
            </a:outerShdw>
          </a:effectLst>
        </p:spPr>
        <p:txBody>
          <a:bodyPr/>
          <a:lstStyle/>
          <a:p>
            <a:endParaRPr lang="en-US" dirty="0"/>
          </a:p>
        </p:txBody>
      </p:sp>
      <p:graphicFrame>
        <p:nvGraphicFramePr>
          <p:cNvPr id="28" name="Group 134"/>
          <p:cNvGraphicFramePr>
            <a:graphicFrameLocks/>
          </p:cNvGraphicFramePr>
          <p:nvPr/>
        </p:nvGraphicFramePr>
        <p:xfrm>
          <a:off x="1325730" y="4233004"/>
          <a:ext cx="990600" cy="1143000"/>
        </p:xfrm>
        <a:graphic>
          <a:graphicData uri="http://schemas.openxmlformats.org/drawingml/2006/table">
            <a:tbl>
              <a:tblPr/>
              <a:tblGrid>
                <a:gridCol w="990600"/>
              </a:tblGrid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next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9" name="Group 134"/>
          <p:cNvGraphicFramePr>
            <a:graphicFrameLocks/>
          </p:cNvGraphicFramePr>
          <p:nvPr/>
        </p:nvGraphicFramePr>
        <p:xfrm>
          <a:off x="3078330" y="4233004"/>
          <a:ext cx="990600" cy="1143000"/>
        </p:xfrm>
        <a:graphic>
          <a:graphicData uri="http://schemas.openxmlformats.org/drawingml/2006/table">
            <a:tbl>
              <a:tblPr/>
              <a:tblGrid>
                <a:gridCol w="990600"/>
              </a:tblGrid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7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next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0" name="Rectangle 29"/>
          <p:cNvSpPr/>
          <p:nvPr/>
        </p:nvSpPr>
        <p:spPr>
          <a:xfrm>
            <a:off x="1450825" y="3220760"/>
            <a:ext cx="7761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top</a:t>
            </a:r>
            <a:endParaRPr lang="en-US" sz="2800" dirty="0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1" name="Line 16"/>
          <p:cNvSpPr>
            <a:spLocks noChangeShapeType="1"/>
          </p:cNvSpPr>
          <p:nvPr/>
        </p:nvSpPr>
        <p:spPr bwMode="auto">
          <a:xfrm flipV="1">
            <a:off x="2245939" y="4762688"/>
            <a:ext cx="814387" cy="33337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>
            <a:outerShdw blurRad="50800" dist="25400" dir="5400000" algn="ctr" rotWithShape="0">
              <a:schemeClr val="bg1">
                <a:lumMod val="95000"/>
                <a:lumOff val="5000"/>
              </a:schemeClr>
            </a:outerShdw>
          </a:effectLst>
        </p:spPr>
        <p:txBody>
          <a:bodyPr/>
          <a:lstStyle/>
          <a:p>
            <a:endParaRPr lang="en-US" dirty="0"/>
          </a:p>
        </p:txBody>
      </p:sp>
      <p:graphicFrame>
        <p:nvGraphicFramePr>
          <p:cNvPr id="32" name="Group 134"/>
          <p:cNvGraphicFramePr>
            <a:graphicFrameLocks/>
          </p:cNvGraphicFramePr>
          <p:nvPr/>
        </p:nvGraphicFramePr>
        <p:xfrm>
          <a:off x="4825121" y="4233004"/>
          <a:ext cx="990600" cy="1143000"/>
        </p:xfrm>
        <a:graphic>
          <a:graphicData uri="http://schemas.openxmlformats.org/drawingml/2006/table">
            <a:tbl>
              <a:tblPr/>
              <a:tblGrid>
                <a:gridCol w="990600"/>
              </a:tblGrid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next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3" name="Line 16"/>
          <p:cNvSpPr>
            <a:spLocks noChangeShapeType="1"/>
          </p:cNvSpPr>
          <p:nvPr/>
        </p:nvSpPr>
        <p:spPr bwMode="auto">
          <a:xfrm flipV="1">
            <a:off x="3992730" y="4762688"/>
            <a:ext cx="814387" cy="33337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>
            <a:outerShdw blurRad="50800" dist="25400" dir="5400000" algn="ctr" rotWithShape="0">
              <a:schemeClr val="bg1">
                <a:lumMod val="95000"/>
                <a:lumOff val="5000"/>
              </a:schemeClr>
            </a:outerShdw>
          </a:effectLst>
        </p:spPr>
        <p:txBody>
          <a:bodyPr/>
          <a:lstStyle/>
          <a:p>
            <a:endParaRPr lang="en-US" dirty="0"/>
          </a:p>
        </p:txBody>
      </p:sp>
      <p:graphicFrame>
        <p:nvGraphicFramePr>
          <p:cNvPr id="34" name="Group 134"/>
          <p:cNvGraphicFramePr>
            <a:graphicFrameLocks/>
          </p:cNvGraphicFramePr>
          <p:nvPr/>
        </p:nvGraphicFramePr>
        <p:xfrm>
          <a:off x="6583530" y="4233004"/>
          <a:ext cx="990600" cy="1143000"/>
        </p:xfrm>
        <a:graphic>
          <a:graphicData uri="http://schemas.openxmlformats.org/drawingml/2006/table">
            <a:tbl>
              <a:tblPr/>
              <a:tblGrid>
                <a:gridCol w="990600"/>
              </a:tblGrid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next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5" name="Line 16"/>
          <p:cNvSpPr>
            <a:spLocks noChangeShapeType="1"/>
          </p:cNvSpPr>
          <p:nvPr/>
        </p:nvSpPr>
        <p:spPr bwMode="auto">
          <a:xfrm flipV="1">
            <a:off x="5751139" y="4762688"/>
            <a:ext cx="814387" cy="33337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>
            <a:outerShdw blurRad="50800" dist="25400" dir="5400000" algn="ctr" rotWithShape="0">
              <a:schemeClr val="bg1">
                <a:lumMod val="95000"/>
                <a:lumOff val="5000"/>
              </a:schemeClr>
            </a:outerShdw>
          </a:effectLst>
        </p:spPr>
        <p:txBody>
          <a:bodyPr/>
          <a:lstStyle/>
          <a:p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6606465" y="5837388"/>
            <a:ext cx="9733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null</a:t>
            </a:r>
            <a:endParaRPr lang="en-US" sz="2800" dirty="0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7" name="Line 20"/>
          <p:cNvSpPr>
            <a:spLocks noChangeShapeType="1"/>
          </p:cNvSpPr>
          <p:nvPr/>
        </p:nvSpPr>
        <p:spPr bwMode="auto">
          <a:xfrm>
            <a:off x="7099673" y="5303988"/>
            <a:ext cx="0" cy="53340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>
            <a:outerShdw blurRad="50800" dist="25400" dir="5400000" algn="ctr" rotWithShape="0">
              <a:schemeClr val="bg1">
                <a:lumMod val="95000"/>
                <a:lumOff val="5000"/>
              </a:schemeClr>
            </a:outerShdw>
          </a:effectLst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014077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0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438400"/>
            <a:ext cx="3962401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Lists</a:t>
            </a:r>
            <a:endParaRPr lang="bg-BG" dirty="0"/>
          </a:p>
        </p:txBody>
      </p:sp>
      <p:sp>
        <p:nvSpPr>
          <p:cNvPr id="728067" name="Rectangle 3"/>
          <p:cNvSpPr>
            <a:spLocks noChangeArrowheads="1"/>
          </p:cNvSpPr>
          <p:nvPr/>
        </p:nvSpPr>
        <p:spPr bwMode="auto">
          <a:xfrm>
            <a:off x="714375" y="3581400"/>
            <a:ext cx="3933825" cy="9479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Static and Dynamic Implementations</a:t>
            </a:r>
            <a:endParaRPr lang="bg-BG" sz="28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0658" name="Picture 2" descr="http://www.nuevaprensalibre.com/edicion55/No.55/domino-effect-b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39080" y="1697182"/>
            <a:ext cx="2840278" cy="3889702"/>
          </a:xfrm>
          <a:prstGeom prst="round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xmlns="" val="26604442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7" name="Picture 1"/>
          <p:cNvPicPr>
            <a:picLocks noChangeAspect="1" noChangeArrowheads="1"/>
          </p:cNvPicPr>
          <p:nvPr/>
        </p:nvPicPr>
        <p:blipFill>
          <a:blip r:embed="rId3" cstate="screen">
            <a:lum bright="10000" contrast="1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90856" y="990600"/>
            <a:ext cx="3942192" cy="296227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321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04214" y="4505362"/>
            <a:ext cx="6533986" cy="6699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Stack&lt;T&gt;</a:t>
            </a:r>
            <a:r>
              <a:rPr lang="bg-BG" dirty="0"/>
              <a:t> </a:t>
            </a:r>
            <a:r>
              <a:rPr lang="en-US" dirty="0" smtClean="0"/>
              <a:t>Class</a:t>
            </a:r>
            <a:endParaRPr lang="en-US" noProof="1"/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986380" y="5334000"/>
            <a:ext cx="7167020" cy="473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Standard Stack Implementation in .NET</a:t>
            </a:r>
            <a:endParaRPr lang="bg-BG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968052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Stack&lt;T&gt;</a:t>
            </a:r>
            <a:r>
              <a:rPr lang="en-US" dirty="0" smtClean="0"/>
              <a:t> Class</a:t>
            </a:r>
            <a:endParaRPr lang="bg-BG" dirty="0"/>
          </a:p>
        </p:txBody>
      </p:sp>
      <p:sp>
        <p:nvSpPr>
          <p:cNvPr id="569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Implements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stack</a:t>
            </a:r>
            <a:r>
              <a:rPr lang="en-US" dirty="0"/>
              <a:t> data </a:t>
            </a:r>
            <a:r>
              <a:rPr lang="en-US" dirty="0" smtClean="0"/>
              <a:t>structure using </a:t>
            </a:r>
            <a:r>
              <a:rPr lang="en-US" dirty="0"/>
              <a:t>an array</a:t>
            </a:r>
          </a:p>
          <a:p>
            <a:pPr marL="803275" lvl="1" indent="-346075">
              <a:lnSpc>
                <a:spcPct val="100000"/>
              </a:lnSpc>
            </a:pPr>
            <a:r>
              <a:rPr lang="en-US" dirty="0"/>
              <a:t>Elements are from the same type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</a:t>
            </a:r>
          </a:p>
          <a:p>
            <a:pPr marL="803275" lvl="1" indent="-346075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dirty="0" smtClean="0"/>
              <a:t> </a:t>
            </a:r>
            <a:r>
              <a:rPr lang="en-US" dirty="0"/>
              <a:t>can be any type, e.g.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Stack&lt;int&gt;</a:t>
            </a:r>
            <a:r>
              <a:rPr lang="en-US" dirty="0" smtClean="0"/>
              <a:t>   </a:t>
            </a:r>
            <a:endParaRPr lang="en-US" dirty="0"/>
          </a:p>
          <a:p>
            <a:pPr marL="803275" lvl="1" indent="-346075">
              <a:lnSpc>
                <a:spcPct val="100000"/>
              </a:lnSpc>
            </a:pPr>
            <a:r>
              <a:rPr lang="en-US" dirty="0"/>
              <a:t>Size is dynamically increased as needed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Basic functionality:</a:t>
            </a:r>
            <a:endParaRPr lang="en-US" dirty="0"/>
          </a:p>
          <a:p>
            <a:pPr marL="803275" lvl="1" indent="-346075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Push(T)</a:t>
            </a:r>
            <a:r>
              <a:rPr lang="en-US" dirty="0" smtClean="0"/>
              <a:t> </a:t>
            </a:r>
            <a:r>
              <a:rPr lang="en-US" dirty="0"/>
              <a:t>– inserts elements to the stack</a:t>
            </a:r>
          </a:p>
          <a:p>
            <a:pPr marL="803275" lvl="1" indent="-346075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Pop()</a:t>
            </a:r>
            <a:r>
              <a:rPr lang="en-US" dirty="0" smtClean="0"/>
              <a:t> </a:t>
            </a:r>
            <a:r>
              <a:rPr lang="en-US" dirty="0"/>
              <a:t>– removes and returns the top element from the stack</a:t>
            </a:r>
          </a:p>
        </p:txBody>
      </p:sp>
    </p:spTree>
    <p:extLst>
      <p:ext uri="{BB962C8B-B14F-4D97-AF65-F5344CB8AC3E}">
        <p14:creationId xmlns:p14="http://schemas.microsoft.com/office/powerpoint/2010/main" xmlns="" val="3311815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Stack&lt;T&gt;</a:t>
            </a:r>
            <a:r>
              <a:rPr lang="en-US" dirty="0" smtClean="0"/>
              <a:t> Class (2)</a:t>
            </a:r>
            <a:endParaRPr lang="bg-BG" dirty="0"/>
          </a:p>
        </p:txBody>
      </p:sp>
      <p:sp>
        <p:nvSpPr>
          <p:cNvPr id="570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 marL="433387" indent="-323850">
              <a:lnSpc>
                <a:spcPct val="100000"/>
              </a:lnSpc>
            </a:pPr>
            <a:r>
              <a:rPr lang="en-US" dirty="0"/>
              <a:t>Basic functionality</a:t>
            </a:r>
            <a:r>
              <a:rPr lang="en-US" dirty="0" smtClean="0"/>
              <a:t>:</a:t>
            </a:r>
            <a:endParaRPr lang="en-US" noProof="1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781050" lvl="1" indent="-323850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Peek()</a:t>
            </a:r>
            <a:r>
              <a:rPr lang="en-US" dirty="0" smtClean="0"/>
              <a:t> </a:t>
            </a:r>
            <a:r>
              <a:rPr lang="en-US" dirty="0"/>
              <a:t>– returns the top element of the stack without removing it</a:t>
            </a:r>
            <a:endParaRPr lang="en-US" dirty="0">
              <a:latin typeface="Courier New" pitchFamily="49" charset="0"/>
            </a:endParaRPr>
          </a:p>
          <a:p>
            <a:pPr marL="781050" lvl="1" indent="-323850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Count</a:t>
            </a:r>
            <a:r>
              <a:rPr lang="en-US" dirty="0" smtClean="0"/>
              <a:t> </a:t>
            </a:r>
            <a:r>
              <a:rPr lang="en-US" dirty="0"/>
              <a:t>– returns the number of elements</a:t>
            </a:r>
          </a:p>
          <a:p>
            <a:pPr marL="781050" lvl="1" indent="-323850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Clear()</a:t>
            </a:r>
            <a:r>
              <a:rPr lang="en-US" dirty="0" smtClean="0"/>
              <a:t> </a:t>
            </a:r>
            <a:r>
              <a:rPr lang="en-US" dirty="0"/>
              <a:t>– removes all elements</a:t>
            </a:r>
            <a:endParaRPr lang="bg-BG" dirty="0"/>
          </a:p>
          <a:p>
            <a:pPr marL="781050" lvl="1" indent="-323850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Contains(T)</a:t>
            </a:r>
            <a:r>
              <a:rPr lang="en-US" dirty="0" smtClean="0"/>
              <a:t> </a:t>
            </a:r>
            <a:r>
              <a:rPr lang="en-US" dirty="0"/>
              <a:t>– determines whether given element is in the stack</a:t>
            </a:r>
          </a:p>
          <a:p>
            <a:pPr marL="781050" lvl="1" indent="-323850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ToArray()</a:t>
            </a:r>
            <a:r>
              <a:rPr lang="en-US" dirty="0" smtClean="0"/>
              <a:t> </a:t>
            </a:r>
            <a:r>
              <a:rPr lang="en-US" dirty="0"/>
              <a:t>– converts the stack to an </a:t>
            </a:r>
            <a:r>
              <a:rPr lang="en-US" dirty="0" smtClean="0"/>
              <a:t>array</a:t>
            </a:r>
            <a:endParaRPr lang="en-US" dirty="0">
              <a:latin typeface="Courier New" pitchFamily="49" charset="0"/>
            </a:endParaRPr>
          </a:p>
          <a:p>
            <a:pPr marL="781050" lvl="1" indent="-323850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TrimExcess()</a:t>
            </a:r>
            <a:r>
              <a:rPr lang="en-US" dirty="0" smtClean="0"/>
              <a:t> – </a:t>
            </a:r>
            <a:r>
              <a:rPr lang="en-US" dirty="0"/>
              <a:t>sets the capacity to </a:t>
            </a:r>
            <a:br>
              <a:rPr lang="en-US" dirty="0"/>
            </a:br>
            <a:r>
              <a:rPr lang="en-US" dirty="0"/>
              <a:t>the actual number of elements 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xmlns="" val="41949475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Stack&lt;T&gt;</a:t>
            </a:r>
            <a:r>
              <a:rPr lang="en-US" dirty="0"/>
              <a:t> – Example</a:t>
            </a:r>
            <a:endParaRPr lang="bg-BG" dirty="0"/>
          </a:p>
        </p:txBody>
      </p:sp>
      <p:sp>
        <p:nvSpPr>
          <p:cNvPr id="622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000" dirty="0"/>
              <a:t>Using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Push()</a:t>
            </a:r>
            <a:r>
              <a:rPr lang="en-US" sz="3000" dirty="0"/>
              <a:t>,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Pop()</a:t>
            </a:r>
            <a:r>
              <a:rPr lang="en-US" sz="3000" dirty="0"/>
              <a:t> and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Peek()</a:t>
            </a:r>
            <a:r>
              <a:rPr lang="en-US" sz="3000" dirty="0"/>
              <a:t> methods</a:t>
            </a:r>
            <a:endParaRPr lang="bg-BG" sz="3000" dirty="0"/>
          </a:p>
        </p:txBody>
      </p:sp>
      <p:sp>
        <p:nvSpPr>
          <p:cNvPr id="622598" name="Rectangle 6"/>
          <p:cNvSpPr>
            <a:spLocks noChangeArrowheads="1"/>
          </p:cNvSpPr>
          <p:nvPr/>
        </p:nvSpPr>
        <p:spPr bwMode="auto">
          <a:xfrm>
            <a:off x="609601" y="1905000"/>
            <a:ext cx="7924800" cy="445250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3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Main()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3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23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Stack&lt;string&gt;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stack = new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Stack&lt;string&gt;();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3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stack.Push("1. Ivan");</a:t>
            </a:r>
          </a:p>
          <a:p>
            <a:pPr eaLnBrk="0" hangingPunct="0">
              <a:lnSpc>
                <a:spcPts val="23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stack.Push("2. Nikolay");</a:t>
            </a:r>
          </a:p>
          <a:p>
            <a:pPr eaLnBrk="0" hangingPunct="0">
              <a:lnSpc>
                <a:spcPts val="23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stack.Push("3. Maria");</a:t>
            </a:r>
          </a:p>
          <a:p>
            <a:pPr eaLnBrk="0" hangingPunct="0">
              <a:lnSpc>
                <a:spcPts val="23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stack.Push("4. George");</a:t>
            </a:r>
          </a:p>
          <a:p>
            <a:pPr eaLnBrk="0" hangingPunct="0">
              <a:lnSpc>
                <a:spcPts val="23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Console.WriteLine("Top =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{0}",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stack.Peek());</a:t>
            </a:r>
          </a:p>
          <a:p>
            <a:pPr eaLnBrk="0" hangingPunct="0">
              <a:lnSpc>
                <a:spcPts val="23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(stack.Count &gt; 0)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3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lnSpc>
                <a:spcPts val="23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string personName =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stack.Pop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</a:p>
          <a:p>
            <a:pPr eaLnBrk="0" hangingPunct="0">
              <a:lnSpc>
                <a:spcPts val="23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Console.WriteLine(personName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ts val="23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lnSpc>
                <a:spcPts val="23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29708538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1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48200" y="2804645"/>
            <a:ext cx="3581400" cy="6699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Stack&lt;T&gt;</a:t>
            </a:r>
            <a:endParaRPr lang="en-US" noProof="1"/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4648200" y="3564624"/>
            <a:ext cx="3581400" cy="473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Live Demo</a:t>
            </a:r>
            <a:endParaRPr lang="bg-BG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9938" name="Picture 2" descr="http://img.photobucket.com/albums/v701/cherrycher/magazine_stack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3200" t="-8823" r="-5600" b="-8823"/>
          <a:stretch>
            <a:fillRect/>
          </a:stretch>
        </p:blipFill>
        <p:spPr bwMode="auto">
          <a:xfrm>
            <a:off x="1066800" y="1636059"/>
            <a:ext cx="3048000" cy="3585882"/>
          </a:xfrm>
          <a:prstGeom prst="roundRect">
            <a:avLst>
              <a:gd name="adj" fmla="val 9685"/>
            </a:avLst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xmlns="" val="34989873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Matching Brackets – Example</a:t>
            </a:r>
            <a:endParaRPr lang="bg-BG" dirty="0"/>
          </a:p>
        </p:txBody>
      </p:sp>
      <p:sp>
        <p:nvSpPr>
          <p:cNvPr id="69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144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/>
              <a:t>We are given an arithmetical expression with </a:t>
            </a:r>
            <a:r>
              <a:rPr lang="en-US" sz="3000" dirty="0" smtClean="0"/>
              <a:t>brackets </a:t>
            </a:r>
            <a:r>
              <a:rPr lang="en-US" sz="3000" dirty="0"/>
              <a:t>that can be nested</a:t>
            </a:r>
          </a:p>
          <a:p>
            <a:pPr>
              <a:lnSpc>
                <a:spcPct val="100000"/>
              </a:lnSpc>
            </a:pPr>
            <a:r>
              <a:rPr lang="en-US" sz="3000" dirty="0" smtClean="0"/>
              <a:t>Goal: extract </a:t>
            </a:r>
            <a:r>
              <a:rPr lang="en-US" sz="3000" dirty="0"/>
              <a:t>all </a:t>
            </a:r>
            <a:r>
              <a:rPr lang="en-US" sz="3000" dirty="0" smtClean="0"/>
              <a:t>sub-expressions in </a:t>
            </a:r>
            <a:r>
              <a:rPr lang="en-US" sz="3000" dirty="0"/>
              <a:t>brackets</a:t>
            </a:r>
          </a:p>
          <a:p>
            <a:pPr>
              <a:lnSpc>
                <a:spcPct val="100000"/>
              </a:lnSpc>
            </a:pPr>
            <a:r>
              <a:rPr lang="en-US" sz="3000" dirty="0"/>
              <a:t>Example</a:t>
            </a:r>
            <a:r>
              <a:rPr lang="en-US" sz="3000" dirty="0" smtClean="0"/>
              <a:t>: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+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(2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- (2+3) * 4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/ (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3+1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)) * 5</a:t>
            </a:r>
            <a:endParaRPr lang="en-US" sz="2800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3000" dirty="0" smtClean="0"/>
              <a:t>Result: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(2+3)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|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 (3+1)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|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 (2 - (2+3) * 4 / (3+1))</a:t>
            </a:r>
          </a:p>
          <a:p>
            <a:pPr>
              <a:lnSpc>
                <a:spcPct val="100000"/>
              </a:lnSpc>
            </a:pPr>
            <a:r>
              <a:rPr lang="en-US" sz="3000" dirty="0" smtClean="0"/>
              <a:t>Algorithm: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For each '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dirty="0" smtClean="0"/>
              <a:t>' push its index in a stack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For each '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dirty="0" smtClean="0"/>
              <a:t>' pop the corresponding start index</a:t>
            </a:r>
            <a:endParaRPr lang="bg-BG" sz="2800" dirty="0"/>
          </a:p>
        </p:txBody>
      </p:sp>
    </p:spTree>
    <p:extLst>
      <p:ext uri="{BB962C8B-B14F-4D97-AF65-F5344CB8AC3E}">
        <p14:creationId xmlns:p14="http://schemas.microsoft.com/office/powerpoint/2010/main" xmlns="" val="2178748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Matching Brackets – </a:t>
            </a:r>
            <a:r>
              <a:rPr lang="en-US" dirty="0" smtClean="0"/>
              <a:t>Solution</a:t>
            </a:r>
            <a:endParaRPr lang="bg-BG" dirty="0"/>
          </a:p>
        </p:txBody>
      </p:sp>
      <p:sp>
        <p:nvSpPr>
          <p:cNvPr id="697349" name="Rectangle 5"/>
          <p:cNvSpPr>
            <a:spLocks noChangeArrowheads="1"/>
          </p:cNvSpPr>
          <p:nvPr/>
        </p:nvSpPr>
        <p:spPr bwMode="auto">
          <a:xfrm>
            <a:off x="589504" y="914400"/>
            <a:ext cx="7944896" cy="563231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expression =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"1 + (2 - (2+3) * 4 / (3+1)) * 5";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Stack&lt;int&gt;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stack = new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Stack&lt;int&gt;();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index = 0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index &lt; expression.Length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index++)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char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ch = expression[index];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(ch ==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'(')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stack.Push(index);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else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(ch == ')')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int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startIndex = stack.Pop();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int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length = index - startIndex + 1;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string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contents =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/>
            </a:r>
            <a:b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expression.Substring(startIndex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length);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Console.WriteLine(contents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26771476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1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04214" y="4571532"/>
            <a:ext cx="6533986" cy="6699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cs typeface="Consolas" pitchFamily="49" charset="0"/>
              </a:rPr>
              <a:t>Matching Brackets</a:t>
            </a:r>
            <a:endParaRPr lang="en-US" noProof="1"/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986380" y="5355236"/>
            <a:ext cx="7167020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Live Demo</a:t>
            </a:r>
            <a:endParaRPr lang="bg-BG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19263" y="1295400"/>
            <a:ext cx="5705475" cy="27432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xmlns="" val="37969048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2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87450" y="1683349"/>
            <a:ext cx="6480175" cy="6350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Queues</a:t>
            </a:r>
            <a:endParaRPr lang="bg-BG" dirty="0"/>
          </a:p>
        </p:txBody>
      </p:sp>
      <p:sp>
        <p:nvSpPr>
          <p:cNvPr id="734211" name="Rectangle 3"/>
          <p:cNvSpPr>
            <a:spLocks noChangeArrowheads="1"/>
          </p:cNvSpPr>
          <p:nvPr/>
        </p:nvSpPr>
        <p:spPr bwMode="auto">
          <a:xfrm>
            <a:off x="1187450" y="2445349"/>
            <a:ext cx="6480175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Static and Dynamic Implementation</a:t>
            </a:r>
            <a:endParaRPr lang="bg-BG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3794" name="Picture 2" descr="http://cybershack.com.au/img/2008/News/August_2008/queue512x288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057400" y="3395662"/>
            <a:ext cx="4724400" cy="2657476"/>
          </a:xfrm>
          <a:prstGeom prst="roundRect">
            <a:avLst>
              <a:gd name="adj" fmla="val 9707"/>
            </a:avLst>
          </a:prstGeom>
          <a:noFill/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xmlns="" val="16402992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Queue ADT</a:t>
            </a:r>
            <a:endParaRPr lang="bg-BG"/>
          </a:p>
        </p:txBody>
      </p:sp>
      <p:sp>
        <p:nvSpPr>
          <p:cNvPr id="630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FIFO (First In First Out) structure</a:t>
            </a:r>
          </a:p>
          <a:p>
            <a:pPr>
              <a:lnSpc>
                <a:spcPct val="100000"/>
              </a:lnSpc>
            </a:pPr>
            <a:r>
              <a:rPr lang="en-US" dirty="0"/>
              <a:t>Elements inserted at </a:t>
            </a:r>
            <a:r>
              <a:rPr lang="en-US" dirty="0" smtClean="0"/>
              <a:t>the tail (Enqueue</a:t>
            </a:r>
            <a:r>
              <a:rPr lang="en-US" dirty="0"/>
              <a:t>)</a:t>
            </a:r>
          </a:p>
          <a:p>
            <a:pPr>
              <a:lnSpc>
                <a:spcPct val="100000"/>
              </a:lnSpc>
            </a:pPr>
            <a:r>
              <a:rPr lang="en-US" dirty="0"/>
              <a:t>Elements removed </a:t>
            </a:r>
            <a:r>
              <a:rPr lang="en-US" dirty="0" smtClean="0"/>
              <a:t>from the </a:t>
            </a:r>
            <a:r>
              <a:rPr lang="en-US" dirty="0"/>
              <a:t>head </a:t>
            </a:r>
            <a:r>
              <a:rPr lang="en-US" dirty="0" smtClean="0"/>
              <a:t>(</a:t>
            </a:r>
            <a:r>
              <a:rPr lang="en-US" noProof="1" smtClean="0"/>
              <a:t>Dequeue</a:t>
            </a:r>
            <a:r>
              <a:rPr lang="en-US" dirty="0"/>
              <a:t>)</a:t>
            </a:r>
          </a:p>
          <a:p>
            <a:pPr>
              <a:lnSpc>
                <a:spcPct val="100000"/>
              </a:lnSpc>
            </a:pPr>
            <a:r>
              <a:rPr lang="en-US" dirty="0"/>
              <a:t>Useful in many situations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Print </a:t>
            </a:r>
            <a:r>
              <a:rPr lang="en-US" dirty="0"/>
              <a:t>queues, </a:t>
            </a:r>
            <a:r>
              <a:rPr lang="en-US" dirty="0" smtClean="0"/>
              <a:t>message queues, etc.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Can be implemented in several ways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Statically (using </a:t>
            </a:r>
            <a:r>
              <a:rPr lang="en-US" dirty="0" smtClean="0"/>
              <a:t>array)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Dynamically (using pointers)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Using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Queue&lt;T&gt;</a:t>
            </a:r>
            <a:r>
              <a:rPr lang="en-US" dirty="0"/>
              <a:t> class</a:t>
            </a:r>
          </a:p>
        </p:txBody>
      </p:sp>
    </p:spTree>
    <p:extLst>
      <p:ext uri="{BB962C8B-B14F-4D97-AF65-F5344CB8AC3E}">
        <p14:creationId xmlns:p14="http://schemas.microsoft.com/office/powerpoint/2010/main" xmlns="" val="9960436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List ADT</a:t>
            </a:r>
            <a:endParaRPr lang="bg-BG"/>
          </a:p>
        </p:txBody>
      </p:sp>
      <p:sp>
        <p:nvSpPr>
          <p:cNvPr id="428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What is "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list</a:t>
            </a:r>
            <a:r>
              <a:rPr lang="en-US" dirty="0" smtClean="0"/>
              <a:t>"?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A data </a:t>
            </a:r>
            <a:r>
              <a:rPr lang="en-US" dirty="0"/>
              <a:t>structure (container) that </a:t>
            </a:r>
            <a:r>
              <a:rPr lang="en-US" dirty="0" smtClean="0"/>
              <a:t>contains a </a:t>
            </a:r>
            <a:r>
              <a:rPr lang="en-US" dirty="0"/>
              <a:t>sequence of elements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Can have variable </a:t>
            </a:r>
            <a:r>
              <a:rPr lang="en-US" dirty="0"/>
              <a:t>size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Elements are arranged </a:t>
            </a:r>
            <a:r>
              <a:rPr lang="en-US" dirty="0" smtClean="0"/>
              <a:t>linearly, in sequence</a:t>
            </a:r>
            <a:endParaRPr lang="en-US" dirty="0"/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Can be implemented in several ways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Statically (using </a:t>
            </a:r>
            <a:r>
              <a:rPr lang="en-US" dirty="0" smtClean="0"/>
              <a:t>array </a:t>
            </a:r>
            <a:r>
              <a:rPr lang="en-US" dirty="0" smtClean="0">
                <a:sym typeface="Wingdings" pitchFamily="2" charset="2"/>
              </a:rPr>
              <a:t> fixed size</a:t>
            </a:r>
            <a:r>
              <a:rPr lang="en-US" dirty="0" smtClean="0"/>
              <a:t>)</a:t>
            </a:r>
            <a:endParaRPr lang="en-US" dirty="0"/>
          </a:p>
          <a:p>
            <a:pPr lvl="2">
              <a:lnSpc>
                <a:spcPct val="100000"/>
              </a:lnSpc>
            </a:pPr>
            <a:r>
              <a:rPr lang="en-US" dirty="0"/>
              <a:t>Dynamically (linked implementation)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Using resizable array (the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List&lt;T&gt;</a:t>
            </a:r>
            <a:r>
              <a:rPr lang="en-US" dirty="0"/>
              <a:t> </a:t>
            </a:r>
            <a:r>
              <a:rPr lang="en-US" dirty="0" smtClean="0"/>
              <a:t>class)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18143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Queue</a:t>
            </a:r>
            <a:endParaRPr lang="bg-BG"/>
          </a:p>
        </p:txBody>
      </p:sp>
      <p:sp>
        <p:nvSpPr>
          <p:cNvPr id="742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Static (array-based) implementation</a:t>
            </a:r>
          </a:p>
          <a:p>
            <a:pPr lvl="1"/>
            <a:r>
              <a:rPr lang="en-US" dirty="0">
                <a:cs typeface="Times New Roman" pitchFamily="18" charset="0"/>
              </a:rPr>
              <a:t>Has limited (fixed) capacity</a:t>
            </a:r>
          </a:p>
          <a:p>
            <a:pPr lvl="1"/>
            <a:r>
              <a:rPr lang="en-US" dirty="0">
                <a:cs typeface="Times New Roman" pitchFamily="18" charset="0"/>
              </a:rPr>
              <a:t>Implement as a “circular array”</a:t>
            </a:r>
          </a:p>
          <a:p>
            <a:pPr lvl="1"/>
            <a:r>
              <a:rPr lang="en-US" dirty="0"/>
              <a:t>Has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head</a:t>
            </a:r>
            <a:r>
              <a:rPr lang="en-US" dirty="0"/>
              <a:t> and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tail</a:t>
            </a:r>
            <a:r>
              <a:rPr lang="en-US" dirty="0"/>
              <a:t> </a:t>
            </a:r>
            <a:r>
              <a:rPr lang="en-US" dirty="0" smtClean="0"/>
              <a:t>indices, </a:t>
            </a:r>
            <a:r>
              <a:rPr lang="en-US" dirty="0"/>
              <a:t>pointing to the head and the </a:t>
            </a:r>
            <a:r>
              <a:rPr lang="en-US" dirty="0" smtClean="0"/>
              <a:t>tail of the cyclic queue</a:t>
            </a:r>
            <a:endParaRPr lang="en-US" sz="2800" dirty="0">
              <a:cs typeface="Times New Roman" pitchFamily="18" charset="0"/>
            </a:endParaRPr>
          </a:p>
        </p:txBody>
      </p:sp>
      <p:sp>
        <p:nvSpPr>
          <p:cNvPr id="31" name="Text Box 26"/>
          <p:cNvSpPr txBox="1">
            <a:spLocks noChangeArrowheads="1"/>
          </p:cNvSpPr>
          <p:nvPr/>
        </p:nvSpPr>
        <p:spPr bwMode="auto">
          <a:xfrm>
            <a:off x="1549452" y="4866921"/>
            <a:ext cx="45720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0" lang="en-US" sz="30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</a:t>
            </a:r>
            <a:endParaRPr kumimoji="0" lang="en-US" sz="30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32" name="Group 134"/>
          <p:cNvGraphicFramePr>
            <a:graphicFrameLocks/>
          </p:cNvGraphicFramePr>
          <p:nvPr/>
        </p:nvGraphicFramePr>
        <p:xfrm>
          <a:off x="2079168" y="4902892"/>
          <a:ext cx="4702632" cy="496824"/>
        </p:xfrm>
        <a:graphic>
          <a:graphicData uri="http://schemas.openxmlformats.org/drawingml/2006/table">
            <a:tbl>
              <a:tblPr/>
              <a:tblGrid>
                <a:gridCol w="587829"/>
                <a:gridCol w="587829"/>
                <a:gridCol w="587829"/>
                <a:gridCol w="587829"/>
                <a:gridCol w="587829"/>
                <a:gridCol w="587829"/>
                <a:gridCol w="587829"/>
                <a:gridCol w="587829"/>
              </a:tblGrid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7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12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2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5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2205612" y="4449876"/>
            <a:ext cx="446147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 smtClean="0">
                <a:latin typeface="Consolas" pitchFamily="49" charset="0"/>
                <a:cs typeface="Consolas" pitchFamily="49" charset="0"/>
              </a:rPr>
              <a:t>0   1   2   3   4   5   6   7</a:t>
            </a:r>
            <a:endParaRPr lang="en-US" sz="21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Line 19"/>
          <p:cNvSpPr>
            <a:spLocks noChangeShapeType="1"/>
          </p:cNvSpPr>
          <p:nvPr/>
        </p:nvSpPr>
        <p:spPr bwMode="auto">
          <a:xfrm flipV="1">
            <a:off x="3531571" y="5470620"/>
            <a:ext cx="0" cy="437104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>
            <a:outerShdw blurRad="50800" dist="25400" dir="5400000" algn="ctr" rotWithShape="0">
              <a:schemeClr val="bg1">
                <a:lumMod val="95000"/>
                <a:lumOff val="5000"/>
              </a:schemeClr>
            </a:outerShdw>
          </a:effectLst>
        </p:spPr>
        <p:txBody>
          <a:bodyPr/>
          <a:lstStyle/>
          <a:p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3043308" y="5877580"/>
            <a:ext cx="9733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head</a:t>
            </a:r>
            <a:endParaRPr lang="en-US" sz="2800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Line 19"/>
          <p:cNvSpPr>
            <a:spLocks noChangeShapeType="1"/>
          </p:cNvSpPr>
          <p:nvPr/>
        </p:nvSpPr>
        <p:spPr bwMode="auto">
          <a:xfrm flipV="1">
            <a:off x="5300568" y="5460572"/>
            <a:ext cx="0" cy="437104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>
            <a:outerShdw blurRad="50800" dist="25400" dir="5400000" algn="ctr" rotWithShape="0">
              <a:schemeClr val="bg1">
                <a:lumMod val="95000"/>
                <a:lumOff val="5000"/>
              </a:schemeClr>
            </a:outerShdw>
          </a:effectLst>
        </p:spPr>
        <p:txBody>
          <a:bodyPr/>
          <a:lstStyle/>
          <a:p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4816512" y="5877580"/>
            <a:ext cx="9733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tail</a:t>
            </a:r>
            <a:endParaRPr lang="en-US" sz="2800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377186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Queue</a:t>
            </a:r>
          </a:p>
        </p:txBody>
      </p:sp>
      <p:sp>
        <p:nvSpPr>
          <p:cNvPr id="67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cs typeface="Times New Roman" pitchFamily="18" charset="0"/>
              </a:rPr>
              <a:t>Dynamic (pointer-based) implementation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cs typeface="Times New Roman" pitchFamily="18" charset="0"/>
              </a:rPr>
              <a:t>Each </a:t>
            </a:r>
            <a:r>
              <a:rPr lang="en-US" dirty="0" smtClean="0">
                <a:cs typeface="Times New Roman" pitchFamily="18" charset="0"/>
              </a:rPr>
              <a:t>item has 2 fields: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value</a:t>
            </a:r>
            <a:r>
              <a:rPr lang="en-US" dirty="0" smtClean="0">
                <a:cs typeface="Times New Roman" pitchFamily="18" charset="0"/>
              </a:rPr>
              <a:t> 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next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100000"/>
              </a:lnSpc>
            </a:pPr>
            <a:r>
              <a:rPr lang="en-US" dirty="0">
                <a:cs typeface="Times New Roman" pitchFamily="18" charset="0"/>
              </a:rPr>
              <a:t>Dynamically create and delete objects</a:t>
            </a:r>
          </a:p>
        </p:txBody>
      </p:sp>
      <p:sp>
        <p:nvSpPr>
          <p:cNvPr id="29" name="Line 19"/>
          <p:cNvSpPr>
            <a:spLocks noChangeShapeType="1"/>
          </p:cNvSpPr>
          <p:nvPr/>
        </p:nvSpPr>
        <p:spPr bwMode="auto">
          <a:xfrm>
            <a:off x="1831825" y="3784172"/>
            <a:ext cx="0" cy="45720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>
            <a:outerShdw blurRad="50800" dist="25400" dir="5400000" algn="ctr" rotWithShape="0">
              <a:schemeClr val="bg1">
                <a:lumMod val="95000"/>
                <a:lumOff val="5000"/>
              </a:schemeClr>
            </a:outerShdw>
          </a:effectLst>
        </p:spPr>
        <p:txBody>
          <a:bodyPr/>
          <a:lstStyle/>
          <a:p>
            <a:endParaRPr lang="en-US" dirty="0"/>
          </a:p>
        </p:txBody>
      </p:sp>
      <p:graphicFrame>
        <p:nvGraphicFramePr>
          <p:cNvPr id="30" name="Group 134"/>
          <p:cNvGraphicFramePr>
            <a:graphicFrameLocks/>
          </p:cNvGraphicFramePr>
          <p:nvPr/>
        </p:nvGraphicFramePr>
        <p:xfrm>
          <a:off x="1325730" y="4273196"/>
          <a:ext cx="990600" cy="1143000"/>
        </p:xfrm>
        <a:graphic>
          <a:graphicData uri="http://schemas.openxmlformats.org/drawingml/2006/table">
            <a:tbl>
              <a:tblPr/>
              <a:tblGrid>
                <a:gridCol w="990600"/>
              </a:tblGrid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next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1" name="Group 134"/>
          <p:cNvGraphicFramePr>
            <a:graphicFrameLocks/>
          </p:cNvGraphicFramePr>
          <p:nvPr/>
        </p:nvGraphicFramePr>
        <p:xfrm>
          <a:off x="3078330" y="4273196"/>
          <a:ext cx="990600" cy="1143000"/>
        </p:xfrm>
        <a:graphic>
          <a:graphicData uri="http://schemas.openxmlformats.org/drawingml/2006/table">
            <a:tbl>
              <a:tblPr/>
              <a:tblGrid>
                <a:gridCol w="990600"/>
              </a:tblGrid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7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next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2" name="Rectangle 31"/>
          <p:cNvSpPr/>
          <p:nvPr/>
        </p:nvSpPr>
        <p:spPr>
          <a:xfrm>
            <a:off x="1341456" y="3260952"/>
            <a:ext cx="9733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head</a:t>
            </a:r>
            <a:endParaRPr lang="en-US" sz="2800" dirty="0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3" name="Line 16"/>
          <p:cNvSpPr>
            <a:spLocks noChangeShapeType="1"/>
          </p:cNvSpPr>
          <p:nvPr/>
        </p:nvSpPr>
        <p:spPr bwMode="auto">
          <a:xfrm flipV="1">
            <a:off x="2245939" y="4802880"/>
            <a:ext cx="814387" cy="33337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>
            <a:outerShdw blurRad="50800" dist="25400" dir="5400000" algn="ctr" rotWithShape="0">
              <a:schemeClr val="bg1">
                <a:lumMod val="95000"/>
                <a:lumOff val="5000"/>
              </a:schemeClr>
            </a:outerShdw>
          </a:effectLst>
        </p:spPr>
        <p:txBody>
          <a:bodyPr/>
          <a:lstStyle/>
          <a:p>
            <a:endParaRPr lang="en-US" dirty="0"/>
          </a:p>
        </p:txBody>
      </p:sp>
      <p:graphicFrame>
        <p:nvGraphicFramePr>
          <p:cNvPr id="34" name="Group 134"/>
          <p:cNvGraphicFramePr>
            <a:graphicFrameLocks/>
          </p:cNvGraphicFramePr>
          <p:nvPr/>
        </p:nvGraphicFramePr>
        <p:xfrm>
          <a:off x="4825121" y="4273196"/>
          <a:ext cx="990600" cy="1143000"/>
        </p:xfrm>
        <a:graphic>
          <a:graphicData uri="http://schemas.openxmlformats.org/drawingml/2006/table">
            <a:tbl>
              <a:tblPr/>
              <a:tblGrid>
                <a:gridCol w="990600"/>
              </a:tblGrid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next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5" name="Line 16"/>
          <p:cNvSpPr>
            <a:spLocks noChangeShapeType="1"/>
          </p:cNvSpPr>
          <p:nvPr/>
        </p:nvSpPr>
        <p:spPr bwMode="auto">
          <a:xfrm flipV="1">
            <a:off x="3992730" y="4802880"/>
            <a:ext cx="814387" cy="33337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>
            <a:outerShdw blurRad="50800" dist="25400" dir="5400000" algn="ctr" rotWithShape="0">
              <a:schemeClr val="bg1">
                <a:lumMod val="95000"/>
                <a:lumOff val="5000"/>
              </a:schemeClr>
            </a:outerShdw>
          </a:effectLst>
        </p:spPr>
        <p:txBody>
          <a:bodyPr/>
          <a:lstStyle/>
          <a:p>
            <a:endParaRPr lang="en-US" dirty="0"/>
          </a:p>
        </p:txBody>
      </p:sp>
      <p:graphicFrame>
        <p:nvGraphicFramePr>
          <p:cNvPr id="36" name="Group 134"/>
          <p:cNvGraphicFramePr>
            <a:graphicFrameLocks/>
          </p:cNvGraphicFramePr>
          <p:nvPr/>
        </p:nvGraphicFramePr>
        <p:xfrm>
          <a:off x="6583530" y="4273196"/>
          <a:ext cx="990600" cy="1143000"/>
        </p:xfrm>
        <a:graphic>
          <a:graphicData uri="http://schemas.openxmlformats.org/drawingml/2006/table">
            <a:tbl>
              <a:tblPr/>
              <a:tblGrid>
                <a:gridCol w="990600"/>
              </a:tblGrid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next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7" name="Line 16"/>
          <p:cNvSpPr>
            <a:spLocks noChangeShapeType="1"/>
          </p:cNvSpPr>
          <p:nvPr/>
        </p:nvSpPr>
        <p:spPr bwMode="auto">
          <a:xfrm flipV="1">
            <a:off x="5751139" y="4802880"/>
            <a:ext cx="814387" cy="33337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>
            <a:outerShdw blurRad="50800" dist="25400" dir="5400000" algn="ctr" rotWithShape="0">
              <a:schemeClr val="bg1">
                <a:lumMod val="95000"/>
                <a:lumOff val="5000"/>
              </a:schemeClr>
            </a:outerShdw>
          </a:effectLst>
        </p:spPr>
        <p:txBody>
          <a:bodyPr/>
          <a:lstStyle/>
          <a:p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6606465" y="5877580"/>
            <a:ext cx="9733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null</a:t>
            </a:r>
            <a:endParaRPr lang="en-US" sz="2800" dirty="0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9" name="Line 20"/>
          <p:cNvSpPr>
            <a:spLocks noChangeShapeType="1"/>
          </p:cNvSpPr>
          <p:nvPr/>
        </p:nvSpPr>
        <p:spPr bwMode="auto">
          <a:xfrm>
            <a:off x="7099673" y="5344180"/>
            <a:ext cx="0" cy="53340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>
            <a:outerShdw blurRad="50800" dist="25400" dir="5400000" algn="ctr" rotWithShape="0">
              <a:schemeClr val="bg1">
                <a:lumMod val="95000"/>
                <a:lumOff val="5000"/>
              </a:schemeClr>
            </a:outerShdw>
          </a:effectLst>
        </p:spPr>
        <p:txBody>
          <a:bodyPr/>
          <a:lstStyle/>
          <a:p>
            <a:endParaRPr lang="en-US" dirty="0"/>
          </a:p>
        </p:txBody>
      </p:sp>
      <p:sp>
        <p:nvSpPr>
          <p:cNvPr id="40" name="Line 19"/>
          <p:cNvSpPr>
            <a:spLocks noChangeShapeType="1"/>
          </p:cNvSpPr>
          <p:nvPr/>
        </p:nvSpPr>
        <p:spPr bwMode="auto">
          <a:xfrm>
            <a:off x="7080922" y="3784040"/>
            <a:ext cx="0" cy="45720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>
            <a:outerShdw blurRad="50800" dist="25400" dir="5400000" algn="ctr" rotWithShape="0">
              <a:schemeClr val="bg1">
                <a:lumMod val="95000"/>
                <a:lumOff val="5000"/>
              </a:schemeClr>
            </a:outerShdw>
          </a:effectLst>
        </p:spPr>
        <p:txBody>
          <a:bodyPr/>
          <a:lstStyle/>
          <a:p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6600601" y="3260820"/>
            <a:ext cx="9733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tail</a:t>
            </a:r>
            <a:endParaRPr lang="en-US" sz="2800" dirty="0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789295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 descr="http://www.patricktaylor.com/uploads/queue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60260" y="1276350"/>
            <a:ext cx="4583288" cy="27622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342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99682" y="4555224"/>
            <a:ext cx="6120318" cy="6350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The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Queue&lt;T&gt;</a:t>
            </a:r>
            <a:r>
              <a:rPr lang="en-US" dirty="0" smtClean="0"/>
              <a:t> Class</a:t>
            </a:r>
            <a:endParaRPr lang="bg-BG" dirty="0"/>
          </a:p>
        </p:txBody>
      </p:sp>
      <p:sp>
        <p:nvSpPr>
          <p:cNvPr id="734211" name="Rectangle 3"/>
          <p:cNvSpPr>
            <a:spLocks noChangeArrowheads="1"/>
          </p:cNvSpPr>
          <p:nvPr/>
        </p:nvSpPr>
        <p:spPr bwMode="auto">
          <a:xfrm>
            <a:off x="1118682" y="5393424"/>
            <a:ext cx="6882318" cy="473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Standard Queue Implementation in .NET</a:t>
            </a:r>
            <a:endParaRPr lang="bg-BG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076788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Queue&lt;T&gt;</a:t>
            </a:r>
            <a:r>
              <a:rPr lang="en-US" dirty="0" smtClean="0"/>
              <a:t> Class</a:t>
            </a:r>
            <a:endParaRPr lang="bg-BG" dirty="0"/>
          </a:p>
        </p:txBody>
      </p:sp>
      <p:sp>
        <p:nvSpPr>
          <p:cNvPr id="634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838200"/>
            <a:ext cx="84963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Implements the queue data structure using </a:t>
            </a:r>
            <a:r>
              <a:rPr lang="en-US" dirty="0" smtClean="0"/>
              <a:t>a circular resizable array</a:t>
            </a:r>
            <a:endParaRPr lang="en-US" dirty="0"/>
          </a:p>
          <a:p>
            <a:pPr marL="869950" lvl="1" indent="-412750">
              <a:lnSpc>
                <a:spcPct val="100000"/>
              </a:lnSpc>
            </a:pPr>
            <a:r>
              <a:rPr lang="en-US" dirty="0"/>
              <a:t>Elements are from the same type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</a:t>
            </a:r>
          </a:p>
          <a:p>
            <a:pPr marL="869950" lvl="1" indent="-412750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dirty="0" smtClean="0"/>
              <a:t> </a:t>
            </a:r>
            <a:r>
              <a:rPr lang="en-US" dirty="0"/>
              <a:t>can be any type, e.g.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Stack&lt;int&gt;</a:t>
            </a:r>
            <a:r>
              <a:rPr lang="en-US" dirty="0" smtClean="0"/>
              <a:t> </a:t>
            </a:r>
            <a:endParaRPr lang="en-US" dirty="0"/>
          </a:p>
          <a:p>
            <a:pPr marL="869950" lvl="1" indent="-412750">
              <a:lnSpc>
                <a:spcPct val="100000"/>
              </a:lnSpc>
            </a:pPr>
            <a:r>
              <a:rPr lang="en-US" dirty="0"/>
              <a:t>Size is dynamically increased as needed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Basic functionality:</a:t>
            </a:r>
            <a:endParaRPr lang="en-US" dirty="0"/>
          </a:p>
          <a:p>
            <a:pPr marL="869950" lvl="1" indent="-412750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Enqueue(T)</a:t>
            </a:r>
            <a:r>
              <a:rPr lang="en-US" dirty="0" smtClean="0"/>
              <a:t> </a:t>
            </a:r>
            <a:r>
              <a:rPr lang="en-US" dirty="0"/>
              <a:t>– adds an element to the</a:t>
            </a:r>
            <a:br>
              <a:rPr lang="en-US" dirty="0"/>
            </a:br>
            <a:r>
              <a:rPr lang="en-US" dirty="0"/>
              <a:t>end of the queue</a:t>
            </a:r>
          </a:p>
          <a:p>
            <a:pPr marL="869950" lvl="1" indent="-412750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Dequeue()</a:t>
            </a:r>
            <a:r>
              <a:rPr lang="en-US" dirty="0" smtClean="0"/>
              <a:t> </a:t>
            </a:r>
            <a:r>
              <a:rPr lang="en-US" dirty="0"/>
              <a:t>– removes and returns the element at the beginning of the queue</a:t>
            </a:r>
          </a:p>
        </p:txBody>
      </p:sp>
    </p:spTree>
    <p:extLst>
      <p:ext uri="{BB962C8B-B14F-4D97-AF65-F5344CB8AC3E}">
        <p14:creationId xmlns:p14="http://schemas.microsoft.com/office/powerpoint/2010/main" xmlns="" val="5611373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Queue&lt;T&gt;</a:t>
            </a:r>
            <a:r>
              <a:rPr lang="en-US" dirty="0" smtClean="0"/>
              <a:t> Class (2)</a:t>
            </a:r>
            <a:endParaRPr lang="bg-BG" dirty="0"/>
          </a:p>
        </p:txBody>
      </p:sp>
      <p:sp>
        <p:nvSpPr>
          <p:cNvPr id="635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 marL="433387" indent="-323850">
              <a:lnSpc>
                <a:spcPct val="100000"/>
              </a:lnSpc>
            </a:pPr>
            <a:r>
              <a:rPr lang="en-US" dirty="0"/>
              <a:t>Basic functionality</a:t>
            </a:r>
            <a:r>
              <a:rPr lang="en-US" dirty="0" smtClean="0"/>
              <a:t>:</a:t>
            </a:r>
            <a:endParaRPr lang="en-US" noProof="1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781050" lvl="1" indent="-323850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Peek()</a:t>
            </a:r>
            <a:r>
              <a:rPr lang="en-US" dirty="0" smtClean="0"/>
              <a:t> </a:t>
            </a:r>
            <a:r>
              <a:rPr lang="en-US" dirty="0"/>
              <a:t>– returns the element at the beginning of the queue </a:t>
            </a:r>
            <a:r>
              <a:rPr lang="en-US" dirty="0" smtClean="0"/>
              <a:t>without removing </a:t>
            </a:r>
            <a:r>
              <a:rPr lang="en-US" dirty="0"/>
              <a:t>it</a:t>
            </a:r>
            <a:endParaRPr lang="bg-BG" dirty="0"/>
          </a:p>
          <a:p>
            <a:pPr marL="781050" lvl="1" indent="-323850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Count</a:t>
            </a:r>
            <a:r>
              <a:rPr lang="en-US" dirty="0" smtClean="0"/>
              <a:t> </a:t>
            </a:r>
            <a:r>
              <a:rPr lang="en-US" dirty="0"/>
              <a:t>– returns the number of elements</a:t>
            </a:r>
          </a:p>
          <a:p>
            <a:pPr marL="781050" lvl="1" indent="-323850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Clear()</a:t>
            </a:r>
            <a:r>
              <a:rPr lang="en-US" dirty="0" smtClean="0"/>
              <a:t> </a:t>
            </a:r>
            <a:r>
              <a:rPr lang="en-US" dirty="0"/>
              <a:t>– removes all elements</a:t>
            </a:r>
          </a:p>
          <a:p>
            <a:pPr marL="781050" lvl="1" indent="-323850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Contains(T)</a:t>
            </a:r>
            <a:r>
              <a:rPr lang="en-US" dirty="0" smtClean="0"/>
              <a:t> </a:t>
            </a:r>
            <a:r>
              <a:rPr lang="en-US" dirty="0"/>
              <a:t>– determines whether given element is in the queue</a:t>
            </a:r>
          </a:p>
          <a:p>
            <a:pPr marL="781050" lvl="1" indent="-323850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ToArray()</a:t>
            </a:r>
            <a:r>
              <a:rPr lang="en-US" dirty="0" smtClean="0"/>
              <a:t> </a:t>
            </a:r>
            <a:r>
              <a:rPr lang="en-US" dirty="0"/>
              <a:t>– converts the queue </a:t>
            </a:r>
            <a:r>
              <a:rPr lang="en-US" dirty="0" smtClean="0"/>
              <a:t>to an array</a:t>
            </a:r>
            <a:endParaRPr lang="en-US" noProof="1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781050" lvl="1" indent="-323850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TrimExcess()</a:t>
            </a:r>
            <a:r>
              <a:rPr lang="en-US" dirty="0" smtClean="0"/>
              <a:t> </a:t>
            </a:r>
            <a:r>
              <a:rPr lang="en-US" dirty="0"/>
              <a:t>– sets the capacity to the actual number of elements in the queue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xmlns="" val="8462561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>
                <a:latin typeface="Consolas" pitchFamily="49" charset="0"/>
                <a:cs typeface="Consolas" pitchFamily="49" charset="0"/>
              </a:rPr>
              <a:t>Queue&lt;T&gt;</a:t>
            </a:r>
            <a:r>
              <a:rPr lang="en-US" noProof="1" smtClean="0"/>
              <a:t> </a:t>
            </a:r>
            <a:r>
              <a:rPr lang="en-US" noProof="1"/>
              <a:t>–</a:t>
            </a:r>
            <a:r>
              <a:rPr lang="bg-BG" dirty="0"/>
              <a:t> </a:t>
            </a:r>
            <a:r>
              <a:rPr lang="en-US" noProof="1"/>
              <a:t>Example</a:t>
            </a:r>
          </a:p>
        </p:txBody>
      </p:sp>
      <p:sp>
        <p:nvSpPr>
          <p:cNvPr id="638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066800"/>
            <a:ext cx="8496300" cy="57626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noProof="1"/>
              <a:t>Using 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Enqueue()</a:t>
            </a:r>
            <a:r>
              <a:rPr lang="en-US" sz="3000" noProof="1"/>
              <a:t> and 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Dequeue()</a:t>
            </a:r>
            <a:r>
              <a:rPr lang="en-US" sz="3000" noProof="1"/>
              <a:t> methods</a:t>
            </a:r>
          </a:p>
        </p:txBody>
      </p:sp>
      <p:sp>
        <p:nvSpPr>
          <p:cNvPr id="638981" name="Rectangle 5"/>
          <p:cNvSpPr>
            <a:spLocks noChangeArrowheads="1"/>
          </p:cNvSpPr>
          <p:nvPr/>
        </p:nvSpPr>
        <p:spPr bwMode="auto">
          <a:xfrm>
            <a:off x="684214" y="1935163"/>
            <a:ext cx="7773986" cy="440947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Queue&lt;string&gt;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queue = new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Queue&lt;string&gt;();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queue.Enqueue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("Message One");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queue.Enqueue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("Message Two");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queue.Enqueue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("Message Three");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queue.Enqueue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("Message Four");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while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(queue.Count &gt; 0)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  <a:endParaRPr lang="bg-BG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message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queue.Dequeue();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Console.WriteLine(message);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  <a:endParaRPr lang="bg-BG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473112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2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99682" y="4704312"/>
            <a:ext cx="6120318" cy="6350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The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Queue&lt;T&gt;</a:t>
            </a:r>
            <a:r>
              <a:rPr lang="en-US" dirty="0" smtClean="0"/>
              <a:t> Class</a:t>
            </a:r>
            <a:endParaRPr lang="bg-BG" dirty="0"/>
          </a:p>
        </p:txBody>
      </p:sp>
      <p:sp>
        <p:nvSpPr>
          <p:cNvPr id="734211" name="Rectangle 3"/>
          <p:cNvSpPr>
            <a:spLocks noChangeArrowheads="1"/>
          </p:cNvSpPr>
          <p:nvPr/>
        </p:nvSpPr>
        <p:spPr bwMode="auto">
          <a:xfrm>
            <a:off x="1118682" y="5490037"/>
            <a:ext cx="6882318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Live Demo</a:t>
            </a:r>
            <a:endParaRPr lang="bg-BG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3556" name="Picture 4" descr="http://bonnvoyage.files.wordpress.com/2007/10/bus-queue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63744" y="1219200"/>
            <a:ext cx="4800600" cy="295689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xmlns="" val="15264611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55600" indent="-355600">
              <a:lnSpc>
                <a:spcPct val="100000"/>
              </a:lnSpc>
            </a:pPr>
            <a:r>
              <a:rPr lang="en-US" sz="3000" dirty="0"/>
              <a:t>We are given the sequence:</a:t>
            </a:r>
          </a:p>
          <a:p>
            <a:pPr marL="1160463" lvl="1" indent="-449263">
              <a:lnSpc>
                <a:spcPct val="100000"/>
              </a:lnSpc>
              <a:buFontTx/>
              <a:buNone/>
            </a:pPr>
            <a:endParaRPr lang="en-US" sz="2800" dirty="0"/>
          </a:p>
          <a:p>
            <a:pPr marL="1160463" lvl="1" indent="-449263">
              <a:lnSpc>
                <a:spcPct val="100000"/>
              </a:lnSpc>
              <a:spcBef>
                <a:spcPts val="2400"/>
              </a:spcBef>
              <a:buFontTx/>
              <a:buNone/>
            </a:pPr>
            <a:r>
              <a:rPr lang="en-US" sz="2800" dirty="0"/>
              <a:t>S =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dirty="0"/>
              <a:t>,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N+1</a:t>
            </a:r>
            <a:r>
              <a:rPr lang="en-US" sz="2800" dirty="0"/>
              <a:t>,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2*N</a:t>
            </a:r>
            <a:r>
              <a:rPr lang="en-US" sz="2800" dirty="0"/>
              <a:t>,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N+2</a:t>
            </a:r>
            <a:r>
              <a:rPr lang="en-US" sz="2800" dirty="0"/>
              <a:t>,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2*(N+1)</a:t>
            </a:r>
            <a:r>
              <a:rPr lang="en-US" sz="2800" dirty="0"/>
              <a:t>,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2*N+1</a:t>
            </a:r>
            <a:r>
              <a:rPr lang="en-US" sz="2800" dirty="0"/>
              <a:t>,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4*N</a:t>
            </a:r>
            <a:r>
              <a:rPr lang="en-US" sz="2800" dirty="0"/>
              <a:t>,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…</a:t>
            </a:r>
            <a:endParaRPr lang="en-US" sz="2800" dirty="0"/>
          </a:p>
          <a:p>
            <a:pPr marL="1160463" lvl="1" indent="-449263">
              <a:lnSpc>
                <a:spcPct val="100000"/>
              </a:lnSpc>
              <a:buFontTx/>
              <a:buNone/>
            </a:pPr>
            <a:endParaRPr lang="en-US" sz="2800" dirty="0"/>
          </a:p>
          <a:p>
            <a:pPr marL="355600" indent="-355600">
              <a:lnSpc>
                <a:spcPct val="100000"/>
              </a:lnSpc>
              <a:spcBef>
                <a:spcPts val="3000"/>
              </a:spcBef>
            </a:pPr>
            <a:r>
              <a:rPr lang="en-US" dirty="0" smtClean="0"/>
              <a:t>Find </a:t>
            </a:r>
            <a:r>
              <a:rPr lang="en-US" dirty="0"/>
              <a:t>the first index of given number P</a:t>
            </a:r>
          </a:p>
          <a:p>
            <a:pPr marL="355600" indent="-355600">
              <a:lnSpc>
                <a:spcPct val="100000"/>
              </a:lnSpc>
            </a:pPr>
            <a:r>
              <a:rPr lang="en-US" dirty="0"/>
              <a:t>Example: N =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3</a:t>
            </a:r>
            <a:r>
              <a:rPr lang="en-US" dirty="0"/>
              <a:t>, P =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16</a:t>
            </a:r>
          </a:p>
          <a:p>
            <a:pPr marL="1160463" lvl="1" indent="-449263">
              <a:lnSpc>
                <a:spcPct val="100000"/>
              </a:lnSpc>
              <a:buFontTx/>
              <a:buNone/>
            </a:pPr>
            <a:r>
              <a:rPr lang="en-US" dirty="0"/>
              <a:t>S =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3</a:t>
            </a:r>
            <a:r>
              <a:rPr lang="en-US" dirty="0"/>
              <a:t>,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4</a:t>
            </a:r>
            <a:r>
              <a:rPr lang="en-US" dirty="0"/>
              <a:t>,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6</a:t>
            </a:r>
            <a:r>
              <a:rPr lang="en-US" dirty="0"/>
              <a:t>,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5</a:t>
            </a:r>
            <a:r>
              <a:rPr lang="en-US" dirty="0"/>
              <a:t>,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8</a:t>
            </a:r>
            <a:r>
              <a:rPr lang="en-US" dirty="0"/>
              <a:t>,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7</a:t>
            </a:r>
            <a:r>
              <a:rPr lang="en-US" dirty="0"/>
              <a:t>,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12</a:t>
            </a:r>
            <a:r>
              <a:rPr lang="en-US" dirty="0"/>
              <a:t>,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6</a:t>
            </a:r>
            <a:r>
              <a:rPr lang="en-US" dirty="0"/>
              <a:t>,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10</a:t>
            </a:r>
            <a:r>
              <a:rPr lang="en-US" dirty="0"/>
              <a:t>,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9</a:t>
            </a:r>
            <a:r>
              <a:rPr lang="en-US" dirty="0"/>
              <a:t>,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16</a:t>
            </a:r>
            <a:r>
              <a:rPr lang="en-US" dirty="0"/>
              <a:t>,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8</a:t>
            </a:r>
            <a:r>
              <a:rPr lang="en-US" dirty="0"/>
              <a:t>,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14</a:t>
            </a:r>
            <a:r>
              <a:rPr lang="en-US" dirty="0" smtClean="0"/>
              <a:t>,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…</a:t>
            </a:r>
            <a:endParaRPr lang="en-US" dirty="0">
              <a:latin typeface="Consolas" pitchFamily="49" charset="0"/>
              <a:cs typeface="Consolas" pitchFamily="49" charset="0"/>
            </a:endParaRPr>
          </a:p>
          <a:p>
            <a:pPr marL="1160463" lvl="1" indent="-449263">
              <a:lnSpc>
                <a:spcPct val="100000"/>
              </a:lnSpc>
              <a:buFontTx/>
              <a:buNone/>
            </a:pPr>
            <a:r>
              <a:rPr lang="en-US" dirty="0"/>
              <a:t>Index of P =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11</a:t>
            </a:r>
            <a:endParaRPr lang="bg-BG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6062644" y="5143500"/>
            <a:ext cx="513304" cy="41293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5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40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N, N+1, 2*N</a:t>
            </a:r>
            <a:endParaRPr lang="bg-BG" dirty="0"/>
          </a:p>
        </p:txBody>
      </p:sp>
      <p:sp>
        <p:nvSpPr>
          <p:cNvPr id="640005" name="Freeform 5"/>
          <p:cNvSpPr>
            <a:spLocks/>
          </p:cNvSpPr>
          <p:nvPr/>
        </p:nvSpPr>
        <p:spPr bwMode="auto">
          <a:xfrm>
            <a:off x="1676400" y="2144208"/>
            <a:ext cx="513304" cy="257175"/>
          </a:xfrm>
          <a:custGeom>
            <a:avLst/>
            <a:gdLst/>
            <a:ahLst/>
            <a:cxnLst>
              <a:cxn ang="0">
                <a:pos x="0" y="120"/>
              </a:cxn>
              <a:cxn ang="0">
                <a:pos x="67" y="39"/>
              </a:cxn>
              <a:cxn ang="0">
                <a:pos x="185" y="1"/>
              </a:cxn>
              <a:cxn ang="0">
                <a:pos x="316" y="47"/>
              </a:cxn>
              <a:cxn ang="0">
                <a:pos x="395" y="139"/>
              </a:cxn>
            </a:cxnLst>
            <a:rect l="0" t="0" r="r" b="b"/>
            <a:pathLst>
              <a:path w="395" h="139">
                <a:moveTo>
                  <a:pt x="0" y="120"/>
                </a:moveTo>
                <a:cubicBezTo>
                  <a:pt x="11" y="107"/>
                  <a:pt x="36" y="59"/>
                  <a:pt x="67" y="39"/>
                </a:cubicBezTo>
                <a:cubicBezTo>
                  <a:pt x="98" y="19"/>
                  <a:pt x="144" y="0"/>
                  <a:pt x="185" y="1"/>
                </a:cubicBezTo>
                <a:cubicBezTo>
                  <a:pt x="226" y="2"/>
                  <a:pt x="281" y="24"/>
                  <a:pt x="316" y="47"/>
                </a:cubicBezTo>
                <a:cubicBezTo>
                  <a:pt x="351" y="70"/>
                  <a:pt x="379" y="120"/>
                  <a:pt x="395" y="139"/>
                </a:cubicBezTo>
              </a:path>
            </a:pathLst>
          </a:custGeom>
          <a:noFill/>
          <a:ln w="25400" cap="flat" cmpd="sng">
            <a:solidFill>
              <a:schemeClr val="accent5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stealth" w="lg" len="lg"/>
          </a:ln>
          <a:effectLst>
            <a:outerShdw dist="17961" dir="2700000" algn="ctr" rotWithShape="0">
              <a:schemeClr val="bg1">
                <a:lumMod val="95000"/>
                <a:lumOff val="5000"/>
              </a:schemeClr>
            </a:outerShdw>
          </a:effectLst>
        </p:spPr>
        <p:txBody>
          <a:bodyPr anchor="ctr"/>
          <a:lstStyle/>
          <a:p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40006" name="Freeform 6"/>
          <p:cNvSpPr>
            <a:spLocks/>
          </p:cNvSpPr>
          <p:nvPr/>
        </p:nvSpPr>
        <p:spPr bwMode="auto">
          <a:xfrm flipV="1">
            <a:off x="1696496" y="2819400"/>
            <a:ext cx="1295400" cy="360362"/>
          </a:xfrm>
          <a:custGeom>
            <a:avLst/>
            <a:gdLst/>
            <a:ahLst/>
            <a:cxnLst>
              <a:cxn ang="0">
                <a:pos x="0" y="120"/>
              </a:cxn>
              <a:cxn ang="0">
                <a:pos x="67" y="39"/>
              </a:cxn>
              <a:cxn ang="0">
                <a:pos x="185" y="1"/>
              </a:cxn>
              <a:cxn ang="0">
                <a:pos x="316" y="47"/>
              </a:cxn>
              <a:cxn ang="0">
                <a:pos x="395" y="139"/>
              </a:cxn>
            </a:cxnLst>
            <a:rect l="0" t="0" r="r" b="b"/>
            <a:pathLst>
              <a:path w="395" h="139">
                <a:moveTo>
                  <a:pt x="0" y="120"/>
                </a:moveTo>
                <a:cubicBezTo>
                  <a:pt x="11" y="107"/>
                  <a:pt x="36" y="59"/>
                  <a:pt x="67" y="39"/>
                </a:cubicBezTo>
                <a:cubicBezTo>
                  <a:pt x="98" y="19"/>
                  <a:pt x="144" y="0"/>
                  <a:pt x="185" y="1"/>
                </a:cubicBezTo>
                <a:cubicBezTo>
                  <a:pt x="226" y="2"/>
                  <a:pt x="281" y="24"/>
                  <a:pt x="316" y="47"/>
                </a:cubicBezTo>
                <a:cubicBezTo>
                  <a:pt x="351" y="70"/>
                  <a:pt x="379" y="120"/>
                  <a:pt x="395" y="139"/>
                </a:cubicBezTo>
              </a:path>
            </a:pathLst>
          </a:custGeom>
          <a:noFill/>
          <a:ln w="25400" cap="flat" cmpd="sng">
            <a:solidFill>
              <a:schemeClr val="accent5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stealth" w="lg" len="lg"/>
          </a:ln>
          <a:effectLst>
            <a:outerShdw dist="17961" dir="2700000" algn="ctr" rotWithShape="0">
              <a:schemeClr val="bg1">
                <a:lumMod val="95000"/>
                <a:lumOff val="5000"/>
              </a:schemeClr>
            </a:outerShdw>
          </a:effectLst>
        </p:spPr>
        <p:txBody>
          <a:bodyPr anchor="ctr"/>
          <a:lstStyle/>
          <a:p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40007" name="Text Box 7"/>
          <p:cNvSpPr txBox="1">
            <a:spLocks noChangeArrowheads="1"/>
          </p:cNvSpPr>
          <p:nvPr/>
        </p:nvSpPr>
        <p:spPr bwMode="auto">
          <a:xfrm>
            <a:off x="1686448" y="1712408"/>
            <a:ext cx="479618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+1</a:t>
            </a:r>
            <a:endParaRPr lang="bg-BG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40008" name="Text Box 8"/>
          <p:cNvSpPr txBox="1">
            <a:spLocks noChangeArrowheads="1"/>
          </p:cNvSpPr>
          <p:nvPr/>
        </p:nvSpPr>
        <p:spPr bwMode="auto">
          <a:xfrm>
            <a:off x="2047352" y="3124200"/>
            <a:ext cx="598588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*2</a:t>
            </a:r>
            <a:endParaRPr lang="bg-BG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40009" name="Freeform 9"/>
          <p:cNvSpPr>
            <a:spLocks/>
          </p:cNvSpPr>
          <p:nvPr/>
        </p:nvSpPr>
        <p:spPr bwMode="auto">
          <a:xfrm>
            <a:off x="2245808" y="2115633"/>
            <a:ext cx="1512887" cy="257175"/>
          </a:xfrm>
          <a:custGeom>
            <a:avLst/>
            <a:gdLst/>
            <a:ahLst/>
            <a:cxnLst>
              <a:cxn ang="0">
                <a:pos x="0" y="120"/>
              </a:cxn>
              <a:cxn ang="0">
                <a:pos x="67" y="39"/>
              </a:cxn>
              <a:cxn ang="0">
                <a:pos x="185" y="1"/>
              </a:cxn>
              <a:cxn ang="0">
                <a:pos x="316" y="47"/>
              </a:cxn>
              <a:cxn ang="0">
                <a:pos x="395" y="139"/>
              </a:cxn>
            </a:cxnLst>
            <a:rect l="0" t="0" r="r" b="b"/>
            <a:pathLst>
              <a:path w="395" h="139">
                <a:moveTo>
                  <a:pt x="0" y="120"/>
                </a:moveTo>
                <a:cubicBezTo>
                  <a:pt x="11" y="107"/>
                  <a:pt x="36" y="59"/>
                  <a:pt x="67" y="39"/>
                </a:cubicBezTo>
                <a:cubicBezTo>
                  <a:pt x="98" y="19"/>
                  <a:pt x="144" y="0"/>
                  <a:pt x="185" y="1"/>
                </a:cubicBezTo>
                <a:cubicBezTo>
                  <a:pt x="226" y="2"/>
                  <a:pt x="281" y="24"/>
                  <a:pt x="316" y="47"/>
                </a:cubicBezTo>
                <a:cubicBezTo>
                  <a:pt x="351" y="70"/>
                  <a:pt x="379" y="120"/>
                  <a:pt x="395" y="139"/>
                </a:cubicBezTo>
              </a:path>
            </a:pathLst>
          </a:custGeom>
          <a:noFill/>
          <a:ln w="25400" cap="flat" cmpd="sng">
            <a:solidFill>
              <a:schemeClr val="accent5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stealth" w="lg" len="lg"/>
          </a:ln>
          <a:effectLst>
            <a:outerShdw dist="17961" dir="2700000" algn="ctr" rotWithShape="0">
              <a:schemeClr val="bg1">
                <a:lumMod val="95000"/>
                <a:lumOff val="5000"/>
              </a:schemeClr>
            </a:outerShdw>
          </a:effectLst>
        </p:spPr>
        <p:txBody>
          <a:bodyPr anchor="ctr"/>
          <a:lstStyle/>
          <a:p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40010" name="Text Box 10"/>
          <p:cNvSpPr txBox="1">
            <a:spLocks noChangeArrowheads="1"/>
          </p:cNvSpPr>
          <p:nvPr/>
        </p:nvSpPr>
        <p:spPr bwMode="auto">
          <a:xfrm>
            <a:off x="2793495" y="1712408"/>
            <a:ext cx="479618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+1</a:t>
            </a:r>
            <a:endParaRPr lang="bg-BG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40011" name="Freeform 11"/>
          <p:cNvSpPr>
            <a:spLocks/>
          </p:cNvSpPr>
          <p:nvPr/>
        </p:nvSpPr>
        <p:spPr bwMode="auto">
          <a:xfrm flipV="1">
            <a:off x="2249992" y="2840038"/>
            <a:ext cx="2665413" cy="360362"/>
          </a:xfrm>
          <a:custGeom>
            <a:avLst/>
            <a:gdLst/>
            <a:ahLst/>
            <a:cxnLst>
              <a:cxn ang="0">
                <a:pos x="0" y="120"/>
              </a:cxn>
              <a:cxn ang="0">
                <a:pos x="67" y="39"/>
              </a:cxn>
              <a:cxn ang="0">
                <a:pos x="185" y="1"/>
              </a:cxn>
              <a:cxn ang="0">
                <a:pos x="316" y="47"/>
              </a:cxn>
              <a:cxn ang="0">
                <a:pos x="395" y="139"/>
              </a:cxn>
            </a:cxnLst>
            <a:rect l="0" t="0" r="r" b="b"/>
            <a:pathLst>
              <a:path w="395" h="139">
                <a:moveTo>
                  <a:pt x="0" y="120"/>
                </a:moveTo>
                <a:cubicBezTo>
                  <a:pt x="11" y="107"/>
                  <a:pt x="36" y="59"/>
                  <a:pt x="67" y="39"/>
                </a:cubicBezTo>
                <a:cubicBezTo>
                  <a:pt x="98" y="19"/>
                  <a:pt x="144" y="0"/>
                  <a:pt x="185" y="1"/>
                </a:cubicBezTo>
                <a:cubicBezTo>
                  <a:pt x="226" y="2"/>
                  <a:pt x="281" y="24"/>
                  <a:pt x="316" y="47"/>
                </a:cubicBezTo>
                <a:cubicBezTo>
                  <a:pt x="351" y="70"/>
                  <a:pt x="379" y="120"/>
                  <a:pt x="395" y="139"/>
                </a:cubicBezTo>
              </a:path>
            </a:pathLst>
          </a:custGeom>
          <a:noFill/>
          <a:ln w="25400" cap="flat" cmpd="sng">
            <a:solidFill>
              <a:schemeClr val="accent5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stealth" w="lg" len="lg"/>
          </a:ln>
          <a:effectLst>
            <a:outerShdw dist="17961" dir="2700000" algn="ctr" rotWithShape="0">
              <a:schemeClr val="bg1">
                <a:lumMod val="95000"/>
                <a:lumOff val="5000"/>
              </a:schemeClr>
            </a:outerShdw>
          </a:effectLst>
        </p:spPr>
        <p:txBody>
          <a:bodyPr anchor="ctr"/>
          <a:lstStyle/>
          <a:p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40012" name="Text Box 12"/>
          <p:cNvSpPr txBox="1">
            <a:spLocks noChangeArrowheads="1"/>
          </p:cNvSpPr>
          <p:nvPr/>
        </p:nvSpPr>
        <p:spPr bwMode="auto">
          <a:xfrm>
            <a:off x="3226930" y="3134248"/>
            <a:ext cx="506870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*2</a:t>
            </a:r>
            <a:endParaRPr lang="bg-BG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40013" name="Freeform 13"/>
          <p:cNvSpPr>
            <a:spLocks/>
          </p:cNvSpPr>
          <p:nvPr/>
        </p:nvSpPr>
        <p:spPr bwMode="auto">
          <a:xfrm>
            <a:off x="3048000" y="2072771"/>
            <a:ext cx="3097212" cy="300037"/>
          </a:xfrm>
          <a:custGeom>
            <a:avLst/>
            <a:gdLst/>
            <a:ahLst/>
            <a:cxnLst>
              <a:cxn ang="0">
                <a:pos x="0" y="120"/>
              </a:cxn>
              <a:cxn ang="0">
                <a:pos x="67" y="39"/>
              </a:cxn>
              <a:cxn ang="0">
                <a:pos x="185" y="1"/>
              </a:cxn>
              <a:cxn ang="0">
                <a:pos x="316" y="47"/>
              </a:cxn>
              <a:cxn ang="0">
                <a:pos x="395" y="139"/>
              </a:cxn>
            </a:cxnLst>
            <a:rect l="0" t="0" r="r" b="b"/>
            <a:pathLst>
              <a:path w="395" h="139">
                <a:moveTo>
                  <a:pt x="0" y="120"/>
                </a:moveTo>
                <a:cubicBezTo>
                  <a:pt x="11" y="107"/>
                  <a:pt x="36" y="59"/>
                  <a:pt x="67" y="39"/>
                </a:cubicBezTo>
                <a:cubicBezTo>
                  <a:pt x="98" y="19"/>
                  <a:pt x="144" y="0"/>
                  <a:pt x="185" y="1"/>
                </a:cubicBezTo>
                <a:cubicBezTo>
                  <a:pt x="226" y="2"/>
                  <a:pt x="281" y="24"/>
                  <a:pt x="316" y="47"/>
                </a:cubicBezTo>
                <a:cubicBezTo>
                  <a:pt x="351" y="70"/>
                  <a:pt x="379" y="120"/>
                  <a:pt x="395" y="139"/>
                </a:cubicBezTo>
              </a:path>
            </a:pathLst>
          </a:custGeom>
          <a:noFill/>
          <a:ln w="25400" cap="flat" cmpd="sng">
            <a:solidFill>
              <a:schemeClr val="accent5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stealth" w="lg" len="lg"/>
          </a:ln>
          <a:effectLst>
            <a:outerShdw dist="17961" dir="2700000" algn="ctr" rotWithShape="0">
              <a:schemeClr val="bg1">
                <a:lumMod val="95000"/>
                <a:lumOff val="5000"/>
              </a:schemeClr>
            </a:outerShdw>
          </a:effectLst>
        </p:spPr>
        <p:txBody>
          <a:bodyPr anchor="ctr"/>
          <a:lstStyle/>
          <a:p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40014" name="Text Box 14"/>
          <p:cNvSpPr txBox="1">
            <a:spLocks noChangeArrowheads="1"/>
          </p:cNvSpPr>
          <p:nvPr/>
        </p:nvSpPr>
        <p:spPr bwMode="auto">
          <a:xfrm>
            <a:off x="4389437" y="1712408"/>
            <a:ext cx="479618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+1</a:t>
            </a:r>
            <a:endParaRPr lang="bg-BG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40015" name="Freeform 15"/>
          <p:cNvSpPr>
            <a:spLocks/>
          </p:cNvSpPr>
          <p:nvPr/>
        </p:nvSpPr>
        <p:spPr bwMode="auto">
          <a:xfrm flipV="1">
            <a:off x="3048000" y="2819400"/>
            <a:ext cx="4105275" cy="360362"/>
          </a:xfrm>
          <a:custGeom>
            <a:avLst/>
            <a:gdLst/>
            <a:ahLst/>
            <a:cxnLst>
              <a:cxn ang="0">
                <a:pos x="0" y="120"/>
              </a:cxn>
              <a:cxn ang="0">
                <a:pos x="67" y="39"/>
              </a:cxn>
              <a:cxn ang="0">
                <a:pos x="185" y="1"/>
              </a:cxn>
              <a:cxn ang="0">
                <a:pos x="316" y="47"/>
              </a:cxn>
              <a:cxn ang="0">
                <a:pos x="395" y="139"/>
              </a:cxn>
            </a:cxnLst>
            <a:rect l="0" t="0" r="r" b="b"/>
            <a:pathLst>
              <a:path w="395" h="139">
                <a:moveTo>
                  <a:pt x="0" y="120"/>
                </a:moveTo>
                <a:cubicBezTo>
                  <a:pt x="11" y="107"/>
                  <a:pt x="36" y="59"/>
                  <a:pt x="67" y="39"/>
                </a:cubicBezTo>
                <a:cubicBezTo>
                  <a:pt x="98" y="19"/>
                  <a:pt x="144" y="0"/>
                  <a:pt x="185" y="1"/>
                </a:cubicBezTo>
                <a:cubicBezTo>
                  <a:pt x="226" y="2"/>
                  <a:pt x="281" y="24"/>
                  <a:pt x="316" y="47"/>
                </a:cubicBezTo>
                <a:cubicBezTo>
                  <a:pt x="351" y="70"/>
                  <a:pt x="379" y="120"/>
                  <a:pt x="395" y="139"/>
                </a:cubicBezTo>
              </a:path>
            </a:pathLst>
          </a:custGeom>
          <a:noFill/>
          <a:ln w="25400" cap="flat" cmpd="sng">
            <a:solidFill>
              <a:schemeClr val="accent5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stealth" w="lg" len="lg"/>
          </a:ln>
          <a:effectLst>
            <a:outerShdw dist="17961" dir="2700000" algn="ctr" rotWithShape="0">
              <a:schemeClr val="bg1">
                <a:lumMod val="95000"/>
                <a:lumOff val="5000"/>
              </a:schemeClr>
            </a:outerShdw>
          </a:effectLst>
        </p:spPr>
        <p:txBody>
          <a:bodyPr anchor="ctr"/>
          <a:lstStyle/>
          <a:p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40016" name="Text Box 16"/>
          <p:cNvSpPr txBox="1">
            <a:spLocks noChangeArrowheads="1"/>
          </p:cNvSpPr>
          <p:nvPr/>
        </p:nvSpPr>
        <p:spPr bwMode="auto">
          <a:xfrm>
            <a:off x="4705350" y="3134248"/>
            <a:ext cx="506870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*2</a:t>
            </a:r>
            <a:endParaRPr lang="bg-BG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1379846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0005" grpId="0" animBg="1"/>
      <p:bldP spid="640006" grpId="0" animBg="1"/>
      <p:bldP spid="640007" grpId="0"/>
      <p:bldP spid="640008" grpId="0"/>
      <p:bldP spid="640009" grpId="0" animBg="1"/>
      <p:bldP spid="640010" grpId="0"/>
      <p:bldP spid="640011" grpId="0" animBg="1"/>
      <p:bldP spid="640012" grpId="0"/>
      <p:bldP spid="640013" grpId="0" animBg="1"/>
      <p:bldP spid="640014" grpId="0"/>
      <p:bldP spid="640015" grpId="0" animBg="1"/>
      <p:bldP spid="640016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Sequence – Solution </a:t>
            </a:r>
            <a:r>
              <a:rPr lang="en-US" sz="3600" dirty="0" smtClean="0"/>
              <a:t>with a </a:t>
            </a:r>
            <a:r>
              <a:rPr lang="en-US" sz="3600" dirty="0"/>
              <a:t>Queue</a:t>
            </a:r>
            <a:endParaRPr lang="en-US" sz="3600" noProof="1"/>
          </a:p>
        </p:txBody>
      </p:sp>
      <p:sp>
        <p:nvSpPr>
          <p:cNvPr id="701444" name="Rectangle 4"/>
          <p:cNvSpPr>
            <a:spLocks noChangeArrowheads="1"/>
          </p:cNvSpPr>
          <p:nvPr/>
        </p:nvSpPr>
        <p:spPr bwMode="auto">
          <a:xfrm>
            <a:off x="611188" y="1219200"/>
            <a:ext cx="7921625" cy="517064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3,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16;</a:t>
            </a:r>
          </a:p>
          <a:p>
            <a:pPr eaLnBrk="0" hangingPunct="0">
              <a:spcBef>
                <a:spcPct val="500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Queue&lt;int&gt;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queue = new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Queue&lt;int&gt;();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queue.Enqueue(n);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index = 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(queue.Count &gt; 0)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int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current = queue.Dequeue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index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++;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(current ==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p)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Console.WriteLine("Index = {0}", index);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return;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queue.Enqueue(current+1);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queue.Enqueue(2*current);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40851886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http://www.csiro.au/files/images/pgm4.jpg"/>
          <p:cNvPicPr>
            <a:picLocks noChangeAspect="1" noChangeArrowheads="1"/>
          </p:cNvPicPr>
          <p:nvPr/>
        </p:nvPicPr>
        <p:blipFill>
          <a:blip r:embed="rId3" cstate="screen">
            <a:lum bright="10000" contrast="3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93888" y="1295400"/>
            <a:ext cx="4740312" cy="263490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5">
                <a:lumMod val="60000"/>
                <a:lumOff val="40000"/>
              </a:schemeClr>
            </a:solidFill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342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13882" y="4495800"/>
            <a:ext cx="7491918" cy="6350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Sequence N, N+1, 2*N</a:t>
            </a:r>
            <a:endParaRPr lang="bg-BG" dirty="0"/>
          </a:p>
        </p:txBody>
      </p:sp>
      <p:sp>
        <p:nvSpPr>
          <p:cNvPr id="734211" name="Rectangle 3"/>
          <p:cNvSpPr>
            <a:spLocks noChangeArrowheads="1"/>
          </p:cNvSpPr>
          <p:nvPr/>
        </p:nvSpPr>
        <p:spPr bwMode="auto">
          <a:xfrm>
            <a:off x="1118682" y="5340949"/>
            <a:ext cx="6882318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Live Demo</a:t>
            </a:r>
            <a:endParaRPr lang="bg-BG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129380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List</a:t>
            </a:r>
            <a:endParaRPr lang="bg-BG"/>
          </a:p>
        </p:txBody>
      </p:sp>
      <p:sp>
        <p:nvSpPr>
          <p:cNvPr id="429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Implemented by an array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Provides direct access by index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Has </a:t>
            </a:r>
            <a:r>
              <a:rPr lang="en-US" dirty="0" smtClean="0"/>
              <a:t>fixed capacity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Insertion, deletion and resizing </a:t>
            </a:r>
            <a:r>
              <a:rPr lang="en-US" dirty="0" smtClean="0"/>
              <a:t>are slow </a:t>
            </a:r>
            <a:r>
              <a:rPr lang="en-US" dirty="0"/>
              <a:t>operations</a:t>
            </a:r>
            <a:endParaRPr lang="bg-BG" dirty="0"/>
          </a:p>
        </p:txBody>
      </p:sp>
      <p:sp>
        <p:nvSpPr>
          <p:cNvPr id="429082" name="Text Box 26"/>
          <p:cNvSpPr txBox="1">
            <a:spLocks noChangeArrowheads="1"/>
          </p:cNvSpPr>
          <p:nvPr/>
        </p:nvSpPr>
        <p:spPr bwMode="auto">
          <a:xfrm>
            <a:off x="1676400" y="5065245"/>
            <a:ext cx="4572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0" lang="en-US" sz="3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</a:t>
            </a:r>
          </a:p>
        </p:txBody>
      </p:sp>
      <p:graphicFrame>
        <p:nvGraphicFramePr>
          <p:cNvPr id="33" name="Group 134"/>
          <p:cNvGraphicFramePr>
            <a:graphicFrameLocks/>
          </p:cNvGraphicFramePr>
          <p:nvPr/>
        </p:nvGraphicFramePr>
        <p:xfrm>
          <a:off x="2206116" y="5101216"/>
          <a:ext cx="4702632" cy="496824"/>
        </p:xfrm>
        <a:graphic>
          <a:graphicData uri="http://schemas.openxmlformats.org/drawingml/2006/table">
            <a:tbl>
              <a:tblPr/>
              <a:tblGrid>
                <a:gridCol w="587829"/>
                <a:gridCol w="587829"/>
                <a:gridCol w="587829"/>
                <a:gridCol w="587829"/>
                <a:gridCol w="587829"/>
                <a:gridCol w="587829"/>
                <a:gridCol w="587829"/>
                <a:gridCol w="587829"/>
              </a:tblGrid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7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12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3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11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9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2332560" y="4648200"/>
            <a:ext cx="446147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 smtClean="0">
                <a:latin typeface="Consolas" pitchFamily="49" charset="0"/>
                <a:cs typeface="Consolas" pitchFamily="49" charset="0"/>
              </a:rPr>
              <a:t>0   1   2   3   4   5   6   7</a:t>
            </a:r>
            <a:endParaRPr lang="en-US" sz="2100" dirty="0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screen">
            <a:lum bright="10000" contrast="1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32600" y="1123950"/>
            <a:ext cx="1854200" cy="13906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xmlns="" val="19790320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609600" y="1054100"/>
            <a:ext cx="7924800" cy="685800"/>
          </a:xfrm>
        </p:spPr>
        <p:txBody>
          <a:bodyPr/>
          <a:lstStyle/>
          <a:p>
            <a:r>
              <a:rPr lang="en-US" dirty="0" smtClean="0"/>
              <a:t>List Interfaces in .NET</a:t>
            </a:r>
            <a:endParaRPr lang="bg-BG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609600" y="1780379"/>
            <a:ext cx="7924800" cy="569120"/>
          </a:xfrm>
        </p:spPr>
        <p:txBody>
          <a:bodyPr/>
          <a:lstStyle/>
          <a:p>
            <a:r>
              <a:rPr lang="en-US" noProof="1" smtClean="0">
                <a:latin typeface="Consolas" pitchFamily="49" charset="0"/>
                <a:cs typeface="Consolas" pitchFamily="49" charset="0"/>
              </a:rPr>
              <a:t>IEnumerable</a:t>
            </a:r>
            <a:r>
              <a:rPr lang="en-US" dirty="0" smtClean="0"/>
              <a:t>, </a:t>
            </a:r>
            <a:r>
              <a:rPr lang="en-US" noProof="1" smtClean="0">
                <a:latin typeface="Consolas" pitchFamily="49" charset="0"/>
                <a:cs typeface="Consolas" pitchFamily="49" charset="0"/>
              </a:rPr>
              <a:t>ICollection</a:t>
            </a:r>
            <a:r>
              <a:rPr lang="en-US" dirty="0" smtClean="0"/>
              <a:t>, </a:t>
            </a:r>
            <a:r>
              <a:rPr lang="en-US" noProof="1" smtClean="0">
                <a:latin typeface="Consolas" pitchFamily="49" charset="0"/>
                <a:cs typeface="Consolas" pitchFamily="49" charset="0"/>
              </a:rPr>
              <a:t>IList</a:t>
            </a:r>
            <a:r>
              <a:rPr lang="en-US" dirty="0" smtClean="0"/>
              <a:t>, …</a:t>
            </a:r>
            <a:endParaRPr lang="bg-BG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467419" y="2743200"/>
            <a:ext cx="4234562" cy="3488798"/>
          </a:xfrm>
          <a:prstGeom prst="roundRect">
            <a:avLst>
              <a:gd name="adj" fmla="val 1260"/>
            </a:avLst>
          </a:prstGeom>
          <a:noFill/>
          <a:ln>
            <a:noFill/>
          </a:ln>
          <a:scene3d>
            <a:camera prst="perspectiveRight"/>
            <a:lightRig rig="threePt" dir="t"/>
          </a:scene3d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304057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Interfaces in .NET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IEnumerable</a:t>
            </a:r>
            <a:r>
              <a:rPr lang="en-US" noProof="1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IEnumerable&lt;T&gt;</a:t>
            </a:r>
          </a:p>
          <a:p>
            <a:pPr lvl="1"/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GetEnumerator()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Current</a:t>
            </a:r>
            <a:r>
              <a:rPr lang="en-US" dirty="0" smtClean="0">
                <a:sym typeface="Wingdings" pitchFamily="2" charset="2"/>
              </a:rPr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MoveNext()</a:t>
            </a:r>
            <a:endParaRPr lang="en-US" noProof="1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1200"/>
              </a:spcBef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ICollection</a:t>
            </a:r>
            <a:r>
              <a:rPr lang="en-US" noProof="1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ICollection&lt;T&gt;</a:t>
            </a:r>
          </a:p>
          <a:p>
            <a:pPr lvl="1"/>
            <a:r>
              <a:rPr lang="en-US" dirty="0" smtClean="0"/>
              <a:t>Inherits from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IEnumerable&lt;T&gt;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Count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Add(…)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Remove(…)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Contains(…)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1200"/>
              </a:spcBef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IList</a:t>
            </a:r>
            <a:r>
              <a:rPr lang="en-US" noProof="1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IList&lt;T&gt;</a:t>
            </a:r>
          </a:p>
          <a:p>
            <a:pPr lvl="1"/>
            <a:r>
              <a:rPr lang="en-US" dirty="0"/>
              <a:t>Inherits from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ICollection&lt;T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lvl="1"/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Item</a:t>
            </a:r>
            <a:r>
              <a:rPr lang="en-US" dirty="0" smtClean="0"/>
              <a:t> / indexer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[]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Insert(…)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RemoveAt(…)</a:t>
            </a:r>
          </a:p>
          <a:p>
            <a:endParaRPr lang="en-US" dirty="0"/>
          </a:p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6036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Interfaces </a:t>
            </a:r>
            <a:r>
              <a:rPr lang="en-US" dirty="0" smtClean="0"/>
              <a:t>Hierarchy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143000"/>
            <a:ext cx="6248400" cy="5147974"/>
          </a:xfrm>
          <a:prstGeom prst="roundRect">
            <a:avLst>
              <a:gd name="adj" fmla="val 1125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672909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  <a:endParaRPr lang="bg-BG"/>
          </a:p>
        </p:txBody>
      </p:sp>
      <p:sp>
        <p:nvSpPr>
          <p:cNvPr id="434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/>
              <a:t>The basic linear </a:t>
            </a:r>
            <a:r>
              <a:rPr lang="en-US" sz="3000" dirty="0"/>
              <a:t>data structures in </a:t>
            </a:r>
            <a:r>
              <a:rPr lang="en-US" sz="3000" dirty="0" smtClean="0"/>
              <a:t>the computer </a:t>
            </a:r>
            <a:r>
              <a:rPr lang="en-US" sz="3000" dirty="0"/>
              <a:t>programming are: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List (static, linked)</a:t>
            </a:r>
          </a:p>
          <a:p>
            <a:pPr lvl="2">
              <a:lnSpc>
                <a:spcPct val="100000"/>
              </a:lnSpc>
            </a:pPr>
            <a:r>
              <a:rPr lang="en-US" sz="2600" dirty="0" smtClean="0"/>
              <a:t>Implemented by the </a:t>
            </a:r>
            <a:r>
              <a:rPr lang="en-US" sz="26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List</a:t>
            </a:r>
            <a:r>
              <a:rPr lang="en-US" sz="26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&lt;T&gt;</a:t>
            </a:r>
            <a:r>
              <a:rPr lang="en-US" sz="2600" dirty="0"/>
              <a:t> </a:t>
            </a:r>
            <a:r>
              <a:rPr lang="en-US" sz="2600" dirty="0" smtClean="0"/>
              <a:t>and </a:t>
            </a:r>
            <a:r>
              <a:rPr lang="en-US" sz="26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LinkedList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&lt;T</a:t>
            </a:r>
            <a:r>
              <a:rPr lang="en-US" sz="26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sz="2600" dirty="0" smtClean="0"/>
              <a:t> classes </a:t>
            </a:r>
            <a:r>
              <a:rPr lang="en-US" sz="2600" dirty="0"/>
              <a:t>in .NET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Stack (static, linked)</a:t>
            </a:r>
          </a:p>
          <a:p>
            <a:pPr lvl="2">
              <a:lnSpc>
                <a:spcPct val="100000"/>
              </a:lnSpc>
            </a:pPr>
            <a:r>
              <a:rPr lang="en-US" sz="2600" dirty="0" smtClean="0"/>
              <a:t>Implemented by the </a:t>
            </a:r>
            <a:r>
              <a:rPr lang="en-US" sz="26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Stack</a:t>
            </a:r>
            <a:r>
              <a:rPr lang="en-US" sz="26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&lt;T&gt;</a:t>
            </a:r>
            <a:r>
              <a:rPr lang="en-US" sz="2600" dirty="0"/>
              <a:t> class in .NET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Queue (static, linked)</a:t>
            </a:r>
          </a:p>
          <a:p>
            <a:pPr lvl="2">
              <a:lnSpc>
                <a:spcPct val="100000"/>
              </a:lnSpc>
            </a:pPr>
            <a:r>
              <a:rPr lang="en-US" sz="2600" dirty="0" smtClean="0"/>
              <a:t>Implemented by the </a:t>
            </a:r>
            <a:r>
              <a:rPr lang="en-US" sz="26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Queue</a:t>
            </a:r>
            <a:r>
              <a:rPr lang="en-US" sz="26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&lt;T&gt;</a:t>
            </a:r>
            <a:r>
              <a:rPr lang="en-US" sz="2600" dirty="0"/>
              <a:t> class in .</a:t>
            </a:r>
            <a:r>
              <a:rPr lang="en-US" sz="2600" dirty="0" smtClean="0"/>
              <a:t>NET</a:t>
            </a:r>
          </a:p>
        </p:txBody>
      </p:sp>
    </p:spTree>
    <p:extLst>
      <p:ext uri="{BB962C8B-B14F-4D97-AF65-F5344CB8AC3E}">
        <p14:creationId xmlns:p14="http://schemas.microsoft.com/office/powerpoint/2010/main" xmlns="" val="33967561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/>
              <a:t>Linear Data Structures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96000" y="6372100"/>
            <a:ext cx="2909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800" b="1" dirty="0" smtClean="0">
                <a:hlinkClick r:id="rId2"/>
              </a:rPr>
              <a:t>http://academy.telerik.com</a:t>
            </a:r>
            <a:endParaRPr lang="en-US" sz="1800" b="1" dirty="0"/>
          </a:p>
        </p:txBody>
      </p:sp>
      <p:pic>
        <p:nvPicPr>
          <p:cNvPr id="10242" name="Picture 2" descr="c, code, document, file, sharp icon"/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bg1">
                <a:lumMod val="50000"/>
                <a:lumOff val="5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21278475">
            <a:off x="442386" y="3180790"/>
            <a:ext cx="1035522" cy="1035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hlinkClick r:id="rId4"/>
          </p:cNvPr>
          <p:cNvPicPr>
            <a:picLocks noChangeAspect="1"/>
          </p:cNvPicPr>
          <p:nvPr/>
        </p:nvPicPr>
        <p:blipFill>
          <a:blip r:embed="rId5" cstate="screen">
            <a:duotone>
              <a:prstClr val="black"/>
              <a:schemeClr val="bg1">
                <a:lumMod val="50000"/>
                <a:lumOff val="50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 xmlns="">
                  <a14:imgLayer r:embed="rId6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519343">
            <a:off x="2062279" y="1515819"/>
            <a:ext cx="1227557" cy="1170374"/>
          </a:xfrm>
          <a:prstGeom prst="rect">
            <a:avLst/>
          </a:prstGeom>
          <a:noFill/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89126">
            <a:off x="7441880" y="3042339"/>
            <a:ext cx="1300196" cy="131242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21075613">
            <a:off x="4329735" y="4283645"/>
            <a:ext cx="2649129" cy="162049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375425">
            <a:off x="1454972" y="4592239"/>
            <a:ext cx="2209800" cy="1387470"/>
          </a:xfrm>
          <a:prstGeom prst="rect">
            <a:avLst/>
          </a:prstGeom>
        </p:spPr>
      </p:pic>
      <p:pic>
        <p:nvPicPr>
          <p:cNvPr id="2" name="Picture 2" descr="chart, flow icon"/>
          <p:cNvPicPr>
            <a:picLocks noChangeAspect="1" noChangeArrowheads="1"/>
          </p:cNvPicPr>
          <p:nvPr/>
        </p:nvPicPr>
        <p:blipFill>
          <a:blip r:embed="rId10">
            <a:duotone>
              <a:prstClr val="black"/>
              <a:schemeClr val="bg1">
                <a:lumMod val="50000"/>
                <a:lumOff val="5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20395926">
            <a:off x="4471828" y="1320241"/>
            <a:ext cx="2230410" cy="1746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558610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Exercises</a:t>
            </a:r>
            <a:endParaRPr lang="bg-BG"/>
          </a:p>
        </p:txBody>
      </p:sp>
      <p:sp>
        <p:nvSpPr>
          <p:cNvPr id="425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 marL="452438" indent="-452438">
              <a:lnSpc>
                <a:spcPts val="3600"/>
              </a:lnSpc>
              <a:buFontTx/>
              <a:buAutoNum type="arabicPeriod"/>
              <a:tabLst/>
            </a:pPr>
            <a:r>
              <a:rPr lang="en-US" sz="2800" dirty="0"/>
              <a:t>Write a program that reads from the </a:t>
            </a:r>
            <a:r>
              <a:rPr lang="en-US" sz="2800" dirty="0" smtClean="0"/>
              <a:t>console a </a:t>
            </a:r>
            <a:r>
              <a:rPr lang="en-US" sz="2800" dirty="0"/>
              <a:t>sequence of positive integer numbers. The sequence ends </a:t>
            </a:r>
            <a:r>
              <a:rPr lang="en-US" sz="2800" dirty="0" smtClean="0"/>
              <a:t>when empty line is </a:t>
            </a:r>
            <a:r>
              <a:rPr lang="en-US" sz="2800" dirty="0"/>
              <a:t>entered. Calculate and print the sum and average </a:t>
            </a:r>
            <a:r>
              <a:rPr lang="en-US" sz="2800" dirty="0" smtClean="0"/>
              <a:t>of </a:t>
            </a:r>
            <a:r>
              <a:rPr lang="en-US" sz="2800" dirty="0"/>
              <a:t>the elements of </a:t>
            </a:r>
            <a:r>
              <a:rPr lang="en-US" sz="2800" dirty="0" smtClean="0"/>
              <a:t>the sequence</a:t>
            </a:r>
            <a:r>
              <a:rPr lang="en-US" sz="2800" dirty="0"/>
              <a:t>. </a:t>
            </a:r>
            <a:r>
              <a:rPr lang="en-US" sz="2800" dirty="0" smtClean="0"/>
              <a:t>Keep the sequence in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List&lt;int&gt;</a:t>
            </a:r>
            <a:r>
              <a:rPr lang="en-US" sz="2800" dirty="0" smtClean="0"/>
              <a:t>.</a:t>
            </a:r>
            <a:endParaRPr lang="en-US" sz="2800" dirty="0"/>
          </a:p>
          <a:p>
            <a:pPr marL="452438" indent="-452438">
              <a:lnSpc>
                <a:spcPts val="3600"/>
              </a:lnSpc>
              <a:buFontTx/>
              <a:buAutoNum type="arabicPeriod"/>
              <a:tabLst/>
            </a:pPr>
            <a:r>
              <a:rPr lang="en-US" sz="2800" dirty="0"/>
              <a:t>Write a program that reads N integers from </a:t>
            </a:r>
            <a:r>
              <a:rPr lang="en-US" sz="2800" dirty="0" smtClean="0"/>
              <a:t>the console </a:t>
            </a:r>
            <a:r>
              <a:rPr lang="en-US" sz="2800" dirty="0"/>
              <a:t>and reverses them using a stack. Use the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Stack&lt;int&gt;</a:t>
            </a:r>
            <a:r>
              <a:rPr lang="en-US" sz="2800" dirty="0" smtClean="0"/>
              <a:t> </a:t>
            </a:r>
            <a:r>
              <a:rPr lang="en-US" sz="2800" dirty="0"/>
              <a:t>class.</a:t>
            </a:r>
          </a:p>
          <a:p>
            <a:pPr marL="452438" indent="-452438">
              <a:lnSpc>
                <a:spcPts val="3600"/>
              </a:lnSpc>
              <a:buFontTx/>
              <a:buAutoNum type="arabicPeriod"/>
              <a:tabLst/>
            </a:pPr>
            <a:r>
              <a:rPr lang="en-US" sz="2800" dirty="0"/>
              <a:t>Write a program that reads a sequence of </a:t>
            </a:r>
            <a:r>
              <a:rPr lang="en-US" sz="2800" dirty="0" smtClean="0"/>
              <a:t>integers (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List&lt;int&gt;</a:t>
            </a:r>
            <a:r>
              <a:rPr lang="en-US" sz="2800" dirty="0" smtClean="0"/>
              <a:t>) ending with an empty line and sorts them </a:t>
            </a:r>
            <a:r>
              <a:rPr lang="en-US" sz="2800" dirty="0"/>
              <a:t>in an increasing order</a:t>
            </a:r>
            <a:r>
              <a:rPr lang="en-US" sz="2800" dirty="0" smtClean="0"/>
              <a:t>.</a:t>
            </a:r>
            <a:endParaRPr lang="bg-BG" sz="2800" dirty="0"/>
          </a:p>
        </p:txBody>
      </p:sp>
    </p:spTree>
    <p:extLst>
      <p:ext uri="{BB962C8B-B14F-4D97-AF65-F5344CB8AC3E}">
        <p14:creationId xmlns:p14="http://schemas.microsoft.com/office/powerpoint/2010/main" xmlns="" val="36529215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Exercises (2)</a:t>
            </a:r>
            <a:endParaRPr lang="bg-BG"/>
          </a:p>
        </p:txBody>
      </p:sp>
      <p:sp>
        <p:nvSpPr>
          <p:cNvPr id="71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686800" cy="5678489"/>
          </a:xfrm>
        </p:spPr>
        <p:txBody>
          <a:bodyPr/>
          <a:lstStyle/>
          <a:p>
            <a:pPr marL="452438" indent="-452438">
              <a:buFontTx/>
              <a:buAutoNum type="arabicPeriod" startAt="4"/>
              <a:tabLst/>
            </a:pPr>
            <a:r>
              <a:rPr lang="en-US" sz="2800" dirty="0"/>
              <a:t>Write a method that finds the longest subsequence of equal numbers in </a:t>
            </a:r>
            <a:r>
              <a:rPr lang="en-US" sz="2800" dirty="0" smtClean="0"/>
              <a:t>given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List&lt;int&gt;</a:t>
            </a:r>
            <a:r>
              <a:rPr lang="en-US" sz="2800" dirty="0" smtClean="0"/>
              <a:t> </a:t>
            </a:r>
            <a:r>
              <a:rPr lang="en-US" sz="2800" dirty="0"/>
              <a:t>and </a:t>
            </a:r>
            <a:r>
              <a:rPr lang="en-US" sz="2800" dirty="0" smtClean="0"/>
              <a:t>returns the result as new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List&lt;int&gt;</a:t>
            </a:r>
            <a:r>
              <a:rPr lang="en-US" sz="2800" dirty="0" smtClean="0"/>
              <a:t>. Write a program to test whether the method works correctly.</a:t>
            </a:r>
            <a:endParaRPr lang="en-US" sz="2800" dirty="0"/>
          </a:p>
          <a:p>
            <a:pPr marL="452438" indent="-452438">
              <a:buFont typeface="+mj-lt"/>
              <a:buAutoNum type="arabicPeriod" startAt="5"/>
              <a:tabLst/>
            </a:pPr>
            <a:r>
              <a:rPr lang="en-US" sz="2800" dirty="0" smtClean="0"/>
              <a:t>Write a program that removes from given sequence all negative numbers.</a:t>
            </a:r>
          </a:p>
          <a:p>
            <a:pPr marL="452438" indent="-452438">
              <a:buFontTx/>
              <a:buAutoNum type="arabicPeriod" startAt="5"/>
              <a:tabLst/>
            </a:pPr>
            <a:r>
              <a:rPr lang="en-US" sz="2800" dirty="0" smtClean="0"/>
              <a:t>Write a program that removes from given sequence all numbers that occur odd number of times. Example:</a:t>
            </a:r>
          </a:p>
          <a:p>
            <a:pPr marL="1292225" lvl="1" indent="-571500">
              <a:buFontTx/>
              <a:buNone/>
            </a:pPr>
            <a:r>
              <a:rPr lang="en-US" sz="2600" dirty="0" smtClean="0"/>
              <a:t>{4, 2, 2, 5, 2, 3, 2, 3, 1, 5, 2} </a:t>
            </a:r>
            <a:r>
              <a:rPr lang="en-US" sz="2600" dirty="0" smtClean="0">
                <a:sym typeface="Wingdings" pitchFamily="2" charset="2"/>
              </a:rPr>
              <a:t> {5, 3, 3, 5}</a:t>
            </a:r>
          </a:p>
        </p:txBody>
      </p:sp>
    </p:spTree>
    <p:extLst>
      <p:ext uri="{BB962C8B-B14F-4D97-AF65-F5344CB8AC3E}">
        <p14:creationId xmlns:p14="http://schemas.microsoft.com/office/powerpoint/2010/main" xmlns="" val="615885424"/>
      </p:ext>
    </p:extLst>
  </p:cSld>
  <p:clrMapOvr>
    <a:masterClrMapping/>
  </p:clrMapOvr>
  <p:transition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Exercises (3)</a:t>
            </a:r>
            <a:endParaRPr lang="bg-BG"/>
          </a:p>
        </p:txBody>
      </p:sp>
      <p:sp>
        <p:nvSpPr>
          <p:cNvPr id="718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686800" cy="5678489"/>
          </a:xfrm>
        </p:spPr>
        <p:txBody>
          <a:bodyPr/>
          <a:lstStyle/>
          <a:p>
            <a:pPr marL="452438" indent="-452438">
              <a:lnSpc>
                <a:spcPts val="3600"/>
              </a:lnSpc>
              <a:spcBef>
                <a:spcPts val="0"/>
              </a:spcBef>
              <a:buFont typeface="+mj-lt"/>
              <a:buAutoNum type="arabicPeriod" startAt="7"/>
              <a:tabLst>
                <a:tab pos="271463" algn="l"/>
              </a:tabLst>
            </a:pPr>
            <a:r>
              <a:rPr lang="en-US" sz="2800" dirty="0" smtClean="0"/>
              <a:t>Write a program that finds in given array of integers (all belonging to the range [0..1000]) how many times each of them occurs.</a:t>
            </a:r>
          </a:p>
          <a:p>
            <a:pPr marL="1379538" lvl="1" indent="-661988">
              <a:lnSpc>
                <a:spcPts val="3600"/>
              </a:lnSpc>
              <a:spcBef>
                <a:spcPts val="0"/>
              </a:spcBef>
              <a:buFontTx/>
              <a:buNone/>
            </a:pPr>
            <a:r>
              <a:rPr lang="en-US" sz="2600" dirty="0" smtClean="0"/>
              <a:t>Example: array = {3, 4, 4, 2, 3, 3, 4, 3, 2}</a:t>
            </a:r>
          </a:p>
          <a:p>
            <a:pPr marL="1671638" lvl="2" indent="-661988">
              <a:lnSpc>
                <a:spcPts val="3600"/>
              </a:lnSpc>
              <a:spcBef>
                <a:spcPts val="0"/>
              </a:spcBef>
              <a:buFontTx/>
              <a:buNone/>
            </a:pPr>
            <a:r>
              <a:rPr lang="en-US" sz="2400" dirty="0" smtClean="0"/>
              <a:t>2 </a:t>
            </a:r>
            <a:r>
              <a:rPr lang="en-US" sz="2400" dirty="0" smtClean="0">
                <a:sym typeface="Wingdings" pitchFamily="2" charset="2"/>
              </a:rPr>
              <a:t></a:t>
            </a:r>
            <a:r>
              <a:rPr lang="en-US" sz="2400" dirty="0" smtClean="0"/>
              <a:t> 2 times</a:t>
            </a:r>
          </a:p>
          <a:p>
            <a:pPr marL="1671638" lvl="2" indent="-661988">
              <a:lnSpc>
                <a:spcPts val="3600"/>
              </a:lnSpc>
              <a:spcBef>
                <a:spcPts val="0"/>
              </a:spcBef>
              <a:buFontTx/>
              <a:buNone/>
            </a:pPr>
            <a:r>
              <a:rPr lang="en-US" sz="2400" dirty="0" smtClean="0"/>
              <a:t>3 </a:t>
            </a:r>
            <a:r>
              <a:rPr lang="en-US" sz="2400" dirty="0" smtClean="0">
                <a:sym typeface="Wingdings" pitchFamily="2" charset="2"/>
              </a:rPr>
              <a:t></a:t>
            </a:r>
            <a:r>
              <a:rPr lang="en-US" sz="2400" dirty="0" smtClean="0"/>
              <a:t> 4 times</a:t>
            </a:r>
          </a:p>
          <a:p>
            <a:pPr marL="1671638" lvl="2" indent="-661988">
              <a:lnSpc>
                <a:spcPts val="3600"/>
              </a:lnSpc>
              <a:spcBef>
                <a:spcPts val="0"/>
              </a:spcBef>
              <a:buFontTx/>
              <a:buNone/>
            </a:pPr>
            <a:r>
              <a:rPr lang="en-US" sz="2400" dirty="0" smtClean="0"/>
              <a:t>4 </a:t>
            </a:r>
            <a:r>
              <a:rPr lang="en-US" sz="2400" dirty="0" smtClean="0">
                <a:sym typeface="Wingdings" pitchFamily="2" charset="2"/>
              </a:rPr>
              <a:t> 3 times</a:t>
            </a:r>
          </a:p>
          <a:p>
            <a:pPr marL="452438" indent="-452438">
              <a:lnSpc>
                <a:spcPts val="3600"/>
              </a:lnSpc>
              <a:spcBef>
                <a:spcPts val="0"/>
              </a:spcBef>
              <a:buFont typeface="+mj-lt"/>
              <a:buAutoNum type="arabicPeriod" startAt="8"/>
              <a:tabLst>
                <a:tab pos="271463" algn="l"/>
              </a:tabLst>
            </a:pPr>
            <a:r>
              <a:rPr lang="en-US" sz="2800" dirty="0" smtClean="0"/>
              <a:t>* The </a:t>
            </a:r>
            <a:r>
              <a:rPr lang="en-US" sz="2800" dirty="0"/>
              <a:t>majorant of an array </a:t>
            </a:r>
            <a:r>
              <a:rPr lang="en-US" sz="2800" dirty="0" smtClean="0"/>
              <a:t>of size N is </a:t>
            </a:r>
            <a:r>
              <a:rPr lang="en-US" sz="2800" dirty="0"/>
              <a:t>a value that occurs in </a:t>
            </a:r>
            <a:r>
              <a:rPr lang="en-US" sz="2800" dirty="0" smtClean="0"/>
              <a:t>it at least N/2 + 1 times. </a:t>
            </a:r>
            <a:r>
              <a:rPr lang="en-US" sz="2800" dirty="0"/>
              <a:t>Write a program to find the majorant of given array (if </a:t>
            </a:r>
            <a:r>
              <a:rPr lang="en-US" sz="2800" dirty="0" smtClean="0"/>
              <a:t>exists). </a:t>
            </a:r>
            <a:r>
              <a:rPr lang="en-US" sz="2800" dirty="0"/>
              <a:t>Example:</a:t>
            </a:r>
          </a:p>
          <a:p>
            <a:pPr marL="1292225" lvl="1" indent="-571500">
              <a:lnSpc>
                <a:spcPts val="3600"/>
              </a:lnSpc>
              <a:spcBef>
                <a:spcPts val="0"/>
              </a:spcBef>
              <a:buFontTx/>
              <a:buNone/>
            </a:pPr>
            <a:r>
              <a:rPr lang="en-US" sz="2600" dirty="0"/>
              <a:t>{2, 2, 3, 3, 2, 3, 4, 3, 3} </a:t>
            </a:r>
            <a:r>
              <a:rPr lang="en-US" sz="2600" dirty="0">
                <a:sym typeface="Wingdings" pitchFamily="2" charset="2"/>
              </a:rPr>
              <a:t> 3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xmlns="" val="2082219611"/>
      </p:ext>
    </p:extLst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 </a:t>
            </a:r>
            <a:r>
              <a:rPr lang="en-US" dirty="0" smtClean="0"/>
              <a:t>(4)</a:t>
            </a:r>
            <a:endParaRPr lang="bg-BG" dirty="0"/>
          </a:p>
        </p:txBody>
      </p:sp>
      <p:sp>
        <p:nvSpPr>
          <p:cNvPr id="724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1"/>
            <a:ext cx="8686800" cy="5607050"/>
          </a:xfrm>
        </p:spPr>
        <p:txBody>
          <a:bodyPr/>
          <a:lstStyle/>
          <a:p>
            <a:pPr marL="452438" indent="-452438">
              <a:lnSpc>
                <a:spcPts val="3500"/>
              </a:lnSpc>
              <a:spcBef>
                <a:spcPts val="0"/>
              </a:spcBef>
              <a:buFont typeface="+mj-lt"/>
              <a:buAutoNum type="arabicPeriod" startAt="9"/>
              <a:tabLst/>
            </a:pPr>
            <a:r>
              <a:rPr lang="en-US" sz="2800" dirty="0"/>
              <a:t>We are given the following sequence:</a:t>
            </a:r>
          </a:p>
          <a:p>
            <a:pPr marL="893763" lvl="1" indent="0">
              <a:lnSpc>
                <a:spcPts val="35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S</a:t>
            </a:r>
            <a:r>
              <a:rPr lang="en-US" sz="2200" baseline="-25000" dirty="0" smtClean="0">
                <a:latin typeface="Consolas" pitchFamily="49" charset="0"/>
                <a:cs typeface="Consolas" pitchFamily="49" charset="0"/>
              </a:rPr>
              <a:t>1</a:t>
            </a: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= N;</a:t>
            </a:r>
          </a:p>
          <a:p>
            <a:pPr marL="893763" lvl="1" indent="0">
              <a:lnSpc>
                <a:spcPts val="35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S</a:t>
            </a:r>
            <a:r>
              <a:rPr lang="en-US" sz="2200" baseline="-25000" dirty="0" smtClean="0">
                <a:latin typeface="Consolas" pitchFamily="49" charset="0"/>
                <a:cs typeface="Consolas" pitchFamily="49" charset="0"/>
              </a:rPr>
              <a:t>2</a:t>
            </a: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= S</a:t>
            </a:r>
            <a:r>
              <a:rPr lang="en-US" sz="2200" baseline="-25000" dirty="0">
                <a:latin typeface="Consolas" pitchFamily="49" charset="0"/>
                <a:cs typeface="Consolas" pitchFamily="49" charset="0"/>
              </a:rPr>
              <a:t>1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 + 1;</a:t>
            </a:r>
          </a:p>
          <a:p>
            <a:pPr marL="893763" lvl="1" indent="0">
              <a:lnSpc>
                <a:spcPts val="35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S</a:t>
            </a:r>
            <a:r>
              <a:rPr lang="en-US" sz="2200" baseline="-25000" dirty="0" smtClean="0">
                <a:latin typeface="Consolas" pitchFamily="49" charset="0"/>
                <a:cs typeface="Consolas" pitchFamily="49" charset="0"/>
              </a:rPr>
              <a:t>3</a:t>
            </a: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= 2*S</a:t>
            </a:r>
            <a:r>
              <a:rPr lang="en-US" sz="2200" baseline="-25000" dirty="0">
                <a:latin typeface="Consolas" pitchFamily="49" charset="0"/>
                <a:cs typeface="Consolas" pitchFamily="49" charset="0"/>
              </a:rPr>
              <a:t>1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 + 1;</a:t>
            </a:r>
          </a:p>
          <a:p>
            <a:pPr marL="893763" lvl="1" indent="0">
              <a:lnSpc>
                <a:spcPts val="35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S</a:t>
            </a:r>
            <a:r>
              <a:rPr lang="en-US" sz="2200" baseline="-25000" dirty="0" smtClean="0">
                <a:latin typeface="Consolas" pitchFamily="49" charset="0"/>
                <a:cs typeface="Consolas" pitchFamily="49" charset="0"/>
              </a:rPr>
              <a:t>4</a:t>
            </a: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= S</a:t>
            </a:r>
            <a:r>
              <a:rPr lang="en-US" sz="2200" baseline="-25000" dirty="0">
                <a:latin typeface="Consolas" pitchFamily="49" charset="0"/>
                <a:cs typeface="Consolas" pitchFamily="49" charset="0"/>
              </a:rPr>
              <a:t>1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 + 2;</a:t>
            </a:r>
          </a:p>
          <a:p>
            <a:pPr marL="893763" lvl="1" indent="0">
              <a:lnSpc>
                <a:spcPts val="35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S</a:t>
            </a:r>
            <a:r>
              <a:rPr lang="en-US" sz="2200" baseline="-25000" dirty="0" smtClean="0">
                <a:latin typeface="Consolas" pitchFamily="49" charset="0"/>
                <a:cs typeface="Consolas" pitchFamily="49" charset="0"/>
              </a:rPr>
              <a:t>5</a:t>
            </a: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= S</a:t>
            </a:r>
            <a:r>
              <a:rPr lang="en-US" sz="2200" baseline="-25000" dirty="0">
                <a:latin typeface="Consolas" pitchFamily="49" charset="0"/>
                <a:cs typeface="Consolas" pitchFamily="49" charset="0"/>
              </a:rPr>
              <a:t>2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 + 1;</a:t>
            </a:r>
          </a:p>
          <a:p>
            <a:pPr marL="893763" lvl="1" indent="0">
              <a:lnSpc>
                <a:spcPts val="35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S</a:t>
            </a:r>
            <a:r>
              <a:rPr lang="en-US" sz="2200" baseline="-25000" dirty="0" smtClean="0">
                <a:latin typeface="Consolas" pitchFamily="49" charset="0"/>
                <a:cs typeface="Consolas" pitchFamily="49" charset="0"/>
              </a:rPr>
              <a:t>6</a:t>
            </a: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= 2*S</a:t>
            </a:r>
            <a:r>
              <a:rPr lang="en-US" sz="2200" baseline="-25000" dirty="0">
                <a:latin typeface="Consolas" pitchFamily="49" charset="0"/>
                <a:cs typeface="Consolas" pitchFamily="49" charset="0"/>
              </a:rPr>
              <a:t>2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 + 1;</a:t>
            </a:r>
          </a:p>
          <a:p>
            <a:pPr marL="893763" lvl="1" indent="0">
              <a:lnSpc>
                <a:spcPts val="35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S</a:t>
            </a:r>
            <a:r>
              <a:rPr lang="en-US" sz="2200" baseline="-25000" dirty="0" smtClean="0">
                <a:latin typeface="Consolas" pitchFamily="49" charset="0"/>
                <a:cs typeface="Consolas" pitchFamily="49" charset="0"/>
              </a:rPr>
              <a:t>7</a:t>
            </a: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= S</a:t>
            </a:r>
            <a:r>
              <a:rPr lang="en-US" sz="2200" baseline="-25000" dirty="0">
                <a:latin typeface="Consolas" pitchFamily="49" charset="0"/>
                <a:cs typeface="Consolas" pitchFamily="49" charset="0"/>
              </a:rPr>
              <a:t>2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 + 2;</a:t>
            </a:r>
          </a:p>
          <a:p>
            <a:pPr marL="893763" lvl="1" indent="0">
              <a:lnSpc>
                <a:spcPts val="35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...</a:t>
            </a:r>
            <a:endParaRPr lang="en-US" sz="2200" dirty="0">
              <a:latin typeface="Consolas" pitchFamily="49" charset="0"/>
              <a:cs typeface="Consolas" pitchFamily="49" charset="0"/>
            </a:endParaRPr>
          </a:p>
          <a:p>
            <a:pPr marL="452438" lvl="2" indent="0">
              <a:lnSpc>
                <a:spcPts val="3500"/>
              </a:lnSpc>
              <a:spcBef>
                <a:spcPts val="0"/>
              </a:spcBef>
              <a:buFontTx/>
              <a:buNone/>
            </a:pPr>
            <a:r>
              <a:rPr lang="en-US" dirty="0" smtClean="0"/>
              <a:t>Using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Queue&lt;T&gt;</a:t>
            </a:r>
            <a:r>
              <a:rPr lang="en-US" dirty="0" smtClean="0"/>
              <a:t> class write </a:t>
            </a:r>
            <a:r>
              <a:rPr lang="en-US" dirty="0"/>
              <a:t>a program to print its first 50 </a:t>
            </a:r>
            <a:r>
              <a:rPr lang="en-US" dirty="0" smtClean="0"/>
              <a:t>members for </a:t>
            </a:r>
            <a:r>
              <a:rPr lang="en-US" dirty="0"/>
              <a:t>given N</a:t>
            </a:r>
            <a:r>
              <a:rPr lang="en-US" dirty="0" smtClean="0"/>
              <a:t>.</a:t>
            </a:r>
          </a:p>
          <a:p>
            <a:pPr marL="452438" indent="0">
              <a:lnSpc>
                <a:spcPts val="3500"/>
              </a:lnSpc>
              <a:spcBef>
                <a:spcPts val="0"/>
              </a:spcBef>
              <a:buFontTx/>
              <a:buNone/>
              <a:tabLst/>
            </a:pPr>
            <a:r>
              <a:rPr lang="en-US" sz="2800" dirty="0" smtClean="0"/>
              <a:t>Example</a:t>
            </a:r>
            <a:r>
              <a:rPr lang="en-US" sz="2800" dirty="0"/>
              <a:t>: </a:t>
            </a:r>
            <a:r>
              <a:rPr lang="en-US" sz="2800" dirty="0" smtClean="0"/>
              <a:t>N=2 </a:t>
            </a:r>
            <a:r>
              <a:rPr lang="en-US" sz="2800" dirty="0" smtClean="0">
                <a:sym typeface="Wingdings" pitchFamily="2" charset="2"/>
              </a:rPr>
              <a:t> </a:t>
            </a:r>
            <a:r>
              <a:rPr lang="en-US" sz="2800" dirty="0" smtClean="0"/>
              <a:t>2</a:t>
            </a:r>
            <a:r>
              <a:rPr lang="en-US" sz="2800" dirty="0"/>
              <a:t>, 3, 5, 4, 4, 7, 5, 6, 11, 7, 5, 9, 6, ...</a:t>
            </a:r>
          </a:p>
        </p:txBody>
      </p:sp>
    </p:spTree>
    <p:extLst>
      <p:ext uri="{BB962C8B-B14F-4D97-AF65-F5344CB8AC3E}">
        <p14:creationId xmlns:p14="http://schemas.microsoft.com/office/powerpoint/2010/main" xmlns="" val="3048590824"/>
      </p:ext>
    </p:extLst>
  </p:cSld>
  <p:clrMapOvr>
    <a:masterClrMapping/>
  </p:clrMapOvr>
  <p:transition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(5)</a:t>
            </a:r>
            <a:endParaRPr lang="bg-BG" dirty="0"/>
          </a:p>
        </p:txBody>
      </p:sp>
      <p:sp>
        <p:nvSpPr>
          <p:cNvPr id="71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 marL="452438" indent="-452438">
              <a:lnSpc>
                <a:spcPts val="3600"/>
              </a:lnSpc>
              <a:buFont typeface="+mj-lt"/>
              <a:buAutoNum type="arabicPeriod" startAt="10"/>
              <a:tabLst/>
            </a:pPr>
            <a:r>
              <a:rPr lang="en-US" sz="2800" dirty="0" smtClean="0"/>
              <a:t>* We </a:t>
            </a:r>
            <a:r>
              <a:rPr lang="en-US" sz="2800" dirty="0"/>
              <a:t>are given numbers N and M and the following operations:</a:t>
            </a:r>
          </a:p>
          <a:p>
            <a:pPr marL="1077913" lvl="1" indent="-447675">
              <a:lnSpc>
                <a:spcPts val="3600"/>
              </a:lnSpc>
              <a:buFontTx/>
              <a:buAutoNum type="alphaLcParenR"/>
            </a:pPr>
            <a:r>
              <a:rPr lang="en-US" sz="2600" dirty="0"/>
              <a:t>N = N+1</a:t>
            </a:r>
          </a:p>
          <a:p>
            <a:pPr marL="1077913" lvl="1" indent="-447675">
              <a:lnSpc>
                <a:spcPts val="3600"/>
              </a:lnSpc>
              <a:buFontTx/>
              <a:buAutoNum type="alphaLcParenR"/>
            </a:pPr>
            <a:r>
              <a:rPr lang="en-US" sz="2600" dirty="0"/>
              <a:t>N = N+2</a:t>
            </a:r>
          </a:p>
          <a:p>
            <a:pPr marL="1077913" lvl="1" indent="-447675">
              <a:lnSpc>
                <a:spcPts val="3600"/>
              </a:lnSpc>
              <a:buFontTx/>
              <a:buAutoNum type="alphaLcParenR"/>
            </a:pPr>
            <a:r>
              <a:rPr lang="en-US" sz="2600" dirty="0"/>
              <a:t>N = N*2</a:t>
            </a:r>
          </a:p>
          <a:p>
            <a:pPr marL="452438" indent="0">
              <a:lnSpc>
                <a:spcPts val="3600"/>
              </a:lnSpc>
              <a:buFontTx/>
              <a:buNone/>
              <a:tabLst/>
            </a:pPr>
            <a:r>
              <a:rPr lang="en-US" sz="2800" dirty="0" smtClean="0"/>
              <a:t>Write </a:t>
            </a:r>
            <a:r>
              <a:rPr lang="en-US" sz="2800" dirty="0"/>
              <a:t>a program that finds the shortest sequence of operations from the list above that starts from N and finishes in </a:t>
            </a:r>
            <a:r>
              <a:rPr lang="en-US" sz="2800" dirty="0" smtClean="0"/>
              <a:t>M. Hint: use a queue.</a:t>
            </a:r>
            <a:endParaRPr lang="en-US" sz="2800" dirty="0"/>
          </a:p>
          <a:p>
            <a:pPr marL="1077913" lvl="1" indent="-447675">
              <a:lnSpc>
                <a:spcPts val="3600"/>
              </a:lnSpc>
            </a:pPr>
            <a:r>
              <a:rPr lang="en-US" sz="2600" dirty="0"/>
              <a:t>Example: N = 5, M = 16</a:t>
            </a:r>
          </a:p>
          <a:p>
            <a:pPr marL="1077913" lvl="1" indent="-447675">
              <a:lnSpc>
                <a:spcPts val="3600"/>
              </a:lnSpc>
            </a:pPr>
            <a:r>
              <a:rPr lang="en-US" sz="2600" dirty="0"/>
              <a:t>Sequence: 5 </a:t>
            </a:r>
            <a:r>
              <a:rPr lang="en-US" sz="2600" dirty="0">
                <a:sym typeface="Wingdings" pitchFamily="2" charset="2"/>
              </a:rPr>
              <a:t> 7  8  16</a:t>
            </a:r>
            <a:endParaRPr lang="bg-BG" sz="2600" dirty="0"/>
          </a:p>
        </p:txBody>
      </p:sp>
    </p:spTree>
    <p:extLst>
      <p:ext uri="{BB962C8B-B14F-4D97-AF65-F5344CB8AC3E}">
        <p14:creationId xmlns:p14="http://schemas.microsoft.com/office/powerpoint/2010/main" xmlns="" val="35852377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List</a:t>
            </a:r>
            <a:endParaRPr lang="bg-BG"/>
          </a:p>
        </p:txBody>
      </p:sp>
      <p:sp>
        <p:nvSpPr>
          <p:cNvPr id="606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cs typeface="Times New Roman" pitchFamily="18" charset="0"/>
                <a:sym typeface="Symbol" pitchFamily="18" charset="2"/>
              </a:rPr>
              <a:t>Dynamic </a:t>
            </a:r>
            <a:r>
              <a:rPr lang="en-US" dirty="0">
                <a:cs typeface="Times New Roman" pitchFamily="18" charset="0"/>
              </a:rPr>
              <a:t>(pointer-based) implementation</a:t>
            </a:r>
            <a:endParaRPr lang="en-US" dirty="0">
              <a:cs typeface="Times New Roman" pitchFamily="18" charset="0"/>
              <a:sym typeface="Symbol" pitchFamily="18" charset="2"/>
            </a:endParaRPr>
          </a:p>
          <a:p>
            <a:pPr>
              <a:lnSpc>
                <a:spcPct val="100000"/>
              </a:lnSpc>
            </a:pPr>
            <a:r>
              <a:rPr lang="en-US" dirty="0">
                <a:cs typeface="Times New Roman" pitchFamily="18" charset="0"/>
                <a:sym typeface="Symbol" pitchFamily="18" charset="2"/>
              </a:rPr>
              <a:t>Different forms</a:t>
            </a:r>
          </a:p>
          <a:p>
            <a:pPr lvl="1">
              <a:lnSpc>
                <a:spcPct val="100000"/>
              </a:lnSpc>
            </a:pPr>
            <a:r>
              <a:rPr kumimoji="0" lang="en-US" dirty="0"/>
              <a:t>Singly-linked and doubly-linked</a:t>
            </a:r>
            <a:endParaRPr lang="en-US" dirty="0">
              <a:cs typeface="Times New Roman" pitchFamily="18" charset="0"/>
              <a:sym typeface="Symbol" pitchFamily="18" charset="2"/>
            </a:endParaRPr>
          </a:p>
          <a:p>
            <a:pPr lvl="1">
              <a:lnSpc>
                <a:spcPct val="100000"/>
              </a:lnSpc>
            </a:pPr>
            <a:r>
              <a:rPr lang="en-US" dirty="0">
                <a:cs typeface="Times New Roman" pitchFamily="18" charset="0"/>
                <a:sym typeface="Symbol" pitchFamily="18" charset="2"/>
              </a:rPr>
              <a:t>Sorted and unsorted</a:t>
            </a:r>
          </a:p>
          <a:p>
            <a:pPr>
              <a:lnSpc>
                <a:spcPct val="100000"/>
              </a:lnSpc>
            </a:pPr>
            <a:r>
              <a:rPr lang="en-US" dirty="0">
                <a:cs typeface="Times New Roman" pitchFamily="18" charset="0"/>
              </a:rPr>
              <a:t>Singly-linked </a:t>
            </a:r>
            <a:r>
              <a:rPr lang="en-US" dirty="0" smtClean="0">
                <a:cs typeface="Times New Roman" pitchFamily="18" charset="0"/>
              </a:rPr>
              <a:t>list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cs typeface="Times New Roman" pitchFamily="18" charset="0"/>
              </a:rPr>
              <a:t>Each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itchFamily="18" charset="0"/>
              </a:rPr>
              <a:t>item</a:t>
            </a:r>
            <a:r>
              <a:rPr lang="en-US" dirty="0" smtClean="0">
                <a:cs typeface="Times New Roman" pitchFamily="18" charset="0"/>
              </a:rPr>
              <a:t> has 2 fields: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value</a:t>
            </a:r>
            <a:r>
              <a:rPr lang="en-US" dirty="0" smtClean="0">
                <a:cs typeface="Times New Roman" pitchFamily="18" charset="0"/>
              </a:rPr>
              <a:t> </a:t>
            </a:r>
            <a:r>
              <a:rPr lang="en-US" dirty="0">
                <a:cs typeface="Times New Roman" pitchFamily="18" charset="0"/>
              </a:rPr>
              <a:t>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next</a:t>
            </a:r>
            <a:endParaRPr lang="bg-BG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06227" name="Line 19"/>
          <p:cNvSpPr>
            <a:spLocks noChangeShapeType="1"/>
          </p:cNvSpPr>
          <p:nvPr/>
        </p:nvSpPr>
        <p:spPr bwMode="auto">
          <a:xfrm flipV="1">
            <a:off x="815265" y="5486400"/>
            <a:ext cx="685800" cy="38100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>
            <a:outerShdw blurRad="50800" dist="25400" dir="5400000" algn="ctr" rotWithShape="0">
              <a:schemeClr val="bg1">
                <a:lumMod val="95000"/>
                <a:lumOff val="5000"/>
              </a:schemeClr>
            </a:outerShdw>
          </a:effectLst>
        </p:spPr>
        <p:txBody>
          <a:bodyPr/>
          <a:lstStyle/>
          <a:p>
            <a:endParaRPr lang="en-US" dirty="0"/>
          </a:p>
        </p:txBody>
      </p:sp>
      <p:graphicFrame>
        <p:nvGraphicFramePr>
          <p:cNvPr id="27" name="Group 134"/>
          <p:cNvGraphicFramePr>
            <a:graphicFrameLocks/>
          </p:cNvGraphicFramePr>
          <p:nvPr/>
        </p:nvGraphicFramePr>
        <p:xfrm>
          <a:off x="1541257" y="5181600"/>
          <a:ext cx="990600" cy="1143000"/>
        </p:xfrm>
        <a:graphic>
          <a:graphicData uri="http://schemas.openxmlformats.org/drawingml/2006/table">
            <a:tbl>
              <a:tblPr/>
              <a:tblGrid>
                <a:gridCol w="990600"/>
              </a:tblGrid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next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8" name="Group 134"/>
          <p:cNvGraphicFramePr>
            <a:graphicFrameLocks/>
          </p:cNvGraphicFramePr>
          <p:nvPr/>
        </p:nvGraphicFramePr>
        <p:xfrm>
          <a:off x="3293857" y="5181600"/>
          <a:ext cx="990600" cy="1143000"/>
        </p:xfrm>
        <a:graphic>
          <a:graphicData uri="http://schemas.openxmlformats.org/drawingml/2006/table">
            <a:tbl>
              <a:tblPr/>
              <a:tblGrid>
                <a:gridCol w="990600"/>
              </a:tblGrid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7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next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9" name="Rectangle 28"/>
          <p:cNvSpPr/>
          <p:nvPr/>
        </p:nvSpPr>
        <p:spPr>
          <a:xfrm>
            <a:off x="322057" y="5805564"/>
            <a:ext cx="9733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head</a:t>
            </a:r>
            <a:endParaRPr lang="en-US" sz="2800" dirty="0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06224" name="Line 16"/>
          <p:cNvSpPr>
            <a:spLocks noChangeShapeType="1"/>
          </p:cNvSpPr>
          <p:nvPr/>
        </p:nvSpPr>
        <p:spPr bwMode="auto">
          <a:xfrm flipV="1">
            <a:off x="2461466" y="5691188"/>
            <a:ext cx="814387" cy="33337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>
            <a:outerShdw blurRad="50800" dist="25400" dir="5400000" algn="ctr" rotWithShape="0">
              <a:schemeClr val="bg1">
                <a:lumMod val="95000"/>
                <a:lumOff val="5000"/>
              </a:schemeClr>
            </a:outerShdw>
          </a:effectLst>
        </p:spPr>
        <p:txBody>
          <a:bodyPr/>
          <a:lstStyle/>
          <a:p>
            <a:endParaRPr lang="en-US" dirty="0"/>
          </a:p>
        </p:txBody>
      </p:sp>
      <p:graphicFrame>
        <p:nvGraphicFramePr>
          <p:cNvPr id="30" name="Group 134"/>
          <p:cNvGraphicFramePr>
            <a:graphicFrameLocks/>
          </p:cNvGraphicFramePr>
          <p:nvPr/>
        </p:nvGraphicFramePr>
        <p:xfrm>
          <a:off x="5040648" y="5181600"/>
          <a:ext cx="990600" cy="1143000"/>
        </p:xfrm>
        <a:graphic>
          <a:graphicData uri="http://schemas.openxmlformats.org/drawingml/2006/table">
            <a:tbl>
              <a:tblPr/>
              <a:tblGrid>
                <a:gridCol w="990600"/>
              </a:tblGrid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next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1" name="Line 16"/>
          <p:cNvSpPr>
            <a:spLocks noChangeShapeType="1"/>
          </p:cNvSpPr>
          <p:nvPr/>
        </p:nvSpPr>
        <p:spPr bwMode="auto">
          <a:xfrm flipV="1">
            <a:off x="4208257" y="5691188"/>
            <a:ext cx="814387" cy="33337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>
            <a:outerShdw blurRad="50800" dist="25400" dir="5400000" algn="ctr" rotWithShape="0">
              <a:schemeClr val="bg1">
                <a:lumMod val="95000"/>
                <a:lumOff val="5000"/>
              </a:schemeClr>
            </a:outerShdw>
          </a:effectLst>
        </p:spPr>
        <p:txBody>
          <a:bodyPr/>
          <a:lstStyle/>
          <a:p>
            <a:endParaRPr lang="en-US" dirty="0"/>
          </a:p>
        </p:txBody>
      </p:sp>
      <p:graphicFrame>
        <p:nvGraphicFramePr>
          <p:cNvPr id="32" name="Group 134"/>
          <p:cNvGraphicFramePr>
            <a:graphicFrameLocks/>
          </p:cNvGraphicFramePr>
          <p:nvPr/>
        </p:nvGraphicFramePr>
        <p:xfrm>
          <a:off x="6799057" y="5181600"/>
          <a:ext cx="990600" cy="1143000"/>
        </p:xfrm>
        <a:graphic>
          <a:graphicData uri="http://schemas.openxmlformats.org/drawingml/2006/table">
            <a:tbl>
              <a:tblPr/>
              <a:tblGrid>
                <a:gridCol w="990600"/>
              </a:tblGrid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next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3" name="Line 16"/>
          <p:cNvSpPr>
            <a:spLocks noChangeShapeType="1"/>
          </p:cNvSpPr>
          <p:nvPr/>
        </p:nvSpPr>
        <p:spPr bwMode="auto">
          <a:xfrm flipV="1">
            <a:off x="5966666" y="5691188"/>
            <a:ext cx="814387" cy="33337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>
            <a:outerShdw blurRad="50800" dist="25400" dir="5400000" algn="ctr" rotWithShape="0">
              <a:schemeClr val="bg1">
                <a:lumMod val="95000"/>
                <a:lumOff val="5000"/>
              </a:schemeClr>
            </a:outerShdw>
          </a:effectLst>
        </p:spPr>
        <p:txBody>
          <a:bodyPr/>
          <a:lstStyle/>
          <a:p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7942057" y="5065208"/>
            <a:ext cx="9733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null</a:t>
            </a:r>
            <a:endParaRPr lang="en-US" sz="2800" dirty="0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06228" name="Line 20"/>
          <p:cNvSpPr>
            <a:spLocks noChangeShapeType="1"/>
          </p:cNvSpPr>
          <p:nvPr/>
        </p:nvSpPr>
        <p:spPr bwMode="auto">
          <a:xfrm flipV="1">
            <a:off x="7713457" y="5562600"/>
            <a:ext cx="609600" cy="45720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>
            <a:outerShdw blurRad="50800" dist="25400" dir="5400000" algn="ctr" rotWithShape="0">
              <a:schemeClr val="bg1">
                <a:lumMod val="95000"/>
                <a:lumOff val="5000"/>
              </a:schemeClr>
            </a:outerShdw>
          </a:effectLst>
        </p:spPr>
        <p:txBody>
          <a:bodyPr/>
          <a:lstStyle/>
          <a:p>
            <a:endParaRPr lang="en-US" dirty="0"/>
          </a:p>
        </p:txBody>
      </p:sp>
      <p:pic>
        <p:nvPicPr>
          <p:cNvPr id="2053" name="Picture 5" descr="C:\Trash\linked-rings.png"/>
          <p:cNvPicPr>
            <a:picLocks noChangeAspect="1" noChangeArrowheads="1"/>
          </p:cNvPicPr>
          <p:nvPr/>
        </p:nvPicPr>
        <p:blipFill>
          <a:blip r:embed="rId2" cstate="print">
            <a:lum contrast="3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4210" t="-13334" r="-5263" b="-13334"/>
          <a:stretch>
            <a:fillRect/>
          </a:stretch>
        </p:blipFill>
        <p:spPr bwMode="auto">
          <a:xfrm>
            <a:off x="6858000" y="1828800"/>
            <a:ext cx="1981200" cy="1447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xmlns="" val="7583665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(6)</a:t>
            </a:r>
            <a:endParaRPr lang="bg-BG" dirty="0"/>
          </a:p>
        </p:txBody>
      </p:sp>
      <p:sp>
        <p:nvSpPr>
          <p:cNvPr id="71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 marL="452438" indent="-452438">
              <a:buFont typeface="+mj-lt"/>
              <a:buAutoNum type="arabicPeriod" startAt="11"/>
              <a:tabLst/>
            </a:pPr>
            <a:r>
              <a:rPr lang="en-US" sz="2800" dirty="0" smtClean="0"/>
              <a:t>Implement the data structure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linked list</a:t>
            </a:r>
            <a:r>
              <a:rPr lang="en-US" sz="2800" dirty="0" smtClean="0"/>
              <a:t>. Define a class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ListItem&lt;T&gt;</a:t>
            </a:r>
            <a:r>
              <a:rPr lang="en-US" sz="2800" dirty="0" smtClean="0"/>
              <a:t> that has two fields: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value</a:t>
            </a:r>
            <a:r>
              <a:rPr lang="en-US" sz="2800" dirty="0" smtClean="0"/>
              <a:t> (of type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sz="2800" dirty="0" smtClean="0"/>
              <a:t>) and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NextItem</a:t>
            </a:r>
            <a:r>
              <a:rPr lang="en-US" sz="2800" dirty="0" smtClean="0"/>
              <a:t> (of type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ListItem&lt;T&gt;</a:t>
            </a:r>
            <a:r>
              <a:rPr lang="en-US" sz="2800" dirty="0" smtClean="0"/>
              <a:t>). Define additionally a class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LinkedList&lt;T&gt;</a:t>
            </a:r>
            <a:r>
              <a:rPr lang="en-US" sz="2800" dirty="0" smtClean="0"/>
              <a:t> with a single field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FirstElement</a:t>
            </a:r>
            <a:r>
              <a:rPr lang="en-US" sz="2800" dirty="0" smtClean="0"/>
              <a:t> (of type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ListItem&lt;T&gt;</a:t>
            </a:r>
            <a:r>
              <a:rPr lang="en-US" sz="2800" dirty="0" smtClean="0"/>
              <a:t>).</a:t>
            </a:r>
          </a:p>
          <a:p>
            <a:pPr marL="452438" indent="-452438">
              <a:buFontTx/>
              <a:buAutoNum type="arabicPeriod" startAt="11"/>
              <a:tabLst/>
            </a:pPr>
            <a:r>
              <a:rPr lang="en-US" sz="2800" dirty="0" smtClean="0"/>
              <a:t>Implement </a:t>
            </a:r>
            <a:r>
              <a:rPr lang="en-US" sz="2800" dirty="0"/>
              <a:t>the ADT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stack</a:t>
            </a:r>
            <a:r>
              <a:rPr lang="en-US" sz="2800" dirty="0"/>
              <a:t> as </a:t>
            </a:r>
            <a:r>
              <a:rPr lang="en-US" sz="2800" dirty="0" smtClean="0"/>
              <a:t>auto-resizable array</a:t>
            </a:r>
            <a:r>
              <a:rPr lang="en-US" sz="2800" dirty="0"/>
              <a:t>. </a:t>
            </a:r>
            <a:r>
              <a:rPr lang="en-US" sz="2800" dirty="0" smtClean="0"/>
              <a:t>Resize the capacity on </a:t>
            </a:r>
            <a:r>
              <a:rPr lang="en-US" sz="2800" dirty="0"/>
              <a:t>demand (when no space </a:t>
            </a:r>
            <a:r>
              <a:rPr lang="en-US" sz="2800" dirty="0" smtClean="0"/>
              <a:t>is available to add / insert a new element).</a:t>
            </a:r>
            <a:endParaRPr lang="en-US" sz="2800" dirty="0"/>
          </a:p>
          <a:p>
            <a:pPr marL="452438" indent="-452438">
              <a:buFontTx/>
              <a:buAutoNum type="arabicPeriod" startAt="11"/>
              <a:tabLst/>
            </a:pPr>
            <a:r>
              <a:rPr lang="en-US" sz="2800" dirty="0" smtClean="0"/>
              <a:t>Implement </a:t>
            </a:r>
            <a:r>
              <a:rPr lang="en-US" sz="2800" dirty="0"/>
              <a:t>the ADT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queue</a:t>
            </a:r>
            <a:r>
              <a:rPr lang="en-US" sz="2800" dirty="0"/>
              <a:t> as dynamic linked </a:t>
            </a:r>
            <a:r>
              <a:rPr lang="en-US" sz="2800" dirty="0" smtClean="0"/>
              <a:t>list. </a:t>
            </a:r>
            <a:r>
              <a:rPr lang="en-US" sz="2800" dirty="0"/>
              <a:t>Use generics </a:t>
            </a:r>
            <a:r>
              <a:rPr lang="en-US" sz="2800" dirty="0" smtClean="0"/>
              <a:t>(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LinkedQueue&lt;T&gt;</a:t>
            </a:r>
            <a:r>
              <a:rPr lang="en-US" sz="2800" dirty="0" smtClean="0"/>
              <a:t>) to </a:t>
            </a:r>
            <a:r>
              <a:rPr lang="en-US" sz="2800" dirty="0"/>
              <a:t>allow storing different data types in the queue</a:t>
            </a:r>
            <a:r>
              <a:rPr lang="en-US" sz="2800" dirty="0" smtClean="0"/>
              <a:t>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42345428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Exercises (7</a:t>
            </a:r>
            <a:r>
              <a:rPr lang="en-US" dirty="0" smtClean="0"/>
              <a:t>)</a:t>
            </a:r>
            <a:endParaRPr lang="bg-BG" dirty="0"/>
          </a:p>
        </p:txBody>
      </p:sp>
      <p:sp>
        <p:nvSpPr>
          <p:cNvPr id="719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 marL="452438" indent="-452438">
              <a:lnSpc>
                <a:spcPts val="3600"/>
              </a:lnSpc>
              <a:buFont typeface="+mj-lt"/>
              <a:buAutoNum type="arabicPeriod" startAt="14"/>
              <a:tabLst/>
            </a:pPr>
            <a:r>
              <a:rPr lang="en-US" sz="2800" dirty="0" smtClean="0"/>
              <a:t>* We </a:t>
            </a:r>
            <a:r>
              <a:rPr lang="en-US" sz="2800" dirty="0"/>
              <a:t>are given a labyrinth of size N x N. Some of its cells are empty (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2800" dirty="0"/>
              <a:t>) and some are full (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x</a:t>
            </a:r>
            <a:r>
              <a:rPr lang="en-US" sz="2800" dirty="0"/>
              <a:t>). We can move from an empty cell to another empty cell if they share common wall. Given a starting position (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dirty="0"/>
              <a:t>) calculate and fill in the array the minimal distance from this position to any other cell in the array. Use "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u</a:t>
            </a:r>
            <a:r>
              <a:rPr lang="en-US" sz="2800" dirty="0"/>
              <a:t>" for </a:t>
            </a:r>
            <a:r>
              <a:rPr lang="en-US" sz="2800" dirty="0" smtClean="0"/>
              <a:t>all unreachable </a:t>
            </a:r>
            <a:r>
              <a:rPr lang="en-US" sz="2800" dirty="0"/>
              <a:t>cells. Example:</a:t>
            </a:r>
          </a:p>
        </p:txBody>
      </p:sp>
      <p:sp>
        <p:nvSpPr>
          <p:cNvPr id="719877" name="Line 5"/>
          <p:cNvSpPr>
            <a:spLocks noChangeShapeType="1"/>
          </p:cNvSpPr>
          <p:nvPr/>
        </p:nvSpPr>
        <p:spPr bwMode="auto">
          <a:xfrm>
            <a:off x="3840144" y="5486400"/>
            <a:ext cx="1143000" cy="0"/>
          </a:xfrm>
          <a:prstGeom prst="line">
            <a:avLst/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>
            <a:outerShdw dist="17961" dir="2700000" algn="ctr" rotWithShape="0">
              <a:schemeClr val="bg1">
                <a:lumMod val="95000"/>
                <a:lumOff val="5000"/>
              </a:schemeClr>
            </a:outerShdw>
          </a:effectLst>
        </p:spPr>
        <p:txBody>
          <a:bodyPr anchor="ctr"/>
          <a:lstStyle/>
          <a:p>
            <a:endParaRPr lang="en-US" b="1"/>
          </a:p>
        </p:txBody>
      </p:sp>
      <p:graphicFrame>
        <p:nvGraphicFramePr>
          <p:cNvPr id="719878" name="Group 6"/>
          <p:cNvGraphicFramePr>
            <a:graphicFrameLocks noGrp="1"/>
          </p:cNvGraphicFramePr>
          <p:nvPr/>
        </p:nvGraphicFramePr>
        <p:xfrm>
          <a:off x="1524000" y="4572000"/>
          <a:ext cx="2127249" cy="1831974"/>
        </p:xfrm>
        <a:graphic>
          <a:graphicData uri="http://schemas.openxmlformats.org/drawingml/2006/table">
            <a:tbl>
              <a:tblPr/>
              <a:tblGrid>
                <a:gridCol w="364465"/>
                <a:gridCol w="360856"/>
                <a:gridCol w="366270"/>
                <a:gridCol w="359052"/>
                <a:gridCol w="364465"/>
                <a:gridCol w="312141"/>
              </a:tblGrid>
              <a:tr h="30532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kumimoji="1" lang="bg-BG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kumimoji="1" lang="bg-BG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kumimoji="1" lang="bg-BG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kumimoji="1" lang="bg-BG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kumimoji="1" lang="bg-BG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kumimoji="1" lang="bg-BG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532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kumimoji="1" lang="bg-BG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kumimoji="1" lang="bg-BG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kumimoji="1" lang="bg-BG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kumimoji="1" lang="bg-BG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kumimoji="1" lang="bg-BG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kumimoji="1" lang="bg-BG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532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kumimoji="1" lang="bg-BG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*</a:t>
                      </a:r>
                      <a:endParaRPr kumimoji="1" lang="bg-BG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kumimoji="1" lang="bg-BG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kumimoji="1" lang="bg-BG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kumimoji="1" lang="bg-BG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kumimoji="1" lang="bg-BG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532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kumimoji="1" lang="bg-BG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kumimoji="1" lang="bg-BG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kumimoji="1" lang="bg-BG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kumimoji="1" lang="bg-BG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kumimoji="1" lang="bg-BG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kumimoji="1" lang="bg-BG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532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kumimoji="1" lang="bg-BG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kumimoji="1" lang="bg-BG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kumimoji="1" lang="bg-BG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kumimoji="1" lang="bg-BG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kumimoji="1" lang="bg-BG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kumimoji="1" lang="bg-BG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532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kumimoji="1" lang="bg-BG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kumimoji="1" lang="bg-BG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kumimoji="1" lang="bg-BG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kumimoji="1" lang="bg-BG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kumimoji="1" lang="bg-BG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kumimoji="1" lang="bg-BG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19929" name="Group 57"/>
          <p:cNvGraphicFramePr>
            <a:graphicFrameLocks noGrp="1"/>
          </p:cNvGraphicFramePr>
          <p:nvPr/>
        </p:nvGraphicFramePr>
        <p:xfrm>
          <a:off x="5143500" y="4572000"/>
          <a:ext cx="2171700" cy="1831974"/>
        </p:xfrm>
        <a:graphic>
          <a:graphicData uri="http://schemas.openxmlformats.org/drawingml/2006/table">
            <a:tbl>
              <a:tblPr/>
              <a:tblGrid>
                <a:gridCol w="345420"/>
                <a:gridCol w="342000"/>
                <a:gridCol w="347131"/>
                <a:gridCol w="340289"/>
                <a:gridCol w="345420"/>
                <a:gridCol w="451440"/>
              </a:tblGrid>
              <a:tr h="30532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kumimoji="1" lang="bg-BG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4</a:t>
                      </a:r>
                      <a:endParaRPr kumimoji="1" lang="bg-BG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5</a:t>
                      </a:r>
                      <a:endParaRPr kumimoji="1" lang="bg-BG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kumimoji="1" lang="bg-BG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u</a:t>
                      </a:r>
                      <a:endParaRPr kumimoji="1" lang="bg-BG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kumimoji="1" lang="bg-BG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532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kumimoji="1" lang="bg-BG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kumimoji="1" lang="bg-BG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6</a:t>
                      </a:r>
                      <a:endParaRPr kumimoji="1" lang="bg-BG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kumimoji="1" lang="bg-BG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u</a:t>
                      </a:r>
                      <a:endParaRPr kumimoji="1" lang="bg-BG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kumimoji="1" lang="bg-BG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532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kumimoji="1" lang="bg-BG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*</a:t>
                      </a:r>
                      <a:endParaRPr kumimoji="1" lang="bg-BG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kumimoji="1" lang="bg-BG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8</a:t>
                      </a:r>
                      <a:endParaRPr kumimoji="1" lang="bg-BG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kumimoji="1" lang="bg-BG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10</a:t>
                      </a:r>
                      <a:endParaRPr kumimoji="1" lang="bg-BG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532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kumimoji="1" lang="bg-BG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kumimoji="1" lang="bg-BG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6</a:t>
                      </a:r>
                      <a:endParaRPr kumimoji="1" lang="bg-BG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7</a:t>
                      </a:r>
                      <a:endParaRPr kumimoji="1" lang="bg-BG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8</a:t>
                      </a:r>
                      <a:endParaRPr kumimoji="1" lang="bg-BG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9</a:t>
                      </a:r>
                      <a:endParaRPr kumimoji="1" lang="bg-BG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532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kumimoji="1" lang="bg-BG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4</a:t>
                      </a:r>
                      <a:endParaRPr kumimoji="1" lang="bg-BG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5</a:t>
                      </a:r>
                      <a:endParaRPr kumimoji="1" lang="bg-BG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kumimoji="1" lang="bg-BG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kumimoji="1" lang="bg-BG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10</a:t>
                      </a:r>
                      <a:endParaRPr kumimoji="1" lang="bg-BG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532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4</a:t>
                      </a:r>
                      <a:endParaRPr kumimoji="1" lang="bg-BG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5</a:t>
                      </a:r>
                      <a:endParaRPr kumimoji="1" lang="bg-BG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6</a:t>
                      </a:r>
                      <a:endParaRPr kumimoji="1" lang="bg-BG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kumimoji="1" lang="bg-BG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u</a:t>
                      </a:r>
                      <a:endParaRPr kumimoji="1" lang="bg-BG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kumimoji="1" lang="bg-BG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2078597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smtClean="0"/>
              <a:t>C# Programming </a:t>
            </a:r>
            <a:r>
              <a:rPr lang="en-US" dirty="0" smtClean="0"/>
              <a:t>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>
                <a:hlinkClick r:id="rId2"/>
              </a:rPr>
              <a:t>csharpfundamentals.telerik.com</a:t>
            </a:r>
            <a:endParaRPr lang="en-US" noProof="1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523898" y="5218092"/>
            <a:ext cx="1162902" cy="1268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548941" y="2667000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748587" y="4003901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>
            <a:hlinkClick r:id="rId2"/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562025" y="1123558"/>
            <a:ext cx="1124775" cy="112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9587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72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List (2)</a:t>
            </a:r>
            <a:endParaRPr lang="bg-BG" dirty="0"/>
          </a:p>
        </p:txBody>
      </p:sp>
      <p:sp>
        <p:nvSpPr>
          <p:cNvPr id="670727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cs typeface="Times New Roman" pitchFamily="18" charset="0"/>
              </a:rPr>
              <a:t>Doubly-linked </a:t>
            </a:r>
            <a:r>
              <a:rPr lang="en-US" dirty="0" smtClean="0">
                <a:cs typeface="Times New Roman" pitchFamily="18" charset="0"/>
              </a:rPr>
              <a:t>List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cs typeface="Times New Roman" pitchFamily="18" charset="0"/>
              </a:rPr>
              <a:t>Each item </a:t>
            </a:r>
            <a:r>
              <a:rPr lang="en-US" dirty="0">
                <a:cs typeface="Times New Roman" pitchFamily="18" charset="0"/>
              </a:rPr>
              <a:t>has </a:t>
            </a:r>
            <a:r>
              <a:rPr lang="en-US" dirty="0" smtClean="0">
                <a:cs typeface="Times New Roman" pitchFamily="18" charset="0"/>
              </a:rPr>
              <a:t>3 fields: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value</a:t>
            </a:r>
            <a:r>
              <a:rPr lang="en-US" dirty="0" smtClean="0">
                <a:cs typeface="Times New Roman" pitchFamily="18" charset="0"/>
              </a:rPr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next</a:t>
            </a:r>
            <a:r>
              <a:rPr lang="en-US" dirty="0" smtClean="0">
                <a:cs typeface="Times New Roman" pitchFamily="18" charset="0"/>
              </a:rPr>
              <a:t> </a:t>
            </a:r>
            <a:r>
              <a:rPr lang="en-US" dirty="0">
                <a:cs typeface="Times New Roman" pitchFamily="18" charset="0"/>
              </a:rPr>
              <a:t>and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prev</a:t>
            </a:r>
            <a:endParaRPr lang="en-US" noProof="1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Line 19"/>
          <p:cNvSpPr>
            <a:spLocks noChangeShapeType="1"/>
          </p:cNvSpPr>
          <p:nvPr/>
        </p:nvSpPr>
        <p:spPr bwMode="auto">
          <a:xfrm>
            <a:off x="1010696" y="3200400"/>
            <a:ext cx="268792" cy="493208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>
            <a:outerShdw blurRad="50800" dist="25400" dir="5400000" algn="ctr" rotWithShape="0">
              <a:schemeClr val="bg1">
                <a:lumMod val="95000"/>
                <a:lumOff val="5000"/>
              </a:schemeClr>
            </a:outerShdw>
          </a:effectLst>
        </p:spPr>
        <p:txBody>
          <a:bodyPr/>
          <a:lstStyle/>
          <a:p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3" name="Group 134"/>
          <p:cNvGraphicFramePr>
            <a:graphicFrameLocks/>
          </p:cNvGraphicFramePr>
          <p:nvPr/>
        </p:nvGraphicFramePr>
        <p:xfrm>
          <a:off x="724647" y="3733800"/>
          <a:ext cx="1084057" cy="1714500"/>
        </p:xfrm>
        <a:graphic>
          <a:graphicData uri="http://schemas.openxmlformats.org/drawingml/2006/table">
            <a:tbl>
              <a:tblPr/>
              <a:tblGrid>
                <a:gridCol w="1084057"/>
              </a:tblGrid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next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1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prev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5" name="Rectangle 44"/>
          <p:cNvSpPr/>
          <p:nvPr/>
        </p:nvSpPr>
        <p:spPr>
          <a:xfrm>
            <a:off x="533400" y="2677180"/>
            <a:ext cx="9733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head</a:t>
            </a:r>
            <a:endParaRPr lang="en-US" sz="2800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" name="Line 16"/>
          <p:cNvSpPr>
            <a:spLocks noChangeShapeType="1"/>
          </p:cNvSpPr>
          <p:nvPr/>
        </p:nvSpPr>
        <p:spPr bwMode="auto">
          <a:xfrm flipV="1">
            <a:off x="1705199" y="4602142"/>
            <a:ext cx="743249" cy="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>
            <a:outerShdw blurRad="50800" dist="25400" dir="5400000" algn="ctr" rotWithShape="0">
              <a:schemeClr val="bg1">
                <a:lumMod val="95000"/>
                <a:lumOff val="5000"/>
              </a:schemeClr>
            </a:outerShdw>
          </a:effectLst>
        </p:spPr>
        <p:txBody>
          <a:bodyPr/>
          <a:lstStyle/>
          <a:p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7607113" y="4333352"/>
            <a:ext cx="9733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null</a:t>
            </a:r>
            <a:endParaRPr lang="en-US" sz="2800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53" name="Group 134"/>
          <p:cNvGraphicFramePr>
            <a:graphicFrameLocks/>
          </p:cNvGraphicFramePr>
          <p:nvPr/>
        </p:nvGraphicFramePr>
        <p:xfrm>
          <a:off x="2487295" y="3733800"/>
          <a:ext cx="1084057" cy="1714500"/>
        </p:xfrm>
        <a:graphic>
          <a:graphicData uri="http://schemas.openxmlformats.org/drawingml/2006/table">
            <a:tbl>
              <a:tblPr/>
              <a:tblGrid>
                <a:gridCol w="1084057"/>
              </a:tblGrid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7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next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1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prev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4" name="Line 16"/>
          <p:cNvSpPr>
            <a:spLocks noChangeShapeType="1"/>
          </p:cNvSpPr>
          <p:nvPr/>
        </p:nvSpPr>
        <p:spPr bwMode="auto">
          <a:xfrm flipH="1" flipV="1">
            <a:off x="1857599" y="5181599"/>
            <a:ext cx="743249" cy="1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>
            <a:outerShdw blurRad="50800" dist="25400" dir="5400000" algn="ctr" rotWithShape="0">
              <a:schemeClr val="bg1">
                <a:lumMod val="95000"/>
                <a:lumOff val="5000"/>
              </a:schemeClr>
            </a:outerShdw>
          </a:effectLst>
        </p:spPr>
        <p:txBody>
          <a:bodyPr/>
          <a:lstStyle/>
          <a:p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1" name="Line 19"/>
          <p:cNvSpPr>
            <a:spLocks noChangeShapeType="1"/>
          </p:cNvSpPr>
          <p:nvPr/>
        </p:nvSpPr>
        <p:spPr bwMode="auto">
          <a:xfrm flipH="1">
            <a:off x="1010696" y="5374192"/>
            <a:ext cx="268792" cy="493208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>
            <a:outerShdw blurRad="50800" dist="25400" dir="5400000" algn="ctr" rotWithShape="0">
              <a:schemeClr val="bg1">
                <a:lumMod val="95000"/>
                <a:lumOff val="5000"/>
              </a:schemeClr>
            </a:outerShdw>
          </a:effectLst>
        </p:spPr>
        <p:txBody>
          <a:bodyPr/>
          <a:lstStyle/>
          <a:p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534745" y="5867400"/>
            <a:ext cx="9733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null</a:t>
            </a:r>
            <a:endParaRPr lang="en-US" sz="2800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" name="Line 16"/>
          <p:cNvSpPr>
            <a:spLocks noChangeShapeType="1"/>
          </p:cNvSpPr>
          <p:nvPr/>
        </p:nvSpPr>
        <p:spPr bwMode="auto">
          <a:xfrm flipV="1">
            <a:off x="3467847" y="4602142"/>
            <a:ext cx="743249" cy="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>
            <a:outerShdw blurRad="50800" dist="25400" dir="5400000" algn="ctr" rotWithShape="0">
              <a:schemeClr val="bg1">
                <a:lumMod val="95000"/>
                <a:lumOff val="5000"/>
              </a:schemeClr>
            </a:outerShdw>
          </a:effectLst>
        </p:spPr>
        <p:txBody>
          <a:bodyPr/>
          <a:lstStyle/>
          <a:p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64" name="Group 134"/>
          <p:cNvGraphicFramePr>
            <a:graphicFrameLocks/>
          </p:cNvGraphicFramePr>
          <p:nvPr/>
        </p:nvGraphicFramePr>
        <p:xfrm>
          <a:off x="4249943" y="3733800"/>
          <a:ext cx="1084057" cy="1714500"/>
        </p:xfrm>
        <a:graphic>
          <a:graphicData uri="http://schemas.openxmlformats.org/drawingml/2006/table">
            <a:tbl>
              <a:tblPr/>
              <a:tblGrid>
                <a:gridCol w="1084057"/>
              </a:tblGrid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next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1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prev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5" name="Line 16"/>
          <p:cNvSpPr>
            <a:spLocks noChangeShapeType="1"/>
          </p:cNvSpPr>
          <p:nvPr/>
        </p:nvSpPr>
        <p:spPr bwMode="auto">
          <a:xfrm flipH="1" flipV="1">
            <a:off x="3620247" y="5181599"/>
            <a:ext cx="743249" cy="1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>
            <a:outerShdw blurRad="50800" dist="25400" dir="5400000" algn="ctr" rotWithShape="0">
              <a:schemeClr val="bg1">
                <a:lumMod val="95000"/>
                <a:lumOff val="5000"/>
              </a:schemeClr>
            </a:outerShdw>
          </a:effectLst>
        </p:spPr>
        <p:txBody>
          <a:bodyPr/>
          <a:lstStyle/>
          <a:p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6" name="Line 16"/>
          <p:cNvSpPr>
            <a:spLocks noChangeShapeType="1"/>
          </p:cNvSpPr>
          <p:nvPr/>
        </p:nvSpPr>
        <p:spPr bwMode="auto">
          <a:xfrm flipV="1">
            <a:off x="5230495" y="4602142"/>
            <a:ext cx="743249" cy="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>
            <a:outerShdw blurRad="50800" dist="25400" dir="5400000" algn="ctr" rotWithShape="0">
              <a:schemeClr val="bg1">
                <a:lumMod val="95000"/>
                <a:lumOff val="5000"/>
              </a:schemeClr>
            </a:outerShdw>
          </a:effectLst>
        </p:spPr>
        <p:txBody>
          <a:bodyPr/>
          <a:lstStyle/>
          <a:p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67" name="Group 134"/>
          <p:cNvGraphicFramePr>
            <a:graphicFrameLocks/>
          </p:cNvGraphicFramePr>
          <p:nvPr/>
        </p:nvGraphicFramePr>
        <p:xfrm>
          <a:off x="6012591" y="3733800"/>
          <a:ext cx="1084057" cy="1714500"/>
        </p:xfrm>
        <a:graphic>
          <a:graphicData uri="http://schemas.openxmlformats.org/drawingml/2006/table">
            <a:tbl>
              <a:tblPr/>
              <a:tblGrid>
                <a:gridCol w="1084057"/>
              </a:tblGrid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next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1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prev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8" name="Line 16"/>
          <p:cNvSpPr>
            <a:spLocks noChangeShapeType="1"/>
          </p:cNvSpPr>
          <p:nvPr/>
        </p:nvSpPr>
        <p:spPr bwMode="auto">
          <a:xfrm flipH="1" flipV="1">
            <a:off x="5382895" y="5181599"/>
            <a:ext cx="743249" cy="1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>
            <a:outerShdw blurRad="50800" dist="25400" dir="5400000" algn="ctr" rotWithShape="0">
              <a:schemeClr val="bg1">
                <a:lumMod val="95000"/>
                <a:lumOff val="5000"/>
              </a:schemeClr>
            </a:outerShdw>
          </a:effectLst>
        </p:spPr>
        <p:txBody>
          <a:bodyPr/>
          <a:lstStyle/>
          <a:p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9" name="Line 16"/>
          <p:cNvSpPr>
            <a:spLocks noChangeShapeType="1"/>
          </p:cNvSpPr>
          <p:nvPr/>
        </p:nvSpPr>
        <p:spPr bwMode="auto">
          <a:xfrm flipV="1">
            <a:off x="7003191" y="4602144"/>
            <a:ext cx="636905" cy="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>
            <a:outerShdw blurRad="50800" dist="25400" dir="5400000" algn="ctr" rotWithShape="0">
              <a:schemeClr val="bg1">
                <a:lumMod val="95000"/>
                <a:lumOff val="5000"/>
              </a:schemeClr>
            </a:outerShdw>
          </a:effectLst>
        </p:spPr>
        <p:txBody>
          <a:bodyPr/>
          <a:lstStyle/>
          <a:p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0" name="Line 19"/>
          <p:cNvSpPr>
            <a:spLocks noChangeShapeType="1"/>
          </p:cNvSpPr>
          <p:nvPr/>
        </p:nvSpPr>
        <p:spPr bwMode="auto">
          <a:xfrm flipH="1">
            <a:off x="6564592" y="3200400"/>
            <a:ext cx="237303" cy="49739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>
            <a:outerShdw blurRad="50800" dist="25400" dir="5400000" algn="ctr" rotWithShape="0">
              <a:schemeClr val="bg1">
                <a:lumMod val="95000"/>
                <a:lumOff val="5000"/>
              </a:schemeClr>
            </a:outerShdw>
          </a:effectLst>
        </p:spPr>
        <p:txBody>
          <a:bodyPr/>
          <a:lstStyle/>
          <a:p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6324600" y="2667000"/>
            <a:ext cx="9733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tail</a:t>
            </a:r>
            <a:endParaRPr lang="en-US" sz="2800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825079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2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94841" y="1752600"/>
            <a:ext cx="6152732" cy="6699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 </a:t>
            </a:r>
            <a:r>
              <a:rPr lang="en-US" noProof="1">
                <a:latin typeface="Consolas" pitchFamily="49" charset="0"/>
                <a:cs typeface="Consolas" pitchFamily="49" charset="0"/>
              </a:rPr>
              <a:t>List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&lt;T&gt;</a:t>
            </a:r>
            <a:r>
              <a:rPr lang="bg-BG" dirty="0"/>
              <a:t> </a:t>
            </a:r>
            <a:r>
              <a:rPr lang="en-US" dirty="0" smtClean="0"/>
              <a:t>Class</a:t>
            </a:r>
            <a:endParaRPr lang="en-US" noProof="1"/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1914546" y="2574024"/>
            <a:ext cx="5324454" cy="473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Auto-Resizable Indexed Lists</a:t>
            </a:r>
            <a:endParaRPr lang="bg-BG" sz="28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5540" name="Picture 4" descr="http://dreyersolutions.com/images/chain2.jpg"/>
          <p:cNvPicPr>
            <a:picLocks noChangeAspect="1" noChangeArrowheads="1"/>
          </p:cNvPicPr>
          <p:nvPr/>
        </p:nvPicPr>
        <p:blipFill>
          <a:blip r:embed="rId3" cstate="screen">
            <a:lum contrast="2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33600" y="3648075"/>
            <a:ext cx="4876800" cy="2143125"/>
          </a:xfrm>
          <a:prstGeom prst="roundRect">
            <a:avLst>
              <a:gd name="adj" fmla="val 10572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xmlns="" val="22476957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List&lt;T&gt;</a:t>
            </a:r>
            <a:r>
              <a:rPr lang="en-US" dirty="0" smtClean="0"/>
              <a:t> Class</a:t>
            </a:r>
            <a:endParaRPr lang="en-US" noProof="1"/>
          </a:p>
        </p:txBody>
      </p:sp>
      <p:sp>
        <p:nvSpPr>
          <p:cNvPr id="610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Implements the </a:t>
            </a:r>
            <a:r>
              <a:rPr lang="en-US" dirty="0" smtClean="0"/>
              <a:t>abstract data structure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list</a:t>
            </a:r>
            <a:r>
              <a:rPr lang="en-US" dirty="0" smtClean="0"/>
              <a:t> using </a:t>
            </a:r>
            <a:r>
              <a:rPr lang="en-US" dirty="0"/>
              <a:t>an array 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All elements </a:t>
            </a:r>
            <a:r>
              <a:rPr lang="en-US" dirty="0"/>
              <a:t>are </a:t>
            </a:r>
            <a:r>
              <a:rPr lang="en-US" dirty="0" smtClean="0"/>
              <a:t>of </a:t>
            </a:r>
            <a:r>
              <a:rPr lang="en-US" dirty="0"/>
              <a:t>the same type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</a:t>
            </a:r>
          </a:p>
          <a:p>
            <a:pPr lvl="1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dirty="0" smtClean="0"/>
              <a:t> </a:t>
            </a:r>
            <a:r>
              <a:rPr lang="en-US" dirty="0"/>
              <a:t>can be any </a:t>
            </a:r>
            <a:r>
              <a:rPr lang="en-US" dirty="0" smtClean="0"/>
              <a:t>type, e.g</a:t>
            </a:r>
            <a:r>
              <a:rPr lang="en-US" dirty="0"/>
              <a:t>.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List&lt;int&gt;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List&lt;string&gt;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List&lt;DateTime&gt;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Size is dynamically increased as needed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Basic functionality: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Count</a:t>
            </a:r>
            <a:r>
              <a:rPr lang="en-US" dirty="0"/>
              <a:t> – returns the number of elements</a:t>
            </a:r>
            <a:r>
              <a:rPr lang="en-US" dirty="0">
                <a:latin typeface="Courier New" pitchFamily="49" charset="0"/>
              </a:rPr>
              <a:t> 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Add(T)</a:t>
            </a:r>
            <a:r>
              <a:rPr lang="en-US" dirty="0"/>
              <a:t> – </a:t>
            </a:r>
            <a:r>
              <a:rPr lang="en-US" dirty="0" smtClean="0"/>
              <a:t>appends given element </a:t>
            </a:r>
            <a:r>
              <a:rPr lang="en-US" dirty="0"/>
              <a:t>at the end</a:t>
            </a:r>
          </a:p>
        </p:txBody>
      </p:sp>
    </p:spTree>
    <p:extLst>
      <p:ext uri="{BB962C8B-B14F-4D97-AF65-F5344CB8AC3E}">
        <p14:creationId xmlns:p14="http://schemas.microsoft.com/office/powerpoint/2010/main" xmlns="" val="11294138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f5c0ed1f3aaa5b921b3638c123e4eb489bc123"/>
</p:tagLst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2224</TotalTime>
  <Words>3606</Words>
  <Application>Microsoft Office PowerPoint</Application>
  <PresentationFormat>On-screen Show (4:3)</PresentationFormat>
  <Paragraphs>667</Paragraphs>
  <Slides>62</Slides>
  <Notes>27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63" baseType="lpstr">
      <vt:lpstr>Telerik Academy</vt:lpstr>
      <vt:lpstr>Linear Data Structures</vt:lpstr>
      <vt:lpstr>Table of Contents</vt:lpstr>
      <vt:lpstr>Lists</vt:lpstr>
      <vt:lpstr>The List ADT</vt:lpstr>
      <vt:lpstr>Static List</vt:lpstr>
      <vt:lpstr>Linked List</vt:lpstr>
      <vt:lpstr>Linked List (2)</vt:lpstr>
      <vt:lpstr>The List&lt;T&gt; Class</vt:lpstr>
      <vt:lpstr>The List&lt;T&gt; Class</vt:lpstr>
      <vt:lpstr>List&lt;T&gt; – Simple Example</vt:lpstr>
      <vt:lpstr>List&lt;T&gt; – Simple Example</vt:lpstr>
      <vt:lpstr>List&lt;T&gt; – Functionality</vt:lpstr>
      <vt:lpstr>List&lt;T&gt; – Functionality (2)</vt:lpstr>
      <vt:lpstr>List&lt;T&gt;: How It Works?</vt:lpstr>
      <vt:lpstr>Primes in an Interval – Example</vt:lpstr>
      <vt:lpstr>Primes in an Interval</vt:lpstr>
      <vt:lpstr>Union and Intersection – Example</vt:lpstr>
      <vt:lpstr>Union and Intersection</vt:lpstr>
      <vt:lpstr>The LinkedList&lt;T&gt; Class</vt:lpstr>
      <vt:lpstr>The LinkedList&lt;T&gt; Class</vt:lpstr>
      <vt:lpstr>LinkedList&lt;T&gt; – Example</vt:lpstr>
      <vt:lpstr>LinkedList&lt;T&gt;</vt:lpstr>
      <vt:lpstr>Sorting Lists</vt:lpstr>
      <vt:lpstr>Sorting Lists</vt:lpstr>
      <vt:lpstr>Sorting Lists</vt:lpstr>
      <vt:lpstr>Stacks</vt:lpstr>
      <vt:lpstr>The Stack ADT</vt:lpstr>
      <vt:lpstr>Static Stack</vt:lpstr>
      <vt:lpstr>Linked Stack</vt:lpstr>
      <vt:lpstr>The Stack&lt;T&gt; Class</vt:lpstr>
      <vt:lpstr>The Stack&lt;T&gt; Class</vt:lpstr>
      <vt:lpstr>The Stack&lt;T&gt; Class (2)</vt:lpstr>
      <vt:lpstr>Stack&lt;T&gt; – Example</vt:lpstr>
      <vt:lpstr>Stack&lt;T&gt;</vt:lpstr>
      <vt:lpstr>Matching Brackets – Example</vt:lpstr>
      <vt:lpstr>Matching Brackets – Solution</vt:lpstr>
      <vt:lpstr>Matching Brackets</vt:lpstr>
      <vt:lpstr>Queues</vt:lpstr>
      <vt:lpstr>The Queue ADT</vt:lpstr>
      <vt:lpstr>Static Queue</vt:lpstr>
      <vt:lpstr>Linked Queue</vt:lpstr>
      <vt:lpstr>The Queue&lt;T&gt; Class</vt:lpstr>
      <vt:lpstr>The Queue&lt;T&gt; Class</vt:lpstr>
      <vt:lpstr>The Queue&lt;T&gt; Class (2)</vt:lpstr>
      <vt:lpstr>Queue&lt;T&gt; – Example</vt:lpstr>
      <vt:lpstr>The Queue&lt;T&gt; Class</vt:lpstr>
      <vt:lpstr>Sequence N, N+1, 2*N</vt:lpstr>
      <vt:lpstr>Sequence – Solution with a Queue</vt:lpstr>
      <vt:lpstr>Sequence N, N+1, 2*N</vt:lpstr>
      <vt:lpstr>List Interfaces in .NET</vt:lpstr>
      <vt:lpstr>List Interfaces in .NET</vt:lpstr>
      <vt:lpstr>List Interfaces Hierarchy</vt:lpstr>
      <vt:lpstr>Summary</vt:lpstr>
      <vt:lpstr>Linear Data Structures</vt:lpstr>
      <vt:lpstr>Exercises</vt:lpstr>
      <vt:lpstr>Exercises (2)</vt:lpstr>
      <vt:lpstr>Exercises (3)</vt:lpstr>
      <vt:lpstr>Exercises (4)</vt:lpstr>
      <vt:lpstr>Exercises (5)</vt:lpstr>
      <vt:lpstr>Exercises (6)</vt:lpstr>
      <vt:lpstr>Exercises (7)</vt:lpstr>
      <vt:lpstr>Free Trainings @ Telerik Academy</vt:lpstr>
    </vt:vector>
  </TitlesOfParts>
  <Company>Telerik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Data Structures</dc:title>
  <dc:subject>Telerik Software Academy</dc:subject>
  <dc:creator>Svetlin Nakov</dc:creator>
  <cp:keywords>data structures, algorithms, programming, C#, course, telerik software academy, free courses for developers</cp:keywords>
  <cp:lastModifiedBy>Grigor</cp:lastModifiedBy>
  <cp:revision>741</cp:revision>
  <dcterms:created xsi:type="dcterms:W3CDTF">2007-12-08T16:03:35Z</dcterms:created>
  <dcterms:modified xsi:type="dcterms:W3CDTF">2013-06-01T19:51:02Z</dcterms:modified>
  <cp:category>computer science, computer programming, software engineering</cp:category>
</cp:coreProperties>
</file>