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82" r:id="rId2"/>
    <p:sldId id="281" r:id="rId3"/>
    <p:sldId id="257" r:id="rId4"/>
    <p:sldId id="271" r:id="rId5"/>
    <p:sldId id="267" r:id="rId6"/>
    <p:sldId id="287" r:id="rId7"/>
    <p:sldId id="285" r:id="rId8"/>
    <p:sldId id="288" r:id="rId9"/>
    <p:sldId id="262" r:id="rId10"/>
    <p:sldId id="263" r:id="rId11"/>
    <p:sldId id="265" r:id="rId12"/>
    <p:sldId id="268" r:id="rId13"/>
    <p:sldId id="270" r:id="rId14"/>
    <p:sldId id="273" r:id="rId15"/>
    <p:sldId id="274" r:id="rId16"/>
    <p:sldId id="283" r:id="rId17"/>
    <p:sldId id="275" r:id="rId18"/>
    <p:sldId id="276" r:id="rId19"/>
    <p:sldId id="277" r:id="rId20"/>
    <p:sldId id="278" r:id="rId21"/>
    <p:sldId id="286" r:id="rId22"/>
    <p:sldId id="279" r:id="rId23"/>
    <p:sldId id="280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</p:sldIdLst>
  <p:sldSz cx="12192000" cy="14417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1F1"/>
    <a:srgbClr val="BFBFBF"/>
    <a:srgbClr val="F55902"/>
    <a:srgbClr val="00F9AB"/>
    <a:srgbClr val="73FEFF"/>
    <a:srgbClr val="FF85FF"/>
    <a:srgbClr val="73EF7B"/>
    <a:srgbClr val="FF9300"/>
    <a:srgbClr val="FF7F00"/>
    <a:srgbClr val="41E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/>
    <p:restoredTop sz="96192"/>
  </p:normalViewPr>
  <p:slideViewPr>
    <p:cSldViewPr snapToGrid="0" snapToObjects="1">
      <p:cViewPr>
        <p:scale>
          <a:sx n="101" d="100"/>
          <a:sy n="101" d="100"/>
        </p:scale>
        <p:origin x="3328" y="-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03125"/>
          <c:y val="0.276806673207473"/>
          <c:w val="0.959375"/>
          <c:h val="0.61521482317936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MTTD Using SIEM_x000d_(AlienVault, 2019)</c:v>
                </c:pt>
              </c:strCache>
            </c:strRef>
          </c:tx>
          <c:spPr>
            <a:ln w="41275" cap="rnd" cmpd="sng" algn="ctr">
              <a:gradFill>
                <a:gsLst>
                  <a:gs pos="0">
                    <a:srgbClr val="FF0000"/>
                  </a:gs>
                  <a:gs pos="73000">
                    <a:srgbClr val="FF0000"/>
                  </a:gs>
                  <a:gs pos="92000">
                    <a:srgbClr val="FF9407"/>
                  </a:gs>
                  <a:gs pos="100000">
                    <a:srgbClr val="00B050"/>
                  </a:gs>
                </a:gsLst>
                <a:lin ang="5400000" scaled="1"/>
              </a:gra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Pt>
            <c:idx val="5"/>
            <c:marker>
              <c:symbol val="circle"/>
              <c:size val="17"/>
              <c:spPr>
                <a:solidFill>
                  <a:schemeClr val="lt1"/>
                </a:solidFill>
                <a:ln>
                  <a:noFill/>
                </a:ln>
                <a:effectLst/>
              </c:spPr>
            </c:marker>
            <c:bubble3D val="0"/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79% of SIEM users%</c:v>
                </c:pt>
                <c:pt idx="1">
                  <c:v> 14% of SIEM users</c:v>
                </c:pt>
                <c:pt idx="2">
                  <c:v> 1% of SIEM users</c:v>
                </c:pt>
                <c:pt idx="3">
                  <c:v> 4% of SIEM users</c:v>
                </c:pt>
                <c:pt idx="4">
                  <c:v> 2% of SIEM users</c:v>
                </c:pt>
                <c:pt idx="5">
                  <c:v> Global MTTD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</c:v>
                </c:pt>
                <c:pt idx="1">
                  <c:v>6.0</c:v>
                </c:pt>
                <c:pt idx="2">
                  <c:v>27.0</c:v>
                </c:pt>
                <c:pt idx="3">
                  <c:v>28.0</c:v>
                </c:pt>
                <c:pt idx="4">
                  <c:v>60.0</c:v>
                </c:pt>
                <c:pt idx="5">
                  <c:v>197.0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986843792"/>
        <c:axId val="-986841472"/>
      </c:lineChart>
      <c:catAx>
        <c:axId val="-98684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86841472"/>
        <c:crosses val="autoZero"/>
        <c:auto val="1"/>
        <c:lblAlgn val="ctr"/>
        <c:lblOffset val="100"/>
        <c:noMultiLvlLbl val="0"/>
      </c:catAx>
      <c:valAx>
        <c:axId val="-986841472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-98684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1327180876584"/>
          <c:y val="0.108460839987986"/>
          <c:w val="0.928601134535602"/>
          <c:h val="0.6869451660747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Mentions</c:v>
                </c:pt>
              </c:strCache>
            </c:strRef>
          </c:tx>
          <c:spPr>
            <a:solidFill>
              <a:srgbClr val="24C2AB"/>
            </a:solidFill>
            <a:ln>
              <a:noFill/>
            </a:ln>
            <a:effectLst/>
          </c:spPr>
          <c:invertIfNegative val="0"/>
          <c:cat>
            <c:strRef>
              <c:f>Sheet1!$A$2:$A$24</c:f>
              <c:strCache>
                <c:ptCount val="23"/>
                <c:pt idx="0">
                  <c:v>Alienvault OSSIM</c:v>
                </c:pt>
                <c:pt idx="1">
                  <c:v>OSSEC</c:v>
                </c:pt>
                <c:pt idx="2">
                  <c:v>ELK</c:v>
                </c:pt>
                <c:pt idx="3">
                  <c:v>GRR</c:v>
                </c:pt>
                <c:pt idx="4">
                  <c:v>Splunk</c:v>
                </c:pt>
                <c:pt idx="5">
                  <c:v>SIEMonster</c:v>
                </c:pt>
                <c:pt idx="6">
                  <c:v>PaperTrail</c:v>
                </c:pt>
                <c:pt idx="7">
                  <c:v>Wazuh</c:v>
                </c:pt>
                <c:pt idx="8">
                  <c:v>MozDef</c:v>
                </c:pt>
                <c:pt idx="9">
                  <c:v>Apache Metron</c:v>
                </c:pt>
                <c:pt idx="10">
                  <c:v>Prelude</c:v>
                </c:pt>
                <c:pt idx="11">
                  <c:v>Logstash</c:v>
                </c:pt>
                <c:pt idx="12">
                  <c:v>Elastic</c:v>
                </c:pt>
                <c:pt idx="13">
                  <c:v>Kibana</c:v>
                </c:pt>
                <c:pt idx="14">
                  <c:v>TrustWave</c:v>
                </c:pt>
                <c:pt idx="15">
                  <c:v>ManageEngine</c:v>
                </c:pt>
                <c:pt idx="16">
                  <c:v>Nagios</c:v>
                </c:pt>
                <c:pt idx="17">
                  <c:v>CimSweep</c:v>
                </c:pt>
                <c:pt idx="18">
                  <c:v>TheHive</c:v>
                </c:pt>
                <c:pt idx="19">
                  <c:v>OSQuery</c:v>
                </c:pt>
                <c:pt idx="20">
                  <c:v>MIG</c:v>
                </c:pt>
                <c:pt idx="21">
                  <c:v>Sagan</c:v>
                </c:pt>
                <c:pt idx="22">
                  <c:v>SolarWinds</c:v>
                </c:pt>
              </c:strCache>
            </c:str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6.0</c:v>
                </c:pt>
                <c:pt idx="1">
                  <c:v>6.0</c:v>
                </c:pt>
                <c:pt idx="2">
                  <c:v>4.0</c:v>
                </c:pt>
                <c:pt idx="3">
                  <c:v>3.0</c:v>
                </c:pt>
                <c:pt idx="4">
                  <c:v>3.0</c:v>
                </c:pt>
                <c:pt idx="5">
                  <c:v>2.0</c:v>
                </c:pt>
                <c:pt idx="6">
                  <c:v>2.0</c:v>
                </c:pt>
                <c:pt idx="7">
                  <c:v>2.0</c:v>
                </c:pt>
                <c:pt idx="8">
                  <c:v>2.0</c:v>
                </c:pt>
                <c:pt idx="9">
                  <c:v>2.0</c:v>
                </c:pt>
                <c:pt idx="10">
                  <c:v>2.0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985915200"/>
        <c:axId val="-985912448"/>
      </c:barChart>
      <c:catAx>
        <c:axId val="-98591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pPr>
            <a:endParaRPr lang="en-US"/>
          </a:p>
        </c:txPr>
        <c:crossAx val="-985912448"/>
        <c:crosses val="autoZero"/>
        <c:auto val="1"/>
        <c:lblAlgn val="ctr"/>
        <c:lblOffset val="100"/>
        <c:noMultiLvlLbl val="0"/>
      </c:catAx>
      <c:valAx>
        <c:axId val="-98591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pPr>
            <a:endParaRPr lang="en-US"/>
          </a:p>
        </c:txPr>
        <c:crossAx val="-98591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pPr>
            <a:r>
              <a:rPr lang="en-US" b="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Project</a:t>
            </a:r>
            <a:r>
              <a:rPr lang="en-US" b="0" baseline="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 </a:t>
            </a:r>
            <a:r>
              <a:rPr lang="en-US" b="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Risk Analysis</a:t>
            </a:r>
          </a:p>
        </c:rich>
      </c:tx>
      <c:layout>
        <c:manualLayout>
          <c:xMode val="edge"/>
          <c:yMode val="edge"/>
          <c:x val="0.392996062992126"/>
          <c:y val="0.01874999884657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Probability</c:v>
                </c:pt>
              </c:strCache>
            </c:strRef>
          </c:tx>
          <c:spPr>
            <a:ln w="63500" cmpd="sng">
              <a:solidFill>
                <a:schemeClr val="accent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63500" cap="rnd" cmpd="sng">
                <a:solidFill>
                  <a:schemeClr val="accent1"/>
                </a:solidFill>
                <a:prstDash val="solid"/>
                <a:round/>
              </a:ln>
              <a:effectLst/>
            </c:spPr>
          </c:dPt>
          <c:dPt>
            <c:idx val="1"/>
            <c:marker>
              <c:symbol val="none"/>
            </c:marker>
            <c:bubble3D val="0"/>
            <c:spPr>
              <a:ln w="63500" cap="rnd" cmpd="sng">
                <a:gradFill flip="none" rotWithShape="1">
                  <a:gsLst>
                    <a:gs pos="0">
                      <a:srgbClr val="92D14F"/>
                    </a:gs>
                    <a:gs pos="100000">
                      <a:srgbClr val="38FB92"/>
                    </a:gs>
                  </a:gsLst>
                  <a:lin ang="10800000" scaled="1"/>
                  <a:tileRect/>
                </a:gradFill>
                <a:prstDash val="solid"/>
                <a:round/>
              </a:ln>
              <a:effectLst/>
            </c:spPr>
          </c:dPt>
          <c:dPt>
            <c:idx val="2"/>
            <c:marker>
              <c:symbol val="none"/>
            </c:marker>
            <c:bubble3D val="0"/>
            <c:spPr>
              <a:ln w="63500" cap="rnd" cmpd="sng">
                <a:gradFill flip="none" rotWithShape="1">
                  <a:gsLst>
                    <a:gs pos="0">
                      <a:srgbClr val="F9F22A"/>
                    </a:gs>
                    <a:gs pos="100000">
                      <a:srgbClr val="92D14F"/>
                    </a:gs>
                  </a:gsLst>
                  <a:lin ang="10800000" scaled="1"/>
                  <a:tileRect/>
                </a:gradFill>
                <a:prstDash val="solid"/>
                <a:round/>
              </a:ln>
              <a:effectLst/>
            </c:spPr>
          </c:dPt>
          <c:dPt>
            <c:idx val="3"/>
            <c:marker>
              <c:symbol val="none"/>
            </c:marker>
            <c:bubble3D val="0"/>
            <c:spPr>
              <a:ln w="63500" cap="rnd" cmpd="sng">
                <a:gradFill flip="none" rotWithShape="1">
                  <a:gsLst>
                    <a:gs pos="0">
                      <a:srgbClr val="F9F027"/>
                    </a:gs>
                    <a:gs pos="100000">
                      <a:srgbClr val="F89200"/>
                    </a:gs>
                  </a:gsLst>
                  <a:lin ang="0" scaled="1"/>
                  <a:tileRect/>
                </a:gradFill>
                <a:prstDash val="solid"/>
                <a:round/>
              </a:ln>
              <a:effectLst/>
            </c:spPr>
          </c:dPt>
          <c:dPt>
            <c:idx val="4"/>
            <c:marker>
              <c:symbol val="none"/>
            </c:marker>
            <c:bubble3D val="0"/>
            <c:spPr>
              <a:ln w="63500" cap="rnd" cmpd="sng">
                <a:gradFill flip="none" rotWithShape="1">
                  <a:gsLst>
                    <a:gs pos="100000">
                      <a:srgbClr val="F89200"/>
                    </a:gs>
                    <a:gs pos="0">
                      <a:srgbClr val="F75702"/>
                    </a:gs>
                  </a:gsLst>
                  <a:lin ang="10800000" scaled="1"/>
                  <a:tileRect/>
                </a:gradFill>
                <a:prstDash val="solid"/>
                <a:round/>
              </a:ln>
              <a:effectLst/>
            </c:spPr>
          </c:dPt>
          <c:dPt>
            <c:idx val="5"/>
            <c:marker>
              <c:symbol val="none"/>
            </c:marker>
            <c:bubble3D val="0"/>
            <c:spPr>
              <a:ln w="63500" cap="rnd" cmpd="sng">
                <a:gradFill flip="none" rotWithShape="1">
                  <a:gsLst>
                    <a:gs pos="0">
                      <a:srgbClr val="FF0000"/>
                    </a:gs>
                    <a:gs pos="100000">
                      <a:srgbClr val="F75702"/>
                    </a:gs>
                  </a:gsLst>
                  <a:lin ang="10800000" scaled="1"/>
                  <a:tileRect/>
                </a:gradFill>
                <a:prstDash val="solid"/>
                <a:round/>
              </a:ln>
              <a:effectLst/>
            </c:spPr>
          </c:dPt>
          <c:val>
            <c:numRef>
              <c:f>Sheet1!$B$2:$B$7</c:f>
              <c:numCache>
                <c:formatCode>General</c:formatCode>
                <c:ptCount val="6"/>
                <c:pt idx="0">
                  <c:v>95.0</c:v>
                </c:pt>
                <c:pt idx="1">
                  <c:v>80.0</c:v>
                </c:pt>
                <c:pt idx="2">
                  <c:v>60.0</c:v>
                </c:pt>
                <c:pt idx="3">
                  <c:v>40.0</c:v>
                </c:pt>
                <c:pt idx="4">
                  <c:v>20.0</c:v>
                </c:pt>
                <c:pt idx="5">
                  <c:v>10.0</c:v>
                </c:pt>
              </c:numCache>
            </c:numRef>
          </c:val>
          <c:smooth val="1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86778128"/>
        <c:axId val="-986775376"/>
      </c:lineChart>
      <c:catAx>
        <c:axId val="-986778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86775376"/>
        <c:crosses val="autoZero"/>
        <c:auto val="1"/>
        <c:lblAlgn val="ctr"/>
        <c:lblOffset val="100"/>
        <c:noMultiLvlLbl val="1"/>
      </c:catAx>
      <c:valAx>
        <c:axId val="-986775376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8677812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81382750984252"/>
          <c:y val="0.08671874466543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Number of EICAR File Downloads</c:v>
                </c:pt>
              </c:strCache>
            </c:strRef>
          </c:tx>
          <c:spPr>
            <a:ln w="3492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88246928"/>
        <c:axId val="-988244608"/>
      </c:lineChart>
      <c:catAx>
        <c:axId val="-98824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pPr>
            <a:endParaRPr lang="en-US"/>
          </a:p>
        </c:txPr>
        <c:crossAx val="-988244608"/>
        <c:crosses val="autoZero"/>
        <c:auto val="1"/>
        <c:lblAlgn val="ctr"/>
        <c:lblOffset val="100"/>
        <c:noMultiLvlLbl val="0"/>
      </c:catAx>
      <c:valAx>
        <c:axId val="-98824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pPr>
            <a:endParaRPr lang="en-US"/>
          </a:p>
        </c:txPr>
        <c:crossAx val="-98824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6690575787402"/>
          <c:y val="0.91884350892941"/>
          <c:w val="0.394931225393701"/>
          <c:h val="0.06240649222401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Bytes Returned </c:v>
                </c:pt>
              </c:strCache>
            </c:strRef>
          </c:tx>
          <c:spPr>
            <a:solidFill>
              <a:srgbClr val="F5590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55902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 Before Script Execution</c:v>
                </c:pt>
                <c:pt idx="1">
                  <c:v> After Script Execution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64.0</c:v>
                </c:pt>
                <c:pt idx="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988225888"/>
        <c:axId val="-988223568"/>
      </c:barChart>
      <c:catAx>
        <c:axId val="-98822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pPr>
            <a:endParaRPr lang="en-US"/>
          </a:p>
        </c:txPr>
        <c:crossAx val="-988223568"/>
        <c:crosses val="autoZero"/>
        <c:auto val="1"/>
        <c:lblAlgn val="ctr"/>
        <c:lblOffset val="100"/>
        <c:noMultiLvlLbl val="0"/>
      </c:catAx>
      <c:valAx>
        <c:axId val="-98822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pPr>
            <a:endParaRPr lang="en-US"/>
          </a:p>
        </c:txPr>
        <c:crossAx val="-98822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pPr>
            <a:r>
              <a:rPr lang="en-US" b="1" dirty="0" smtClean="0"/>
              <a:t>Number of Bytes Returned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 Number of Bytes Returned</c:v>
                </c:pt>
              </c:strCache>
            </c:strRef>
          </c:tx>
          <c:spPr>
            <a:ln w="28575" cap="rnd">
              <a:solidFill>
                <a:schemeClr val="accent1">
                  <a:alpha val="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5.0</c:v>
                </c:pt>
                <c:pt idx="1">
                  <c:v>4.0</c:v>
                </c:pt>
                <c:pt idx="2">
                  <c:v>3.0</c:v>
                </c:pt>
                <c:pt idx="3">
                  <c:v>2.0</c:v>
                </c:pt>
                <c:pt idx="4">
                  <c:v>1.0</c:v>
                </c:pt>
                <c:pt idx="5">
                  <c:v>0.0</c:v>
                </c:pt>
                <c:pt idx="6">
                  <c:v>1.0</c:v>
                </c:pt>
                <c:pt idx="7">
                  <c:v>2.0</c:v>
                </c:pt>
                <c:pt idx="8">
                  <c:v>3.0</c:v>
                </c:pt>
                <c:pt idx="9">
                  <c:v>4.0</c:v>
                </c:pt>
                <c:pt idx="10">
                  <c:v>5.0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64.0</c:v>
                </c:pt>
                <c:pt idx="1">
                  <c:v>64.0</c:v>
                </c:pt>
                <c:pt idx="2">
                  <c:v>64.0</c:v>
                </c:pt>
                <c:pt idx="3">
                  <c:v>64.0</c:v>
                </c:pt>
                <c:pt idx="4">
                  <c:v>64.0</c:v>
                </c:pt>
                <c:pt idx="5">
                  <c:v>64.0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85600576"/>
        <c:axId val="-985597824"/>
      </c:lineChart>
      <c:catAx>
        <c:axId val="-98560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pPr>
            <a:endParaRPr lang="en-US"/>
          </a:p>
        </c:txPr>
        <c:crossAx val="-985597824"/>
        <c:crosses val="autoZero"/>
        <c:auto val="1"/>
        <c:lblAlgn val="ctr"/>
        <c:lblOffset val="100"/>
        <c:noMultiLvlLbl val="0"/>
      </c:catAx>
      <c:valAx>
        <c:axId val="-98559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pPr>
            <a:endParaRPr lang="en-US"/>
          </a:p>
        </c:txPr>
        <c:crossAx val="-985600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727636903133"/>
          <c:y val="0.946563328283164"/>
          <c:w val="0.207237297379625"/>
          <c:h val="0.04895465301116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6B90CB-B37D-E643-938A-FF555F5097EB}" type="doc">
      <dgm:prSet loTypeId="urn:microsoft.com/office/officeart/2005/8/layout/target1" loCatId="" qsTypeId="urn:microsoft.com/office/officeart/2005/8/quickstyle/simple4" qsCatId="simple" csTypeId="urn:microsoft.com/office/officeart/2005/8/colors/accent1_2" csCatId="accent1" phldr="1"/>
      <dgm:spPr/>
    </dgm:pt>
    <dgm:pt modelId="{74EB26D6-650C-5746-84B8-0F0D0DCECD9B}">
      <dgm:prSet phldrT="[Text]"/>
      <dgm:spPr/>
      <dgm:t>
        <a:bodyPr/>
        <a:lstStyle/>
        <a:p>
          <a:r>
            <a:rPr lang="en-US" dirty="0" smtClean="0"/>
            <a:t>IOCs</a:t>
          </a:r>
          <a:endParaRPr lang="en-US" dirty="0"/>
        </a:p>
      </dgm:t>
    </dgm:pt>
    <dgm:pt modelId="{C4731DFA-7A11-CE45-9EB8-A45A8398AA72}" type="parTrans" cxnId="{8A913617-68B2-0B49-9BA8-2F22009E4A42}">
      <dgm:prSet/>
      <dgm:spPr/>
      <dgm:t>
        <a:bodyPr/>
        <a:lstStyle/>
        <a:p>
          <a:endParaRPr lang="en-US"/>
        </a:p>
      </dgm:t>
    </dgm:pt>
    <dgm:pt modelId="{958C79BA-D63C-E346-90F2-90375C9C4FF8}" type="sibTrans" cxnId="{8A913617-68B2-0B49-9BA8-2F22009E4A42}">
      <dgm:prSet/>
      <dgm:spPr/>
      <dgm:t>
        <a:bodyPr/>
        <a:lstStyle/>
        <a:p>
          <a:endParaRPr lang="en-US"/>
        </a:p>
      </dgm:t>
    </dgm:pt>
    <dgm:pt modelId="{D3EC98F6-825E-5849-9C15-0F14413A9CF3}">
      <dgm:prSet phldrT="[Text]"/>
      <dgm:spPr/>
      <dgm:t>
        <a:bodyPr/>
        <a:lstStyle/>
        <a:p>
          <a:r>
            <a:rPr lang="en-US" dirty="0" smtClean="0"/>
            <a:t>Events and Alarms</a:t>
          </a:r>
          <a:endParaRPr lang="en-US" dirty="0"/>
        </a:p>
      </dgm:t>
    </dgm:pt>
    <dgm:pt modelId="{85AA83C8-EE0F-D344-9DF5-C38B6EDD9108}" type="parTrans" cxnId="{EDD4FEBD-081A-174B-B78E-C4097688B76F}">
      <dgm:prSet/>
      <dgm:spPr/>
      <dgm:t>
        <a:bodyPr/>
        <a:lstStyle/>
        <a:p>
          <a:endParaRPr lang="en-US"/>
        </a:p>
      </dgm:t>
    </dgm:pt>
    <dgm:pt modelId="{D7DCA5F4-50D0-1840-BF00-306F4F7456CE}" type="sibTrans" cxnId="{EDD4FEBD-081A-174B-B78E-C4097688B76F}">
      <dgm:prSet/>
      <dgm:spPr/>
      <dgm:t>
        <a:bodyPr/>
        <a:lstStyle/>
        <a:p>
          <a:endParaRPr lang="en-US"/>
        </a:p>
      </dgm:t>
    </dgm:pt>
    <dgm:pt modelId="{03C124A6-216D-0744-B29D-C6AEAF64E033}">
      <dgm:prSet phldrT="[Text]"/>
      <dgm:spPr/>
      <dgm:t>
        <a:bodyPr/>
        <a:lstStyle/>
        <a:p>
          <a:r>
            <a:rPr lang="en-US" dirty="0" smtClean="0"/>
            <a:t>Threats</a:t>
          </a:r>
          <a:endParaRPr lang="en-US" dirty="0"/>
        </a:p>
      </dgm:t>
    </dgm:pt>
    <dgm:pt modelId="{BD349224-01B7-D049-8586-37ACFF0FC550}" type="parTrans" cxnId="{95A96B5E-877F-6441-B1B1-FA07D64A0379}">
      <dgm:prSet/>
      <dgm:spPr/>
      <dgm:t>
        <a:bodyPr/>
        <a:lstStyle/>
        <a:p>
          <a:endParaRPr lang="en-US"/>
        </a:p>
      </dgm:t>
    </dgm:pt>
    <dgm:pt modelId="{33B65345-26E5-5543-A02E-DB9034AF4CE2}" type="sibTrans" cxnId="{95A96B5E-877F-6441-B1B1-FA07D64A0379}">
      <dgm:prSet/>
      <dgm:spPr/>
      <dgm:t>
        <a:bodyPr/>
        <a:lstStyle/>
        <a:p>
          <a:endParaRPr lang="en-US"/>
        </a:p>
      </dgm:t>
    </dgm:pt>
    <dgm:pt modelId="{56F1D03C-F675-3D4B-B4D3-AF4F85C308B5}" type="pres">
      <dgm:prSet presAssocID="{446B90CB-B37D-E643-938A-FF555F5097EB}" presName="composite" presStyleCnt="0">
        <dgm:presLayoutVars>
          <dgm:chMax val="5"/>
          <dgm:dir/>
          <dgm:resizeHandles val="exact"/>
        </dgm:presLayoutVars>
      </dgm:prSet>
      <dgm:spPr/>
    </dgm:pt>
    <dgm:pt modelId="{66120058-BA69-C04E-9D48-379B2649EFC7}" type="pres">
      <dgm:prSet presAssocID="{74EB26D6-650C-5746-84B8-0F0D0DCECD9B}" presName="circle1" presStyleLbl="lnNode1" presStyleIdx="0" presStyleCnt="3"/>
      <dgm:spPr>
        <a:solidFill>
          <a:schemeClr val="bg1">
            <a:lumMod val="50000"/>
          </a:schemeClr>
        </a:solidFill>
      </dgm:spPr>
    </dgm:pt>
    <dgm:pt modelId="{98A88100-71B6-7340-9CBE-F5D1E9A08C23}" type="pres">
      <dgm:prSet presAssocID="{74EB26D6-650C-5746-84B8-0F0D0DCECD9B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DBEF5D-B1CD-B645-B535-46DE213EF4C5}" type="pres">
      <dgm:prSet presAssocID="{74EB26D6-650C-5746-84B8-0F0D0DCECD9B}" presName="line1" presStyleLbl="callout" presStyleIdx="0" presStyleCnt="6" custLinFactNeighborX="-2338"/>
      <dgm:spPr>
        <a:ln>
          <a:solidFill>
            <a:schemeClr val="tx1"/>
          </a:solidFill>
        </a:ln>
      </dgm:spPr>
    </dgm:pt>
    <dgm:pt modelId="{866891A3-D39B-B34D-9809-C347D7BC7B24}" type="pres">
      <dgm:prSet presAssocID="{74EB26D6-650C-5746-84B8-0F0D0DCECD9B}" presName="d1" presStyleLbl="callout" presStyleIdx="1" presStyleCnt="6"/>
      <dgm:spPr>
        <a:ln>
          <a:solidFill>
            <a:schemeClr val="tx1"/>
          </a:solidFill>
        </a:ln>
      </dgm:spPr>
    </dgm:pt>
    <dgm:pt modelId="{81DFF06C-628F-8246-A09D-47AE46346E17}" type="pres">
      <dgm:prSet presAssocID="{D3EC98F6-825E-5849-9C15-0F14413A9CF3}" presName="circle2" presStyleLbl="lnNode1" presStyleIdx="1" presStyleCnt="3"/>
      <dgm:spPr>
        <a:solidFill>
          <a:schemeClr val="bg1">
            <a:lumMod val="65000"/>
          </a:schemeClr>
        </a:solidFill>
      </dgm:spPr>
    </dgm:pt>
    <dgm:pt modelId="{DCB75995-BE1E-BE44-8C15-3D08CE931A74}" type="pres">
      <dgm:prSet presAssocID="{D3EC98F6-825E-5849-9C15-0F14413A9CF3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901777-1C99-434F-B335-37A01C118710}" type="pres">
      <dgm:prSet presAssocID="{D3EC98F6-825E-5849-9C15-0F14413A9CF3}" presName="line2" presStyleLbl="callout" presStyleIdx="2" presStyleCnt="6" custLinFactNeighborX="-2338"/>
      <dgm:spPr>
        <a:ln>
          <a:solidFill>
            <a:schemeClr val="tx1"/>
          </a:solidFill>
        </a:ln>
      </dgm:spPr>
    </dgm:pt>
    <dgm:pt modelId="{E6C70EE7-EE7C-864B-AC68-718AF59F73CE}" type="pres">
      <dgm:prSet presAssocID="{D3EC98F6-825E-5849-9C15-0F14413A9CF3}" presName="d2" presStyleLbl="callout" presStyleIdx="3" presStyleCnt="6"/>
      <dgm:spPr>
        <a:ln>
          <a:solidFill>
            <a:schemeClr val="tx1"/>
          </a:solidFill>
        </a:ln>
      </dgm:spPr>
    </dgm:pt>
    <dgm:pt modelId="{2914C8F5-D6E9-7245-83CF-D2920F260F9A}" type="pres">
      <dgm:prSet presAssocID="{03C124A6-216D-0744-B29D-C6AEAF64E033}" presName="circle3" presStyleLbl="lnNode1" presStyleIdx="2" presStyleCnt="3"/>
      <dgm:spPr>
        <a:solidFill>
          <a:schemeClr val="bg1">
            <a:lumMod val="75000"/>
          </a:schemeClr>
        </a:solidFill>
      </dgm:spPr>
    </dgm:pt>
    <dgm:pt modelId="{AEF243C6-824D-3044-BA21-D4C685CD85CE}" type="pres">
      <dgm:prSet presAssocID="{03C124A6-216D-0744-B29D-C6AEAF64E033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8FDDE-B937-8147-BB27-B2AF2E8BD803}" type="pres">
      <dgm:prSet presAssocID="{03C124A6-216D-0744-B29D-C6AEAF64E033}" presName="line3" presStyleLbl="callout" presStyleIdx="4" presStyleCnt="6" custLinFactNeighborX="-2338"/>
      <dgm:spPr>
        <a:ln>
          <a:solidFill>
            <a:schemeClr val="tx1"/>
          </a:solidFill>
        </a:ln>
      </dgm:spPr>
    </dgm:pt>
    <dgm:pt modelId="{6B31EA51-8E03-F447-B275-96F2F60DC690}" type="pres">
      <dgm:prSet presAssocID="{03C124A6-216D-0744-B29D-C6AEAF64E033}" presName="d3" presStyleLbl="callout" presStyleIdx="5" presStyleCnt="6"/>
      <dgm:spPr>
        <a:ln>
          <a:solidFill>
            <a:schemeClr val="tx1"/>
          </a:solidFill>
        </a:ln>
      </dgm:spPr>
    </dgm:pt>
  </dgm:ptLst>
  <dgm:cxnLst>
    <dgm:cxn modelId="{05A74CE1-8323-B249-94FD-CBC37E25EAC4}" type="presOf" srcId="{74EB26D6-650C-5746-84B8-0F0D0DCECD9B}" destId="{98A88100-71B6-7340-9CBE-F5D1E9A08C23}" srcOrd="0" destOrd="0" presId="urn:microsoft.com/office/officeart/2005/8/layout/target1"/>
    <dgm:cxn modelId="{B175DCCF-F75B-C942-A669-3328F9BE8458}" type="presOf" srcId="{D3EC98F6-825E-5849-9C15-0F14413A9CF3}" destId="{DCB75995-BE1E-BE44-8C15-3D08CE931A74}" srcOrd="0" destOrd="0" presId="urn:microsoft.com/office/officeart/2005/8/layout/target1"/>
    <dgm:cxn modelId="{EB32432E-CC08-8A45-8764-F6BA936FDFBE}" type="presOf" srcId="{03C124A6-216D-0744-B29D-C6AEAF64E033}" destId="{AEF243C6-824D-3044-BA21-D4C685CD85CE}" srcOrd="0" destOrd="0" presId="urn:microsoft.com/office/officeart/2005/8/layout/target1"/>
    <dgm:cxn modelId="{95A96B5E-877F-6441-B1B1-FA07D64A0379}" srcId="{446B90CB-B37D-E643-938A-FF555F5097EB}" destId="{03C124A6-216D-0744-B29D-C6AEAF64E033}" srcOrd="2" destOrd="0" parTransId="{BD349224-01B7-D049-8586-37ACFF0FC550}" sibTransId="{33B65345-26E5-5543-A02E-DB9034AF4CE2}"/>
    <dgm:cxn modelId="{8A913617-68B2-0B49-9BA8-2F22009E4A42}" srcId="{446B90CB-B37D-E643-938A-FF555F5097EB}" destId="{74EB26D6-650C-5746-84B8-0F0D0DCECD9B}" srcOrd="0" destOrd="0" parTransId="{C4731DFA-7A11-CE45-9EB8-A45A8398AA72}" sibTransId="{958C79BA-D63C-E346-90F2-90375C9C4FF8}"/>
    <dgm:cxn modelId="{94033371-3765-A741-B8C0-A96F519B0C80}" type="presOf" srcId="{446B90CB-B37D-E643-938A-FF555F5097EB}" destId="{56F1D03C-F675-3D4B-B4D3-AF4F85C308B5}" srcOrd="0" destOrd="0" presId="urn:microsoft.com/office/officeart/2005/8/layout/target1"/>
    <dgm:cxn modelId="{EDD4FEBD-081A-174B-B78E-C4097688B76F}" srcId="{446B90CB-B37D-E643-938A-FF555F5097EB}" destId="{D3EC98F6-825E-5849-9C15-0F14413A9CF3}" srcOrd="1" destOrd="0" parTransId="{85AA83C8-EE0F-D344-9DF5-C38B6EDD9108}" sibTransId="{D7DCA5F4-50D0-1840-BF00-306F4F7456CE}"/>
    <dgm:cxn modelId="{00F8EB2E-F0A4-E342-AC7B-E84F14E782E4}" type="presParOf" srcId="{56F1D03C-F675-3D4B-B4D3-AF4F85C308B5}" destId="{66120058-BA69-C04E-9D48-379B2649EFC7}" srcOrd="0" destOrd="0" presId="urn:microsoft.com/office/officeart/2005/8/layout/target1"/>
    <dgm:cxn modelId="{574742D2-1F65-4940-80C9-1B1FBB6E77A3}" type="presParOf" srcId="{56F1D03C-F675-3D4B-B4D3-AF4F85C308B5}" destId="{98A88100-71B6-7340-9CBE-F5D1E9A08C23}" srcOrd="1" destOrd="0" presId="urn:microsoft.com/office/officeart/2005/8/layout/target1"/>
    <dgm:cxn modelId="{E7C9D09B-43F4-AB40-A384-A4CE0F234274}" type="presParOf" srcId="{56F1D03C-F675-3D4B-B4D3-AF4F85C308B5}" destId="{2ADBEF5D-B1CD-B645-B535-46DE213EF4C5}" srcOrd="2" destOrd="0" presId="urn:microsoft.com/office/officeart/2005/8/layout/target1"/>
    <dgm:cxn modelId="{AC2F3723-DD6C-7045-9D82-5D1B0A2FECD4}" type="presParOf" srcId="{56F1D03C-F675-3D4B-B4D3-AF4F85C308B5}" destId="{866891A3-D39B-B34D-9809-C347D7BC7B24}" srcOrd="3" destOrd="0" presId="urn:microsoft.com/office/officeart/2005/8/layout/target1"/>
    <dgm:cxn modelId="{4AAA8DF3-9F96-4740-ACC0-BF24377981A5}" type="presParOf" srcId="{56F1D03C-F675-3D4B-B4D3-AF4F85C308B5}" destId="{81DFF06C-628F-8246-A09D-47AE46346E17}" srcOrd="4" destOrd="0" presId="urn:microsoft.com/office/officeart/2005/8/layout/target1"/>
    <dgm:cxn modelId="{ED9716A5-062B-B24E-AC6B-AA82D3C00CCD}" type="presParOf" srcId="{56F1D03C-F675-3D4B-B4D3-AF4F85C308B5}" destId="{DCB75995-BE1E-BE44-8C15-3D08CE931A74}" srcOrd="5" destOrd="0" presId="urn:microsoft.com/office/officeart/2005/8/layout/target1"/>
    <dgm:cxn modelId="{A2724E97-BD82-0F42-AC0D-D412E869D95B}" type="presParOf" srcId="{56F1D03C-F675-3D4B-B4D3-AF4F85C308B5}" destId="{E4901777-1C99-434F-B335-37A01C118710}" srcOrd="6" destOrd="0" presId="urn:microsoft.com/office/officeart/2005/8/layout/target1"/>
    <dgm:cxn modelId="{BBF60029-661F-AE42-86E9-7EB8F915669A}" type="presParOf" srcId="{56F1D03C-F675-3D4B-B4D3-AF4F85C308B5}" destId="{E6C70EE7-EE7C-864B-AC68-718AF59F73CE}" srcOrd="7" destOrd="0" presId="urn:microsoft.com/office/officeart/2005/8/layout/target1"/>
    <dgm:cxn modelId="{87F966F1-73DA-B644-B798-532810C50F03}" type="presParOf" srcId="{56F1D03C-F675-3D4B-B4D3-AF4F85C308B5}" destId="{2914C8F5-D6E9-7245-83CF-D2920F260F9A}" srcOrd="8" destOrd="0" presId="urn:microsoft.com/office/officeart/2005/8/layout/target1"/>
    <dgm:cxn modelId="{AAA55FB8-9E1D-6E4D-934A-38B87A2F8E6E}" type="presParOf" srcId="{56F1D03C-F675-3D4B-B4D3-AF4F85C308B5}" destId="{AEF243C6-824D-3044-BA21-D4C685CD85CE}" srcOrd="9" destOrd="0" presId="urn:microsoft.com/office/officeart/2005/8/layout/target1"/>
    <dgm:cxn modelId="{9A76AA94-C3D2-D144-8248-1776177C6823}" type="presParOf" srcId="{56F1D03C-F675-3D4B-B4D3-AF4F85C308B5}" destId="{2F18FDDE-B937-8147-BB27-B2AF2E8BD803}" srcOrd="10" destOrd="0" presId="urn:microsoft.com/office/officeart/2005/8/layout/target1"/>
    <dgm:cxn modelId="{ABB209D6-A0BD-E74C-8108-74DB329E41D8}" type="presParOf" srcId="{56F1D03C-F675-3D4B-B4D3-AF4F85C308B5}" destId="{6B31EA51-8E03-F447-B275-96F2F60DC690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27CB93-E2BB-2F4A-A83E-C2023F881AC8}" type="doc">
      <dgm:prSet loTypeId="urn:microsoft.com/office/officeart/2009/layout/Reverse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14D33A-EDDE-C84D-969B-767AF886D9D1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PT Sans Narrow" charset="-52"/>
              <a:ea typeface="PT Sans Narrow" charset="-52"/>
              <a:cs typeface="PT Sans Narrow" charset="-52"/>
            </a:rPr>
            <a:t>Security Incident</a:t>
          </a:r>
          <a:endParaRPr lang="en-US" sz="1800" dirty="0">
            <a:latin typeface="PT Sans Narrow" charset="-52"/>
            <a:ea typeface="PT Sans Narrow" charset="-52"/>
            <a:cs typeface="PT Sans Narrow" charset="-52"/>
          </a:endParaRPr>
        </a:p>
      </dgm:t>
    </dgm:pt>
    <dgm:pt modelId="{3791A055-6AA4-2D40-B798-51938570A6A2}" type="parTrans" cxnId="{673327CB-0C3B-BC42-BEF3-BAEF19D278EF}">
      <dgm:prSet/>
      <dgm:spPr/>
      <dgm:t>
        <a:bodyPr/>
        <a:lstStyle/>
        <a:p>
          <a:endParaRPr lang="en-US"/>
        </a:p>
      </dgm:t>
    </dgm:pt>
    <dgm:pt modelId="{1C66D148-790A-ED43-A9ED-ADE26A172B86}" type="sibTrans" cxnId="{673327CB-0C3B-BC42-BEF3-BAEF19D278EF}">
      <dgm:prSet/>
      <dgm:spPr/>
      <dgm:t>
        <a:bodyPr/>
        <a:lstStyle/>
        <a:p>
          <a:endParaRPr lang="en-US"/>
        </a:p>
      </dgm:t>
    </dgm:pt>
    <dgm:pt modelId="{07991FD2-97F5-A34D-910D-4BF03B8F12D7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800" dirty="0" smtClean="0">
              <a:latin typeface="PT Sans Narrow" charset="-52"/>
              <a:ea typeface="PT Sans Narrow" charset="-52"/>
              <a:cs typeface="PT Sans Narrow" charset="-52"/>
            </a:rPr>
            <a:t>Hand-off to Admin</a:t>
          </a:r>
          <a:endParaRPr lang="en-US" sz="1800" dirty="0">
            <a:latin typeface="PT Sans Narrow" charset="-52"/>
            <a:ea typeface="PT Sans Narrow" charset="-52"/>
            <a:cs typeface="PT Sans Narrow" charset="-52"/>
          </a:endParaRPr>
        </a:p>
      </dgm:t>
    </dgm:pt>
    <dgm:pt modelId="{0B7355BF-706F-F945-A0EB-9516DFC6600F}" type="parTrans" cxnId="{0AAA37EC-5664-024C-9B8C-206E1B6C3F1E}">
      <dgm:prSet/>
      <dgm:spPr/>
      <dgm:t>
        <a:bodyPr/>
        <a:lstStyle/>
        <a:p>
          <a:endParaRPr lang="en-US"/>
        </a:p>
      </dgm:t>
    </dgm:pt>
    <dgm:pt modelId="{45A7B499-B92E-3147-A88D-E3D1EE731706}" type="sibTrans" cxnId="{0AAA37EC-5664-024C-9B8C-206E1B6C3F1E}">
      <dgm:prSet/>
      <dgm:spPr/>
      <dgm:t>
        <a:bodyPr/>
        <a:lstStyle/>
        <a:p>
          <a:endParaRPr lang="en-US"/>
        </a:p>
      </dgm:t>
    </dgm:pt>
    <dgm:pt modelId="{C8CC8600-A141-8A4A-9B0F-3FD2B45DC979}" type="pres">
      <dgm:prSet presAssocID="{B727CB93-E2BB-2F4A-A83E-C2023F881AC8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AB6FD2-7C5F-E441-9B06-CDA382033647}" type="pres">
      <dgm:prSet presAssocID="{B727CB93-E2BB-2F4A-A83E-C2023F881AC8}" presName="Lef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0D849-1583-AF45-ACC8-F384CF00DFCC}" type="pres">
      <dgm:prSet presAssocID="{B727CB93-E2BB-2F4A-A83E-C2023F881AC8}" presName="LeftNode" presStyleLbl="bgImgPlace1" presStyleIdx="0" presStyleCnt="2" custScaleY="55818">
        <dgm:presLayoutVars>
          <dgm:chMax val="2"/>
          <dgm:chPref val="2"/>
        </dgm:presLayoutVars>
      </dgm:prSet>
      <dgm:spPr/>
      <dgm:t>
        <a:bodyPr/>
        <a:lstStyle/>
        <a:p>
          <a:endParaRPr lang="en-US"/>
        </a:p>
      </dgm:t>
    </dgm:pt>
    <dgm:pt modelId="{5852BB7C-0318-2B43-BAD0-C5BA3BF5FA8D}" type="pres">
      <dgm:prSet presAssocID="{B727CB93-E2BB-2F4A-A83E-C2023F881AC8}" presName="RightText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D1ADB-29CA-2744-84A6-41EADEF5215F}" type="pres">
      <dgm:prSet presAssocID="{B727CB93-E2BB-2F4A-A83E-C2023F881AC8}" presName="RightNode" presStyleLbl="bgImgPlace1" presStyleIdx="1" presStyleCnt="2" custScaleY="5581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781F0D7-FB25-3941-A591-7D337FFD88E9}" type="pres">
      <dgm:prSet presAssocID="{B727CB93-E2BB-2F4A-A83E-C2023F881AC8}" presName="TopArrow" presStyleLbl="node1" presStyleIdx="0" presStyleCnt="2" custLinFactNeighborY="32929"/>
      <dgm:spPr>
        <a:solidFill>
          <a:schemeClr val="bg1">
            <a:lumMod val="50000"/>
          </a:schemeClr>
        </a:solidFill>
      </dgm:spPr>
    </dgm:pt>
    <dgm:pt modelId="{CAE2A0FA-B382-484A-AB7B-B43BE8AB923E}" type="pres">
      <dgm:prSet presAssocID="{B727CB93-E2BB-2F4A-A83E-C2023F881AC8}" presName="BottomArrow" presStyleLbl="node1" presStyleIdx="1" presStyleCnt="2" custLinFactNeighborY="-33707"/>
      <dgm:spPr>
        <a:solidFill>
          <a:schemeClr val="bg1">
            <a:lumMod val="50000"/>
          </a:schemeClr>
        </a:solidFill>
      </dgm:spPr>
    </dgm:pt>
  </dgm:ptLst>
  <dgm:cxnLst>
    <dgm:cxn modelId="{0AAA37EC-5664-024C-9B8C-206E1B6C3F1E}" srcId="{B727CB93-E2BB-2F4A-A83E-C2023F881AC8}" destId="{07991FD2-97F5-A34D-910D-4BF03B8F12D7}" srcOrd="1" destOrd="0" parTransId="{0B7355BF-706F-F945-A0EB-9516DFC6600F}" sibTransId="{45A7B499-B92E-3147-A88D-E3D1EE731706}"/>
    <dgm:cxn modelId="{673327CB-0C3B-BC42-BEF3-BAEF19D278EF}" srcId="{B727CB93-E2BB-2F4A-A83E-C2023F881AC8}" destId="{8A14D33A-EDDE-C84D-969B-767AF886D9D1}" srcOrd="0" destOrd="0" parTransId="{3791A055-6AA4-2D40-B798-51938570A6A2}" sibTransId="{1C66D148-790A-ED43-A9ED-ADE26A172B86}"/>
    <dgm:cxn modelId="{46636D82-6040-5D41-8826-D727B9B5A918}" type="presOf" srcId="{B727CB93-E2BB-2F4A-A83E-C2023F881AC8}" destId="{C8CC8600-A141-8A4A-9B0F-3FD2B45DC979}" srcOrd="0" destOrd="0" presId="urn:microsoft.com/office/officeart/2009/layout/ReverseList"/>
    <dgm:cxn modelId="{DD623CCA-EAAA-D54F-945D-7B4025A7EEC2}" type="presOf" srcId="{8A14D33A-EDDE-C84D-969B-767AF886D9D1}" destId="{7C10D849-1583-AF45-ACC8-F384CF00DFCC}" srcOrd="1" destOrd="0" presId="urn:microsoft.com/office/officeart/2009/layout/ReverseList"/>
    <dgm:cxn modelId="{19BD2673-1164-274B-95DD-EF156F56B6C7}" type="presOf" srcId="{07991FD2-97F5-A34D-910D-4BF03B8F12D7}" destId="{6ACD1ADB-29CA-2744-84A6-41EADEF5215F}" srcOrd="1" destOrd="0" presId="urn:microsoft.com/office/officeart/2009/layout/ReverseList"/>
    <dgm:cxn modelId="{532E0E9D-A061-6749-95B8-1120667F47F5}" type="presOf" srcId="{8A14D33A-EDDE-C84D-969B-767AF886D9D1}" destId="{EEAB6FD2-7C5F-E441-9B06-CDA382033647}" srcOrd="0" destOrd="0" presId="urn:microsoft.com/office/officeart/2009/layout/ReverseList"/>
    <dgm:cxn modelId="{8A7691AF-7447-8042-80A0-B643ADBEF480}" type="presOf" srcId="{07991FD2-97F5-A34D-910D-4BF03B8F12D7}" destId="{5852BB7C-0318-2B43-BAD0-C5BA3BF5FA8D}" srcOrd="0" destOrd="0" presId="urn:microsoft.com/office/officeart/2009/layout/ReverseList"/>
    <dgm:cxn modelId="{5A8D8607-0B5B-4742-8B2D-9C0C5071D1A2}" type="presParOf" srcId="{C8CC8600-A141-8A4A-9B0F-3FD2B45DC979}" destId="{EEAB6FD2-7C5F-E441-9B06-CDA382033647}" srcOrd="0" destOrd="0" presId="urn:microsoft.com/office/officeart/2009/layout/ReverseList"/>
    <dgm:cxn modelId="{CF70DB45-7C9C-F045-8606-4483C88F5AE1}" type="presParOf" srcId="{C8CC8600-A141-8A4A-9B0F-3FD2B45DC979}" destId="{7C10D849-1583-AF45-ACC8-F384CF00DFCC}" srcOrd="1" destOrd="0" presId="urn:microsoft.com/office/officeart/2009/layout/ReverseList"/>
    <dgm:cxn modelId="{4749F6A5-D7D2-C143-B184-3249A3FB379E}" type="presParOf" srcId="{C8CC8600-A141-8A4A-9B0F-3FD2B45DC979}" destId="{5852BB7C-0318-2B43-BAD0-C5BA3BF5FA8D}" srcOrd="2" destOrd="0" presId="urn:microsoft.com/office/officeart/2009/layout/ReverseList"/>
    <dgm:cxn modelId="{0F8CAA78-3733-2743-90A7-D5206B7A17E4}" type="presParOf" srcId="{C8CC8600-A141-8A4A-9B0F-3FD2B45DC979}" destId="{6ACD1ADB-29CA-2744-84A6-41EADEF5215F}" srcOrd="3" destOrd="0" presId="urn:microsoft.com/office/officeart/2009/layout/ReverseList"/>
    <dgm:cxn modelId="{C14D3FA0-BA4E-4242-A1B5-8E6C05357680}" type="presParOf" srcId="{C8CC8600-A141-8A4A-9B0F-3FD2B45DC979}" destId="{F781F0D7-FB25-3941-A591-7D337FFD88E9}" srcOrd="4" destOrd="0" presId="urn:microsoft.com/office/officeart/2009/layout/ReverseList"/>
    <dgm:cxn modelId="{E701F6EB-1A75-8644-B331-38A68837D158}" type="presParOf" srcId="{C8CC8600-A141-8A4A-9B0F-3FD2B45DC979}" destId="{CAE2A0FA-B382-484A-AB7B-B43BE8AB923E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4C8F5-D6E9-7245-83CF-D2920F260F9A}">
      <dsp:nvSpPr>
        <dsp:cNvPr id="0" name=""/>
        <dsp:cNvSpPr/>
      </dsp:nvSpPr>
      <dsp:spPr>
        <a:xfrm>
          <a:off x="72932" y="580080"/>
          <a:ext cx="1740242" cy="1740242"/>
        </a:xfrm>
        <a:prstGeom prst="ellipse">
          <a:avLst/>
        </a:prstGeom>
        <a:solidFill>
          <a:schemeClr val="bg1">
            <a:lumMod val="75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DFF06C-628F-8246-A09D-47AE46346E17}">
      <dsp:nvSpPr>
        <dsp:cNvPr id="0" name=""/>
        <dsp:cNvSpPr/>
      </dsp:nvSpPr>
      <dsp:spPr>
        <a:xfrm>
          <a:off x="420981" y="928129"/>
          <a:ext cx="1044145" cy="1044145"/>
        </a:xfrm>
        <a:prstGeom prst="ellipse">
          <a:avLst/>
        </a:prstGeom>
        <a:solidFill>
          <a:schemeClr val="bg1">
            <a:lumMod val="65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120058-BA69-C04E-9D48-379B2649EFC7}">
      <dsp:nvSpPr>
        <dsp:cNvPr id="0" name=""/>
        <dsp:cNvSpPr/>
      </dsp:nvSpPr>
      <dsp:spPr>
        <a:xfrm>
          <a:off x="769029" y="1276177"/>
          <a:ext cx="348048" cy="348048"/>
        </a:xfrm>
        <a:prstGeom prst="ellipse">
          <a:avLst/>
        </a:prstGeom>
        <a:solidFill>
          <a:schemeClr val="bg1">
            <a:lumMod val="5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A88100-71B6-7340-9CBE-F5D1E9A08C23}">
      <dsp:nvSpPr>
        <dsp:cNvPr id="0" name=""/>
        <dsp:cNvSpPr/>
      </dsp:nvSpPr>
      <dsp:spPr>
        <a:xfrm>
          <a:off x="2103215" y="0"/>
          <a:ext cx="870121" cy="507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IOCs</a:t>
          </a:r>
          <a:endParaRPr lang="en-US" sz="1300" kern="1200" dirty="0"/>
        </a:p>
      </dsp:txBody>
      <dsp:txXfrm>
        <a:off x="2103215" y="0"/>
        <a:ext cx="870121" cy="507570"/>
      </dsp:txXfrm>
    </dsp:sp>
    <dsp:sp modelId="{2ADBEF5D-B1CD-B645-B535-46DE213EF4C5}">
      <dsp:nvSpPr>
        <dsp:cNvPr id="0" name=""/>
        <dsp:cNvSpPr/>
      </dsp:nvSpPr>
      <dsp:spPr>
        <a:xfrm>
          <a:off x="1880599" y="253785"/>
          <a:ext cx="2175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66891A3-D39B-B34D-9809-C347D7BC7B24}">
      <dsp:nvSpPr>
        <dsp:cNvPr id="0" name=""/>
        <dsp:cNvSpPr/>
      </dsp:nvSpPr>
      <dsp:spPr>
        <a:xfrm rot="5400000">
          <a:off x="815871" y="381258"/>
          <a:ext cx="1196126" cy="94176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CB75995-BE1E-BE44-8C15-3D08CE931A74}">
      <dsp:nvSpPr>
        <dsp:cNvPr id="0" name=""/>
        <dsp:cNvSpPr/>
      </dsp:nvSpPr>
      <dsp:spPr>
        <a:xfrm>
          <a:off x="2103215" y="507570"/>
          <a:ext cx="870121" cy="507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Events and Alarms</a:t>
          </a:r>
          <a:endParaRPr lang="en-US" sz="1300" kern="1200" dirty="0"/>
        </a:p>
      </dsp:txBody>
      <dsp:txXfrm>
        <a:off x="2103215" y="507570"/>
        <a:ext cx="870121" cy="507570"/>
      </dsp:txXfrm>
    </dsp:sp>
    <dsp:sp modelId="{E4901777-1C99-434F-B335-37A01C118710}">
      <dsp:nvSpPr>
        <dsp:cNvPr id="0" name=""/>
        <dsp:cNvSpPr/>
      </dsp:nvSpPr>
      <dsp:spPr>
        <a:xfrm>
          <a:off x="1880599" y="761355"/>
          <a:ext cx="2175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6C70EE7-EE7C-864B-AC68-718AF59F73CE}">
      <dsp:nvSpPr>
        <dsp:cNvPr id="0" name=""/>
        <dsp:cNvSpPr/>
      </dsp:nvSpPr>
      <dsp:spPr>
        <a:xfrm rot="5400000">
          <a:off x="1072614" y="880910"/>
          <a:ext cx="932073" cy="69232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F243C6-824D-3044-BA21-D4C685CD85CE}">
      <dsp:nvSpPr>
        <dsp:cNvPr id="0" name=""/>
        <dsp:cNvSpPr/>
      </dsp:nvSpPr>
      <dsp:spPr>
        <a:xfrm>
          <a:off x="2103215" y="1015141"/>
          <a:ext cx="870121" cy="507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Threats</a:t>
          </a:r>
          <a:endParaRPr lang="en-US" sz="1300" kern="1200" dirty="0"/>
        </a:p>
      </dsp:txBody>
      <dsp:txXfrm>
        <a:off x="2103215" y="1015141"/>
        <a:ext cx="870121" cy="507570"/>
      </dsp:txXfrm>
    </dsp:sp>
    <dsp:sp modelId="{2F18FDDE-B937-8147-BB27-B2AF2E8BD803}">
      <dsp:nvSpPr>
        <dsp:cNvPr id="0" name=""/>
        <dsp:cNvSpPr/>
      </dsp:nvSpPr>
      <dsp:spPr>
        <a:xfrm>
          <a:off x="1880599" y="1268926"/>
          <a:ext cx="2175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B31EA51-8E03-F447-B275-96F2F60DC690}">
      <dsp:nvSpPr>
        <dsp:cNvPr id="0" name=""/>
        <dsp:cNvSpPr/>
      </dsp:nvSpPr>
      <dsp:spPr>
        <a:xfrm rot="5400000">
          <a:off x="1329677" y="1380157"/>
          <a:ext cx="665932" cy="44289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0D849-1583-AF45-ACC8-F384CF00DFCC}">
      <dsp:nvSpPr>
        <dsp:cNvPr id="0" name=""/>
        <dsp:cNvSpPr/>
      </dsp:nvSpPr>
      <dsp:spPr>
        <a:xfrm rot="16200000">
          <a:off x="535752" y="740387"/>
          <a:ext cx="875106" cy="958082"/>
        </a:xfrm>
        <a:prstGeom prst="round2SameRect">
          <a:avLst>
            <a:gd name="adj1" fmla="val 16670"/>
            <a:gd name="adj2" fmla="val 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114300" rIns="102870" bIns="11430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PT Sans Narrow" charset="-52"/>
              <a:ea typeface="PT Sans Narrow" charset="-52"/>
              <a:cs typeface="PT Sans Narrow" charset="-52"/>
            </a:rPr>
            <a:t>Security Incident</a:t>
          </a:r>
          <a:endParaRPr lang="en-US" sz="1800" kern="1200" dirty="0">
            <a:latin typeface="PT Sans Narrow" charset="-52"/>
            <a:ea typeface="PT Sans Narrow" charset="-52"/>
            <a:cs typeface="PT Sans Narrow" charset="-52"/>
          </a:endParaRPr>
        </a:p>
      </dsp:txBody>
      <dsp:txXfrm rot="5400000">
        <a:off x="536992" y="824602"/>
        <a:ext cx="915355" cy="789652"/>
      </dsp:txXfrm>
    </dsp:sp>
    <dsp:sp modelId="{6ACD1ADB-29CA-2744-84A6-41EADEF5215F}">
      <dsp:nvSpPr>
        <dsp:cNvPr id="0" name=""/>
        <dsp:cNvSpPr/>
      </dsp:nvSpPr>
      <dsp:spPr>
        <a:xfrm rot="5400000">
          <a:off x="1537339" y="740387"/>
          <a:ext cx="875106" cy="958082"/>
        </a:xfrm>
        <a:prstGeom prst="round2SameRect">
          <a:avLst>
            <a:gd name="adj1" fmla="val 16670"/>
            <a:gd name="adj2" fmla="val 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14300" rIns="68580" bIns="1143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PT Sans Narrow" charset="-52"/>
              <a:ea typeface="PT Sans Narrow" charset="-52"/>
              <a:cs typeface="PT Sans Narrow" charset="-52"/>
            </a:rPr>
            <a:t>Hand-off to Admin</a:t>
          </a:r>
          <a:endParaRPr lang="en-US" sz="1800" kern="1200" dirty="0">
            <a:latin typeface="PT Sans Narrow" charset="-52"/>
            <a:ea typeface="PT Sans Narrow" charset="-52"/>
            <a:cs typeface="PT Sans Narrow" charset="-52"/>
          </a:endParaRPr>
        </a:p>
      </dsp:txBody>
      <dsp:txXfrm rot="-5400000">
        <a:off x="1495852" y="824602"/>
        <a:ext cx="915355" cy="789652"/>
      </dsp:txXfrm>
    </dsp:sp>
    <dsp:sp modelId="{F781F0D7-FB25-3941-A591-7D337FFD88E9}">
      <dsp:nvSpPr>
        <dsp:cNvPr id="0" name=""/>
        <dsp:cNvSpPr/>
      </dsp:nvSpPr>
      <dsp:spPr>
        <a:xfrm>
          <a:off x="973207" y="329796"/>
          <a:ext cx="1001587" cy="1001538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E2A0FA-B382-484A-AB7B-B43BE8AB923E}">
      <dsp:nvSpPr>
        <dsp:cNvPr id="0" name=""/>
        <dsp:cNvSpPr/>
      </dsp:nvSpPr>
      <dsp:spPr>
        <a:xfrm rot="10800000">
          <a:off x="973207" y="1099486"/>
          <a:ext cx="1001587" cy="1001538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63CD6-85EA-3A49-81DF-176417A0DEB9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FF7DB-3483-7B48-B963-329ADAE42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10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693A6-E043-6842-9124-A884F3D06FF8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1143000"/>
            <a:ext cx="2609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3535B-EF34-F94E-87CD-B7FD74243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1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24075" y="1143000"/>
            <a:ext cx="2609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3535B-EF34-F94E-87CD-B7FD742438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9560"/>
            <a:ext cx="10363200" cy="501948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72618"/>
            <a:ext cx="9144000" cy="34809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40FB-4F01-4743-B530-B9CFF6502B71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C16C-266F-5D40-9C21-42E8D9898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40FB-4F01-4743-B530-B9CFF6502B71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C16C-266F-5D40-9C21-42E8D9898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7608"/>
            <a:ext cx="2628900" cy="12218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7608"/>
            <a:ext cx="7734300" cy="12218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40FB-4F01-4743-B530-B9CFF6502B71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C16C-266F-5D40-9C21-42E8D9898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40FB-4F01-4743-B530-B9CFF6502B71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C16C-266F-5D40-9C21-42E8D9898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4411"/>
            <a:ext cx="10515600" cy="599735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48499"/>
            <a:ext cx="10515600" cy="315386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40FB-4F01-4743-B530-B9CFF6502B71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C16C-266F-5D40-9C21-42E8D9898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8039"/>
            <a:ext cx="5181600" cy="9147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8039"/>
            <a:ext cx="5181600" cy="9147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40FB-4F01-4743-B530-B9CFF6502B71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C16C-266F-5D40-9C21-42E8D9898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7611"/>
            <a:ext cx="10515600" cy="278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4334"/>
            <a:ext cx="5157787" cy="173212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6456"/>
            <a:ext cx="5157787" cy="77461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4334"/>
            <a:ext cx="5183188" cy="173212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6456"/>
            <a:ext cx="5183188" cy="77461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40FB-4F01-4743-B530-B9CFF6502B71}" type="datetimeFigureOut">
              <a:rPr lang="en-US" smtClean="0"/>
              <a:t>4/11/20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C16C-266F-5D40-9C21-42E8D9898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40FB-4F01-4743-B530-B9CFF6502B71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C16C-266F-5D40-9C21-42E8D9898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40FB-4F01-4743-B530-B9CFF6502B71}" type="datetimeFigureOut">
              <a:rPr lang="en-US" smtClean="0"/>
              <a:t>4/11/20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C16C-266F-5D40-9C21-42E8D9898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1178"/>
            <a:ext cx="3932237" cy="336412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5881"/>
            <a:ext cx="6172200" cy="1024589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5302"/>
            <a:ext cx="3932237" cy="80131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40FB-4F01-4743-B530-B9CFF6502B71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C16C-266F-5D40-9C21-42E8D9898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1178"/>
            <a:ext cx="3932237" cy="336412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5881"/>
            <a:ext cx="6172200" cy="1024589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5302"/>
            <a:ext cx="3932237" cy="80131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40FB-4F01-4743-B530-B9CFF6502B71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C16C-266F-5D40-9C21-42E8D9898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7611"/>
            <a:ext cx="10515600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8039"/>
            <a:ext cx="10515600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63052"/>
            <a:ext cx="27432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40FB-4F01-4743-B530-B9CFF6502B71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63052"/>
            <a:ext cx="41148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63052"/>
            <a:ext cx="27432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5C16C-266F-5D40-9C21-42E8D9898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86801" y="2490848"/>
            <a:ext cx="3876443" cy="1480727"/>
            <a:chOff x="765898" y="841022"/>
            <a:chExt cx="4409002" cy="1684154"/>
          </a:xfrm>
        </p:grpSpPr>
        <p:sp>
          <p:nvSpPr>
            <p:cNvPr id="4" name="Rectangle 3"/>
            <p:cNvSpPr/>
            <p:nvPr/>
          </p:nvSpPr>
          <p:spPr>
            <a:xfrm>
              <a:off x="765899" y="1647930"/>
              <a:ext cx="4409001" cy="8772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Sprint 1 – Build and Test Detection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5898" y="841022"/>
              <a:ext cx="4409001" cy="806908"/>
            </a:xfrm>
            <a:prstGeom prst="rect">
              <a:avLst/>
            </a:prstGeom>
            <a:solidFill>
              <a:srgbClr val="F75702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1. Detect Threats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86801" y="4429901"/>
            <a:ext cx="3876443" cy="1480727"/>
            <a:chOff x="765898" y="841022"/>
            <a:chExt cx="4409002" cy="1684154"/>
          </a:xfrm>
        </p:grpSpPr>
        <p:sp>
          <p:nvSpPr>
            <p:cNvPr id="11" name="Rectangle 10"/>
            <p:cNvSpPr/>
            <p:nvPr/>
          </p:nvSpPr>
          <p:spPr>
            <a:xfrm>
              <a:off x="765899" y="1647930"/>
              <a:ext cx="4409001" cy="8772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Sprint 2 – Build and Test Automation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5898" y="841022"/>
              <a:ext cx="4409001" cy="80690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2. Automate Responses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86801" y="6368954"/>
            <a:ext cx="3876443" cy="1480727"/>
            <a:chOff x="765898" y="841022"/>
            <a:chExt cx="4409002" cy="1684154"/>
          </a:xfrm>
        </p:grpSpPr>
        <p:sp>
          <p:nvSpPr>
            <p:cNvPr id="23" name="Rectangle 22"/>
            <p:cNvSpPr/>
            <p:nvPr/>
          </p:nvSpPr>
          <p:spPr>
            <a:xfrm>
              <a:off x="765899" y="1647930"/>
              <a:ext cx="4409001" cy="8772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Sprint 3 - Test Automated Threat Response 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5898" y="841022"/>
              <a:ext cx="4409001" cy="806908"/>
            </a:xfrm>
            <a:prstGeom prst="rect">
              <a:avLst/>
            </a:prstGeom>
            <a:solidFill>
              <a:srgbClr val="38FB92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3. Automatically Isolate Threats</a:t>
              </a:r>
            </a:p>
          </p:txBody>
        </p:sp>
      </p:grpSp>
      <p:cxnSp>
        <p:nvCxnSpPr>
          <p:cNvPr id="37" name="Straight Arrow Connector 36"/>
          <p:cNvCxnSpPr>
            <a:stCxn id="4" idx="2"/>
            <a:endCxn id="12" idx="0"/>
          </p:cNvCxnSpPr>
          <p:nvPr/>
        </p:nvCxnSpPr>
        <p:spPr>
          <a:xfrm flipH="1">
            <a:off x="3225022" y="3971574"/>
            <a:ext cx="1" cy="45832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  <a:endCxn id="24" idx="0"/>
          </p:cNvCxnSpPr>
          <p:nvPr/>
        </p:nvCxnSpPr>
        <p:spPr>
          <a:xfrm flipH="1">
            <a:off x="3225022" y="5910627"/>
            <a:ext cx="1" cy="45832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2"/>
            <a:endCxn id="19" idx="0"/>
          </p:cNvCxnSpPr>
          <p:nvPr/>
        </p:nvCxnSpPr>
        <p:spPr>
          <a:xfrm>
            <a:off x="8958014" y="3959648"/>
            <a:ext cx="0" cy="46557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2"/>
            <a:endCxn id="34" idx="0"/>
          </p:cNvCxnSpPr>
          <p:nvPr/>
        </p:nvCxnSpPr>
        <p:spPr>
          <a:xfrm flipH="1">
            <a:off x="8958013" y="5866212"/>
            <a:ext cx="2" cy="50501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7253846" y="2490848"/>
            <a:ext cx="3408335" cy="1468800"/>
            <a:chOff x="765898" y="841022"/>
            <a:chExt cx="4409002" cy="1684154"/>
          </a:xfrm>
        </p:grpSpPr>
        <p:sp>
          <p:nvSpPr>
            <p:cNvPr id="15" name="Rectangle 14"/>
            <p:cNvSpPr/>
            <p:nvPr/>
          </p:nvSpPr>
          <p:spPr>
            <a:xfrm>
              <a:off x="765899" y="1647930"/>
              <a:ext cx="4409001" cy="8772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SIEM Detects Threat</a:t>
              </a:r>
            </a:p>
            <a:p>
              <a:pPr algn="ctr"/>
              <a:endPara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5898" y="841022"/>
              <a:ext cx="4409001" cy="806908"/>
            </a:xfrm>
            <a:prstGeom prst="rect">
              <a:avLst/>
            </a:prstGeom>
            <a:solidFill>
              <a:srgbClr val="F75702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Threats are Detected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53847" y="4425218"/>
            <a:ext cx="3408335" cy="1440994"/>
            <a:chOff x="765898" y="841022"/>
            <a:chExt cx="4409002" cy="1684154"/>
          </a:xfrm>
        </p:grpSpPr>
        <p:sp>
          <p:nvSpPr>
            <p:cNvPr id="18" name="Rectangle 17"/>
            <p:cNvSpPr/>
            <p:nvPr/>
          </p:nvSpPr>
          <p:spPr>
            <a:xfrm>
              <a:off x="765899" y="1647930"/>
              <a:ext cx="4409001" cy="8772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Script is Executed</a:t>
              </a:r>
            </a:p>
            <a:p>
              <a:pPr algn="ctr"/>
              <a:endPara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5898" y="841022"/>
              <a:ext cx="4409001" cy="806908"/>
            </a:xfrm>
            <a:prstGeom prst="rect">
              <a:avLst/>
            </a:prstGeom>
            <a:solidFill>
              <a:srgbClr val="F9F027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Process is Automatically Executed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253846" y="6371228"/>
            <a:ext cx="3408335" cy="1478453"/>
            <a:chOff x="765898" y="841022"/>
            <a:chExt cx="4409002" cy="1684154"/>
          </a:xfrm>
        </p:grpSpPr>
        <p:sp>
          <p:nvSpPr>
            <p:cNvPr id="33" name="Rectangle 32"/>
            <p:cNvSpPr/>
            <p:nvPr/>
          </p:nvSpPr>
          <p:spPr>
            <a:xfrm>
              <a:off x="765899" y="1647930"/>
              <a:ext cx="4409001" cy="8772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SDN Controller Isolates Infected Host</a:t>
              </a:r>
            </a:p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5898" y="841022"/>
              <a:ext cx="4409000" cy="806908"/>
            </a:xfrm>
            <a:prstGeom prst="rect">
              <a:avLst/>
            </a:prstGeom>
            <a:solidFill>
              <a:srgbClr val="38FB92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Threats are Left Isolated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0442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96829" y="5111872"/>
            <a:ext cx="3519413" cy="5140959"/>
            <a:chOff x="5696827" y="1332033"/>
            <a:chExt cx="3519413" cy="5140959"/>
          </a:xfrm>
        </p:grpSpPr>
        <p:sp>
          <p:nvSpPr>
            <p:cNvPr id="309" name="Rectangle 308"/>
            <p:cNvSpPr/>
            <p:nvPr/>
          </p:nvSpPr>
          <p:spPr>
            <a:xfrm>
              <a:off x="5703605" y="1332033"/>
              <a:ext cx="3512635" cy="16487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30555" y="5984956"/>
              <a:ext cx="3258737" cy="3537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Host OS</a:t>
              </a: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696827" y="3058898"/>
              <a:ext cx="3512635" cy="341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6925222" y="5631229"/>
              <a:ext cx="2164069" cy="3537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Log Collector</a:t>
              </a:r>
              <a:endPara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9753" y="5277500"/>
              <a:ext cx="3258737" cy="3537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Log Aggregator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9753" y="4923771"/>
              <a:ext cx="3258737" cy="353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Database</a:t>
              </a:r>
              <a:endPara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9753" y="4570041"/>
              <a:ext cx="1609159" cy="353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Log Retention Daemon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7438912" y="4570042"/>
              <a:ext cx="1650379" cy="353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Log Analysis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9753" y="4216309"/>
              <a:ext cx="1609159" cy="353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RBAC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7438912" y="4216310"/>
              <a:ext cx="1650379" cy="353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Events and Alarms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8952" y="3884695"/>
              <a:ext cx="1609159" cy="353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Reporting Daemon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7438111" y="3884696"/>
              <a:ext cx="1650379" cy="353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Detection Algorithms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8952" y="3530961"/>
              <a:ext cx="1609159" cy="3537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User Activity Daemon</a:t>
              </a: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7438111" y="3530962"/>
              <a:ext cx="1650379" cy="3537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Correlation Engine</a:t>
              </a: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9753" y="3182062"/>
              <a:ext cx="3258737" cy="353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SIEM Rules </a:t>
              </a:r>
              <a:r>
                <a:rPr lang="en-GB" sz="12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and Configuration</a:t>
              </a:r>
              <a:endPara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9754" y="2724838"/>
              <a:ext cx="572096" cy="4635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Web UI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6401849" y="2724838"/>
              <a:ext cx="2686641" cy="4635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SIEM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9753" y="5631228"/>
              <a:ext cx="1095469" cy="3537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Listening Agent</a:t>
              </a: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08742" y="2239036"/>
              <a:ext cx="3258737" cy="35372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Threat Detection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08741" y="1887341"/>
              <a:ext cx="3258737" cy="35372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Incident Response</a:t>
              </a: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08740" y="1547140"/>
              <a:ext cx="3258737" cy="353727"/>
            </a:xfrm>
            <a:prstGeom prst="rect">
              <a:avLst/>
            </a:prstGeom>
            <a:solidFill>
              <a:srgbClr val="F4F5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Incident Analysis</a:t>
              </a:r>
            </a:p>
          </p:txBody>
        </p:sp>
      </p:grpSp>
      <p:sp>
        <p:nvSpPr>
          <p:cNvPr id="342" name="Title 1"/>
          <p:cNvSpPr txBox="1">
            <a:spLocks/>
          </p:cNvSpPr>
          <p:nvPr/>
        </p:nvSpPr>
        <p:spPr>
          <a:xfrm>
            <a:off x="2" y="3779839"/>
            <a:ext cx="4070131" cy="541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PT Sans Narrow" charset="-52"/>
                <a:ea typeface="PT Sans Narrow" charset="-52"/>
                <a:cs typeface="PT Sans Narrow" charset="-52"/>
              </a:rPr>
              <a:t>SIEM Functions</a:t>
            </a:r>
          </a:p>
        </p:txBody>
      </p:sp>
    </p:spTree>
    <p:extLst>
      <p:ext uri="{BB962C8B-B14F-4D97-AF65-F5344CB8AC3E}">
        <p14:creationId xmlns:p14="http://schemas.microsoft.com/office/powerpoint/2010/main" val="55375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45205" y="5823181"/>
            <a:ext cx="3320534" cy="4716381"/>
            <a:chOff x="5596784" y="1332033"/>
            <a:chExt cx="3619456" cy="5140959"/>
          </a:xfrm>
        </p:grpSpPr>
        <p:sp>
          <p:nvSpPr>
            <p:cNvPr id="6" name="Rectangle 5"/>
            <p:cNvSpPr/>
            <p:nvPr/>
          </p:nvSpPr>
          <p:spPr>
            <a:xfrm>
              <a:off x="5703605" y="1332033"/>
              <a:ext cx="3512635" cy="16487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8952" y="5984956"/>
              <a:ext cx="3260341" cy="3537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Host OS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96784" y="3058898"/>
              <a:ext cx="3612677" cy="341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6925222" y="5631229"/>
              <a:ext cx="2164069" cy="35372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Log Collector</a:t>
              </a:r>
              <a:endPara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9753" y="5277500"/>
              <a:ext cx="3258737" cy="35372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Log Aggregator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9753" y="4923771"/>
              <a:ext cx="3258737" cy="35372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Database</a:t>
              </a:r>
              <a:endPara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9753" y="4570041"/>
              <a:ext cx="1609159" cy="35372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Log Retention Daemon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7438912" y="4570042"/>
              <a:ext cx="1650379" cy="35372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Log Analysis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9753" y="4216309"/>
              <a:ext cx="1609159" cy="353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RBAC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7438912" y="4216310"/>
              <a:ext cx="1650379" cy="35372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Events and Alarms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8952" y="3884695"/>
              <a:ext cx="1609159" cy="353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Reporting Daemon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7438111" y="3884696"/>
              <a:ext cx="1650379" cy="35372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Detection Algorithms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8952" y="3530961"/>
              <a:ext cx="1609159" cy="3537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User Activity Daemon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7438111" y="3530962"/>
              <a:ext cx="1650379" cy="35372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Correlation Engine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9753" y="3182062"/>
              <a:ext cx="3258737" cy="353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SIEM Rules </a:t>
              </a:r>
              <a:r>
                <a:rPr lang="en-GB" sz="12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and Configuration</a:t>
              </a:r>
              <a:endPara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9754" y="2724838"/>
              <a:ext cx="572096" cy="46354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Web UI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6401849" y="2724838"/>
              <a:ext cx="2686641" cy="463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SIEM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9753" y="5631228"/>
              <a:ext cx="1095469" cy="353727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Listening Agent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08741" y="1887341"/>
              <a:ext cx="3258737" cy="353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Incident Response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08740" y="1547140"/>
              <a:ext cx="3258737" cy="353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Incident Analysis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08742" y="2239036"/>
              <a:ext cx="3258737" cy="353727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Threat Detection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449" y="8181372"/>
            <a:ext cx="1625510" cy="1200329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200" dirty="0">
                <a:latin typeface="PT Sans Narrow" charset="-52"/>
                <a:ea typeface="PT Sans Narrow" charset="-52"/>
                <a:cs typeface="PT Sans Narrow" charset="-52"/>
              </a:rPr>
              <a:t>Host-based IDS/IPS</a:t>
            </a:r>
          </a:p>
          <a:p>
            <a:pPr marL="171450" indent="-171450">
              <a:buFontTx/>
              <a:buChar char="-"/>
            </a:pPr>
            <a:r>
              <a:rPr lang="en-GB" sz="1200" dirty="0">
                <a:latin typeface="PT Sans Narrow" charset="-52"/>
                <a:ea typeface="PT Sans Narrow" charset="-52"/>
                <a:cs typeface="PT Sans Narrow" charset="-52"/>
              </a:rPr>
              <a:t>Network-based IDS/IPS</a:t>
            </a:r>
          </a:p>
          <a:p>
            <a:pPr marL="171450" indent="-171450">
              <a:buFontTx/>
              <a:buChar char="-"/>
            </a:pPr>
            <a:r>
              <a:rPr lang="en-GB" sz="1200" dirty="0">
                <a:latin typeface="PT Sans Narrow" charset="-52"/>
                <a:ea typeface="PT Sans Narrow" charset="-52"/>
                <a:cs typeface="PT Sans Narrow" charset="-52"/>
              </a:rPr>
              <a:t>Anomaly Detection</a:t>
            </a:r>
          </a:p>
          <a:p>
            <a:pPr marL="171450" indent="-171450">
              <a:buFontTx/>
              <a:buChar char="-"/>
            </a:pPr>
            <a:r>
              <a:rPr lang="en-GB" sz="1200" dirty="0">
                <a:latin typeface="PT Sans Narrow" charset="-52"/>
                <a:ea typeface="PT Sans Narrow" charset="-52"/>
                <a:cs typeface="PT Sans Narrow" charset="-52"/>
              </a:rPr>
              <a:t>Treat Intelligence Feeds</a:t>
            </a:r>
          </a:p>
          <a:p>
            <a:pPr marL="171450" indent="-171450">
              <a:buFontTx/>
              <a:buChar char="-"/>
            </a:pPr>
            <a:r>
              <a:rPr lang="en-GB" sz="1200" dirty="0">
                <a:latin typeface="PT Sans Narrow" charset="-52"/>
                <a:ea typeface="PT Sans Narrow" charset="-52"/>
                <a:cs typeface="PT Sans Narrow" charset="-52"/>
              </a:rPr>
              <a:t>Sandboxes</a:t>
            </a:r>
          </a:p>
          <a:p>
            <a:pPr marL="171450" indent="-171450">
              <a:buFontTx/>
              <a:buChar char="-"/>
            </a:pPr>
            <a:endParaRPr lang="en-GB" sz="1200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82539" y="8103917"/>
            <a:ext cx="106878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751319" y="8103919"/>
            <a:ext cx="0" cy="11155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82539" y="9219443"/>
            <a:ext cx="106878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947979446"/>
              </p:ext>
            </p:extLst>
          </p:nvPr>
        </p:nvGraphicFramePr>
        <p:xfrm>
          <a:off x="6618879" y="7245716"/>
          <a:ext cx="3046269" cy="2320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286900267"/>
              </p:ext>
            </p:extLst>
          </p:nvPr>
        </p:nvGraphicFramePr>
        <p:xfrm>
          <a:off x="9653273" y="7520419"/>
          <a:ext cx="2948198" cy="2438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2161309" y="5418634"/>
            <a:ext cx="0" cy="521920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327569" y="5418634"/>
            <a:ext cx="0" cy="521920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783288" y="5418634"/>
            <a:ext cx="0" cy="521920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82539" y="5311754"/>
            <a:ext cx="10877798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161309" y="3913383"/>
            <a:ext cx="0" cy="12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313714" y="3913383"/>
            <a:ext cx="0" cy="12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781309" y="3913383"/>
            <a:ext cx="0" cy="12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45033" y="4303534"/>
            <a:ext cx="154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Method of SIEM threat detection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62566" y="4309778"/>
            <a:ext cx="1993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PT Sans Narrow" charset="-52"/>
                <a:ea typeface="PT Sans Narrow" charset="-52"/>
                <a:cs typeface="PT Sans Narrow" charset="-52"/>
              </a:rPr>
              <a:t>SIEM ingests data and correlates to IOCs</a:t>
            </a:r>
            <a:endParaRPr 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50584" y="4303532"/>
            <a:ext cx="230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IOCs and threats are visualised on the SIEM dashboard for SOC teams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884828" y="4303532"/>
            <a:ext cx="230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The SIEM hands off to the SOC team. SOC engineers respond to the threat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92044" y="3841869"/>
            <a:ext cx="411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T Sans Narrow" charset="-52"/>
                <a:ea typeface="PT Sans Narrow" charset="-52"/>
                <a:cs typeface="PT Sans Narrow" charset="-52"/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047521" y="3840424"/>
            <a:ext cx="411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T Sans Narrow" charset="-52"/>
                <a:ea typeface="PT Sans Narrow" charset="-52"/>
                <a:cs typeface="PT Sans Narrow" charset="-52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841527" y="3840423"/>
            <a:ext cx="411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T Sans Narrow" charset="-52"/>
                <a:ea typeface="PT Sans Narrow" charset="-52"/>
                <a:cs typeface="PT Sans Narrow" charset="-52"/>
              </a:rPr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832429" y="3840422"/>
            <a:ext cx="411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T Sans Narrow" charset="-52"/>
                <a:ea typeface="PT Sans Narrow" charset="-52"/>
                <a:cs typeface="PT Sans Narrow" charset="-52"/>
              </a:rPr>
              <a:t>4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777412" y="8631507"/>
            <a:ext cx="914544" cy="1327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5" idx="3"/>
          </p:cNvCxnSpPr>
          <p:nvPr/>
        </p:nvCxnSpPr>
        <p:spPr>
          <a:xfrm>
            <a:off x="5729266" y="6817534"/>
            <a:ext cx="1105827" cy="1347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368267" y="8525162"/>
            <a:ext cx="6307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3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03825513"/>
              </p:ext>
            </p:extLst>
          </p:nvPr>
        </p:nvGraphicFramePr>
        <p:xfrm>
          <a:off x="2032000" y="4766972"/>
          <a:ext cx="8128000" cy="5047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168326" y="4584433"/>
            <a:ext cx="3855351" cy="867420"/>
            <a:chOff x="4168324" y="1202105"/>
            <a:chExt cx="3855351" cy="867420"/>
          </a:xfrm>
        </p:grpSpPr>
        <p:sp>
          <p:nvSpPr>
            <p:cNvPr id="2" name="Rectangle 1"/>
            <p:cNvSpPr/>
            <p:nvPr/>
          </p:nvSpPr>
          <p:spPr>
            <a:xfrm>
              <a:off x="4963318" y="1700193"/>
              <a:ext cx="2265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PT Sans Narrow" charset="-52"/>
                  <a:ea typeface="PT Sans Narrow" charset="-52"/>
                  <a:cs typeface="PT Sans Narrow" charset="-52"/>
                </a:rPr>
                <a:t>MTTD Cyber-Attack (Days)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168324" y="1202105"/>
              <a:ext cx="3855351" cy="3870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915" b="1" i="0" u="none" strike="noStrike" kern="1200" cap="all" spc="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915" b="1" dirty="0"/>
                <a:t>Time To Detect Security Threats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2032001" y="6787522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20 % within Seconds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32000" y="6525459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40% within Minutes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32001" y="6219652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19% within Hours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8628" y="5576727"/>
            <a:ext cx="27880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6AC45"/>
                </a:solidFill>
              </a:rPr>
              <a:t>Detecting threats in 0 days:</a:t>
            </a:r>
          </a:p>
          <a:p>
            <a:r>
              <a:rPr lang="en-US" dirty="0">
                <a:solidFill>
                  <a:srgbClr val="92D050"/>
                </a:solidFill>
              </a:rPr>
              <a:t>79% of SIEM users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612828" y="6171469"/>
            <a:ext cx="0" cy="806982"/>
          </a:xfrm>
          <a:prstGeom prst="line">
            <a:avLst/>
          </a:prstGeom>
          <a:ln w="22225">
            <a:solidFill>
              <a:srgbClr val="92D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1612828" y="6404318"/>
            <a:ext cx="419172" cy="0"/>
          </a:xfrm>
          <a:prstGeom prst="straightConnector1">
            <a:avLst/>
          </a:prstGeom>
          <a:ln w="22225">
            <a:solidFill>
              <a:srgbClr val="92D1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1612828" y="6703883"/>
            <a:ext cx="419172" cy="6243"/>
          </a:xfrm>
          <a:prstGeom prst="straightConnector1">
            <a:avLst/>
          </a:prstGeom>
          <a:ln w="22225">
            <a:solidFill>
              <a:srgbClr val="92D1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1"/>
          </p:cNvCxnSpPr>
          <p:nvPr/>
        </p:nvCxnSpPr>
        <p:spPr>
          <a:xfrm>
            <a:off x="1612828" y="6967870"/>
            <a:ext cx="419172" cy="4319"/>
          </a:xfrm>
          <a:prstGeom prst="straightConnector1">
            <a:avLst/>
          </a:prstGeom>
          <a:ln w="22225">
            <a:solidFill>
              <a:srgbClr val="92D1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42553" y="7231910"/>
            <a:ext cx="346946" cy="1840682"/>
          </a:xfrm>
          <a:prstGeom prst="straightConnector1">
            <a:avLst/>
          </a:prstGeom>
          <a:ln w="22225">
            <a:solidFill>
              <a:srgbClr val="92D1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94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>
            <a:stCxn id="108" idx="1"/>
            <a:endCxn id="57" idx="0"/>
          </p:cNvCxnSpPr>
          <p:nvPr/>
        </p:nvCxnSpPr>
        <p:spPr>
          <a:xfrm flipH="1">
            <a:off x="6645203" y="4446811"/>
            <a:ext cx="1007459" cy="2087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215738" y="5475855"/>
            <a:ext cx="9102436" cy="50996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89261" y="10189929"/>
            <a:ext cx="3255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Physical Server - Windows 10 Host-OS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319645" y="5535610"/>
            <a:ext cx="5081154" cy="4605633"/>
            <a:chOff x="550719" y="1130398"/>
            <a:chExt cx="5081154" cy="4605633"/>
          </a:xfrm>
        </p:grpSpPr>
        <p:sp>
          <p:nvSpPr>
            <p:cNvPr id="23" name="Rectangle 22"/>
            <p:cNvSpPr/>
            <p:nvPr/>
          </p:nvSpPr>
          <p:spPr>
            <a:xfrm>
              <a:off x="550719" y="1130398"/>
              <a:ext cx="5081154" cy="46056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0935" y="1610920"/>
              <a:ext cx="4764293" cy="37070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0719" y="5366699"/>
              <a:ext cx="20843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PT Sans Narrow" charset="-52"/>
                  <a:ea typeface="PT Sans Narrow" charset="-52"/>
                  <a:cs typeface="PT Sans Narrow" charset="-52"/>
                </a:rPr>
                <a:t>VMware Workstation 15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90934" y="4897116"/>
              <a:ext cx="16946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PT Sans Narrow" charset="-52"/>
                  <a:ea typeface="PT Sans Narrow" charset="-52"/>
                  <a:cs typeface="PT Sans Narrow" charset="-52"/>
                </a:rPr>
                <a:t>GNS3 Compute VM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9709" y="2039251"/>
              <a:ext cx="4520047" cy="28063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9708" y="4430030"/>
              <a:ext cx="22280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PT Sans Narrow" charset="-52"/>
                  <a:ea typeface="PT Sans Narrow" charset="-52"/>
                  <a:cs typeface="PT Sans Narrow" charset="-52"/>
                </a:rPr>
                <a:t>GNS3 Environment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257814" y="7901571"/>
            <a:ext cx="2930239" cy="2239670"/>
            <a:chOff x="7699661" y="3782291"/>
            <a:chExt cx="2930239" cy="2239670"/>
          </a:xfrm>
        </p:grpSpPr>
        <p:sp>
          <p:nvSpPr>
            <p:cNvPr id="42" name="Rectangle 41"/>
            <p:cNvSpPr/>
            <p:nvPr/>
          </p:nvSpPr>
          <p:spPr>
            <a:xfrm>
              <a:off x="7741227" y="3782291"/>
              <a:ext cx="2888673" cy="223967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699661" y="5649703"/>
              <a:ext cx="20843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PT Sans Narrow" charset="-52"/>
                  <a:ea typeface="PT Sans Narrow" charset="-52"/>
                  <a:cs typeface="PT Sans Narrow" charset="-52"/>
                </a:rPr>
                <a:t>VMware Workstation 15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024720" y="4147137"/>
              <a:ext cx="2285486" cy="150422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sp>
        <p:nvSpPr>
          <p:cNvPr id="57" name="Cloud 56"/>
          <p:cNvSpPr/>
          <p:nvPr/>
        </p:nvSpPr>
        <p:spPr>
          <a:xfrm>
            <a:off x="5511217" y="4349645"/>
            <a:ext cx="1134930" cy="611735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Home Router</a:t>
            </a:r>
          </a:p>
        </p:txBody>
      </p:sp>
      <p:cxnSp>
        <p:nvCxnSpPr>
          <p:cNvPr id="58" name="Straight Connector 57"/>
          <p:cNvCxnSpPr>
            <a:stCxn id="63" idx="0"/>
            <a:endCxn id="57" idx="1"/>
          </p:cNvCxnSpPr>
          <p:nvPr/>
        </p:nvCxnSpPr>
        <p:spPr>
          <a:xfrm flipV="1">
            <a:off x="4209314" y="4960727"/>
            <a:ext cx="1869368" cy="4277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65" idx="0"/>
            <a:endCxn id="57" idx="1"/>
          </p:cNvCxnSpPr>
          <p:nvPr/>
        </p:nvCxnSpPr>
        <p:spPr>
          <a:xfrm flipH="1" flipV="1">
            <a:off x="6078682" y="4960727"/>
            <a:ext cx="2646932" cy="429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42" idx="0"/>
          </p:cNvCxnSpPr>
          <p:nvPr/>
        </p:nvCxnSpPr>
        <p:spPr>
          <a:xfrm>
            <a:off x="8725616" y="5535610"/>
            <a:ext cx="18101" cy="236596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loud 107"/>
          <p:cNvSpPr/>
          <p:nvPr/>
        </p:nvSpPr>
        <p:spPr>
          <a:xfrm>
            <a:off x="7085195" y="3835729"/>
            <a:ext cx="1134930" cy="611735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Cloud</a:t>
            </a:r>
          </a:p>
        </p:txBody>
      </p:sp>
      <p:cxnSp>
        <p:nvCxnSpPr>
          <p:cNvPr id="115" name="Straight Connector 114"/>
          <p:cNvCxnSpPr>
            <a:stCxn id="111" idx="1"/>
            <a:endCxn id="57" idx="2"/>
          </p:cNvCxnSpPr>
          <p:nvPr/>
        </p:nvCxnSpPr>
        <p:spPr>
          <a:xfrm>
            <a:off x="4444832" y="4654859"/>
            <a:ext cx="1069907" cy="6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1" idx="0"/>
            <a:endCxn id="108" idx="2"/>
          </p:cNvCxnSpPr>
          <p:nvPr/>
        </p:nvCxnSpPr>
        <p:spPr>
          <a:xfrm flipV="1">
            <a:off x="5011349" y="4141595"/>
            <a:ext cx="2077366" cy="20804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loud 110"/>
          <p:cNvSpPr/>
          <p:nvPr/>
        </p:nvSpPr>
        <p:spPr>
          <a:xfrm>
            <a:off x="3877365" y="4043777"/>
            <a:ext cx="1134930" cy="611735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Cloud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600971" y="8243383"/>
            <a:ext cx="2285486" cy="1522674"/>
            <a:chOff x="9197109" y="2615818"/>
            <a:chExt cx="2285486" cy="1522674"/>
          </a:xfrm>
        </p:grpSpPr>
        <p:sp>
          <p:nvSpPr>
            <p:cNvPr id="48" name="Rectangle 47"/>
            <p:cNvSpPr/>
            <p:nvPr/>
          </p:nvSpPr>
          <p:spPr>
            <a:xfrm>
              <a:off x="9244158" y="2683272"/>
              <a:ext cx="2238437" cy="13066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197109" y="2615818"/>
              <a:ext cx="2285486" cy="1522674"/>
              <a:chOff x="969472" y="3549936"/>
              <a:chExt cx="2285486" cy="1522674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969472" y="3568390"/>
                <a:ext cx="2285486" cy="150422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5" y="4456837"/>
                <a:ext cx="1001450" cy="3040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Database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6" y="4169177"/>
                <a:ext cx="1001449" cy="2925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Log Collector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6" y="3838645"/>
                <a:ext cx="1001450" cy="3298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Visualisation Engine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2112215" y="3838645"/>
                <a:ext cx="1001449" cy="9222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Front-End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0766" y="3549936"/>
                <a:ext cx="2002898" cy="297227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SIEM</a:t>
                </a:r>
              </a:p>
            </p:txBody>
          </p:sp>
        </p:grpSp>
      </p:grpSp>
      <p:cxnSp>
        <p:nvCxnSpPr>
          <p:cNvPr id="69" name="Straight Connector 68"/>
          <p:cNvCxnSpPr/>
          <p:nvPr/>
        </p:nvCxnSpPr>
        <p:spPr>
          <a:xfrm flipH="1" flipV="1">
            <a:off x="4205128" y="5536074"/>
            <a:ext cx="4186" cy="99283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503205" y="6365640"/>
            <a:ext cx="1426236" cy="1903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T Sans Narrow" charset="-52"/>
                <a:ea typeface="PT Sans Narrow" charset="-52"/>
                <a:cs typeface="PT Sans Narrow" charset="-52"/>
              </a:rPr>
              <a:t>GNS3 Ethernet Bridge</a:t>
            </a:r>
            <a:endParaRPr lang="en-US" sz="1600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308033" y="5937309"/>
            <a:ext cx="1802565" cy="1903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T Sans Narrow" charset="-52"/>
                <a:ea typeface="PT Sans Narrow" charset="-52"/>
                <a:cs typeface="PT Sans Narrow" charset="-52"/>
              </a:rPr>
              <a:t>VMware Ethernet Bridge</a:t>
            </a:r>
            <a:endParaRPr lang="en-US" sz="1600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308033" y="5388467"/>
            <a:ext cx="1802565" cy="1903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T Sans Narrow" charset="-52"/>
                <a:ea typeface="PT Sans Narrow" charset="-52"/>
                <a:cs typeface="PT Sans Narrow" charset="-52"/>
              </a:rPr>
              <a:t>Server Gigabit Ethernet Port 1</a:t>
            </a:r>
            <a:endParaRPr lang="en-US" sz="1600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824333" y="5389821"/>
            <a:ext cx="1802565" cy="1903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T Sans Narrow" charset="-52"/>
                <a:ea typeface="PT Sans Narrow" charset="-52"/>
                <a:cs typeface="PT Sans Narrow" charset="-52"/>
              </a:rPr>
              <a:t>Server Gigabit Ethernet Port 1</a:t>
            </a:r>
            <a:endParaRPr lang="en-US" sz="1600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842433" y="7842246"/>
            <a:ext cx="1802565" cy="1903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PT Sans Narrow" charset="-52"/>
                <a:ea typeface="PT Sans Narrow" charset="-52"/>
                <a:cs typeface="PT Sans Narrow" charset="-52"/>
              </a:rPr>
              <a:t>VMWare Ethernet Bridge</a:t>
            </a:r>
            <a:endParaRPr lang="en-US" sz="1600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68" name="Straight Connector 67"/>
          <p:cNvCxnSpPr>
            <a:stCxn id="59" idx="0"/>
            <a:endCxn id="67" idx="2"/>
          </p:cNvCxnSpPr>
          <p:nvPr/>
        </p:nvCxnSpPr>
        <p:spPr>
          <a:xfrm flipV="1">
            <a:off x="8743714" y="8032609"/>
            <a:ext cx="0" cy="21077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../../../../../../../var/folders/yd/hkqm9y1x0cv0t1l6gdwsptmr0000gn/T/TemporaryItems/(A%20Document%20Being%20Saved%20By%20screencaptureui%2081)/Scre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15" y="6779165"/>
            <a:ext cx="3726300" cy="1871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097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192" y="4515931"/>
            <a:ext cx="649761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PT Sans Narrow" charset="-52"/>
                <a:ea typeface="PT Sans Narrow" charset="-52"/>
                <a:cs typeface="PT Sans Narrow" charset="-52"/>
              </a:rPr>
              <a:t>SIEM Popularity</a:t>
            </a:r>
            <a:br>
              <a:rPr lang="en-US" b="1" dirty="0" smtClean="0"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Number of Mentions</a:t>
            </a:r>
            <a:endParaRPr 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99055961"/>
              </p:ext>
            </p:extLst>
          </p:nvPr>
        </p:nvGraphicFramePr>
        <p:xfrm>
          <a:off x="1666875" y="5302083"/>
          <a:ext cx="885825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8539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077" y="4016877"/>
            <a:ext cx="11781292" cy="6117695"/>
            <a:chOff x="-15077" y="2757195"/>
            <a:chExt cx="11781292" cy="6117695"/>
          </a:xfrm>
        </p:grpSpPr>
        <p:sp>
          <p:nvSpPr>
            <p:cNvPr id="120" name="Rectangle 119"/>
            <p:cNvSpPr/>
            <p:nvPr/>
          </p:nvSpPr>
          <p:spPr>
            <a:xfrm>
              <a:off x="-15077" y="2757195"/>
              <a:ext cx="320472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PT Sans Narrow" charset="-52"/>
                  <a:ea typeface="PT Sans Narrow" charset="-52"/>
                  <a:cs typeface="PT Sans Narrow" charset="-52"/>
                </a:rPr>
                <a:t>Project Methodology:</a:t>
              </a: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1" y="3541737"/>
              <a:ext cx="10224973" cy="5333153"/>
              <a:chOff x="2442356" y="976015"/>
              <a:chExt cx="10224973" cy="533315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464303" y="1270966"/>
                <a:ext cx="1028416" cy="1156771"/>
                <a:chOff x="824633" y="1268978"/>
                <a:chExt cx="1028416" cy="115677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 rot="1569522">
                  <a:off x="824633" y="1268978"/>
                  <a:ext cx="1028416" cy="1156771"/>
                  <a:chOff x="2333509" y="3476409"/>
                  <a:chExt cx="648067" cy="728951"/>
                </a:xfrm>
              </p:grpSpPr>
              <p:sp>
                <p:nvSpPr>
                  <p:cNvPr id="30" name="Circular Arrow 29"/>
                  <p:cNvSpPr/>
                  <p:nvPr/>
                </p:nvSpPr>
                <p:spPr>
                  <a:xfrm rot="20095836">
                    <a:off x="2333509" y="3476409"/>
                    <a:ext cx="617800" cy="661436"/>
                  </a:xfrm>
                  <a:prstGeom prst="circularArrow">
                    <a:avLst>
                      <a:gd name="adj1" fmla="val 6961"/>
                      <a:gd name="adj2" fmla="val 1010738"/>
                      <a:gd name="adj3" fmla="val 20650948"/>
                      <a:gd name="adj4" fmla="val 10799995"/>
                      <a:gd name="adj5" fmla="val 12500"/>
                    </a:avLst>
                  </a:prstGeom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rgbClr val="73FB79"/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Circular Arrow 31"/>
                  <p:cNvSpPr/>
                  <p:nvPr/>
                </p:nvSpPr>
                <p:spPr>
                  <a:xfrm rot="9257630">
                    <a:off x="2363776" y="3543924"/>
                    <a:ext cx="617800" cy="661436"/>
                  </a:xfrm>
                  <a:prstGeom prst="circularArrow">
                    <a:avLst>
                      <a:gd name="adj1" fmla="val 6961"/>
                      <a:gd name="adj2" fmla="val 1010738"/>
                      <a:gd name="adj3" fmla="val 20650948"/>
                      <a:gd name="adj4" fmla="val 10799995"/>
                      <a:gd name="adj5" fmla="val 12500"/>
                    </a:avLst>
                  </a:prstGeom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1035099" y="1683660"/>
                  <a:ext cx="63991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Step 1</a:t>
                  </a:r>
                  <a:endParaRPr lang="en-US" sz="1600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204801" y="1253052"/>
                <a:ext cx="1028416" cy="1156771"/>
                <a:chOff x="824633" y="1268978"/>
                <a:chExt cx="1028416" cy="1156771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 rot="1569522">
                  <a:off x="824633" y="1268978"/>
                  <a:ext cx="1028416" cy="1156771"/>
                  <a:chOff x="2333509" y="3476409"/>
                  <a:chExt cx="648067" cy="728951"/>
                </a:xfrm>
              </p:grpSpPr>
              <p:sp>
                <p:nvSpPr>
                  <p:cNvPr id="39" name="Circular Arrow 38"/>
                  <p:cNvSpPr/>
                  <p:nvPr/>
                </p:nvSpPr>
                <p:spPr>
                  <a:xfrm rot="20095836">
                    <a:off x="2333509" y="3476409"/>
                    <a:ext cx="617800" cy="661436"/>
                  </a:xfrm>
                  <a:prstGeom prst="circularArrow">
                    <a:avLst>
                      <a:gd name="adj1" fmla="val 6961"/>
                      <a:gd name="adj2" fmla="val 1010738"/>
                      <a:gd name="adj3" fmla="val 20650948"/>
                      <a:gd name="adj4" fmla="val 10799995"/>
                      <a:gd name="adj5" fmla="val 12500"/>
                    </a:avLst>
                  </a:prstGeom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rgbClr val="73FB79"/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Circular Arrow 39"/>
                  <p:cNvSpPr/>
                  <p:nvPr/>
                </p:nvSpPr>
                <p:spPr>
                  <a:xfrm rot="9257630">
                    <a:off x="2363776" y="3543924"/>
                    <a:ext cx="617800" cy="661436"/>
                  </a:xfrm>
                  <a:prstGeom prst="circularArrow">
                    <a:avLst>
                      <a:gd name="adj1" fmla="val 6961"/>
                      <a:gd name="adj2" fmla="val 1010738"/>
                      <a:gd name="adj3" fmla="val 20650948"/>
                      <a:gd name="adj4" fmla="val 10799995"/>
                      <a:gd name="adj5" fmla="val 12500"/>
                    </a:avLst>
                  </a:prstGeom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1035099" y="1683660"/>
                  <a:ext cx="63991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Step 2</a:t>
                  </a:r>
                  <a:endParaRPr lang="en-US" sz="1600" dirty="0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954755" y="1249668"/>
                <a:ext cx="1028416" cy="1156771"/>
                <a:chOff x="824633" y="1268978"/>
                <a:chExt cx="1028416" cy="115677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 rot="1569522">
                  <a:off x="824633" y="1268978"/>
                  <a:ext cx="1028416" cy="1156771"/>
                  <a:chOff x="2333509" y="3476409"/>
                  <a:chExt cx="648067" cy="728951"/>
                </a:xfrm>
              </p:grpSpPr>
              <p:sp>
                <p:nvSpPr>
                  <p:cNvPr id="44" name="Circular Arrow 43"/>
                  <p:cNvSpPr/>
                  <p:nvPr/>
                </p:nvSpPr>
                <p:spPr>
                  <a:xfrm rot="20095836">
                    <a:off x="2333509" y="3476409"/>
                    <a:ext cx="617800" cy="661436"/>
                  </a:xfrm>
                  <a:prstGeom prst="circularArrow">
                    <a:avLst>
                      <a:gd name="adj1" fmla="val 6961"/>
                      <a:gd name="adj2" fmla="val 1010738"/>
                      <a:gd name="adj3" fmla="val 20650948"/>
                      <a:gd name="adj4" fmla="val 10799995"/>
                      <a:gd name="adj5" fmla="val 12500"/>
                    </a:avLst>
                  </a:prstGeom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rgbClr val="73FB79"/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Circular Arrow 44"/>
                  <p:cNvSpPr/>
                  <p:nvPr/>
                </p:nvSpPr>
                <p:spPr>
                  <a:xfrm rot="9257630">
                    <a:off x="2363776" y="3543924"/>
                    <a:ext cx="617800" cy="661436"/>
                  </a:xfrm>
                  <a:prstGeom prst="circularArrow">
                    <a:avLst>
                      <a:gd name="adj1" fmla="val 6961"/>
                      <a:gd name="adj2" fmla="val 1010738"/>
                      <a:gd name="adj3" fmla="val 20650948"/>
                      <a:gd name="adj4" fmla="val 10799995"/>
                      <a:gd name="adj5" fmla="val 12500"/>
                    </a:avLst>
                  </a:prstGeom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3" name="Rectangle 42"/>
                <p:cNvSpPr/>
                <p:nvPr/>
              </p:nvSpPr>
              <p:spPr>
                <a:xfrm>
                  <a:off x="1035099" y="1683660"/>
                  <a:ext cx="63991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Step 3</a:t>
                  </a:r>
                  <a:endParaRPr lang="en-US" sz="1600" dirty="0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7716778" y="1262009"/>
                <a:ext cx="1028416" cy="1156771"/>
                <a:chOff x="824633" y="1268978"/>
                <a:chExt cx="1028416" cy="1156771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 rot="1569522">
                  <a:off x="824633" y="1268978"/>
                  <a:ext cx="1028416" cy="1156771"/>
                  <a:chOff x="2333509" y="3476409"/>
                  <a:chExt cx="648067" cy="728951"/>
                </a:xfrm>
              </p:grpSpPr>
              <p:sp>
                <p:nvSpPr>
                  <p:cNvPr id="49" name="Circular Arrow 48"/>
                  <p:cNvSpPr/>
                  <p:nvPr/>
                </p:nvSpPr>
                <p:spPr>
                  <a:xfrm rot="20095836">
                    <a:off x="2333509" y="3476409"/>
                    <a:ext cx="617800" cy="661436"/>
                  </a:xfrm>
                  <a:prstGeom prst="circularArrow">
                    <a:avLst>
                      <a:gd name="adj1" fmla="val 6961"/>
                      <a:gd name="adj2" fmla="val 1010738"/>
                      <a:gd name="adj3" fmla="val 20650948"/>
                      <a:gd name="adj4" fmla="val 10799995"/>
                      <a:gd name="adj5" fmla="val 12500"/>
                    </a:avLst>
                  </a:prstGeom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rgbClr val="73FB79"/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Circular Arrow 49"/>
                  <p:cNvSpPr/>
                  <p:nvPr/>
                </p:nvSpPr>
                <p:spPr>
                  <a:xfrm rot="9257630">
                    <a:off x="2363776" y="3543924"/>
                    <a:ext cx="617800" cy="661436"/>
                  </a:xfrm>
                  <a:prstGeom prst="circularArrow">
                    <a:avLst>
                      <a:gd name="adj1" fmla="val 6961"/>
                      <a:gd name="adj2" fmla="val 1010738"/>
                      <a:gd name="adj3" fmla="val 20650948"/>
                      <a:gd name="adj4" fmla="val 10799995"/>
                      <a:gd name="adj5" fmla="val 12500"/>
                    </a:avLst>
                  </a:prstGeom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8" name="Rectangle 47"/>
                <p:cNvSpPr/>
                <p:nvPr/>
              </p:nvSpPr>
              <p:spPr>
                <a:xfrm>
                  <a:off x="1035099" y="1683660"/>
                  <a:ext cx="63991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Step 4</a:t>
                  </a:r>
                  <a:endParaRPr lang="en-US" sz="1600" dirty="0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4200579" y="3048516"/>
                <a:ext cx="1028416" cy="1156771"/>
                <a:chOff x="824633" y="1268978"/>
                <a:chExt cx="1028416" cy="1156771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 rot="1569522">
                  <a:off x="824633" y="1268978"/>
                  <a:ext cx="1028416" cy="1156771"/>
                  <a:chOff x="2333509" y="3476409"/>
                  <a:chExt cx="648067" cy="728951"/>
                </a:xfrm>
              </p:grpSpPr>
              <p:sp>
                <p:nvSpPr>
                  <p:cNvPr id="59" name="Circular Arrow 58"/>
                  <p:cNvSpPr/>
                  <p:nvPr/>
                </p:nvSpPr>
                <p:spPr>
                  <a:xfrm rot="20095836">
                    <a:off x="2333509" y="3476409"/>
                    <a:ext cx="617800" cy="661436"/>
                  </a:xfrm>
                  <a:prstGeom prst="circularArrow">
                    <a:avLst>
                      <a:gd name="adj1" fmla="val 6961"/>
                      <a:gd name="adj2" fmla="val 1010738"/>
                      <a:gd name="adj3" fmla="val 20650948"/>
                      <a:gd name="adj4" fmla="val 10799995"/>
                      <a:gd name="adj5" fmla="val 12500"/>
                    </a:avLst>
                  </a:prstGeom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rgbClr val="FF4E04"/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Circular Arrow 59"/>
                  <p:cNvSpPr/>
                  <p:nvPr/>
                </p:nvSpPr>
                <p:spPr>
                  <a:xfrm rot="9257630">
                    <a:off x="2363776" y="3543924"/>
                    <a:ext cx="617800" cy="661436"/>
                  </a:xfrm>
                  <a:prstGeom prst="circularArrow">
                    <a:avLst>
                      <a:gd name="adj1" fmla="val 6961"/>
                      <a:gd name="adj2" fmla="val 1010738"/>
                      <a:gd name="adj3" fmla="val 20650948"/>
                      <a:gd name="adj4" fmla="val 10799995"/>
                      <a:gd name="adj5" fmla="val 12500"/>
                    </a:avLst>
                  </a:prstGeom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8" name="Rectangle 57"/>
                <p:cNvSpPr/>
                <p:nvPr/>
              </p:nvSpPr>
              <p:spPr>
                <a:xfrm>
                  <a:off x="1035099" y="1683660"/>
                  <a:ext cx="63991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Step 5</a:t>
                  </a:r>
                  <a:endParaRPr lang="en-US" sz="1600" dirty="0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5950634" y="3039559"/>
                <a:ext cx="1028416" cy="1156771"/>
                <a:chOff x="824633" y="1268978"/>
                <a:chExt cx="1028416" cy="1156771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 rot="1569522">
                  <a:off x="824633" y="1268978"/>
                  <a:ext cx="1028416" cy="1156771"/>
                  <a:chOff x="2333509" y="3476409"/>
                  <a:chExt cx="648067" cy="728951"/>
                </a:xfrm>
              </p:grpSpPr>
              <p:sp>
                <p:nvSpPr>
                  <p:cNvPr id="64" name="Circular Arrow 63"/>
                  <p:cNvSpPr/>
                  <p:nvPr/>
                </p:nvSpPr>
                <p:spPr>
                  <a:xfrm rot="20095836">
                    <a:off x="2333509" y="3476409"/>
                    <a:ext cx="617800" cy="661436"/>
                  </a:xfrm>
                  <a:prstGeom prst="circularArrow">
                    <a:avLst>
                      <a:gd name="adj1" fmla="val 6961"/>
                      <a:gd name="adj2" fmla="val 1010738"/>
                      <a:gd name="adj3" fmla="val 20650948"/>
                      <a:gd name="adj4" fmla="val 10799995"/>
                      <a:gd name="adj5" fmla="val 12500"/>
                    </a:avLst>
                  </a:prstGeom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rgbClr val="FF4E04"/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Circular Arrow 64"/>
                  <p:cNvSpPr/>
                  <p:nvPr/>
                </p:nvSpPr>
                <p:spPr>
                  <a:xfrm rot="9257630">
                    <a:off x="2363776" y="3543924"/>
                    <a:ext cx="617800" cy="661436"/>
                  </a:xfrm>
                  <a:prstGeom prst="circularArrow">
                    <a:avLst>
                      <a:gd name="adj1" fmla="val 6961"/>
                      <a:gd name="adj2" fmla="val 1010738"/>
                      <a:gd name="adj3" fmla="val 20650948"/>
                      <a:gd name="adj4" fmla="val 10799995"/>
                      <a:gd name="adj5" fmla="val 12500"/>
                    </a:avLst>
                  </a:prstGeom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3" name="Rectangle 62"/>
                <p:cNvSpPr/>
                <p:nvPr/>
              </p:nvSpPr>
              <p:spPr>
                <a:xfrm>
                  <a:off x="1035099" y="1683660"/>
                  <a:ext cx="63991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Step 6</a:t>
                  </a:r>
                  <a:endParaRPr lang="en-US" sz="1600" dirty="0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2442356" y="4840666"/>
                <a:ext cx="1028416" cy="1156771"/>
                <a:chOff x="824633" y="1268978"/>
                <a:chExt cx="1028416" cy="1156771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 rot="1569522">
                  <a:off x="824633" y="1268978"/>
                  <a:ext cx="1028416" cy="1156771"/>
                  <a:chOff x="2333509" y="3476409"/>
                  <a:chExt cx="648067" cy="728951"/>
                </a:xfrm>
              </p:grpSpPr>
              <p:sp>
                <p:nvSpPr>
                  <p:cNvPr id="94" name="Circular Arrow 93"/>
                  <p:cNvSpPr/>
                  <p:nvPr/>
                </p:nvSpPr>
                <p:spPr>
                  <a:xfrm rot="20095836">
                    <a:off x="2333509" y="3476409"/>
                    <a:ext cx="617800" cy="661436"/>
                  </a:xfrm>
                  <a:prstGeom prst="circularArrow">
                    <a:avLst>
                      <a:gd name="adj1" fmla="val 6961"/>
                      <a:gd name="adj2" fmla="val 1010738"/>
                      <a:gd name="adj3" fmla="val 20650948"/>
                      <a:gd name="adj4" fmla="val 10799995"/>
                      <a:gd name="adj5" fmla="val 12500"/>
                    </a:avLst>
                  </a:prstGeom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rgbClr val="FFFC00"/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Circular Arrow 94"/>
                  <p:cNvSpPr/>
                  <p:nvPr/>
                </p:nvSpPr>
                <p:spPr>
                  <a:xfrm rot="9257630">
                    <a:off x="2363776" y="3543924"/>
                    <a:ext cx="617800" cy="661436"/>
                  </a:xfrm>
                  <a:prstGeom prst="circularArrow">
                    <a:avLst>
                      <a:gd name="adj1" fmla="val 6961"/>
                      <a:gd name="adj2" fmla="val 1010738"/>
                      <a:gd name="adj3" fmla="val 20650948"/>
                      <a:gd name="adj4" fmla="val 10799995"/>
                      <a:gd name="adj5" fmla="val 12500"/>
                    </a:avLst>
                  </a:prstGeom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3" name="Rectangle 92"/>
                <p:cNvSpPr/>
                <p:nvPr/>
              </p:nvSpPr>
              <p:spPr>
                <a:xfrm>
                  <a:off x="1035099" y="1683660"/>
                  <a:ext cx="63991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Step 7</a:t>
                  </a:r>
                  <a:endParaRPr lang="en-US" sz="1600" dirty="0"/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4180792" y="4818675"/>
                <a:ext cx="1028416" cy="1156771"/>
                <a:chOff x="824633" y="1268978"/>
                <a:chExt cx="1028416" cy="1156771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 rot="1569522">
                  <a:off x="824633" y="1268978"/>
                  <a:ext cx="1028416" cy="1156771"/>
                  <a:chOff x="2333509" y="3476409"/>
                  <a:chExt cx="648067" cy="728951"/>
                </a:xfrm>
              </p:grpSpPr>
              <p:sp>
                <p:nvSpPr>
                  <p:cNvPr id="99" name="Circular Arrow 98"/>
                  <p:cNvSpPr/>
                  <p:nvPr/>
                </p:nvSpPr>
                <p:spPr>
                  <a:xfrm rot="20095836">
                    <a:off x="2333509" y="3476409"/>
                    <a:ext cx="617800" cy="661436"/>
                  </a:xfrm>
                  <a:prstGeom prst="circularArrow">
                    <a:avLst>
                      <a:gd name="adj1" fmla="val 6961"/>
                      <a:gd name="adj2" fmla="val 1010738"/>
                      <a:gd name="adj3" fmla="val 20650948"/>
                      <a:gd name="adj4" fmla="val 10799995"/>
                      <a:gd name="adj5" fmla="val 12500"/>
                    </a:avLst>
                  </a:prstGeom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rgbClr val="FFFC00"/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Circular Arrow 99"/>
                  <p:cNvSpPr/>
                  <p:nvPr/>
                </p:nvSpPr>
                <p:spPr>
                  <a:xfrm rot="9257630">
                    <a:off x="2363776" y="3543924"/>
                    <a:ext cx="617800" cy="661436"/>
                  </a:xfrm>
                  <a:prstGeom prst="circularArrow">
                    <a:avLst>
                      <a:gd name="adj1" fmla="val 6961"/>
                      <a:gd name="adj2" fmla="val 1010738"/>
                      <a:gd name="adj3" fmla="val 20650948"/>
                      <a:gd name="adj4" fmla="val 10799995"/>
                      <a:gd name="adj5" fmla="val 12500"/>
                    </a:avLst>
                  </a:prstGeom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8" name="Rectangle 97"/>
                <p:cNvSpPr/>
                <p:nvPr/>
              </p:nvSpPr>
              <p:spPr>
                <a:xfrm>
                  <a:off x="1035099" y="1683660"/>
                  <a:ext cx="63991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Step 8</a:t>
                  </a:r>
                  <a:endParaRPr lang="en-US" sz="1600" dirty="0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5938568" y="4850658"/>
                <a:ext cx="1028416" cy="1156771"/>
                <a:chOff x="824633" y="1268978"/>
                <a:chExt cx="1028416" cy="1156771"/>
              </a:xfrm>
            </p:grpSpPr>
            <p:grpSp>
              <p:nvGrpSpPr>
                <p:cNvPr id="102" name="Group 101"/>
                <p:cNvGrpSpPr/>
                <p:nvPr/>
              </p:nvGrpSpPr>
              <p:grpSpPr>
                <a:xfrm rot="1569522">
                  <a:off x="824633" y="1268978"/>
                  <a:ext cx="1028416" cy="1156771"/>
                  <a:chOff x="2333509" y="3476409"/>
                  <a:chExt cx="648067" cy="728951"/>
                </a:xfrm>
              </p:grpSpPr>
              <p:sp>
                <p:nvSpPr>
                  <p:cNvPr id="104" name="Circular Arrow 103"/>
                  <p:cNvSpPr/>
                  <p:nvPr/>
                </p:nvSpPr>
                <p:spPr>
                  <a:xfrm rot="20095836">
                    <a:off x="2333509" y="3476409"/>
                    <a:ext cx="617800" cy="661436"/>
                  </a:xfrm>
                  <a:prstGeom prst="circularArrow">
                    <a:avLst>
                      <a:gd name="adj1" fmla="val 6961"/>
                      <a:gd name="adj2" fmla="val 1010738"/>
                      <a:gd name="adj3" fmla="val 20650948"/>
                      <a:gd name="adj4" fmla="val 10799995"/>
                      <a:gd name="adj5" fmla="val 12500"/>
                    </a:avLst>
                  </a:prstGeom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rgbClr val="FFFC00"/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Circular Arrow 104"/>
                  <p:cNvSpPr/>
                  <p:nvPr/>
                </p:nvSpPr>
                <p:spPr>
                  <a:xfrm rot="9257630">
                    <a:off x="2363776" y="3543924"/>
                    <a:ext cx="617800" cy="661436"/>
                  </a:xfrm>
                  <a:prstGeom prst="circularArrow">
                    <a:avLst>
                      <a:gd name="adj1" fmla="val 6961"/>
                      <a:gd name="adj2" fmla="val 1010738"/>
                      <a:gd name="adj3" fmla="val 20650948"/>
                      <a:gd name="adj4" fmla="val 10799995"/>
                      <a:gd name="adj5" fmla="val 12500"/>
                    </a:avLst>
                  </a:prstGeom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3" name="Rectangle 102"/>
                <p:cNvSpPr/>
                <p:nvPr/>
              </p:nvSpPr>
              <p:spPr>
                <a:xfrm>
                  <a:off x="1035099" y="1683660"/>
                  <a:ext cx="63991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Step 9</a:t>
                  </a:r>
                  <a:endParaRPr lang="en-US" sz="1600" dirty="0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7704712" y="4846239"/>
                <a:ext cx="1028416" cy="1156771"/>
                <a:chOff x="824633" y="1268978"/>
                <a:chExt cx="1028416" cy="1156771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 rot="1569522">
                  <a:off x="824633" y="1268978"/>
                  <a:ext cx="1028416" cy="1156771"/>
                  <a:chOff x="2333509" y="3476409"/>
                  <a:chExt cx="648067" cy="728951"/>
                </a:xfrm>
              </p:grpSpPr>
              <p:sp>
                <p:nvSpPr>
                  <p:cNvPr id="109" name="Circular Arrow 108"/>
                  <p:cNvSpPr/>
                  <p:nvPr/>
                </p:nvSpPr>
                <p:spPr>
                  <a:xfrm rot="20095836">
                    <a:off x="2333509" y="3476409"/>
                    <a:ext cx="617800" cy="661436"/>
                  </a:xfrm>
                  <a:prstGeom prst="circularArrow">
                    <a:avLst>
                      <a:gd name="adj1" fmla="val 6961"/>
                      <a:gd name="adj2" fmla="val 1010738"/>
                      <a:gd name="adj3" fmla="val 20650948"/>
                      <a:gd name="adj4" fmla="val 10799995"/>
                      <a:gd name="adj5" fmla="val 12500"/>
                    </a:avLst>
                  </a:prstGeom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rgbClr val="FFFC00"/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0" name="Circular Arrow 109"/>
                  <p:cNvSpPr/>
                  <p:nvPr/>
                </p:nvSpPr>
                <p:spPr>
                  <a:xfrm rot="9257630">
                    <a:off x="2363776" y="3543924"/>
                    <a:ext cx="617800" cy="661436"/>
                  </a:xfrm>
                  <a:prstGeom prst="circularArrow">
                    <a:avLst>
                      <a:gd name="adj1" fmla="val 6961"/>
                      <a:gd name="adj2" fmla="val 1010738"/>
                      <a:gd name="adj3" fmla="val 20650948"/>
                      <a:gd name="adj4" fmla="val 10799995"/>
                      <a:gd name="adj5" fmla="val 12500"/>
                    </a:avLst>
                  </a:prstGeom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8" name="Rectangle 107"/>
                <p:cNvSpPr/>
                <p:nvPr/>
              </p:nvSpPr>
              <p:spPr>
                <a:xfrm>
                  <a:off x="992279" y="1642700"/>
                  <a:ext cx="73289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>
                      <a:latin typeface="PT Sans Narrow" charset="-52"/>
                      <a:ea typeface="PT Sans Narrow" charset="-52"/>
                      <a:cs typeface="PT Sans Narrow" charset="-52"/>
                    </a:rPr>
                    <a:t>Step 10</a:t>
                  </a:r>
                  <a:endParaRPr lang="en-US" sz="1600" dirty="0"/>
                </a:p>
              </p:txBody>
            </p:sp>
          </p:grpSp>
          <p:cxnSp>
            <p:nvCxnSpPr>
              <p:cNvPr id="112" name="Straight Arrow Connector 111"/>
              <p:cNvCxnSpPr/>
              <p:nvPr/>
            </p:nvCxnSpPr>
            <p:spPr>
              <a:xfrm>
                <a:off x="3470772" y="1837011"/>
                <a:ext cx="748154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>
                <a:off x="5218667" y="1837011"/>
                <a:ext cx="748154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>
                <a:off x="6984811" y="1844223"/>
                <a:ext cx="748154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5218667" y="3617944"/>
                <a:ext cx="748154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3461313" y="5424625"/>
                <a:ext cx="748154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5209208" y="5424625"/>
                <a:ext cx="748154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6975352" y="5431837"/>
                <a:ext cx="748154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8299962" y="976015"/>
                <a:ext cx="7166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9016654" y="976015"/>
                <a:ext cx="0" cy="158166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8299962" y="2557680"/>
                <a:ext cx="7166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6833627" y="2827111"/>
                <a:ext cx="7166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7550319" y="2827111"/>
                <a:ext cx="0" cy="158166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6833627" y="4408776"/>
                <a:ext cx="7166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99962" y="4727503"/>
                <a:ext cx="7166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9016654" y="4727503"/>
                <a:ext cx="0" cy="158166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8299962" y="6309168"/>
                <a:ext cx="7166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Rectangle 135"/>
              <p:cNvSpPr/>
              <p:nvPr/>
            </p:nvSpPr>
            <p:spPr>
              <a:xfrm>
                <a:off x="8993754" y="1413336"/>
                <a:ext cx="3433311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latin typeface="PT Sans Narrow" charset="-52"/>
                    <a:ea typeface="PT Sans Narrow" charset="-52"/>
                    <a:cs typeface="PT Sans Narrow" charset="-52"/>
                  </a:rPr>
                  <a:t>Sprint 1: </a:t>
                </a:r>
              </a:p>
              <a:p>
                <a:r>
                  <a:rPr lang="en-US" sz="1600" dirty="0">
                    <a:latin typeface="PT Sans Narrow" charset="-52"/>
                    <a:ea typeface="PT Sans Narrow" charset="-52"/>
                    <a:cs typeface="PT Sans Narrow" charset="-52"/>
                  </a:rPr>
                  <a:t>Building and configuring the SIEM.</a:t>
                </a:r>
              </a:p>
              <a:p>
                <a:r>
                  <a:rPr lang="en-US" sz="1600" dirty="0">
                    <a:latin typeface="PT Sans Narrow" charset="-52"/>
                    <a:ea typeface="PT Sans Narrow" charset="-52"/>
                    <a:cs typeface="PT Sans Narrow" charset="-52"/>
                  </a:rPr>
                  <a:t>Testing SIEM threat detection mechanisms. </a:t>
                </a:r>
                <a:endParaRPr lang="en-US" sz="1600" dirty="0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7583304" y="3198757"/>
                <a:ext cx="402788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latin typeface="PT Sans Narrow" charset="-52"/>
                    <a:ea typeface="PT Sans Narrow" charset="-52"/>
                    <a:cs typeface="PT Sans Narrow" charset="-52"/>
                  </a:rPr>
                  <a:t>Sprint 2:</a:t>
                </a:r>
              </a:p>
              <a:p>
                <a:r>
                  <a:rPr lang="en-US" sz="1600" dirty="0">
                    <a:latin typeface="PT Sans Narrow" charset="-52"/>
                    <a:ea typeface="PT Sans Narrow" charset="-52"/>
                    <a:cs typeface="PT Sans Narrow" charset="-52"/>
                  </a:rPr>
                  <a:t>Deploying ODL and managing flows.</a:t>
                </a:r>
              </a:p>
              <a:p>
                <a:r>
                  <a:rPr lang="en-US" sz="1600" dirty="0">
                    <a:latin typeface="PT Sans Narrow" charset="-52"/>
                    <a:ea typeface="PT Sans Narrow" charset="-52"/>
                    <a:cs typeface="PT Sans Narrow" charset="-52"/>
                  </a:rPr>
                  <a:t>Building scripts to block flows from a SIEM event.</a:t>
                </a:r>
              </a:p>
              <a:p>
                <a:r>
                  <a:rPr lang="en-US" sz="1600" dirty="0">
                    <a:latin typeface="PT Sans Narrow" charset="-52"/>
                    <a:ea typeface="PT Sans Narrow" charset="-52"/>
                    <a:cs typeface="PT Sans Narrow" charset="-52"/>
                  </a:rPr>
                  <a:t>Testing script functionality.</a:t>
                </a:r>
                <a:endParaRPr lang="en-US" sz="1600" dirty="0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8993754" y="4979727"/>
                <a:ext cx="367357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latin typeface="PT Sans Narrow" charset="-52"/>
                    <a:ea typeface="PT Sans Narrow" charset="-52"/>
                    <a:cs typeface="PT Sans Narrow" charset="-52"/>
                  </a:rPr>
                  <a:t>Sprint 3: </a:t>
                </a:r>
              </a:p>
              <a:p>
                <a:r>
                  <a:rPr lang="en-US" sz="1600" dirty="0">
                    <a:latin typeface="PT Sans Narrow" charset="-52"/>
                    <a:ea typeface="PT Sans Narrow" charset="-52"/>
                    <a:cs typeface="PT Sans Narrow" charset="-52"/>
                  </a:rPr>
                  <a:t>Testing SIEM threat detection mechanisms. Testing automated script functionality.</a:t>
                </a:r>
              </a:p>
              <a:p>
                <a:r>
                  <a:rPr lang="en-US" sz="1600" dirty="0">
                    <a:latin typeface="PT Sans Narrow" charset="-52"/>
                    <a:ea typeface="PT Sans Narrow" charset="-52"/>
                    <a:cs typeface="PT Sans Narrow" charset="-52"/>
                  </a:rPr>
                  <a:t>Testing automated threat isolation via ODL.</a:t>
                </a:r>
                <a:endParaRPr lang="en-US" sz="1600" dirty="0"/>
              </a:p>
            </p:txBody>
          </p:sp>
          <p:cxnSp>
            <p:nvCxnSpPr>
              <p:cNvPr id="139" name="Straight Arrow Connector 138"/>
              <p:cNvCxnSpPr/>
              <p:nvPr/>
            </p:nvCxnSpPr>
            <p:spPr>
              <a:xfrm flipH="1">
                <a:off x="5168548" y="2009961"/>
                <a:ext cx="2552352" cy="1180428"/>
              </a:xfrm>
              <a:prstGeom prst="straightConnector1">
                <a:avLst/>
              </a:prstGeom>
              <a:ln w="2222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 flipH="1">
                <a:off x="3476599" y="3801752"/>
                <a:ext cx="2408930" cy="1478295"/>
              </a:xfrm>
              <a:prstGeom prst="straightConnector1">
                <a:avLst/>
              </a:prstGeom>
              <a:ln w="2222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Rectangle 147"/>
              <p:cNvSpPr/>
              <p:nvPr/>
            </p:nvSpPr>
            <p:spPr>
              <a:xfrm>
                <a:off x="2733548" y="976015"/>
                <a:ext cx="4940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PT Sans Narrow" charset="-52"/>
                    <a:ea typeface="PT Sans Narrow" charset="-52"/>
                    <a:cs typeface="PT Sans Narrow" charset="-52"/>
                  </a:rPr>
                  <a:t>HIDS</a:t>
                </a:r>
                <a:endParaRPr lang="en-US" sz="1400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4434041" y="1026948"/>
                <a:ext cx="4940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PT Sans Narrow" charset="-52"/>
                    <a:ea typeface="PT Sans Narrow" charset="-52"/>
                    <a:cs typeface="PT Sans Narrow" charset="-52"/>
                  </a:rPr>
                  <a:t>NIDS</a:t>
                </a:r>
                <a:endParaRPr lang="en-US" sz="1400" dirty="0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5800424" y="1020099"/>
                <a:ext cx="13612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PT Sans Narrow" charset="-52"/>
                    <a:ea typeface="PT Sans Narrow" charset="-52"/>
                    <a:cs typeface="PT Sans Narrow" charset="-52"/>
                  </a:rPr>
                  <a:t>Anomaly Detection</a:t>
                </a:r>
                <a:endParaRPr lang="en-US" sz="140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8008390" y="1055168"/>
                <a:ext cx="4456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PT Sans Narrow" charset="-52"/>
                    <a:ea typeface="PT Sans Narrow" charset="-52"/>
                    <a:cs typeface="PT Sans Narrow" charset="-52"/>
                  </a:rPr>
                  <a:t>OTX</a:t>
                </a:r>
                <a:endParaRPr lang="en-US" sz="1400" dirty="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83844" y="2804015"/>
                <a:ext cx="14943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PT Sans Narrow" charset="-52"/>
                    <a:ea typeface="PT Sans Narrow" charset="-52"/>
                    <a:cs typeface="PT Sans Narrow" charset="-52"/>
                  </a:rPr>
                  <a:t>Managing ODL Flows</a:t>
                </a:r>
                <a:endParaRPr lang="en-US" sz="1400" dirty="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6090632" y="2809576"/>
                <a:ext cx="7360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PT Sans Narrow" charset="-52"/>
                    <a:ea typeface="PT Sans Narrow" charset="-52"/>
                    <a:cs typeface="PT Sans Narrow" charset="-52"/>
                  </a:rPr>
                  <a:t>Scripting</a:t>
                </a:r>
                <a:endParaRPr lang="en-US" sz="1400" dirty="0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2707479" y="5951660"/>
                <a:ext cx="4940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PT Sans Narrow" charset="-52"/>
                    <a:ea typeface="PT Sans Narrow" charset="-52"/>
                    <a:cs typeface="PT Sans Narrow" charset="-52"/>
                  </a:rPr>
                  <a:t>HIDS</a:t>
                </a:r>
                <a:endParaRPr lang="en-US" sz="140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474046" y="5956700"/>
                <a:ext cx="4940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PT Sans Narrow" charset="-52"/>
                    <a:ea typeface="PT Sans Narrow" charset="-52"/>
                    <a:cs typeface="PT Sans Narrow" charset="-52"/>
                  </a:rPr>
                  <a:t>NIDS</a:t>
                </a:r>
                <a:endParaRPr lang="en-US" sz="1400" dirty="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789911" y="5952556"/>
                <a:ext cx="13612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PT Sans Narrow" charset="-52"/>
                    <a:ea typeface="PT Sans Narrow" charset="-52"/>
                    <a:cs typeface="PT Sans Narrow" charset="-52"/>
                  </a:rPr>
                  <a:t>Anomaly Detection</a:t>
                </a:r>
                <a:endParaRPr lang="en-US" sz="140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994008" y="5951661"/>
                <a:ext cx="4456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PT Sans Narrow" charset="-52"/>
                    <a:ea typeface="PT Sans Narrow" charset="-52"/>
                    <a:cs typeface="PT Sans Narrow" charset="-52"/>
                  </a:rPr>
                  <a:t>OTX</a:t>
                </a:r>
                <a:endParaRPr lang="en-US" sz="1400" dirty="0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10006664" y="3512240"/>
              <a:ext cx="1759551" cy="5333153"/>
              <a:chOff x="151823" y="992083"/>
              <a:chExt cx="1759551" cy="5333153"/>
            </a:xfrm>
          </p:grpSpPr>
          <p:grpSp>
            <p:nvGrpSpPr>
              <p:cNvPr id="218" name="Group 217"/>
              <p:cNvGrpSpPr/>
              <p:nvPr/>
            </p:nvGrpSpPr>
            <p:grpSpPr>
              <a:xfrm>
                <a:off x="273608" y="992083"/>
                <a:ext cx="1637766" cy="5333153"/>
                <a:chOff x="271170" y="-276600"/>
                <a:chExt cx="1637766" cy="5333153"/>
              </a:xfrm>
            </p:grpSpPr>
            <p:grpSp>
              <p:nvGrpSpPr>
                <p:cNvPr id="224" name="Group 223"/>
                <p:cNvGrpSpPr/>
                <p:nvPr/>
              </p:nvGrpSpPr>
              <p:grpSpPr>
                <a:xfrm>
                  <a:off x="272285" y="3782680"/>
                  <a:ext cx="1045901" cy="369332"/>
                  <a:chOff x="10112862" y="4340131"/>
                  <a:chExt cx="1045901" cy="369332"/>
                </a:xfrm>
              </p:grpSpPr>
              <p:sp>
                <p:nvSpPr>
                  <p:cNvPr id="232" name="Rectangle 231"/>
                  <p:cNvSpPr/>
                  <p:nvPr/>
                </p:nvSpPr>
                <p:spPr>
                  <a:xfrm>
                    <a:off x="10112862" y="4386171"/>
                    <a:ext cx="277253" cy="277253"/>
                  </a:xfrm>
                  <a:prstGeom prst="rect">
                    <a:avLst/>
                  </a:prstGeom>
                  <a:solidFill>
                    <a:srgbClr val="72EF7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>
                  <a:xfrm>
                    <a:off x="10389000" y="4340131"/>
                    <a:ext cx="76976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latin typeface="PT Sans Narrow" charset="-52"/>
                        <a:ea typeface="PT Sans Narrow" charset="-52"/>
                        <a:cs typeface="PT Sans Narrow" charset="-52"/>
                      </a:rPr>
                      <a:t>Simple.</a:t>
                    </a:r>
                    <a:endParaRPr lang="en-US" dirty="0"/>
                  </a:p>
                </p:txBody>
              </p:sp>
            </p:grpSp>
            <p:grpSp>
              <p:nvGrpSpPr>
                <p:cNvPr id="225" name="Group 224"/>
                <p:cNvGrpSpPr/>
                <p:nvPr/>
              </p:nvGrpSpPr>
              <p:grpSpPr>
                <a:xfrm>
                  <a:off x="273275" y="2612489"/>
                  <a:ext cx="1428240" cy="369332"/>
                  <a:chOff x="9443184" y="1008841"/>
                  <a:chExt cx="1428240" cy="369332"/>
                </a:xfrm>
              </p:grpSpPr>
              <p:sp>
                <p:nvSpPr>
                  <p:cNvPr id="230" name="Rectangle 229"/>
                  <p:cNvSpPr/>
                  <p:nvPr/>
                </p:nvSpPr>
                <p:spPr>
                  <a:xfrm>
                    <a:off x="9443184" y="1030574"/>
                    <a:ext cx="277253" cy="277253"/>
                  </a:xfrm>
                  <a:prstGeom prst="rect">
                    <a:avLst/>
                  </a:prstGeom>
                  <a:solidFill>
                    <a:srgbClr val="F8662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9697705" y="1008841"/>
                    <a:ext cx="117371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latin typeface="PT Sans Narrow" charset="-52"/>
                        <a:ea typeface="PT Sans Narrow" charset="-52"/>
                        <a:cs typeface="PT Sans Narrow" charset="-52"/>
                      </a:rPr>
                      <a:t>Challenging.</a:t>
                    </a:r>
                    <a:endParaRPr lang="en-US" dirty="0"/>
                  </a:p>
                </p:txBody>
              </p:sp>
            </p:grpSp>
            <p:grpSp>
              <p:nvGrpSpPr>
                <p:cNvPr id="226" name="Group 225"/>
                <p:cNvGrpSpPr/>
                <p:nvPr/>
              </p:nvGrpSpPr>
              <p:grpSpPr>
                <a:xfrm>
                  <a:off x="271170" y="3209614"/>
                  <a:ext cx="1334239" cy="369332"/>
                  <a:chOff x="9443184" y="1218891"/>
                  <a:chExt cx="1334239" cy="369332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9443184" y="1263851"/>
                    <a:ext cx="277253" cy="277253"/>
                  </a:xfrm>
                  <a:prstGeom prst="rect">
                    <a:avLst/>
                  </a:prstGeom>
                  <a:solidFill>
                    <a:srgbClr val="F8F2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9690266" y="1218891"/>
                    <a:ext cx="10871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latin typeface="PT Sans Narrow" charset="-52"/>
                        <a:ea typeface="PT Sans Narrow" charset="-52"/>
                        <a:cs typeface="PT Sans Narrow" charset="-52"/>
                      </a:rPr>
                      <a:t>Achievable.</a:t>
                    </a:r>
                    <a:endParaRPr lang="en-US" dirty="0"/>
                  </a:p>
                </p:txBody>
              </p:sp>
            </p:grpSp>
            <p:cxnSp>
              <p:nvCxnSpPr>
                <p:cNvPr id="227" name="Straight Arrow Connector 226"/>
                <p:cNvCxnSpPr/>
                <p:nvPr/>
              </p:nvCxnSpPr>
              <p:spPr>
                <a:xfrm>
                  <a:off x="1908936" y="-276600"/>
                  <a:ext cx="0" cy="5333153"/>
                </a:xfrm>
                <a:prstGeom prst="straightConnector1">
                  <a:avLst/>
                </a:prstGeom>
                <a:ln w="38100">
                  <a:gradFill>
                    <a:gsLst>
                      <a:gs pos="0">
                        <a:srgbClr val="F8662F"/>
                      </a:gs>
                      <a:gs pos="50000">
                        <a:srgbClr val="F9F22A"/>
                      </a:gs>
                      <a:gs pos="100000">
                        <a:srgbClr val="72EF7B"/>
                      </a:gs>
                    </a:gsLst>
                    <a:lin ang="5400000" scaled="1"/>
                  </a:gra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/>
              <p:cNvGrpSpPr/>
              <p:nvPr/>
            </p:nvGrpSpPr>
            <p:grpSpPr>
              <a:xfrm>
                <a:off x="151823" y="1190055"/>
                <a:ext cx="1550444" cy="2173345"/>
                <a:chOff x="77824" y="1554588"/>
                <a:chExt cx="1550444" cy="2173345"/>
              </a:xfrm>
            </p:grpSpPr>
            <p:grpSp>
              <p:nvGrpSpPr>
                <p:cNvPr id="220" name="Group 219"/>
                <p:cNvGrpSpPr/>
                <p:nvPr/>
              </p:nvGrpSpPr>
              <p:grpSpPr>
                <a:xfrm>
                  <a:off x="77824" y="1554588"/>
                  <a:ext cx="1550444" cy="2173345"/>
                  <a:chOff x="347611" y="1214155"/>
                  <a:chExt cx="984507" cy="1166973"/>
                </a:xfrm>
              </p:grpSpPr>
              <p:sp>
                <p:nvSpPr>
                  <p:cNvPr id="222" name="Circular Arrow 221"/>
                  <p:cNvSpPr/>
                  <p:nvPr/>
                </p:nvSpPr>
                <p:spPr>
                  <a:xfrm rot="65358">
                    <a:off x="351733" y="1214155"/>
                    <a:ext cx="980385" cy="1049632"/>
                  </a:xfrm>
                  <a:prstGeom prst="circularArrow">
                    <a:avLst>
                      <a:gd name="adj1" fmla="val 6961"/>
                      <a:gd name="adj2" fmla="val 1010738"/>
                      <a:gd name="adj3" fmla="val 20650948"/>
                      <a:gd name="adj4" fmla="val 10799995"/>
                      <a:gd name="adj5" fmla="val 12500"/>
                    </a:avLst>
                  </a:prstGeom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3" name="Circular Arrow 222"/>
                  <p:cNvSpPr/>
                  <p:nvPr/>
                </p:nvSpPr>
                <p:spPr>
                  <a:xfrm rot="10827152">
                    <a:off x="347611" y="1331496"/>
                    <a:ext cx="980385" cy="1049632"/>
                  </a:xfrm>
                  <a:prstGeom prst="circularArrow">
                    <a:avLst>
                      <a:gd name="adj1" fmla="val 6961"/>
                      <a:gd name="adj2" fmla="val 1010738"/>
                      <a:gd name="adj3" fmla="val 20650948"/>
                      <a:gd name="adj4" fmla="val 10799995"/>
                      <a:gd name="adj5" fmla="val 12500"/>
                    </a:avLst>
                  </a:prstGeom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1" name="Rectangle 220"/>
                <p:cNvSpPr/>
                <p:nvPr/>
              </p:nvSpPr>
              <p:spPr>
                <a:xfrm>
                  <a:off x="375191" y="1903889"/>
                  <a:ext cx="955711" cy="14773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Design</a:t>
                  </a:r>
                </a:p>
                <a:p>
                  <a:pPr algn="ctr"/>
                  <a:r>
                    <a:rPr lang="en-US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Deploy</a:t>
                  </a:r>
                </a:p>
                <a:p>
                  <a:pPr algn="ctr"/>
                  <a:r>
                    <a:rPr lang="en-US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Configure</a:t>
                  </a:r>
                </a:p>
                <a:p>
                  <a:pPr algn="ctr"/>
                  <a:r>
                    <a:rPr lang="en-US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Test</a:t>
                  </a:r>
                </a:p>
                <a:p>
                  <a:pPr algn="ctr"/>
                  <a:r>
                    <a:rPr lang="en-US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Review</a:t>
                  </a:r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3103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/>
          <p:cNvGrpSpPr/>
          <p:nvPr/>
        </p:nvGrpSpPr>
        <p:grpSpPr>
          <a:xfrm>
            <a:off x="1722019" y="3851748"/>
            <a:ext cx="9169759" cy="7521535"/>
            <a:chOff x="1722018" y="2592066"/>
            <a:chExt cx="9169759" cy="7521535"/>
          </a:xfrm>
        </p:grpSpPr>
        <p:sp>
          <p:nvSpPr>
            <p:cNvPr id="5" name="Rectangle 4"/>
            <p:cNvSpPr/>
            <p:nvPr/>
          </p:nvSpPr>
          <p:spPr>
            <a:xfrm>
              <a:off x="1725581" y="2592066"/>
              <a:ext cx="332815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PT Sans Narrow" charset="-52"/>
                  <a:ea typeface="PT Sans Narrow" charset="-52"/>
                  <a:cs typeface="PT Sans Narrow" charset="-52"/>
                </a:rPr>
                <a:t>Project Methodology: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742361" y="3385123"/>
              <a:ext cx="818274" cy="369332"/>
              <a:chOff x="12577690" y="3783966"/>
              <a:chExt cx="818274" cy="36933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2577690" y="3830006"/>
                <a:ext cx="277253" cy="277253"/>
              </a:xfrm>
              <a:prstGeom prst="rect">
                <a:avLst/>
              </a:prstGeom>
              <a:solidFill>
                <a:srgbClr val="72EF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853828" y="3783966"/>
                <a:ext cx="542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PT Sans Narrow" charset="-52"/>
                    <a:ea typeface="PT Sans Narrow" charset="-52"/>
                    <a:cs typeface="PT Sans Narrow" charset="-52"/>
                  </a:rPr>
                  <a:t>Easy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326660" y="3385123"/>
              <a:ext cx="1078786" cy="369332"/>
              <a:chOff x="11902996" y="-1328663"/>
              <a:chExt cx="1078786" cy="36933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1902996" y="-1306930"/>
                <a:ext cx="277253" cy="277253"/>
              </a:xfrm>
              <a:prstGeom prst="rect">
                <a:avLst/>
              </a:prstGeom>
              <a:solidFill>
                <a:srgbClr val="F86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2157517" y="-1328663"/>
                <a:ext cx="824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PT Sans Narrow" charset="-52"/>
                    <a:ea typeface="PT Sans Narrow" charset="-52"/>
                    <a:cs typeface="PT Sans Narrow" charset="-52"/>
                  </a:rPr>
                  <a:t>Difficult</a:t>
                </a:r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660124" y="3356184"/>
              <a:ext cx="1383932" cy="369332"/>
              <a:chOff x="11908012" y="-239973"/>
              <a:chExt cx="1383932" cy="36933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1908012" y="-195013"/>
                <a:ext cx="277253" cy="277253"/>
              </a:xfrm>
              <a:prstGeom prst="rect">
                <a:avLst/>
              </a:prstGeom>
              <a:solidFill>
                <a:srgbClr val="F8F2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155094" y="-239973"/>
                <a:ext cx="1136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PT Sans Narrow" charset="-52"/>
                    <a:ea typeface="PT Sans Narrow" charset="-52"/>
                    <a:cs typeface="PT Sans Narrow" charset="-52"/>
                  </a:rPr>
                  <a:t>Challenging</a:t>
                </a:r>
                <a:endParaRPr lang="en-US" dirty="0"/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 flipV="1">
              <a:off x="1838396" y="3883029"/>
              <a:ext cx="9053381" cy="23671"/>
            </a:xfrm>
            <a:prstGeom prst="straightConnector1">
              <a:avLst/>
            </a:prstGeom>
            <a:ln w="38100">
              <a:gradFill flip="none" rotWithShape="1">
                <a:gsLst>
                  <a:gs pos="25000">
                    <a:srgbClr val="F8662F"/>
                  </a:gs>
                  <a:gs pos="50000">
                    <a:srgbClr val="F9F22A"/>
                  </a:gs>
                  <a:gs pos="75000">
                    <a:srgbClr val="72EF7B"/>
                  </a:gs>
                </a:gsLst>
                <a:lin ang="0" scaled="1"/>
                <a:tileRect/>
              </a:gra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025473" y="9588785"/>
              <a:ext cx="279704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6049636" y="4318943"/>
              <a:ext cx="980385" cy="1329103"/>
              <a:chOff x="48022" y="3552118"/>
              <a:chExt cx="980385" cy="132910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8022" y="3831589"/>
                <a:ext cx="980385" cy="1049632"/>
                <a:chOff x="850707" y="1263879"/>
                <a:chExt cx="980385" cy="1049632"/>
              </a:xfrm>
            </p:grpSpPr>
            <p:sp>
              <p:nvSpPr>
                <p:cNvPr id="103" name="Circular Arrow 102"/>
                <p:cNvSpPr/>
                <p:nvPr/>
              </p:nvSpPr>
              <p:spPr>
                <a:xfrm rot="65358">
                  <a:off x="850707" y="1263879"/>
                  <a:ext cx="980385" cy="1049632"/>
                </a:xfrm>
                <a:prstGeom prst="circularArrow">
                  <a:avLst>
                    <a:gd name="adj1" fmla="val 6961"/>
                    <a:gd name="adj2" fmla="val 1010738"/>
                    <a:gd name="adj3" fmla="val 20650948"/>
                    <a:gd name="adj4" fmla="val 10799995"/>
                    <a:gd name="adj5" fmla="val 12500"/>
                  </a:avLst>
                </a:prstGeom>
                <a:solidFill>
                  <a:srgbClr val="73EF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1035099" y="1639200"/>
                  <a:ext cx="63991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Step 1</a:t>
                  </a:r>
                  <a:endParaRPr lang="en-US" sz="1600" dirty="0"/>
                </a:p>
              </p:txBody>
            </p:sp>
          </p:grpSp>
          <p:sp>
            <p:nvSpPr>
              <p:cNvPr id="55" name="Rectangle 54"/>
              <p:cNvSpPr/>
              <p:nvPr/>
            </p:nvSpPr>
            <p:spPr>
              <a:xfrm>
                <a:off x="213951" y="3552118"/>
                <a:ext cx="6254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PT Sans Narrow" charset="-52"/>
                    <a:ea typeface="PT Sans Narrow" charset="-52"/>
                    <a:cs typeface="PT Sans Narrow" charset="-52"/>
                  </a:rPr>
                  <a:t>HIDS</a:t>
                </a:r>
                <a:endParaRPr lang="en-US" sz="1400" dirty="0"/>
              </a:p>
            </p:txBody>
          </p:sp>
        </p:grpSp>
        <p:cxnSp>
          <p:nvCxnSpPr>
            <p:cNvPr id="145" name="Straight Connector 144"/>
            <p:cNvCxnSpPr/>
            <p:nvPr/>
          </p:nvCxnSpPr>
          <p:spPr>
            <a:xfrm flipH="1">
              <a:off x="1838396" y="5973411"/>
              <a:ext cx="88092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1891607" y="8129864"/>
              <a:ext cx="8720586" cy="2932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011782" y="5169558"/>
              <a:ext cx="278758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088872" y="7263011"/>
              <a:ext cx="27302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9" idx="0"/>
            </p:cNvCxnSpPr>
            <p:nvPr/>
          </p:nvCxnSpPr>
          <p:spPr>
            <a:xfrm flipH="1">
              <a:off x="6572052" y="5343078"/>
              <a:ext cx="2914141" cy="10213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173" idx="0"/>
            </p:cNvCxnSpPr>
            <p:nvPr/>
          </p:nvCxnSpPr>
          <p:spPr>
            <a:xfrm flipH="1">
              <a:off x="6572052" y="7502779"/>
              <a:ext cx="3335183" cy="11468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Circular Arrow 167"/>
            <p:cNvSpPr/>
            <p:nvPr/>
          </p:nvSpPr>
          <p:spPr>
            <a:xfrm rot="10800000">
              <a:off x="6068042" y="4670759"/>
              <a:ext cx="980385" cy="1049632"/>
            </a:xfrm>
            <a:prstGeom prst="circularArrow">
              <a:avLst>
                <a:gd name="adj1" fmla="val 6961"/>
                <a:gd name="adj2" fmla="val 1010738"/>
                <a:gd name="adj3" fmla="val 20650948"/>
                <a:gd name="adj4" fmla="val 10799995"/>
                <a:gd name="adj5" fmla="val 12500"/>
              </a:avLst>
            </a:prstGeom>
            <a:solidFill>
              <a:srgbClr val="73EF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9809254" y="4316078"/>
              <a:ext cx="983723" cy="1395610"/>
              <a:chOff x="10242869" y="3254468"/>
              <a:chExt cx="983723" cy="1395610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10242869" y="3254468"/>
                <a:ext cx="980385" cy="1314054"/>
                <a:chOff x="1788520" y="3549253"/>
                <a:chExt cx="980385" cy="1314054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788520" y="3813675"/>
                  <a:ext cx="980385" cy="1049632"/>
                  <a:chOff x="850707" y="1263879"/>
                  <a:chExt cx="980385" cy="1049632"/>
                </a:xfrm>
              </p:grpSpPr>
              <p:sp>
                <p:nvSpPr>
                  <p:cNvPr id="99" name="Circular Arrow 98"/>
                  <p:cNvSpPr/>
                  <p:nvPr/>
                </p:nvSpPr>
                <p:spPr>
                  <a:xfrm rot="65358">
                    <a:off x="850707" y="1263879"/>
                    <a:ext cx="980385" cy="1049632"/>
                  </a:xfrm>
                  <a:prstGeom prst="circularArrow">
                    <a:avLst>
                      <a:gd name="adj1" fmla="val 6961"/>
                      <a:gd name="adj2" fmla="val 1010738"/>
                      <a:gd name="adj3" fmla="val 20650948"/>
                      <a:gd name="adj4" fmla="val 10799995"/>
                      <a:gd name="adj5" fmla="val 12500"/>
                    </a:avLst>
                  </a:prstGeom>
                  <a:solidFill>
                    <a:srgbClr val="73EF7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1035099" y="1656379"/>
                    <a:ext cx="639919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>
                        <a:latin typeface="PT Sans Narrow" charset="-52"/>
                        <a:ea typeface="PT Sans Narrow" charset="-52"/>
                        <a:cs typeface="PT Sans Narrow" charset="-52"/>
                      </a:rPr>
                      <a:t>Step 2</a:t>
                    </a:r>
                    <a:endParaRPr lang="en-US" sz="1600" dirty="0"/>
                  </a:p>
                </p:txBody>
              </p:sp>
            </p:grpSp>
            <p:sp>
              <p:nvSpPr>
                <p:cNvPr id="56" name="Rectangle 55"/>
                <p:cNvSpPr/>
                <p:nvPr/>
              </p:nvSpPr>
              <p:spPr>
                <a:xfrm>
                  <a:off x="1965966" y="3549253"/>
                  <a:ext cx="62549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NIDS</a:t>
                  </a:r>
                  <a:endParaRPr lang="en-US" sz="1400" dirty="0"/>
                </a:p>
              </p:txBody>
            </p:sp>
          </p:grpSp>
          <p:sp>
            <p:nvSpPr>
              <p:cNvPr id="169" name="Circular Arrow 168"/>
              <p:cNvSpPr/>
              <p:nvPr/>
            </p:nvSpPr>
            <p:spPr>
              <a:xfrm rot="10800000">
                <a:off x="10246207" y="3600446"/>
                <a:ext cx="980385" cy="1049632"/>
              </a:xfrm>
              <a:prstGeom prst="circularArrow">
                <a:avLst>
                  <a:gd name="adj1" fmla="val 6961"/>
                  <a:gd name="adj2" fmla="val 1010738"/>
                  <a:gd name="adj3" fmla="val 20650948"/>
                  <a:gd name="adj4" fmla="val 10799995"/>
                  <a:gd name="adj5" fmla="val 12500"/>
                </a:avLst>
              </a:prstGeom>
              <a:solidFill>
                <a:srgbClr val="73EF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5396890" y="6364416"/>
              <a:ext cx="2350323" cy="1473349"/>
              <a:chOff x="6230556" y="6322640"/>
              <a:chExt cx="2350323" cy="1473349"/>
            </a:xfrm>
          </p:grpSpPr>
          <p:sp>
            <p:nvSpPr>
              <p:cNvPr id="87" name="Circular Arrow 86"/>
              <p:cNvSpPr/>
              <p:nvPr/>
            </p:nvSpPr>
            <p:spPr>
              <a:xfrm rot="65358">
                <a:off x="6919574" y="6688484"/>
                <a:ext cx="980385" cy="1049632"/>
              </a:xfrm>
              <a:prstGeom prst="circularArrow">
                <a:avLst>
                  <a:gd name="adj1" fmla="val 6961"/>
                  <a:gd name="adj2" fmla="val 1010738"/>
                  <a:gd name="adj3" fmla="val 20650948"/>
                  <a:gd name="adj4" fmla="val 10799995"/>
                  <a:gd name="adj5" fmla="val 12500"/>
                </a:avLst>
              </a:prstGeom>
              <a:solidFill>
                <a:srgbClr val="F86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124714" y="7066565"/>
                <a:ext cx="639919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T Sans Narrow" charset="-52"/>
                    <a:ea typeface="PT Sans Narrow" charset="-52"/>
                    <a:cs typeface="PT Sans Narrow" charset="-52"/>
                  </a:rPr>
                  <a:t>Step 3</a:t>
                </a:r>
                <a:endParaRPr lang="en-US" sz="1600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230556" y="6322640"/>
                <a:ext cx="23503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PT Sans Narrow" charset="-52"/>
                    <a:ea typeface="PT Sans Narrow" charset="-52"/>
                    <a:cs typeface="PT Sans Narrow" charset="-52"/>
                  </a:rPr>
                  <a:t>Deploying OpenDaylight</a:t>
                </a:r>
                <a:endParaRPr lang="en-US" sz="2000" dirty="0"/>
              </a:p>
            </p:txBody>
          </p:sp>
          <p:sp>
            <p:nvSpPr>
              <p:cNvPr id="181" name="Circular Arrow 180"/>
              <p:cNvSpPr/>
              <p:nvPr/>
            </p:nvSpPr>
            <p:spPr>
              <a:xfrm rot="10800000">
                <a:off x="6942153" y="6746357"/>
                <a:ext cx="980385" cy="1049632"/>
              </a:xfrm>
              <a:prstGeom prst="circularArrow">
                <a:avLst>
                  <a:gd name="adj1" fmla="val 6961"/>
                  <a:gd name="adj2" fmla="val 1010738"/>
                  <a:gd name="adj3" fmla="val 20650948"/>
                  <a:gd name="adj4" fmla="val 10799995"/>
                  <a:gd name="adj5" fmla="val 12500"/>
                </a:avLst>
              </a:prstGeom>
              <a:solidFill>
                <a:srgbClr val="F86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9814919" y="6423302"/>
              <a:ext cx="988832" cy="1407321"/>
              <a:chOff x="8661182" y="6379473"/>
              <a:chExt cx="988832" cy="1407321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8669629" y="6679527"/>
                <a:ext cx="980385" cy="1049632"/>
                <a:chOff x="850707" y="1263879"/>
                <a:chExt cx="980385" cy="1049632"/>
              </a:xfrm>
              <a:solidFill>
                <a:srgbClr val="F8662F"/>
              </a:solidFill>
            </p:grpSpPr>
            <p:sp>
              <p:nvSpPr>
                <p:cNvPr id="83" name="Circular Arrow 82"/>
                <p:cNvSpPr/>
                <p:nvPr/>
              </p:nvSpPr>
              <p:spPr>
                <a:xfrm rot="65358">
                  <a:off x="850707" y="1263879"/>
                  <a:ext cx="980385" cy="1049632"/>
                </a:xfrm>
                <a:prstGeom prst="circularArrow">
                  <a:avLst>
                    <a:gd name="adj1" fmla="val 6961"/>
                    <a:gd name="adj2" fmla="val 1010738"/>
                    <a:gd name="adj3" fmla="val 20650948"/>
                    <a:gd name="adj4" fmla="val 10799995"/>
                    <a:gd name="adj5" fmla="val 125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020987" y="1644548"/>
                  <a:ext cx="639919" cy="3385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Step 4</a:t>
                  </a:r>
                  <a:endParaRPr lang="en-US" sz="1600" dirty="0"/>
                </a:p>
              </p:txBody>
            </p:sp>
          </p:grpSp>
          <p:sp>
            <p:nvSpPr>
              <p:cNvPr id="60" name="Rectangle 59"/>
              <p:cNvSpPr/>
              <p:nvPr/>
            </p:nvSpPr>
            <p:spPr>
              <a:xfrm>
                <a:off x="8661182" y="6379473"/>
                <a:ext cx="9733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PT Sans Narrow" charset="-52"/>
                    <a:ea typeface="PT Sans Narrow" charset="-52"/>
                    <a:cs typeface="PT Sans Narrow" charset="-52"/>
                  </a:rPr>
                  <a:t>Scripting</a:t>
                </a:r>
                <a:endParaRPr lang="en-US" sz="2000" dirty="0"/>
              </a:p>
            </p:txBody>
          </p:sp>
          <p:sp>
            <p:nvSpPr>
              <p:cNvPr id="182" name="Circular Arrow 181"/>
              <p:cNvSpPr/>
              <p:nvPr/>
            </p:nvSpPr>
            <p:spPr>
              <a:xfrm rot="10800000">
                <a:off x="8669628" y="6737162"/>
                <a:ext cx="980385" cy="1049632"/>
              </a:xfrm>
              <a:prstGeom prst="circularArrow">
                <a:avLst>
                  <a:gd name="adj1" fmla="val 6961"/>
                  <a:gd name="adj2" fmla="val 1010738"/>
                  <a:gd name="adj3" fmla="val 20650948"/>
                  <a:gd name="adj4" fmla="val 10799995"/>
                  <a:gd name="adj5" fmla="val 12500"/>
                </a:avLst>
              </a:prstGeom>
              <a:solidFill>
                <a:srgbClr val="F86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6083092" y="8649675"/>
              <a:ext cx="983273" cy="1463926"/>
              <a:chOff x="6006552" y="8649675"/>
              <a:chExt cx="983273" cy="1463926"/>
            </a:xfrm>
          </p:grpSpPr>
          <p:sp>
            <p:nvSpPr>
              <p:cNvPr id="79" name="Circular Arrow 78"/>
              <p:cNvSpPr/>
              <p:nvPr/>
            </p:nvSpPr>
            <p:spPr>
              <a:xfrm rot="65358">
                <a:off x="6009440" y="8999727"/>
                <a:ext cx="980385" cy="1049632"/>
              </a:xfrm>
              <a:prstGeom prst="circularArrow">
                <a:avLst>
                  <a:gd name="adj1" fmla="val 6961"/>
                  <a:gd name="adj2" fmla="val 1010738"/>
                  <a:gd name="adj3" fmla="val 20650948"/>
                  <a:gd name="adj4" fmla="val 10799995"/>
                  <a:gd name="adj5" fmla="val 12500"/>
                </a:avLst>
              </a:prstGeom>
              <a:solidFill>
                <a:srgbClr val="F9F22A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155015" y="9402989"/>
                <a:ext cx="639919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T Sans Narrow" charset="-52"/>
                    <a:ea typeface="PT Sans Narrow" charset="-52"/>
                    <a:cs typeface="PT Sans Narrow" charset="-52"/>
                  </a:rPr>
                  <a:t>Step 5</a:t>
                </a:r>
                <a:endParaRPr lang="en-US" sz="1600" dirty="0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6182766" y="8649675"/>
                <a:ext cx="6254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PT Sans Narrow" charset="-52"/>
                    <a:ea typeface="PT Sans Narrow" charset="-52"/>
                    <a:cs typeface="PT Sans Narrow" charset="-52"/>
                  </a:rPr>
                  <a:t>HIDS</a:t>
                </a:r>
                <a:endParaRPr lang="en-US" sz="1400" dirty="0"/>
              </a:p>
            </p:txBody>
          </p:sp>
          <p:sp>
            <p:nvSpPr>
              <p:cNvPr id="183" name="Circular Arrow 182"/>
              <p:cNvSpPr/>
              <p:nvPr/>
            </p:nvSpPr>
            <p:spPr>
              <a:xfrm rot="10800000">
                <a:off x="6006552" y="9063969"/>
                <a:ext cx="980385" cy="1049632"/>
              </a:xfrm>
              <a:prstGeom prst="circularArrow">
                <a:avLst>
                  <a:gd name="adj1" fmla="val 6961"/>
                  <a:gd name="adj2" fmla="val 1010738"/>
                  <a:gd name="adj3" fmla="val 20650948"/>
                  <a:gd name="adj4" fmla="val 10799995"/>
                  <a:gd name="adj5" fmla="val 12500"/>
                </a:avLst>
              </a:prstGeom>
              <a:solidFill>
                <a:srgbClr val="F9F22A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9804985" y="8649675"/>
              <a:ext cx="994543" cy="1447407"/>
              <a:chOff x="9838666" y="8644203"/>
              <a:chExt cx="994543" cy="1447407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9838666" y="8977736"/>
                <a:ext cx="980385" cy="1049632"/>
                <a:chOff x="850707" y="1263879"/>
                <a:chExt cx="980385" cy="1049632"/>
              </a:xfrm>
              <a:solidFill>
                <a:srgbClr val="F9F22A"/>
              </a:solidFill>
            </p:grpSpPr>
            <p:sp>
              <p:nvSpPr>
                <p:cNvPr id="75" name="Circular Arrow 74"/>
                <p:cNvSpPr/>
                <p:nvPr/>
              </p:nvSpPr>
              <p:spPr>
                <a:xfrm rot="65358">
                  <a:off x="850707" y="1263879"/>
                  <a:ext cx="980385" cy="1049632"/>
                </a:xfrm>
                <a:prstGeom prst="circularArrow">
                  <a:avLst>
                    <a:gd name="adj1" fmla="val 6961"/>
                    <a:gd name="adj2" fmla="val 1010738"/>
                    <a:gd name="adj3" fmla="val 20650948"/>
                    <a:gd name="adj4" fmla="val 10799995"/>
                    <a:gd name="adj5" fmla="val 12500"/>
                  </a:avLst>
                </a:prstGeom>
                <a:grpFill/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1039368" y="1681718"/>
                  <a:ext cx="683200" cy="3385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Step 6 </a:t>
                  </a:r>
                  <a:endParaRPr lang="en-US" sz="1600" dirty="0"/>
                </a:p>
              </p:txBody>
            </p:sp>
          </p:grpSp>
          <p:sp>
            <p:nvSpPr>
              <p:cNvPr id="174" name="Rectangle 173"/>
              <p:cNvSpPr/>
              <p:nvPr/>
            </p:nvSpPr>
            <p:spPr>
              <a:xfrm>
                <a:off x="10010370" y="8644203"/>
                <a:ext cx="6254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PT Sans Narrow" charset="-52"/>
                    <a:ea typeface="PT Sans Narrow" charset="-52"/>
                    <a:cs typeface="PT Sans Narrow" charset="-52"/>
                  </a:rPr>
                  <a:t>NIDS</a:t>
                </a:r>
                <a:endParaRPr lang="en-US" sz="1400" dirty="0"/>
              </a:p>
            </p:txBody>
          </p:sp>
          <p:sp>
            <p:nvSpPr>
              <p:cNvPr id="184" name="Circular Arrow 183"/>
              <p:cNvSpPr/>
              <p:nvPr/>
            </p:nvSpPr>
            <p:spPr>
              <a:xfrm rot="10800000">
                <a:off x="9852824" y="9041978"/>
                <a:ext cx="980385" cy="1049632"/>
              </a:xfrm>
              <a:prstGeom prst="circularArrow">
                <a:avLst>
                  <a:gd name="adj1" fmla="val 6961"/>
                  <a:gd name="adj2" fmla="val 1010738"/>
                  <a:gd name="adj3" fmla="val 20650948"/>
                  <a:gd name="adj4" fmla="val 10799995"/>
                  <a:gd name="adj5" fmla="val 12500"/>
                </a:avLst>
              </a:prstGeom>
              <a:solidFill>
                <a:srgbClr val="F9F22A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1778744" y="4071999"/>
              <a:ext cx="2955125" cy="1394120"/>
              <a:chOff x="1778744" y="4071999"/>
              <a:chExt cx="2955125" cy="1394120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1778744" y="4071999"/>
                <a:ext cx="23695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latin typeface="PT Sans Narrow" charset="-52"/>
                    <a:ea typeface="PT Sans Narrow" charset="-52"/>
                    <a:cs typeface="PT Sans Narrow" charset="-52"/>
                  </a:rPr>
                  <a:t>Sprint 1: Detect Threats</a:t>
                </a:r>
                <a:endParaRPr lang="en-US" sz="2000" b="1" dirty="0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838396" y="4542789"/>
                <a:ext cx="289547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PT Sans Narrow" charset="-52"/>
                    <a:ea typeface="PT Sans Narrow" charset="-52"/>
                    <a:cs typeface="PT Sans Narrow" charset="-52"/>
                  </a:rPr>
                  <a:t>+ Deploy and configure AlienVault</a:t>
                </a:r>
              </a:p>
              <a:p>
                <a:r>
                  <a:rPr lang="en-US" dirty="0">
                    <a:latin typeface="PT Sans Narrow" charset="-52"/>
                    <a:ea typeface="PT Sans Narrow" charset="-52"/>
                    <a:cs typeface="PT Sans Narrow" charset="-52"/>
                  </a:rPr>
                  <a:t>+ Test HIDS threat detection</a:t>
                </a:r>
              </a:p>
              <a:p>
                <a:r>
                  <a:rPr lang="en-US" dirty="0">
                    <a:latin typeface="PT Sans Narrow" charset="-52"/>
                    <a:ea typeface="PT Sans Narrow" charset="-52"/>
                    <a:cs typeface="PT Sans Narrow" charset="-52"/>
                  </a:rPr>
                  <a:t>+ Test NIDS threat detection</a:t>
                </a:r>
                <a:endParaRPr lang="en-US" dirty="0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1722018" y="6183773"/>
              <a:ext cx="3953519" cy="1397864"/>
              <a:chOff x="1722018" y="6183773"/>
              <a:chExt cx="3953519" cy="1397864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1722018" y="6183773"/>
                <a:ext cx="29219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latin typeface="PT Sans Narrow" charset="-52"/>
                    <a:ea typeface="PT Sans Narrow" charset="-52"/>
                    <a:cs typeface="PT Sans Narrow" charset="-52"/>
                  </a:rPr>
                  <a:t>Sprint 2: Automate Responses</a:t>
                </a:r>
                <a:endParaRPr lang="en-US" sz="2000" b="1" dirty="0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1781670" y="6658307"/>
                <a:ext cx="389386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PT Sans Narrow" charset="-52"/>
                    <a:ea typeface="PT Sans Narrow" charset="-52"/>
                    <a:cs typeface="PT Sans Narrow" charset="-52"/>
                  </a:rPr>
                  <a:t>+ Deploy and configure OpenDaylight</a:t>
                </a:r>
              </a:p>
              <a:p>
                <a:r>
                  <a:rPr lang="en-US" dirty="0">
                    <a:latin typeface="PT Sans Narrow" charset="-52"/>
                    <a:ea typeface="PT Sans Narrow" charset="-52"/>
                    <a:cs typeface="PT Sans Narrow" charset="-52"/>
                  </a:rPr>
                  <a:t>+ </a:t>
                </a:r>
                <a:r>
                  <a:rPr lang="en-US" sz="1600" dirty="0">
                    <a:latin typeface="PT Sans Narrow" charset="-52"/>
                    <a:ea typeface="PT Sans Narrow" charset="-52"/>
                    <a:cs typeface="PT Sans Narrow" charset="-52"/>
                  </a:rPr>
                  <a:t>Create scripts to block flows by OpenDaylight</a:t>
                </a:r>
              </a:p>
              <a:p>
                <a:r>
                  <a:rPr lang="en-US" dirty="0">
                    <a:latin typeface="PT Sans Narrow" charset="-52"/>
                    <a:ea typeface="PT Sans Narrow" charset="-52"/>
                    <a:cs typeface="PT Sans Narrow" charset="-52"/>
                  </a:rPr>
                  <a:t>+ Script testing</a:t>
                </a:r>
                <a:endParaRPr lang="en-US" dirty="0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1778744" y="8334092"/>
              <a:ext cx="3777593" cy="1395902"/>
              <a:chOff x="1778744" y="8334092"/>
              <a:chExt cx="3777593" cy="1395902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1778744" y="8334092"/>
                <a:ext cx="37064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latin typeface="PT Sans Narrow" charset="-52"/>
                    <a:ea typeface="PT Sans Narrow" charset="-52"/>
                    <a:cs typeface="PT Sans Narrow" charset="-52"/>
                  </a:rPr>
                  <a:t>Sprint 3: Automatically Isolate Threats</a:t>
                </a:r>
                <a:endParaRPr lang="en-US" sz="2000" b="1" dirty="0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838396" y="8806664"/>
                <a:ext cx="371794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PT Sans Narrow" charset="-52"/>
                    <a:ea typeface="PT Sans Narrow" charset="-52"/>
                    <a:cs typeface="PT Sans Narrow" charset="-52"/>
                  </a:rPr>
                  <a:t>+ Test SIEM threat detection mechanisms</a:t>
                </a:r>
              </a:p>
              <a:p>
                <a:r>
                  <a:rPr lang="en-US" dirty="0">
                    <a:latin typeface="PT Sans Narrow" charset="-52"/>
                    <a:ea typeface="PT Sans Narrow" charset="-52"/>
                    <a:cs typeface="PT Sans Narrow" charset="-52"/>
                  </a:rPr>
                  <a:t>+ Test automated script execution</a:t>
                </a:r>
              </a:p>
              <a:p>
                <a:r>
                  <a:rPr lang="en-US" dirty="0">
                    <a:latin typeface="PT Sans Narrow" charset="-52"/>
                    <a:ea typeface="PT Sans Narrow" charset="-52"/>
                    <a:cs typeface="PT Sans Narrow" charset="-52"/>
                  </a:rPr>
                  <a:t>+ Test automated isolation via OpenDaylight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331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693073186"/>
              </p:ext>
            </p:extLst>
          </p:nvPr>
        </p:nvGraphicFramePr>
        <p:xfrm>
          <a:off x="361282" y="449203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3721661" y="9970518"/>
            <a:ext cx="14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Level of Impact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-211554" y="6970447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PT Sans Narrow" charset="-52"/>
                <a:ea typeface="PT Sans Narrow" charset="-52"/>
                <a:cs typeface="PT Sans Narrow" charset="-52"/>
              </a:rPr>
              <a:t>Probability</a:t>
            </a:r>
            <a:endParaRPr 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77771" y="5680596"/>
            <a:ext cx="246888" cy="256032"/>
          </a:xfrm>
          <a:prstGeom prst="rect">
            <a:avLst/>
          </a:prstGeom>
          <a:solidFill>
            <a:srgbClr val="38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77771" y="6262764"/>
            <a:ext cx="246888" cy="256032"/>
          </a:xfrm>
          <a:prstGeom prst="rect">
            <a:avLst/>
          </a:prstGeom>
          <a:solidFill>
            <a:srgbClr val="92D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77771" y="6844932"/>
            <a:ext cx="246888" cy="256032"/>
          </a:xfrm>
          <a:prstGeom prst="rect">
            <a:avLst/>
          </a:prstGeom>
          <a:solidFill>
            <a:srgbClr val="F9D4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77771" y="7427100"/>
            <a:ext cx="246888" cy="256032"/>
          </a:xfrm>
          <a:prstGeom prst="rect">
            <a:avLst/>
          </a:prstGeom>
          <a:solidFill>
            <a:srgbClr val="F8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77771" y="8009268"/>
            <a:ext cx="246888" cy="256032"/>
          </a:xfrm>
          <a:prstGeom prst="rect">
            <a:avLst/>
          </a:prstGeom>
          <a:solidFill>
            <a:srgbClr val="F75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77771" y="8591436"/>
            <a:ext cx="246888" cy="256032"/>
          </a:xfrm>
          <a:prstGeom prst="rect">
            <a:avLst/>
          </a:prstGeom>
          <a:solidFill>
            <a:srgbClr val="F71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24659" y="5623946"/>
            <a:ext cx="19335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PT Sans Narrow" charset="-52"/>
                <a:ea typeface="PT Sans Narrow" charset="-52"/>
                <a:cs typeface="PT Sans Narrow" charset="-52"/>
              </a:rPr>
              <a:t>Unsuitable configuration</a:t>
            </a:r>
            <a:endParaRPr lang="en-US" sz="1600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24661" y="6206114"/>
            <a:ext cx="17706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PT Sans Narrow" charset="-52"/>
                <a:ea typeface="PT Sans Narrow" charset="-52"/>
                <a:cs typeface="PT Sans Narrow" charset="-52"/>
              </a:rPr>
              <a:t>Loss of Container Data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824660" y="6788282"/>
            <a:ext cx="1933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PT Sans Narrow" charset="-52"/>
                <a:ea typeface="PT Sans Narrow" charset="-52"/>
                <a:cs typeface="PT Sans Narrow" charset="-52"/>
              </a:rPr>
              <a:t>AlienVault Error</a:t>
            </a:r>
            <a:endParaRPr lang="en-US" sz="1600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824659" y="7385839"/>
            <a:ext cx="2414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PT Sans Narrow" charset="-52"/>
                <a:ea typeface="PT Sans Narrow" charset="-52"/>
                <a:cs typeface="PT Sans Narrow" charset="-52"/>
              </a:rPr>
              <a:t>OpenDaylight Error</a:t>
            </a:r>
            <a:endParaRPr lang="en-US" sz="1600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24659" y="7968007"/>
            <a:ext cx="2414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PT Sans Narrow" charset="-52"/>
                <a:ea typeface="PT Sans Narrow" charset="-52"/>
                <a:cs typeface="PT Sans Narrow" charset="-52"/>
              </a:rPr>
              <a:t>Script / </a:t>
            </a:r>
            <a:r>
              <a:rPr lang="en-US" sz="1600" dirty="0" smtClean="0">
                <a:latin typeface="PT Sans Narrow" charset="-52"/>
                <a:ea typeface="PT Sans Narrow" charset="-52"/>
                <a:cs typeface="PT Sans Narrow" charset="-52"/>
              </a:rPr>
              <a:t>Runtime</a:t>
            </a:r>
            <a:endParaRPr lang="en-US" sz="1600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24659" y="8550175"/>
            <a:ext cx="24140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PT Sans Narrow" charset="-52"/>
                <a:ea typeface="PT Sans Narrow" charset="-52"/>
                <a:cs typeface="PT Sans Narrow" charset="-52"/>
              </a:rPr>
              <a:t>Software Incompatibility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80209" y="9772198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PT Sans Narrow" charset="-52"/>
                <a:ea typeface="PT Sans Narrow" charset="-52"/>
                <a:cs typeface="PT Sans Narrow" charset="-52"/>
              </a:rPr>
              <a:t>10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3146531" y="9772197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latin typeface="PT Sans Narrow" charset="-52"/>
                <a:ea typeface="PT Sans Narrow" charset="-52"/>
                <a:cs typeface="PT Sans Narrow" charset="-52"/>
              </a:rPr>
              <a:t>20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4425281" y="9766059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latin typeface="PT Sans Narrow" charset="-52"/>
                <a:ea typeface="PT Sans Narrow" charset="-52"/>
                <a:cs typeface="PT Sans Narrow" charset="-52"/>
              </a:rPr>
              <a:t>40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671264" y="9766058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latin typeface="PT Sans Narrow" charset="-52"/>
                <a:ea typeface="PT Sans Narrow" charset="-52"/>
                <a:cs typeface="PT Sans Narrow" charset="-52"/>
              </a:rPr>
              <a:t>60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6917247" y="9745235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latin typeface="PT Sans Narrow" charset="-52"/>
                <a:ea typeface="PT Sans Narrow" charset="-52"/>
                <a:cs typeface="PT Sans Narrow" charset="-52"/>
              </a:rPr>
              <a:t>80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8163230" y="9745234"/>
            <a:ext cx="3914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PT Sans Narrow" charset="-52"/>
                <a:ea typeface="PT Sans Narrow" charset="-52"/>
                <a:cs typeface="PT Sans Narrow" charset="-52"/>
              </a:rPr>
              <a:t>100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859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val 111"/>
          <p:cNvSpPr/>
          <p:nvPr/>
        </p:nvSpPr>
        <p:spPr>
          <a:xfrm>
            <a:off x="797696" y="8668725"/>
            <a:ext cx="914400" cy="914400"/>
          </a:xfrm>
          <a:prstGeom prst="ellipse">
            <a:avLst/>
          </a:prstGeom>
          <a:solidFill>
            <a:srgbClr val="F1B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1</a:t>
            </a:r>
            <a:endParaRPr lang="en-US" sz="2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138597" y="8668725"/>
            <a:ext cx="914400" cy="914400"/>
          </a:xfrm>
          <a:prstGeom prst="ellipse">
            <a:avLst/>
          </a:prstGeom>
          <a:solidFill>
            <a:srgbClr val="F55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</a:t>
            </a:r>
            <a:endParaRPr lang="en-US" sz="2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9479498" y="8668725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3</a:t>
            </a:r>
            <a:endParaRPr lang="en-US" sz="2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67098" y="9583125"/>
            <a:ext cx="217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PT Sans Narrow" charset="-52"/>
                <a:ea typeface="PT Sans Narrow" charset="-52"/>
                <a:cs typeface="PT Sans Narrow" charset="-52"/>
              </a:rPr>
              <a:t>EICAR file is downloaded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3624680" y="9583125"/>
            <a:ext cx="3942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PT Sans Narrow" charset="-52"/>
                <a:ea typeface="PT Sans Narrow" charset="-52"/>
                <a:cs typeface="PT Sans Narrow" charset="-52"/>
              </a:rPr>
              <a:t>AlienVault HIDS </a:t>
            </a:r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agent detects simulated threat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8078248" y="9583125"/>
            <a:ext cx="370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Security event is created </a:t>
            </a:r>
            <a:r>
              <a:rPr lang="en-US" smtClean="0">
                <a:latin typeface="PT Sans Narrow" charset="-52"/>
                <a:ea typeface="PT Sans Narrow" charset="-52"/>
                <a:cs typeface="PT Sans Narrow" charset="-52"/>
              </a:rPr>
              <a:t>on AlienVault SIEM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04499" y="3843643"/>
            <a:ext cx="7567689" cy="4578335"/>
            <a:chOff x="851130" y="5285799"/>
            <a:chExt cx="7567689" cy="4578335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4358100" y="7212840"/>
              <a:ext cx="651258" cy="85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4687817" y="5896883"/>
              <a:ext cx="889163" cy="11014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570949" y="7435890"/>
              <a:ext cx="219533" cy="7422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576978" y="7427387"/>
              <a:ext cx="95672" cy="7634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76978" y="7427387"/>
              <a:ext cx="1569552" cy="760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570948" y="8756969"/>
              <a:ext cx="1" cy="5113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22" idx="3"/>
            </p:cNvCxnSpPr>
            <p:nvPr/>
          </p:nvCxnSpPr>
          <p:spPr>
            <a:xfrm flipH="1" flipV="1">
              <a:off x="2452665" y="8467154"/>
              <a:ext cx="778816" cy="3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680117" y="8761767"/>
              <a:ext cx="1" cy="5065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012117" y="8477733"/>
              <a:ext cx="794949" cy="24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146532" y="8767155"/>
              <a:ext cx="466411" cy="4843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921564" y="8473320"/>
              <a:ext cx="1411620" cy="68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222860" y="7006791"/>
              <a:ext cx="1135240" cy="4290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vSRX Firewall 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09358" y="6998290"/>
              <a:ext cx="1135240" cy="4290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vSRX Firewall 2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51130" y="9253314"/>
              <a:ext cx="1611753" cy="595809"/>
              <a:chOff x="5373125" y="4597114"/>
              <a:chExt cx="1611753" cy="59580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373125" y="4597114"/>
                <a:ext cx="1611753" cy="59580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Host </a:t>
                </a:r>
                <a:r>
                  <a:rPr lang="en-US" sz="1200" dirty="0" smtClean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1 </a:t>
                </a:r>
                <a:r>
                  <a:rPr lang="en-US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– Ubuntu Container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5536992" y="4857703"/>
                <a:ext cx="1245247" cy="27235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smtClean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AlienVault HIDS </a:t>
                </a:r>
                <a:r>
                  <a:rPr lang="en-US" sz="1000" b="1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Agent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773736" y="8177732"/>
              <a:ext cx="678931" cy="578840"/>
              <a:chOff x="3191933" y="5113234"/>
              <a:chExt cx="678931" cy="57884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xmlns="" id="{7E9D4301-3A5A-4A12-BB83-679D38454518}"/>
                  </a:ext>
                </a:extLst>
              </p:cNvPr>
              <p:cNvGrpSpPr/>
              <p:nvPr/>
            </p:nvGrpSpPr>
            <p:grpSpPr>
              <a:xfrm>
                <a:off x="3191933" y="5113234"/>
                <a:ext cx="678931" cy="578840"/>
                <a:chOff x="1971412" y="3011648"/>
                <a:chExt cx="678931" cy="578840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xmlns="" id="{B8F0B633-7347-45B5-8AA8-AABB14F0EF87}"/>
                    </a:ext>
                  </a:extLst>
                </p:cNvPr>
                <p:cNvSpPr/>
                <p:nvPr/>
              </p:nvSpPr>
              <p:spPr>
                <a:xfrm>
                  <a:off x="1971412" y="3011648"/>
                  <a:ext cx="678931" cy="57884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50" dirty="0"/>
                </a:p>
                <a:p>
                  <a:pPr algn="ctr"/>
                  <a:endParaRPr lang="en-GB" sz="1050" dirty="0"/>
                </a:p>
                <a:p>
                  <a:pPr algn="ctr"/>
                  <a:r>
                    <a:rPr lang="en-GB" sz="1050" dirty="0">
                      <a:solidFill>
                        <a:schemeClr val="tx1"/>
                      </a:solidFill>
                      <a:latin typeface="PT Sans Narrow" charset="-52"/>
                      <a:ea typeface="PT Sans Narrow" charset="-52"/>
                      <a:cs typeface="PT Sans Narrow" charset="-52"/>
                    </a:rPr>
                    <a:t>OvS 1</a:t>
                  </a:r>
                </a:p>
              </p:txBody>
            </p:sp>
            <p:sp>
              <p:nvSpPr>
                <p:cNvPr id="34" name="Arrow: Right 26">
                  <a:extLst>
                    <a:ext uri="{FF2B5EF4-FFF2-40B4-BE49-F238E27FC236}">
                      <a16:creationId xmlns:a16="http://schemas.microsoft.com/office/drawing/2014/main" xmlns="" id="{D30171E1-25A9-4973-A44A-E1EFFA61D44A}"/>
                    </a:ext>
                  </a:extLst>
                </p:cNvPr>
                <p:cNvSpPr/>
                <p:nvPr/>
              </p:nvSpPr>
              <p:spPr>
                <a:xfrm>
                  <a:off x="2069862" y="3070221"/>
                  <a:ext cx="511728" cy="147495"/>
                </a:xfrm>
                <a:prstGeom prst="rightArrow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50"/>
                </a:p>
              </p:txBody>
            </p:sp>
          </p:grpSp>
          <p:sp>
            <p:nvSpPr>
              <p:cNvPr id="32" name="Arrow: Right 26">
                <a:extLst>
                  <a:ext uri="{FF2B5EF4-FFF2-40B4-BE49-F238E27FC236}">
                    <a16:creationId xmlns:a16="http://schemas.microsoft.com/office/drawing/2014/main" xmlns="" id="{D30171E1-25A9-4973-A44A-E1EFFA61D44A}"/>
                  </a:ext>
                </a:extLst>
              </p:cNvPr>
              <p:cNvSpPr/>
              <p:nvPr/>
            </p:nvSpPr>
            <p:spPr>
              <a:xfrm rot="10800000">
                <a:off x="3284221" y="5325375"/>
                <a:ext cx="511728" cy="147495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231483" y="8178129"/>
              <a:ext cx="678931" cy="578840"/>
              <a:chOff x="3191933" y="5113234"/>
              <a:chExt cx="678931" cy="57884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xmlns="" id="{7E9D4301-3A5A-4A12-BB83-679D38454518}"/>
                  </a:ext>
                </a:extLst>
              </p:cNvPr>
              <p:cNvGrpSpPr/>
              <p:nvPr/>
            </p:nvGrpSpPr>
            <p:grpSpPr>
              <a:xfrm>
                <a:off x="3191933" y="5113234"/>
                <a:ext cx="678931" cy="578840"/>
                <a:chOff x="1971412" y="3011648"/>
                <a:chExt cx="678931" cy="57884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xmlns="" id="{B8F0B633-7347-45B5-8AA8-AABB14F0EF87}"/>
                    </a:ext>
                  </a:extLst>
                </p:cNvPr>
                <p:cNvSpPr/>
                <p:nvPr/>
              </p:nvSpPr>
              <p:spPr>
                <a:xfrm>
                  <a:off x="1971412" y="3011648"/>
                  <a:ext cx="678931" cy="57884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50" dirty="0"/>
                </a:p>
                <a:p>
                  <a:pPr algn="ctr"/>
                  <a:endParaRPr lang="en-GB" sz="1050" dirty="0"/>
                </a:p>
                <a:p>
                  <a:pPr algn="ctr"/>
                  <a:r>
                    <a:rPr lang="en-GB" sz="1050" dirty="0">
                      <a:solidFill>
                        <a:schemeClr val="tx1"/>
                      </a:solidFill>
                      <a:latin typeface="PT Sans Narrow" charset="-52"/>
                      <a:ea typeface="PT Sans Narrow" charset="-52"/>
                      <a:cs typeface="PT Sans Narrow" charset="-52"/>
                    </a:rPr>
                    <a:t>OvS 2</a:t>
                  </a:r>
                </a:p>
              </p:txBody>
            </p:sp>
            <p:sp>
              <p:nvSpPr>
                <p:cNvPr id="39" name="Arrow: Right 26">
                  <a:extLst>
                    <a:ext uri="{FF2B5EF4-FFF2-40B4-BE49-F238E27FC236}">
                      <a16:creationId xmlns:a16="http://schemas.microsoft.com/office/drawing/2014/main" xmlns="" id="{D30171E1-25A9-4973-A44A-E1EFFA61D44A}"/>
                    </a:ext>
                  </a:extLst>
                </p:cNvPr>
                <p:cNvSpPr/>
                <p:nvPr/>
              </p:nvSpPr>
              <p:spPr>
                <a:xfrm>
                  <a:off x="2069862" y="3070221"/>
                  <a:ext cx="511728" cy="147495"/>
                </a:xfrm>
                <a:prstGeom prst="rightArrow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50"/>
                </a:p>
              </p:txBody>
            </p:sp>
          </p:grpSp>
          <p:sp>
            <p:nvSpPr>
              <p:cNvPr id="37" name="Arrow: Right 26">
                <a:extLst>
                  <a:ext uri="{FF2B5EF4-FFF2-40B4-BE49-F238E27FC236}">
                    <a16:creationId xmlns:a16="http://schemas.microsoft.com/office/drawing/2014/main" xmlns="" id="{D30171E1-25A9-4973-A44A-E1EFFA61D44A}"/>
                  </a:ext>
                </a:extLst>
              </p:cNvPr>
              <p:cNvSpPr/>
              <p:nvPr/>
            </p:nvSpPr>
            <p:spPr>
              <a:xfrm rot="10800000">
                <a:off x="3284221" y="5325375"/>
                <a:ext cx="511728" cy="147495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340652" y="8182925"/>
              <a:ext cx="678931" cy="578840"/>
              <a:chOff x="3191933" y="5113234"/>
              <a:chExt cx="678931" cy="57884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xmlns="" id="{7E9D4301-3A5A-4A12-BB83-679D38454518}"/>
                  </a:ext>
                </a:extLst>
              </p:cNvPr>
              <p:cNvGrpSpPr/>
              <p:nvPr/>
            </p:nvGrpSpPr>
            <p:grpSpPr>
              <a:xfrm>
                <a:off x="3191933" y="5113234"/>
                <a:ext cx="678931" cy="578840"/>
                <a:chOff x="1971412" y="3011648"/>
                <a:chExt cx="678931" cy="57884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xmlns="" id="{B8F0B633-7347-45B5-8AA8-AABB14F0EF87}"/>
                    </a:ext>
                  </a:extLst>
                </p:cNvPr>
                <p:cNvSpPr/>
                <p:nvPr/>
              </p:nvSpPr>
              <p:spPr>
                <a:xfrm>
                  <a:off x="1971412" y="3011648"/>
                  <a:ext cx="678931" cy="57884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50" dirty="0"/>
                </a:p>
                <a:p>
                  <a:pPr algn="ctr"/>
                  <a:endParaRPr lang="en-GB" sz="1050" dirty="0"/>
                </a:p>
                <a:p>
                  <a:pPr algn="ctr"/>
                  <a:r>
                    <a:rPr lang="en-GB" sz="1050" dirty="0">
                      <a:solidFill>
                        <a:schemeClr val="tx1"/>
                      </a:solidFill>
                      <a:latin typeface="PT Sans Narrow" charset="-52"/>
                      <a:ea typeface="PT Sans Narrow" charset="-52"/>
                      <a:cs typeface="PT Sans Narrow" charset="-52"/>
                    </a:rPr>
                    <a:t>OvS 3</a:t>
                  </a:r>
                </a:p>
              </p:txBody>
            </p:sp>
            <p:sp>
              <p:nvSpPr>
                <p:cNvPr id="44" name="Arrow: Right 26">
                  <a:extLst>
                    <a:ext uri="{FF2B5EF4-FFF2-40B4-BE49-F238E27FC236}">
                      <a16:creationId xmlns:a16="http://schemas.microsoft.com/office/drawing/2014/main" xmlns="" id="{D30171E1-25A9-4973-A44A-E1EFFA61D44A}"/>
                    </a:ext>
                  </a:extLst>
                </p:cNvPr>
                <p:cNvSpPr/>
                <p:nvPr/>
              </p:nvSpPr>
              <p:spPr>
                <a:xfrm>
                  <a:off x="2069862" y="3070221"/>
                  <a:ext cx="511728" cy="147495"/>
                </a:xfrm>
                <a:prstGeom prst="rightArrow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50"/>
                </a:p>
              </p:txBody>
            </p:sp>
          </p:grpSp>
          <p:sp>
            <p:nvSpPr>
              <p:cNvPr id="42" name="Arrow: Right 26">
                <a:extLst>
                  <a:ext uri="{FF2B5EF4-FFF2-40B4-BE49-F238E27FC236}">
                    <a16:creationId xmlns:a16="http://schemas.microsoft.com/office/drawing/2014/main" xmlns="" id="{D30171E1-25A9-4973-A44A-E1EFFA61D44A}"/>
                  </a:ext>
                </a:extLst>
              </p:cNvPr>
              <p:cNvSpPr/>
              <p:nvPr/>
            </p:nvSpPr>
            <p:spPr>
              <a:xfrm rot="10800000">
                <a:off x="3284221" y="5325375"/>
                <a:ext cx="511728" cy="147495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815734" y="8191185"/>
              <a:ext cx="678931" cy="578840"/>
              <a:chOff x="3191933" y="5113234"/>
              <a:chExt cx="678931" cy="57884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xmlns="" id="{7E9D4301-3A5A-4A12-BB83-679D38454518}"/>
                  </a:ext>
                </a:extLst>
              </p:cNvPr>
              <p:cNvGrpSpPr/>
              <p:nvPr/>
            </p:nvGrpSpPr>
            <p:grpSpPr>
              <a:xfrm>
                <a:off x="3191933" y="5113234"/>
                <a:ext cx="678931" cy="578840"/>
                <a:chOff x="1971412" y="3011648"/>
                <a:chExt cx="678931" cy="57884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xmlns="" id="{B8F0B633-7347-45B5-8AA8-AABB14F0EF87}"/>
                    </a:ext>
                  </a:extLst>
                </p:cNvPr>
                <p:cNvSpPr/>
                <p:nvPr/>
              </p:nvSpPr>
              <p:spPr>
                <a:xfrm>
                  <a:off x="1971412" y="3011648"/>
                  <a:ext cx="678931" cy="57884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50" dirty="0"/>
                </a:p>
                <a:p>
                  <a:pPr algn="ctr"/>
                  <a:endParaRPr lang="en-GB" sz="1050" dirty="0"/>
                </a:p>
                <a:p>
                  <a:pPr algn="ctr"/>
                  <a:r>
                    <a:rPr lang="en-GB" sz="1050" dirty="0">
                      <a:solidFill>
                        <a:schemeClr val="tx1"/>
                      </a:solidFill>
                      <a:latin typeface="PT Sans Narrow" charset="-52"/>
                      <a:ea typeface="PT Sans Narrow" charset="-52"/>
                      <a:cs typeface="PT Sans Narrow" charset="-52"/>
                    </a:rPr>
                    <a:t>OvS 4</a:t>
                  </a:r>
                </a:p>
              </p:txBody>
            </p:sp>
            <p:sp>
              <p:nvSpPr>
                <p:cNvPr id="49" name="Arrow: Right 26">
                  <a:extLst>
                    <a:ext uri="{FF2B5EF4-FFF2-40B4-BE49-F238E27FC236}">
                      <a16:creationId xmlns:a16="http://schemas.microsoft.com/office/drawing/2014/main" xmlns="" id="{D30171E1-25A9-4973-A44A-E1EFFA61D44A}"/>
                    </a:ext>
                  </a:extLst>
                </p:cNvPr>
                <p:cNvSpPr/>
                <p:nvPr/>
              </p:nvSpPr>
              <p:spPr>
                <a:xfrm>
                  <a:off x="2069862" y="3070221"/>
                  <a:ext cx="511728" cy="147495"/>
                </a:xfrm>
                <a:prstGeom prst="rightArrow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50"/>
                </a:p>
              </p:txBody>
            </p:sp>
          </p:grpSp>
          <p:sp>
            <p:nvSpPr>
              <p:cNvPr id="47" name="Arrow: Right 26">
                <a:extLst>
                  <a:ext uri="{FF2B5EF4-FFF2-40B4-BE49-F238E27FC236}">
                    <a16:creationId xmlns:a16="http://schemas.microsoft.com/office/drawing/2014/main" xmlns="" id="{D30171E1-25A9-4973-A44A-E1EFFA61D44A}"/>
                  </a:ext>
                </a:extLst>
              </p:cNvPr>
              <p:cNvSpPr/>
              <p:nvPr/>
            </p:nvSpPr>
            <p:spPr>
              <a:xfrm rot="10800000">
                <a:off x="3284221" y="5325375"/>
                <a:ext cx="511728" cy="147495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765071" y="9268325"/>
              <a:ext cx="1611753" cy="595809"/>
              <a:chOff x="5373125" y="4597114"/>
              <a:chExt cx="1611753" cy="595809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5373125" y="4597114"/>
                <a:ext cx="1611753" cy="59580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Host 2 – Ubuntu Container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5536992" y="4857703"/>
                <a:ext cx="1245247" cy="272352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AlienVault HIDS </a:t>
                </a:r>
                <a:r>
                  <a:rPr lang="en-US" sz="10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Agent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74240" y="9268324"/>
              <a:ext cx="1611753" cy="595809"/>
              <a:chOff x="5373125" y="4597114"/>
              <a:chExt cx="1611753" cy="595809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5373125" y="4597114"/>
                <a:ext cx="1611753" cy="59580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Host 3 – Ubuntu Container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5536992" y="4857703"/>
                <a:ext cx="1245247" cy="272352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AlienVault HIDS </a:t>
                </a:r>
                <a:r>
                  <a:rPr lang="en-US" sz="10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Agent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807066" y="9251458"/>
              <a:ext cx="1611753" cy="595809"/>
              <a:chOff x="5373125" y="4597114"/>
              <a:chExt cx="1611753" cy="595809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5373125" y="4597114"/>
                <a:ext cx="1611753" cy="59580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Host 4 – Ubuntu Container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5536992" y="4857703"/>
                <a:ext cx="1245247" cy="272352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AlienVault HIDS </a:t>
                </a:r>
                <a:r>
                  <a:rPr lang="en-US" sz="10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Agent</a:t>
                </a:r>
              </a:p>
            </p:txBody>
          </p:sp>
        </p:grpSp>
        <p:sp>
          <p:nvSpPr>
            <p:cNvPr id="59" name="Cloud 58"/>
            <p:cNvSpPr/>
            <p:nvPr/>
          </p:nvSpPr>
          <p:spPr>
            <a:xfrm>
              <a:off x="4120350" y="5285799"/>
              <a:ext cx="1134930" cy="611735"/>
            </a:xfrm>
            <a:prstGeom prst="clou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Gateway</a:t>
              </a:r>
            </a:p>
          </p:txBody>
        </p:sp>
      </p:grpSp>
      <p:sp>
        <p:nvSpPr>
          <p:cNvPr id="61" name="Cloud 60"/>
          <p:cNvSpPr/>
          <p:nvPr/>
        </p:nvSpPr>
        <p:spPr>
          <a:xfrm>
            <a:off x="7660639" y="2470739"/>
            <a:ext cx="1304228" cy="611735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EICAR file</a:t>
            </a:r>
            <a:endParaRPr lang="en-US" sz="1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8907804" y="4648726"/>
            <a:ext cx="2843669" cy="3792863"/>
            <a:chOff x="5696827" y="1778828"/>
            <a:chExt cx="3519413" cy="4694164"/>
          </a:xfrm>
        </p:grpSpPr>
        <p:sp>
          <p:nvSpPr>
            <p:cNvPr id="63" name="Rectangle 62"/>
            <p:cNvSpPr/>
            <p:nvPr/>
          </p:nvSpPr>
          <p:spPr>
            <a:xfrm>
              <a:off x="5703606" y="1778828"/>
              <a:ext cx="3512634" cy="12019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30555" y="5984956"/>
              <a:ext cx="3258737" cy="3537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Host OS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6827" y="3058898"/>
              <a:ext cx="3512635" cy="341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6925222" y="5631229"/>
              <a:ext cx="2164069" cy="3537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Log Collector</a:t>
              </a:r>
              <a:endParaRPr lang="en-GB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9753" y="5277500"/>
              <a:ext cx="3258737" cy="3537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Log Aggregator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9753" y="4923771"/>
              <a:ext cx="3258737" cy="353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Database</a:t>
              </a:r>
              <a:endParaRPr lang="en-GB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9753" y="4570041"/>
              <a:ext cx="1609159" cy="353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Log Retention Daemon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7438912" y="4570042"/>
              <a:ext cx="1650379" cy="353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Log Analysis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9753" y="4216309"/>
              <a:ext cx="1609159" cy="353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RBAC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7438912" y="4216310"/>
              <a:ext cx="1650379" cy="353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Events and Alarms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8952" y="3884695"/>
              <a:ext cx="1609159" cy="353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Reporting Daemon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7438111" y="3884696"/>
              <a:ext cx="1650379" cy="353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Detection Algorithms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8952" y="3530961"/>
              <a:ext cx="1609159" cy="3537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User Activity Daemon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7438111" y="3530962"/>
              <a:ext cx="1650379" cy="3537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Correlation Engine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9753" y="3182062"/>
              <a:ext cx="3258737" cy="353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SIEM Rules </a:t>
              </a:r>
              <a:r>
                <a:rPr lang="en-GB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and Configuration</a:t>
              </a:r>
              <a:endParaRPr lang="en-GB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9754" y="2724838"/>
              <a:ext cx="698243" cy="4635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Web UI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6527998" y="2724838"/>
              <a:ext cx="2560492" cy="463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AlienVault Instance</a:t>
              </a:r>
              <a:endParaRPr lang="en-GB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29753" y="5631228"/>
              <a:ext cx="1095469" cy="3537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Listening Agent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08742" y="2239036"/>
              <a:ext cx="3258737" cy="35372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Threat Detection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5808742" y="1896362"/>
              <a:ext cx="3258737" cy="3537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Incident Analysis</a:t>
              </a:r>
            </a:p>
          </p:txBody>
        </p:sp>
      </p:grpSp>
      <p:cxnSp>
        <p:nvCxnSpPr>
          <p:cNvPr id="85" name="Straight Arrow Connector 84"/>
          <p:cNvCxnSpPr>
            <a:stCxn id="61" idx="2"/>
          </p:cNvCxnSpPr>
          <p:nvPr/>
        </p:nvCxnSpPr>
        <p:spPr>
          <a:xfrm flipH="1">
            <a:off x="4514936" y="2776607"/>
            <a:ext cx="3149749" cy="109134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3034084" y="4454727"/>
            <a:ext cx="598563" cy="104658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5" idx="1"/>
          </p:cNvCxnSpPr>
          <p:nvPr/>
        </p:nvCxnSpPr>
        <p:spPr>
          <a:xfrm flipH="1">
            <a:off x="1356250" y="5779185"/>
            <a:ext cx="1219979" cy="90891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3" idx="1"/>
          </p:cNvCxnSpPr>
          <p:nvPr/>
        </p:nvCxnSpPr>
        <p:spPr>
          <a:xfrm flipH="1">
            <a:off x="704992" y="7024996"/>
            <a:ext cx="422113" cy="73645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8" idx="0"/>
            <a:endCxn id="33" idx="2"/>
          </p:cNvCxnSpPr>
          <p:nvPr/>
        </p:nvCxnSpPr>
        <p:spPr>
          <a:xfrm flipV="1">
            <a:off x="1010376" y="7314416"/>
            <a:ext cx="456195" cy="4967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1645527" y="6029000"/>
            <a:ext cx="928589" cy="6799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25" idx="0"/>
          </p:cNvCxnSpPr>
          <p:nvPr/>
        </p:nvCxnSpPr>
        <p:spPr>
          <a:xfrm flipV="1">
            <a:off x="3143849" y="4461451"/>
            <a:ext cx="652568" cy="1103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9" idx="0"/>
            <a:endCxn id="80" idx="1"/>
          </p:cNvCxnSpPr>
          <p:nvPr/>
        </p:nvCxnSpPr>
        <p:spPr>
          <a:xfrm>
            <a:off x="4607703" y="4149511"/>
            <a:ext cx="4407505" cy="37548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7437761" y="3099403"/>
            <a:ext cx="445756" cy="445756"/>
          </a:xfrm>
          <a:prstGeom prst="ellipse">
            <a:avLst/>
          </a:prstGeom>
          <a:solidFill>
            <a:srgbClr val="F1B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1</a:t>
            </a:r>
            <a:endParaRPr lang="en-US" sz="2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21621" y="7236537"/>
            <a:ext cx="478198" cy="478198"/>
          </a:xfrm>
          <a:prstGeom prst="ellipse">
            <a:avLst/>
          </a:prstGeom>
          <a:solidFill>
            <a:srgbClr val="F55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</a:t>
            </a:r>
            <a:endParaRPr lang="en-US" sz="2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8312753" y="4894694"/>
            <a:ext cx="537565" cy="5375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3</a:t>
            </a:r>
            <a:endParaRPr lang="en-US" sz="2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67098" y="2220365"/>
            <a:ext cx="332193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PT Sans Narrow" charset="-52"/>
                <a:ea typeface="PT Sans Narrow" charset="-52"/>
                <a:cs typeface="PT Sans Narrow" charset="-52"/>
              </a:rPr>
              <a:t>Feasibility Test:</a:t>
            </a:r>
          </a:p>
          <a:p>
            <a:r>
              <a:rPr lang="en-US" sz="3200" dirty="0" smtClean="0">
                <a:latin typeface="PT Sans Narrow" charset="-52"/>
                <a:ea typeface="PT Sans Narrow" charset="-52"/>
                <a:cs typeface="PT Sans Narrow" charset="-52"/>
              </a:rPr>
              <a:t>Sprint 1, Step 1 (HIDS)</a:t>
            </a:r>
            <a:endParaRPr lang="en-US" sz="3200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7730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8" y="3912359"/>
            <a:ext cx="2594113" cy="763036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PT Sans Narrow" charset="-52"/>
                <a:ea typeface="PT Sans Narrow" charset="-52"/>
                <a:cs typeface="PT Sans Narrow" charset="-52"/>
              </a:rPr>
              <a:t>Running the Project</a:t>
            </a:r>
            <a:r>
              <a:rPr lang="en-US" sz="2800" dirty="0">
                <a:latin typeface="PT Sans Narrow" charset="-52"/>
                <a:ea typeface="PT Sans Narrow" charset="-52"/>
                <a:cs typeface="PT Sans Narrow" charset="-52"/>
              </a:rPr>
              <a:t/>
            </a:r>
            <a:br>
              <a:rPr lang="en-US" sz="2800" dirty="0"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2800" dirty="0">
                <a:latin typeface="PT Sans Narrow" charset="-52"/>
                <a:ea typeface="PT Sans Narrow" charset="-52"/>
                <a:cs typeface="PT Sans Narrow" charset="-52"/>
              </a:rPr>
              <a:t>Compute Allocations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029119" y="5044730"/>
            <a:ext cx="930064" cy="369333"/>
            <a:chOff x="7277207" y="2302677"/>
            <a:chExt cx="930064" cy="369333"/>
          </a:xfrm>
        </p:grpSpPr>
        <p:sp>
          <p:nvSpPr>
            <p:cNvPr id="24" name="Rectangle 23"/>
            <p:cNvSpPr/>
            <p:nvPr/>
          </p:nvSpPr>
          <p:spPr>
            <a:xfrm rot="16200000">
              <a:off x="7526873" y="2053011"/>
              <a:ext cx="360623" cy="85995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77208" y="2302678"/>
              <a:ext cx="9300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PT Sans Narrow" charset="-52"/>
                  <a:ea typeface="PT Sans Narrow" charset="-52"/>
                  <a:cs typeface="PT Sans Narrow" charset="-52"/>
                </a:rPr>
                <a:t>GNS3 VM</a:t>
              </a:r>
              <a:endParaRPr lang="en-US" dirty="0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H="1">
            <a:off x="6492789" y="6279724"/>
            <a:ext cx="77281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 rot="16200000">
            <a:off x="7935765" y="2567051"/>
            <a:ext cx="902058" cy="51187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27420" y="4675396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VMWare Workstation 15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029121" y="9310343"/>
            <a:ext cx="1236481" cy="369333"/>
            <a:chOff x="7277207" y="2302677"/>
            <a:chExt cx="1236481" cy="369333"/>
          </a:xfrm>
        </p:grpSpPr>
        <p:sp>
          <p:nvSpPr>
            <p:cNvPr id="38" name="Rectangle 37"/>
            <p:cNvSpPr/>
            <p:nvPr/>
          </p:nvSpPr>
          <p:spPr>
            <a:xfrm rot="16200000">
              <a:off x="7599727" y="1980157"/>
              <a:ext cx="360623" cy="1005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77208" y="2302678"/>
              <a:ext cx="12364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PT Sans Narrow" charset="-52"/>
                  <a:ea typeface="PT Sans Narrow" charset="-52"/>
                  <a:cs typeface="PT Sans Narrow" charset="-52"/>
                </a:rPr>
                <a:t>AlienVault</a:t>
              </a:r>
              <a:endParaRPr lang="en-US" dirty="0"/>
            </a:p>
          </p:txBody>
        </p:sp>
      </p:grpSp>
      <p:sp>
        <p:nvSpPr>
          <p:cNvPr id="40" name="Rectangle 39"/>
          <p:cNvSpPr/>
          <p:nvPr/>
        </p:nvSpPr>
        <p:spPr>
          <a:xfrm rot="16200000">
            <a:off x="7935765" y="6832666"/>
            <a:ext cx="902058" cy="51187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827420" y="8941009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VMWare Workstation 15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7265599" y="6117797"/>
            <a:ext cx="1553595" cy="369333"/>
            <a:chOff x="7277207" y="2302677"/>
            <a:chExt cx="1553595" cy="369333"/>
          </a:xfrm>
        </p:grpSpPr>
        <p:sp>
          <p:nvSpPr>
            <p:cNvPr id="43" name="Rectangle 42"/>
            <p:cNvSpPr/>
            <p:nvPr/>
          </p:nvSpPr>
          <p:spPr>
            <a:xfrm rot="16200000">
              <a:off x="7873693" y="1706191"/>
              <a:ext cx="360623" cy="15535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77208" y="2302678"/>
              <a:ext cx="1495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PT Sans Narrow" charset="-52"/>
                  <a:ea typeface="PT Sans Narrow" charset="-52"/>
                  <a:cs typeface="PT Sans Narrow" charset="-52"/>
                </a:rPr>
                <a:t>4x 256MB Hosts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265599" y="6639082"/>
            <a:ext cx="1588385" cy="369333"/>
            <a:chOff x="7277207" y="2302677"/>
            <a:chExt cx="1588385" cy="369333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7873693" y="1706191"/>
              <a:ext cx="360623" cy="15535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277208" y="2302678"/>
              <a:ext cx="15883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PT Sans Narrow" charset="-52"/>
                  <a:ea typeface="PT Sans Narrow" charset="-52"/>
                  <a:cs typeface="PT Sans Narrow" charset="-52"/>
                </a:rPr>
                <a:t>4x 256MB Leaves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265599" y="7158969"/>
            <a:ext cx="1553595" cy="369333"/>
            <a:chOff x="7277207" y="2302677"/>
            <a:chExt cx="1553595" cy="369333"/>
          </a:xfrm>
        </p:grpSpPr>
        <p:sp>
          <p:nvSpPr>
            <p:cNvPr id="50" name="Rectangle 49"/>
            <p:cNvSpPr/>
            <p:nvPr/>
          </p:nvSpPr>
          <p:spPr>
            <a:xfrm rot="16200000">
              <a:off x="7873693" y="1706191"/>
              <a:ext cx="360623" cy="15535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277208" y="2302678"/>
              <a:ext cx="15535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PT Sans Narrow" charset="-52"/>
                  <a:ea typeface="PT Sans Narrow" charset="-52"/>
                  <a:cs typeface="PT Sans Narrow" charset="-52"/>
                </a:rPr>
                <a:t>2x Spines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282994" y="7703070"/>
            <a:ext cx="1553595" cy="369333"/>
            <a:chOff x="7277207" y="2302677"/>
            <a:chExt cx="1553595" cy="369333"/>
          </a:xfrm>
        </p:grpSpPr>
        <p:sp>
          <p:nvSpPr>
            <p:cNvPr id="53" name="Rectangle 52"/>
            <p:cNvSpPr/>
            <p:nvPr/>
          </p:nvSpPr>
          <p:spPr>
            <a:xfrm rot="16200000">
              <a:off x="7873693" y="1706191"/>
              <a:ext cx="360623" cy="15535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277208" y="2302678"/>
              <a:ext cx="15535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PT Sans Narrow" charset="-52"/>
                  <a:ea typeface="PT Sans Narrow" charset="-52"/>
                  <a:cs typeface="PT Sans Narrow" charset="-52"/>
                </a:rPr>
                <a:t>1x OpenDaylight</a:t>
              </a:r>
              <a:endParaRPr lang="en-US" dirty="0"/>
            </a:p>
          </p:txBody>
        </p:sp>
      </p:grpSp>
      <p:cxnSp>
        <p:nvCxnSpPr>
          <p:cNvPr id="55" name="Straight Connector 54"/>
          <p:cNvCxnSpPr>
            <a:stCxn id="57" idx="1"/>
            <a:endCxn id="43" idx="2"/>
          </p:cNvCxnSpPr>
          <p:nvPr/>
        </p:nvCxnSpPr>
        <p:spPr>
          <a:xfrm flipH="1">
            <a:off x="8819192" y="6293700"/>
            <a:ext cx="220206" cy="440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039398" y="6113390"/>
            <a:ext cx="1011296" cy="360623"/>
          </a:xfrm>
          <a:prstGeom prst="rect">
            <a:avLst/>
          </a:prstGeom>
          <a:noFill/>
          <a:ln w="25400">
            <a:solidFill>
              <a:srgbClr val="76F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40GB</a:t>
            </a:r>
          </a:p>
        </p:txBody>
      </p:sp>
      <p:cxnSp>
        <p:nvCxnSpPr>
          <p:cNvPr id="62" name="Straight Connector 61"/>
          <p:cNvCxnSpPr>
            <a:stCxn id="63" idx="1"/>
            <a:endCxn id="57" idx="3"/>
          </p:cNvCxnSpPr>
          <p:nvPr/>
        </p:nvCxnSpPr>
        <p:spPr>
          <a:xfrm flipH="1">
            <a:off x="10050694" y="6293701"/>
            <a:ext cx="277878" cy="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0328572" y="6113389"/>
            <a:ext cx="1011296" cy="360623"/>
          </a:xfrm>
          <a:prstGeom prst="rect">
            <a:avLst/>
          </a:prstGeom>
          <a:noFill/>
          <a:ln w="254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1GB</a:t>
            </a:r>
          </a:p>
        </p:txBody>
      </p:sp>
      <p:cxnSp>
        <p:nvCxnSpPr>
          <p:cNvPr id="73" name="Straight Connector 72"/>
          <p:cNvCxnSpPr>
            <a:endCxn id="47" idx="2"/>
          </p:cNvCxnSpPr>
          <p:nvPr/>
        </p:nvCxnSpPr>
        <p:spPr>
          <a:xfrm flipH="1">
            <a:off x="8819192" y="6811231"/>
            <a:ext cx="220206" cy="816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039398" y="6630921"/>
            <a:ext cx="1011296" cy="360623"/>
          </a:xfrm>
          <a:prstGeom prst="rect">
            <a:avLst/>
          </a:prstGeom>
          <a:noFill/>
          <a:ln w="25400">
            <a:solidFill>
              <a:srgbClr val="76F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8GB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10050694" y="6811232"/>
            <a:ext cx="277878" cy="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0328572" y="6630920"/>
            <a:ext cx="1011296" cy="360623"/>
          </a:xfrm>
          <a:prstGeom prst="rect">
            <a:avLst/>
          </a:prstGeom>
          <a:noFill/>
          <a:ln w="254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1GB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8819192" y="7343093"/>
            <a:ext cx="220206" cy="440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9039398" y="7162783"/>
            <a:ext cx="1011296" cy="360623"/>
          </a:xfrm>
          <a:prstGeom prst="rect">
            <a:avLst/>
          </a:prstGeom>
          <a:noFill/>
          <a:ln w="25400">
            <a:solidFill>
              <a:srgbClr val="76F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40GB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10050694" y="7343094"/>
            <a:ext cx="277878" cy="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0328572" y="7162782"/>
            <a:ext cx="1011296" cy="360623"/>
          </a:xfrm>
          <a:prstGeom prst="rect">
            <a:avLst/>
          </a:prstGeom>
          <a:noFill/>
          <a:ln w="254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4GB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8819192" y="7874954"/>
            <a:ext cx="220206" cy="440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9039398" y="7694644"/>
            <a:ext cx="1011296" cy="360623"/>
          </a:xfrm>
          <a:prstGeom prst="rect">
            <a:avLst/>
          </a:prstGeom>
          <a:noFill/>
          <a:ln w="25400">
            <a:solidFill>
              <a:srgbClr val="76F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50GB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10050694" y="7874955"/>
            <a:ext cx="277878" cy="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0328572" y="7694643"/>
            <a:ext cx="1011296" cy="360623"/>
          </a:xfrm>
          <a:prstGeom prst="rect">
            <a:avLst/>
          </a:prstGeom>
          <a:noFill/>
          <a:ln w="254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4GB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943820" y="5484194"/>
            <a:ext cx="1960534" cy="3641483"/>
            <a:chOff x="2838168" y="1010417"/>
            <a:chExt cx="1960534" cy="3641483"/>
          </a:xfrm>
        </p:grpSpPr>
        <p:sp>
          <p:nvSpPr>
            <p:cNvPr id="4" name="Rectangle 3"/>
            <p:cNvSpPr/>
            <p:nvPr/>
          </p:nvSpPr>
          <p:spPr>
            <a:xfrm>
              <a:off x="2838168" y="1656748"/>
              <a:ext cx="1960534" cy="299515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30254" y="2716348"/>
              <a:ext cx="14683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PT Sans Narrow" charset="-52"/>
                  <a:ea typeface="PT Sans Narrow" charset="-52"/>
                  <a:cs typeface="PT Sans Narrow" charset="-52"/>
                </a:rPr>
                <a:t>Storage: 460GB</a:t>
              </a:r>
            </a:p>
            <a:p>
              <a:endParaRPr lang="en-US" dirty="0"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r>
                <a:rPr lang="en-US" dirty="0">
                  <a:latin typeface="PT Sans Narrow" charset="-52"/>
                  <a:ea typeface="PT Sans Narrow" charset="-52"/>
                  <a:cs typeface="PT Sans Narrow" charset="-52"/>
                </a:rPr>
                <a:t>vCPUs: 6</a:t>
              </a:r>
            </a:p>
            <a:p>
              <a:endParaRPr lang="en-US" dirty="0"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r>
                <a:rPr lang="en-US" dirty="0">
                  <a:latin typeface="PT Sans Narrow" charset="-52"/>
                  <a:ea typeface="PT Sans Narrow" charset="-52"/>
                  <a:cs typeface="PT Sans Narrow" charset="-52"/>
                </a:rPr>
                <a:t>RAM: 14GB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37104" y="1010417"/>
              <a:ext cx="176266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PT Sans Narrow" charset="-52"/>
                  <a:ea typeface="PT Sans Narrow" charset="-52"/>
                  <a:cs typeface="PT Sans Narrow" charset="-52"/>
                </a:rPr>
                <a:t>Physical Server</a:t>
              </a:r>
            </a:p>
            <a:p>
              <a:pPr algn="ctr"/>
              <a:r>
                <a:rPr lang="en-US" dirty="0">
                  <a:latin typeface="PT Sans Narrow" charset="-52"/>
                  <a:ea typeface="PT Sans Narrow" charset="-52"/>
                  <a:cs typeface="PT Sans Narrow" charset="-52"/>
                </a:rPr>
                <a:t>Available Resources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29732" y="2023561"/>
              <a:ext cx="1550505" cy="5590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79036" y="2199234"/>
              <a:ext cx="471479" cy="1836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02391" y="2243434"/>
              <a:ext cx="104244" cy="952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6470" y="2243434"/>
              <a:ext cx="104244" cy="95227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69430" y="2243434"/>
              <a:ext cx="104244" cy="95227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72821" y="2199234"/>
              <a:ext cx="471479" cy="1836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6176" y="2243434"/>
              <a:ext cx="104244" cy="952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30255" y="2243434"/>
              <a:ext cx="104244" cy="95227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63215" y="2243434"/>
              <a:ext cx="104244" cy="95227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2743201" y="7377346"/>
            <a:ext cx="241472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157926" y="5245865"/>
            <a:ext cx="0" cy="144488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157928" y="5245863"/>
            <a:ext cx="871193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7016276" y="9490875"/>
            <a:ext cx="220206" cy="440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36482" y="9310565"/>
            <a:ext cx="1011296" cy="360623"/>
          </a:xfrm>
          <a:prstGeom prst="rect">
            <a:avLst/>
          </a:prstGeom>
          <a:noFill/>
          <a:ln w="25400">
            <a:solidFill>
              <a:srgbClr val="288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8252756" y="9493821"/>
            <a:ext cx="220206" cy="440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8472962" y="9313511"/>
            <a:ext cx="1011296" cy="360623"/>
          </a:xfrm>
          <a:prstGeom prst="rect">
            <a:avLst/>
          </a:prstGeom>
          <a:noFill/>
          <a:ln w="25400">
            <a:solidFill>
              <a:srgbClr val="76F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100GB</a:t>
            </a:r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9484258" y="9493822"/>
            <a:ext cx="277878" cy="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9762136" y="9313510"/>
            <a:ext cx="1011296" cy="360623"/>
          </a:xfrm>
          <a:prstGeom prst="rect">
            <a:avLst/>
          </a:prstGeom>
          <a:noFill/>
          <a:ln w="254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4GB</a:t>
            </a: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6492787" y="5405355"/>
            <a:ext cx="0" cy="247802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159405" y="6690750"/>
            <a:ext cx="0" cy="280747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38" idx="0"/>
          </p:cNvCxnSpPr>
          <p:nvPr/>
        </p:nvCxnSpPr>
        <p:spPr>
          <a:xfrm flipV="1">
            <a:off x="5157928" y="9490654"/>
            <a:ext cx="871193" cy="22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246368" y="7946545"/>
            <a:ext cx="291156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408043" y="8462926"/>
            <a:ext cx="274345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6898696" y="5229750"/>
            <a:ext cx="220206" cy="440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7118902" y="5049440"/>
            <a:ext cx="1011296" cy="360623"/>
          </a:xfrm>
          <a:prstGeom prst="rect">
            <a:avLst/>
          </a:prstGeom>
          <a:noFill/>
          <a:ln w="25400">
            <a:solidFill>
              <a:srgbClr val="288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4</a:t>
            </a: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8135176" y="5232696"/>
            <a:ext cx="220206" cy="440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8355382" y="5052386"/>
            <a:ext cx="1011296" cy="360623"/>
          </a:xfrm>
          <a:prstGeom prst="rect">
            <a:avLst/>
          </a:prstGeom>
          <a:noFill/>
          <a:ln w="25400">
            <a:solidFill>
              <a:srgbClr val="76F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200GB</a:t>
            </a:r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9366678" y="5232697"/>
            <a:ext cx="277878" cy="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9644556" y="5052385"/>
            <a:ext cx="1011296" cy="360623"/>
          </a:xfrm>
          <a:prstGeom prst="rect">
            <a:avLst/>
          </a:prstGeom>
          <a:noFill/>
          <a:ln w="254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10GB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046380" y="7249330"/>
            <a:ext cx="246888" cy="256032"/>
          </a:xfrm>
          <a:prstGeom prst="rect">
            <a:avLst/>
          </a:prstGeom>
          <a:solidFill>
            <a:srgbClr val="7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048406" y="7819487"/>
            <a:ext cx="246888" cy="256032"/>
          </a:xfrm>
          <a:prstGeom prst="rect">
            <a:avLst/>
          </a:prstGeom>
          <a:solidFill>
            <a:srgbClr val="288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47727" y="8329386"/>
            <a:ext cx="246888" cy="256032"/>
          </a:xfrm>
          <a:prstGeom prst="rect">
            <a:avLst/>
          </a:prstGeom>
          <a:solidFill>
            <a:srgbClr val="011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6492789" y="6809094"/>
            <a:ext cx="77281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6492788" y="7378240"/>
            <a:ext cx="77281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6492786" y="7883379"/>
            <a:ext cx="79231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79837"/>
            <a:ext cx="361669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PT Sans Narrow" charset="-52"/>
                <a:ea typeface="PT Sans Narrow" charset="-52"/>
                <a:cs typeface="PT Sans Narrow" charset="-52"/>
              </a:rPr>
              <a:t>Literature Review</a:t>
            </a:r>
          </a:p>
          <a:p>
            <a:r>
              <a:rPr lang="en-US" sz="3200" dirty="0">
                <a:latin typeface="PT Sans Narrow" charset="-52"/>
                <a:ea typeface="PT Sans Narrow" charset="-52"/>
                <a:cs typeface="PT Sans Narrow" charset="-52"/>
              </a:rPr>
              <a:t>Summary of 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45320" y="6394440"/>
            <a:ext cx="2006850" cy="306575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HIDS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NIDS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Anomaly detection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Threat intelligence feeds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Machine Learning algorithms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PT Sans Narrow" charset="-52"/>
              <a:ea typeface="PT Sans Narrow" charset="-52"/>
              <a:cs typeface="PT Sans Narrow" charset="-52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PT Sans Narrow" charset="-52"/>
              <a:ea typeface="PT Sans Narrow" charset="-52"/>
              <a:cs typeface="PT Sans Narrow" charset="-52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PT Sans Narrow" charset="-52"/>
              <a:ea typeface="PT Sans Narrow" charset="-52"/>
              <a:cs typeface="PT Sans Narrow" charset="-52"/>
            </a:endParaRP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Logging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PT Sans Narrow" charset="-52"/>
              <a:ea typeface="PT Sans Narrow" charset="-52"/>
              <a:cs typeface="PT Sans Narrow" charset="-52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6" name="Cloud 5"/>
          <p:cNvSpPr/>
          <p:nvPr/>
        </p:nvSpPr>
        <p:spPr>
          <a:xfrm>
            <a:off x="894323" y="5212900"/>
            <a:ext cx="1508849" cy="813280"/>
          </a:xfrm>
          <a:prstGeom prst="cloud">
            <a:avLst/>
          </a:prstGeom>
          <a:solidFill>
            <a:schemeClr val="bg1"/>
          </a:solidFill>
          <a:ln w="19050">
            <a:solidFill>
              <a:srgbClr val="2881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SIEM Controls</a:t>
            </a:r>
          </a:p>
        </p:txBody>
      </p:sp>
      <p:sp>
        <p:nvSpPr>
          <p:cNvPr id="7" name="Cloud 6"/>
          <p:cNvSpPr/>
          <p:nvPr/>
        </p:nvSpPr>
        <p:spPr>
          <a:xfrm>
            <a:off x="4875236" y="4558008"/>
            <a:ext cx="1779823" cy="959337"/>
          </a:xfrm>
          <a:prstGeom prst="cloud">
            <a:avLst/>
          </a:prstGeom>
          <a:solidFill>
            <a:schemeClr val="bg1"/>
          </a:solidFill>
          <a:ln w="19050">
            <a:solidFill>
              <a:srgbClr val="F757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Virus Propagation Methods</a:t>
            </a:r>
          </a:p>
        </p:txBody>
      </p:sp>
      <p:sp>
        <p:nvSpPr>
          <p:cNvPr id="9" name="Cloud 8"/>
          <p:cNvSpPr/>
          <p:nvPr/>
        </p:nvSpPr>
        <p:spPr>
          <a:xfrm>
            <a:off x="9394239" y="3855516"/>
            <a:ext cx="1779823" cy="959337"/>
          </a:xfrm>
          <a:prstGeom prst="cloud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Network Access Controls</a:t>
            </a:r>
          </a:p>
        </p:txBody>
      </p:sp>
      <p:cxnSp>
        <p:nvCxnSpPr>
          <p:cNvPr id="12" name="Straight Arrow Connector 11"/>
          <p:cNvCxnSpPr>
            <a:stCxn id="6" idx="1"/>
            <a:endCxn id="5" idx="0"/>
          </p:cNvCxnSpPr>
          <p:nvPr/>
        </p:nvCxnSpPr>
        <p:spPr>
          <a:xfrm flipH="1">
            <a:off x="1648747" y="6025314"/>
            <a:ext cx="1" cy="369124"/>
          </a:xfrm>
          <a:prstGeom prst="straightConnector1">
            <a:avLst/>
          </a:prstGeom>
          <a:ln w="22225">
            <a:solidFill>
              <a:srgbClr val="2881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648747" y="8279175"/>
            <a:ext cx="1" cy="442829"/>
          </a:xfrm>
          <a:prstGeom prst="straightConnector1">
            <a:avLst/>
          </a:prstGeom>
          <a:ln w="22225">
            <a:solidFill>
              <a:srgbClr val="2881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7925" y="6018126"/>
            <a:ext cx="2380160" cy="338050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Macro-Virus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Polymorphic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Shellcode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Email attachment</a:t>
            </a: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T Sans Narrow" charset="-52"/>
              <a:ea typeface="PT Sans Narrow" charset="-52"/>
              <a:cs typeface="PT Sans Narrow" charset="-52"/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T Sans Narrow" charset="-52"/>
              <a:ea typeface="PT Sans Narrow" charset="-52"/>
              <a:cs typeface="PT Sans Narrow" charset="-52"/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Execution of code or files</a:t>
            </a: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T Sans Narrow" charset="-52"/>
              <a:ea typeface="PT Sans Narrow" charset="-52"/>
              <a:cs typeface="PT Sans Narrow" charset="-52"/>
            </a:endParaRP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T Sans Narrow" charset="-52"/>
              <a:ea typeface="PT Sans Narrow" charset="-52"/>
              <a:cs typeface="PT Sans Narrow" charset="-52"/>
            </a:endParaRP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Elevated privileges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Execution of another application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Shellcode reference to C&amp;C server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Replicates via shell script</a:t>
            </a:r>
          </a:p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957131" y="7708379"/>
            <a:ext cx="2620794" cy="1052952"/>
          </a:xfrm>
          <a:prstGeom prst="straightConnector1">
            <a:avLst/>
          </a:prstGeom>
          <a:ln w="22225">
            <a:solidFill>
              <a:srgbClr val="2881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65148" y="5530391"/>
            <a:ext cx="2859" cy="501803"/>
          </a:xfrm>
          <a:prstGeom prst="straightConnector1">
            <a:avLst/>
          </a:prstGeom>
          <a:ln w="22225">
            <a:solidFill>
              <a:srgbClr val="F757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65147" y="7091559"/>
            <a:ext cx="1" cy="314752"/>
          </a:xfrm>
          <a:prstGeom prst="straightConnector1">
            <a:avLst/>
          </a:prstGeom>
          <a:ln w="22225">
            <a:solidFill>
              <a:srgbClr val="F757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65145" y="7769940"/>
            <a:ext cx="1" cy="314752"/>
          </a:xfrm>
          <a:prstGeom prst="straightConnector1">
            <a:avLst/>
          </a:prstGeom>
          <a:ln w="22225">
            <a:solidFill>
              <a:srgbClr val="F757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013607" y="6394440"/>
            <a:ext cx="2541084" cy="306575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Security zones/policies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PT Sans Narrow" charset="-52"/>
              <a:ea typeface="PT Sans Narrow" charset="-52"/>
              <a:cs typeface="PT Sans Narrow" charset="-52"/>
            </a:endParaRP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NIPS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Role Based Access Control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Unified Threat Management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Anti-Virus</a:t>
            </a:r>
          </a:p>
        </p:txBody>
      </p:sp>
      <p:cxnSp>
        <p:nvCxnSpPr>
          <p:cNvPr id="29" name="Straight Arrow Connector 28"/>
          <p:cNvCxnSpPr>
            <a:stCxn id="9" idx="1"/>
            <a:endCxn id="28" idx="0"/>
          </p:cNvCxnSpPr>
          <p:nvPr/>
        </p:nvCxnSpPr>
        <p:spPr>
          <a:xfrm>
            <a:off x="10284149" y="4813831"/>
            <a:ext cx="0" cy="1580609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8" idx="1"/>
          </p:cNvCxnSpPr>
          <p:nvPr/>
        </p:nvCxnSpPr>
        <p:spPr>
          <a:xfrm flipV="1">
            <a:off x="6902153" y="7927319"/>
            <a:ext cx="2111454" cy="794685"/>
          </a:xfrm>
          <a:prstGeom prst="straightConnector1">
            <a:avLst/>
          </a:prstGeom>
          <a:ln w="22225">
            <a:solidFill>
              <a:srgbClr val="F757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 rot="20229108">
            <a:off x="2855091" y="7848738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Can detect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rot="20367397">
            <a:off x="7251509" y="7988600"/>
            <a:ext cx="146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Can isolate with</a:t>
            </a:r>
            <a:endParaRPr lang="en-US" dirty="0"/>
          </a:p>
        </p:txBody>
      </p:sp>
      <p:cxnSp>
        <p:nvCxnSpPr>
          <p:cNvPr id="55" name="Straight Arrow Connector 54"/>
          <p:cNvCxnSpPr>
            <a:endCxn id="63" idx="0"/>
          </p:cNvCxnSpPr>
          <p:nvPr/>
        </p:nvCxnSpPr>
        <p:spPr>
          <a:xfrm>
            <a:off x="1601093" y="9195901"/>
            <a:ext cx="11062" cy="730059"/>
          </a:xfrm>
          <a:prstGeom prst="straightConnector1">
            <a:avLst/>
          </a:prstGeom>
          <a:ln w="22225">
            <a:solidFill>
              <a:srgbClr val="2881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4" idx="0"/>
          </p:cNvCxnSpPr>
          <p:nvPr/>
        </p:nvCxnSpPr>
        <p:spPr>
          <a:xfrm>
            <a:off x="5765143" y="9069289"/>
            <a:ext cx="0" cy="836298"/>
          </a:xfrm>
          <a:prstGeom prst="straightConnector1">
            <a:avLst/>
          </a:prstGeom>
          <a:ln w="22225">
            <a:solidFill>
              <a:srgbClr val="F757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5" idx="0"/>
          </p:cNvCxnSpPr>
          <p:nvPr/>
        </p:nvCxnSpPr>
        <p:spPr>
          <a:xfrm>
            <a:off x="10284148" y="8722004"/>
            <a:ext cx="0" cy="1183585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075790" y="9925958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Implement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12322" y="9905587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Detect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9854062" y="9905587"/>
            <a:ext cx="86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Respond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3" idx="3"/>
            <a:endCxn id="64" idx="1"/>
          </p:cNvCxnSpPr>
          <p:nvPr/>
        </p:nvCxnSpPr>
        <p:spPr>
          <a:xfrm flipV="1">
            <a:off x="2148520" y="10090255"/>
            <a:ext cx="3263802" cy="20371"/>
          </a:xfrm>
          <a:prstGeom prst="straightConnector1">
            <a:avLst/>
          </a:prstGeom>
          <a:ln w="22225">
            <a:solidFill>
              <a:srgbClr val="2881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3"/>
            <a:endCxn id="65" idx="1"/>
          </p:cNvCxnSpPr>
          <p:nvPr/>
        </p:nvCxnSpPr>
        <p:spPr>
          <a:xfrm>
            <a:off x="6117964" y="10090253"/>
            <a:ext cx="3736098" cy="0"/>
          </a:xfrm>
          <a:prstGeom prst="straightConnector1">
            <a:avLst/>
          </a:prstGeom>
          <a:ln w="22225">
            <a:solidFill>
              <a:srgbClr val="F757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0744312" y="9925960"/>
            <a:ext cx="429748" cy="460951"/>
            <a:chOff x="10875818" y="5825107"/>
            <a:chExt cx="429748" cy="460951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0875818" y="6183209"/>
              <a:ext cx="201260" cy="9902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11057857" y="5825107"/>
              <a:ext cx="247709" cy="46095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1467724" y="10295290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PT Sans Narrow" charset="-52"/>
                <a:ea typeface="PT Sans Narrow" charset="-52"/>
                <a:cs typeface="PT Sans Narrow" charset="-52"/>
              </a:rPr>
              <a:t>1</a:t>
            </a:r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620712" y="10295290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PT Sans Narrow" charset="-52"/>
                <a:ea typeface="PT Sans Narrow" charset="-52"/>
                <a:cs typeface="PT Sans Narrow" charset="-52"/>
              </a:rPr>
              <a:t>2</a:t>
            </a:r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0139717" y="10295290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PT Sans Narrow" charset="-52"/>
                <a:ea typeface="PT Sans Narrow" charset="-52"/>
                <a:cs typeface="PT Sans Narrow" charset="-52"/>
              </a:rPr>
              <a:t>3</a:t>
            </a:r>
            <a:endParaRPr lang="en-US"/>
          </a:p>
        </p:txBody>
      </p:sp>
      <p:sp>
        <p:nvSpPr>
          <p:cNvPr id="96" name="Cloud 95"/>
          <p:cNvSpPr/>
          <p:nvPr/>
        </p:nvSpPr>
        <p:spPr>
          <a:xfrm>
            <a:off x="7369273" y="4347797"/>
            <a:ext cx="1508849" cy="813280"/>
          </a:xfrm>
          <a:prstGeom prst="clou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Automation Process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8123698" y="5160213"/>
            <a:ext cx="1" cy="27671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713675" y="6025314"/>
            <a:ext cx="1579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2881FA"/>
                </a:solidFill>
                <a:latin typeface="PT Sans Narrow" charset="-52"/>
                <a:ea typeface="PT Sans Narrow" charset="-52"/>
                <a:cs typeface="PT Sans Narrow" charset="-52"/>
              </a:rPr>
              <a:t>AlienVault OSSIM</a:t>
            </a:r>
            <a:endParaRPr lang="en-US" dirty="0">
              <a:solidFill>
                <a:srgbClr val="2881FA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784379" y="5655982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75702"/>
                </a:solidFill>
                <a:latin typeface="PT Sans Narrow" charset="-52"/>
                <a:ea typeface="PT Sans Narrow" charset="-52"/>
                <a:cs typeface="PT Sans Narrow" charset="-52"/>
              </a:rPr>
              <a:t>EICAR File</a:t>
            </a:r>
            <a:endParaRPr lang="en-US" dirty="0">
              <a:solidFill>
                <a:srgbClr val="F75702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8072401" y="5218017"/>
            <a:ext cx="1942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Automation Script on SIEM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10286128" y="4779392"/>
            <a:ext cx="1942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PT Sans Narrow" charset="-52"/>
                <a:ea typeface="PT Sans Narrow" charset="-52"/>
                <a:cs typeface="PT Sans Narrow" charset="-52"/>
              </a:rPr>
              <a:t>OpenDaylight SDN Controller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9086" y="3221464"/>
            <a:ext cx="2991156" cy="92625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PT Sans Narrow" charset="-52"/>
                <a:ea typeface="PT Sans Narrow" charset="-52"/>
                <a:cs typeface="PT Sans Narrow" charset="-52"/>
              </a:rPr>
              <a:t>Data Collection</a:t>
            </a:r>
            <a:br>
              <a:rPr lang="en-US" sz="2800" b="1" dirty="0"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2800" b="1" dirty="0">
                <a:latin typeface="PT Sans Narrow" charset="-52"/>
                <a:ea typeface="PT Sans Narrow" charset="-52"/>
                <a:cs typeface="PT Sans Narrow" charset="-52"/>
              </a:rPr>
              <a:t> </a:t>
            </a:r>
            <a:r>
              <a:rPr lang="en-US" sz="2800" dirty="0">
                <a:latin typeface="PT Sans Narrow" charset="-52"/>
                <a:ea typeface="PT Sans Narrow" charset="-52"/>
                <a:cs typeface="PT Sans Narrow" charset="-52"/>
              </a:rPr>
              <a:t>Sprint</a:t>
            </a:r>
            <a:r>
              <a:rPr lang="en-US" sz="2800" b="1" dirty="0">
                <a:latin typeface="PT Sans Narrow" charset="-52"/>
                <a:ea typeface="PT Sans Narrow" charset="-52"/>
                <a:cs typeface="PT Sans Narrow" charset="-52"/>
              </a:rPr>
              <a:t> </a:t>
            </a:r>
            <a:r>
              <a:rPr lang="en-US" sz="2800" dirty="0">
                <a:latin typeface="PT Sans Narrow" charset="-52"/>
                <a:ea typeface="PT Sans Narrow" charset="-52"/>
                <a:cs typeface="PT Sans Narrow" charset="-52"/>
              </a:rPr>
              <a:t>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24304" y="3671351"/>
            <a:ext cx="6716963" cy="4022897"/>
            <a:chOff x="947153" y="941652"/>
            <a:chExt cx="9369507" cy="56115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20"/>
            <a:stretch/>
          </p:blipFill>
          <p:spPr>
            <a:xfrm>
              <a:off x="947153" y="941652"/>
              <a:ext cx="9369507" cy="561154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695788" y="1234835"/>
              <a:ext cx="3620872" cy="2923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49087" y="4314812"/>
            <a:ext cx="51668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PT Sans Narrow" charset="-52"/>
                <a:ea typeface="PT Sans Narrow" charset="-52"/>
                <a:cs typeface="PT Sans Narrow" charset="-52"/>
              </a:rPr>
              <a:t>Format: </a:t>
            </a:r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Number of security events from </a:t>
            </a:r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SIEM </a:t>
            </a:r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user-interface.</a:t>
            </a:r>
            <a:endParaRPr lang="en-US" dirty="0">
              <a:latin typeface="PT Sans Narrow" charset="-52"/>
              <a:ea typeface="PT Sans Narrow" charset="-52"/>
              <a:cs typeface="PT Sans Narrow" charset="-52"/>
            </a:endParaRPr>
          </a:p>
          <a:p>
            <a:endParaRPr lang="en-US" b="1" dirty="0">
              <a:latin typeface="PT Sans Narrow" charset="-52"/>
              <a:ea typeface="PT Sans Narrow" charset="-52"/>
              <a:cs typeface="PT Sans Narrow" charset="-52"/>
            </a:endParaRPr>
          </a:p>
          <a:p>
            <a:r>
              <a:rPr lang="en-US" b="1" dirty="0">
                <a:latin typeface="PT Sans Narrow" charset="-52"/>
                <a:ea typeface="PT Sans Narrow" charset="-52"/>
                <a:cs typeface="PT Sans Narrow" charset="-52"/>
              </a:rPr>
              <a:t>Type</a:t>
            </a:r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: </a:t>
            </a:r>
            <a:r>
              <a:rPr lang="en-GB" dirty="0">
                <a:latin typeface="PT Sans Narrow" charset="-52"/>
                <a:ea typeface="PT Sans Narrow" charset="-52"/>
                <a:cs typeface="PT Sans Narrow" charset="-52"/>
              </a:rPr>
              <a:t>Quantitative</a:t>
            </a:r>
            <a:endParaRPr lang="en-GB" b="1" dirty="0">
              <a:latin typeface="PT Sans Narrow" charset="-52"/>
              <a:ea typeface="PT Sans Narrow" charset="-52"/>
              <a:cs typeface="PT Sans Narrow" charset="-52"/>
            </a:endParaRPr>
          </a:p>
          <a:p>
            <a:endParaRPr lang="en-GB" b="1" dirty="0">
              <a:latin typeface="PT Sans Narrow" charset="-52"/>
              <a:ea typeface="PT Sans Narrow" charset="-52"/>
              <a:cs typeface="PT Sans Narrow" charset="-52"/>
            </a:endParaRPr>
          </a:p>
          <a:p>
            <a:r>
              <a:rPr lang="en-GB" b="1" dirty="0">
                <a:latin typeface="PT Sans Narrow" charset="-52"/>
                <a:ea typeface="PT Sans Narrow" charset="-52"/>
                <a:cs typeface="PT Sans Narrow" charset="-52"/>
              </a:rPr>
              <a:t>Success Metric</a:t>
            </a:r>
            <a:r>
              <a:rPr lang="en-GB" dirty="0">
                <a:latin typeface="PT Sans Narrow" charset="-52"/>
                <a:ea typeface="PT Sans Narrow" charset="-52"/>
                <a:cs typeface="PT Sans Narrow" charset="-52"/>
              </a:rPr>
              <a:t> </a:t>
            </a:r>
            <a:r>
              <a:rPr lang="en-GB" b="1" dirty="0">
                <a:latin typeface="PT Sans Narrow" charset="-52"/>
                <a:ea typeface="PT Sans Narrow" charset="-52"/>
                <a:cs typeface="PT Sans Narrow" charset="-52"/>
              </a:rPr>
              <a:t>(Successful): </a:t>
            </a:r>
            <a:r>
              <a:rPr lang="en-GB" dirty="0">
                <a:latin typeface="PT Sans Narrow" charset="-52"/>
                <a:ea typeface="PT Sans Narrow" charset="-52"/>
                <a:cs typeface="PT Sans Narrow" charset="-52"/>
              </a:rPr>
              <a:t>Event will </a:t>
            </a:r>
            <a:r>
              <a:rPr lang="en-GB" dirty="0" smtClean="0">
                <a:latin typeface="PT Sans Narrow" charset="-52"/>
                <a:ea typeface="PT Sans Narrow" charset="-52"/>
                <a:cs typeface="PT Sans Narrow" charset="-52"/>
              </a:rPr>
              <a:t>show.</a:t>
            </a:r>
            <a:endParaRPr lang="en-GB" b="1" dirty="0">
              <a:latin typeface="PT Sans Narrow" charset="-52"/>
              <a:ea typeface="PT Sans Narrow" charset="-52"/>
              <a:cs typeface="PT Sans Narrow" charset="-52"/>
            </a:endParaRPr>
          </a:p>
          <a:p>
            <a:endParaRPr lang="en-GB" b="1" dirty="0">
              <a:latin typeface="PT Sans Narrow" charset="-52"/>
              <a:ea typeface="PT Sans Narrow" charset="-52"/>
              <a:cs typeface="PT Sans Narrow" charset="-52"/>
            </a:endParaRPr>
          </a:p>
          <a:p>
            <a:r>
              <a:rPr lang="en-GB" b="1" dirty="0">
                <a:latin typeface="PT Sans Narrow" charset="-52"/>
                <a:ea typeface="PT Sans Narrow" charset="-52"/>
                <a:cs typeface="PT Sans Narrow" charset="-52"/>
              </a:rPr>
              <a:t>Success Metric</a:t>
            </a:r>
            <a:r>
              <a:rPr lang="en-GB" dirty="0">
                <a:latin typeface="PT Sans Narrow" charset="-52"/>
                <a:ea typeface="PT Sans Narrow" charset="-52"/>
                <a:cs typeface="PT Sans Narrow" charset="-52"/>
              </a:rPr>
              <a:t> (</a:t>
            </a:r>
            <a:r>
              <a:rPr lang="en-GB" b="1" dirty="0">
                <a:latin typeface="PT Sans Narrow" charset="-52"/>
                <a:ea typeface="PT Sans Narrow" charset="-52"/>
                <a:cs typeface="PT Sans Narrow" charset="-52"/>
              </a:rPr>
              <a:t>Failed): </a:t>
            </a:r>
            <a:r>
              <a:rPr lang="en-GB" dirty="0">
                <a:latin typeface="PT Sans Narrow" charset="-52"/>
                <a:ea typeface="PT Sans Narrow" charset="-52"/>
                <a:cs typeface="PT Sans Narrow" charset="-52"/>
              </a:rPr>
              <a:t>Event will not show.</a:t>
            </a:r>
            <a:endParaRPr lang="en-US" b="1" dirty="0">
              <a:latin typeface="PT Sans Narrow" charset="-52"/>
              <a:ea typeface="PT Sans Narrow" charset="-52"/>
              <a:cs typeface="PT Sans Narrow" charset="-52"/>
            </a:endParaRPr>
          </a:p>
          <a:p>
            <a:endParaRPr lang="en-US" b="1" dirty="0">
              <a:latin typeface="PT Sans Narrow" charset="-52"/>
              <a:ea typeface="PT Sans Narrow" charset="-52"/>
              <a:cs typeface="PT Sans Narrow" charset="-52"/>
            </a:endParaRPr>
          </a:p>
          <a:p>
            <a:r>
              <a:rPr lang="en-US" b="1" dirty="0" smtClean="0">
                <a:latin typeface="PT Sans Narrow" charset="-52"/>
                <a:ea typeface="PT Sans Narrow" charset="-52"/>
                <a:cs typeface="PT Sans Narrow" charset="-52"/>
              </a:rPr>
              <a:t>Method of storage: </a:t>
            </a:r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Screen Recording and subsequent 		              screenshots (on laptop and timer)</a:t>
            </a:r>
            <a:r>
              <a:rPr lang="en-US" b="1" dirty="0" smtClean="0">
                <a:latin typeface="PT Sans Narrow" charset="-52"/>
                <a:ea typeface="PT Sans Narrow" charset="-52"/>
                <a:cs typeface="PT Sans Narrow" charset="-52"/>
              </a:rPr>
              <a:t> </a:t>
            </a:r>
            <a:endParaRPr lang="en-US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" name="Oval 1"/>
          <p:cNvSpPr/>
          <p:nvPr/>
        </p:nvSpPr>
        <p:spPr>
          <a:xfrm>
            <a:off x="883403" y="7981626"/>
            <a:ext cx="914400" cy="914400"/>
          </a:xfrm>
          <a:prstGeom prst="ellipse">
            <a:avLst/>
          </a:prstGeom>
          <a:solidFill>
            <a:srgbClr val="F1B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1</a:t>
            </a:r>
            <a:endParaRPr lang="en-US" sz="2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8" name="Oval 7"/>
          <p:cNvSpPr/>
          <p:nvPr/>
        </p:nvSpPr>
        <p:spPr>
          <a:xfrm>
            <a:off x="5224304" y="7981626"/>
            <a:ext cx="914400" cy="914400"/>
          </a:xfrm>
          <a:prstGeom prst="ellipse">
            <a:avLst/>
          </a:prstGeom>
          <a:solidFill>
            <a:srgbClr val="F55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</a:t>
            </a:r>
            <a:endParaRPr lang="en-US" sz="2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9" name="Oval 8"/>
          <p:cNvSpPr/>
          <p:nvPr/>
        </p:nvSpPr>
        <p:spPr>
          <a:xfrm>
            <a:off x="9565205" y="7981626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3</a:t>
            </a:r>
            <a:endParaRPr lang="en-US" sz="2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2805" y="8896026"/>
            <a:ext cx="217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PT Sans Narrow" charset="-52"/>
                <a:ea typeface="PT Sans Narrow" charset="-52"/>
                <a:cs typeface="PT Sans Narrow" charset="-52"/>
              </a:rPr>
              <a:t>EICAR file is downloaded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10387" y="8896026"/>
            <a:ext cx="3942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PT Sans Narrow" charset="-52"/>
                <a:ea typeface="PT Sans Narrow" charset="-52"/>
                <a:cs typeface="PT Sans Narrow" charset="-52"/>
              </a:rPr>
              <a:t>AlienVault HIDS </a:t>
            </a:r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agent detects simulated threat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163955" y="8896026"/>
            <a:ext cx="370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Security event is created </a:t>
            </a:r>
            <a:r>
              <a:rPr lang="en-US" smtClean="0">
                <a:latin typeface="PT Sans Narrow" charset="-52"/>
                <a:ea typeface="PT Sans Narrow" charset="-52"/>
                <a:cs typeface="PT Sans Narrow" charset="-52"/>
              </a:rPr>
              <a:t>on AlienVault SIEM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30038" y="4147721"/>
            <a:ext cx="445756" cy="445756"/>
          </a:xfrm>
          <a:prstGeom prst="ellipse">
            <a:avLst/>
          </a:prstGeom>
          <a:solidFill>
            <a:srgbClr val="F1B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1</a:t>
            </a:r>
            <a:endParaRPr lang="en-US" sz="2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24304" y="6681882"/>
            <a:ext cx="478198" cy="478198"/>
          </a:xfrm>
          <a:prstGeom prst="ellipse">
            <a:avLst/>
          </a:prstGeom>
          <a:solidFill>
            <a:srgbClr val="F55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</a:t>
            </a:r>
            <a:endParaRPr lang="en-US" sz="2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805625" y="5843707"/>
            <a:ext cx="537565" cy="5375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3</a:t>
            </a:r>
            <a:endParaRPr lang="en-US" sz="2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37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8531" y="5456742"/>
            <a:ext cx="2238437" cy="1391252"/>
            <a:chOff x="608529" y="2592699"/>
            <a:chExt cx="2238437" cy="1391252"/>
          </a:xfrm>
        </p:grpSpPr>
        <p:sp>
          <p:nvSpPr>
            <p:cNvPr id="5" name="Rectangle 4"/>
            <p:cNvSpPr/>
            <p:nvPr/>
          </p:nvSpPr>
          <p:spPr>
            <a:xfrm>
              <a:off x="608529" y="2730450"/>
              <a:ext cx="2238437" cy="12535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9372" y="2592699"/>
              <a:ext cx="2002898" cy="1210593"/>
              <a:chOff x="1110766" y="3717594"/>
              <a:chExt cx="2002898" cy="12105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5" y="4624102"/>
                <a:ext cx="1001450" cy="304085"/>
              </a:xfrm>
              <a:prstGeom prst="rect">
                <a:avLst/>
              </a:prstGeom>
              <a:solidFill>
                <a:srgbClr val="85EF0C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Control Plane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6" y="4336442"/>
                <a:ext cx="1001449" cy="292548"/>
              </a:xfrm>
              <a:prstGeom prst="rect">
                <a:avLst/>
              </a:prstGeom>
              <a:solidFill>
                <a:srgbClr val="85EF0C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APIs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6" y="4005910"/>
                <a:ext cx="1001450" cy="329877"/>
              </a:xfrm>
              <a:prstGeom prst="rect">
                <a:avLst/>
              </a:prstGeom>
              <a:solidFill>
                <a:srgbClr val="85EF0C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OpenFlow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2112215" y="4005910"/>
                <a:ext cx="1001449" cy="9222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Front-End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0766" y="3717594"/>
                <a:ext cx="2002898" cy="297227"/>
              </a:xfrm>
              <a:prstGeom prst="rect">
                <a:avLst/>
              </a:prstGeom>
              <a:solidFill>
                <a:srgbClr val="85EF0C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OpenDaylight SDN Controller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9197109" y="6384258"/>
            <a:ext cx="2285486" cy="1534073"/>
            <a:chOff x="9197109" y="2604419"/>
            <a:chExt cx="2285486" cy="1534073"/>
          </a:xfrm>
        </p:grpSpPr>
        <p:sp>
          <p:nvSpPr>
            <p:cNvPr id="13" name="Rectangle 12"/>
            <p:cNvSpPr/>
            <p:nvPr/>
          </p:nvSpPr>
          <p:spPr>
            <a:xfrm>
              <a:off x="9244158" y="2683272"/>
              <a:ext cx="2238437" cy="13066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197109" y="2604419"/>
              <a:ext cx="2285486" cy="1534073"/>
              <a:chOff x="969472" y="3538537"/>
              <a:chExt cx="2285486" cy="153407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969472" y="3568390"/>
                <a:ext cx="2285486" cy="150422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5" y="4456837"/>
                <a:ext cx="1001450" cy="3040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Database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6" y="4169177"/>
                <a:ext cx="1001449" cy="292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Log Collector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6" y="3838645"/>
                <a:ext cx="1001450" cy="3298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Visualisation Engine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2112215" y="3838645"/>
                <a:ext cx="1001449" cy="9222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Front-End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0766" y="3538537"/>
                <a:ext cx="2002898" cy="2972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AlienVault OSSIM SIEM</a:t>
                </a:r>
              </a:p>
            </p:txBody>
          </p:sp>
        </p:grpSp>
      </p:grpSp>
      <p:cxnSp>
        <p:nvCxnSpPr>
          <p:cNvPr id="28" name="Straight Connector 27"/>
          <p:cNvCxnSpPr>
            <a:stCxn id="37" idx="1"/>
            <a:endCxn id="5" idx="2"/>
          </p:cNvCxnSpPr>
          <p:nvPr/>
        </p:nvCxnSpPr>
        <p:spPr>
          <a:xfrm flipH="1" flipV="1">
            <a:off x="1727750" y="6847994"/>
            <a:ext cx="5857296" cy="2339449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3" idx="1"/>
            <a:endCxn id="5" idx="2"/>
          </p:cNvCxnSpPr>
          <p:nvPr/>
        </p:nvCxnSpPr>
        <p:spPr>
          <a:xfrm flipH="1" flipV="1">
            <a:off x="1727750" y="6847994"/>
            <a:ext cx="1464185" cy="233449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5" idx="2"/>
          </p:cNvCxnSpPr>
          <p:nvPr/>
        </p:nvCxnSpPr>
        <p:spPr>
          <a:xfrm flipH="1" flipV="1">
            <a:off x="1727748" y="6847994"/>
            <a:ext cx="6498454" cy="202132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>
          <a:xfrm>
            <a:off x="5284359" y="5941035"/>
            <a:ext cx="1481959" cy="79878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Gateway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7E9D4301-3A5A-4A12-BB83-679D38454518}"/>
              </a:ext>
            </a:extLst>
          </p:cNvPr>
          <p:cNvGrpSpPr/>
          <p:nvPr/>
        </p:nvGrpSpPr>
        <p:grpSpPr>
          <a:xfrm>
            <a:off x="3191935" y="8893071"/>
            <a:ext cx="678931" cy="578840"/>
            <a:chOff x="1971412" y="3011648"/>
            <a:chExt cx="678931" cy="578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1971412" y="3011648"/>
              <a:ext cx="678931" cy="578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34" name="Arrow: Right 26">
              <a:extLst>
                <a:ext uri="{FF2B5EF4-FFF2-40B4-BE49-F238E27FC236}">
                  <a16:creationId xmlns:a16="http://schemas.microsoft.com/office/drawing/2014/main" xmlns="" id="{D30171E1-25A9-4973-A44A-E1EFFA61D44A}"/>
                </a:ext>
              </a:extLst>
            </p:cNvPr>
            <p:cNvSpPr/>
            <p:nvPr/>
          </p:nvSpPr>
          <p:spPr>
            <a:xfrm>
              <a:off x="2067178" y="3080259"/>
              <a:ext cx="511728" cy="201335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35" name="Arrow: Right 27">
              <a:extLst>
                <a:ext uri="{FF2B5EF4-FFF2-40B4-BE49-F238E27FC236}">
                  <a16:creationId xmlns:a16="http://schemas.microsoft.com/office/drawing/2014/main" xmlns="" id="{F3215935-DFDB-42F7-8BD1-26F05B98284F}"/>
                </a:ext>
              </a:extLst>
            </p:cNvPr>
            <p:cNvSpPr/>
            <p:nvPr/>
          </p:nvSpPr>
          <p:spPr>
            <a:xfrm rot="10800000">
              <a:off x="2058787" y="3328433"/>
              <a:ext cx="511728" cy="201335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7E9D4301-3A5A-4A12-BB83-679D38454518}"/>
              </a:ext>
            </a:extLst>
          </p:cNvPr>
          <p:cNvGrpSpPr/>
          <p:nvPr/>
        </p:nvGrpSpPr>
        <p:grpSpPr>
          <a:xfrm>
            <a:off x="7585046" y="8898023"/>
            <a:ext cx="678931" cy="578840"/>
            <a:chOff x="1971412" y="3011648"/>
            <a:chExt cx="678931" cy="57884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1971412" y="3011648"/>
              <a:ext cx="678931" cy="578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38" name="Arrow: Right 26">
              <a:extLst>
                <a:ext uri="{FF2B5EF4-FFF2-40B4-BE49-F238E27FC236}">
                  <a16:creationId xmlns:a16="http://schemas.microsoft.com/office/drawing/2014/main" xmlns="" id="{D30171E1-25A9-4973-A44A-E1EFFA61D44A}"/>
                </a:ext>
              </a:extLst>
            </p:cNvPr>
            <p:cNvSpPr/>
            <p:nvPr/>
          </p:nvSpPr>
          <p:spPr>
            <a:xfrm>
              <a:off x="2067178" y="3080259"/>
              <a:ext cx="511728" cy="201335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39" name="Arrow: Right 27">
              <a:extLst>
                <a:ext uri="{FF2B5EF4-FFF2-40B4-BE49-F238E27FC236}">
                  <a16:creationId xmlns:a16="http://schemas.microsoft.com/office/drawing/2014/main" xmlns="" id="{F3215935-DFDB-42F7-8BD1-26F05B98284F}"/>
                </a:ext>
              </a:extLst>
            </p:cNvPr>
            <p:cNvSpPr/>
            <p:nvPr/>
          </p:nvSpPr>
          <p:spPr>
            <a:xfrm rot="10800000">
              <a:off x="2058787" y="3328433"/>
              <a:ext cx="511728" cy="201335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919694" y="10718342"/>
            <a:ext cx="1397648" cy="51193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Ubuntu</a:t>
            </a:r>
            <a:r>
              <a: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Host 1</a:t>
            </a:r>
          </a:p>
          <a:p>
            <a:pPr algn="ctr"/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832576" y="10718342"/>
            <a:ext cx="1397648" cy="51193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Ubuntu Host 2</a:t>
            </a:r>
          </a:p>
          <a:p>
            <a:pPr algn="ctr"/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226624" y="10187780"/>
            <a:ext cx="1397648" cy="511937"/>
            <a:chOff x="2035065" y="2164975"/>
            <a:chExt cx="1397648" cy="511937"/>
          </a:xfrm>
        </p:grpSpPr>
        <p:sp>
          <p:nvSpPr>
            <p:cNvPr id="47" name="Rounded Rectangle 46"/>
            <p:cNvSpPr/>
            <p:nvPr/>
          </p:nvSpPr>
          <p:spPr>
            <a:xfrm>
              <a:off x="2035065" y="2164975"/>
              <a:ext cx="1397648" cy="5119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Ubuntu Host 4</a:t>
              </a:r>
              <a:endPara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187465" y="2406895"/>
              <a:ext cx="1131172" cy="24740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OSSIM Agent </a:t>
              </a:r>
              <a:r>
                <a:rPr lang="en-US" sz="1200" dirty="0" smtClean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4</a:t>
              </a:r>
              <a:endPara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695522" y="10187779"/>
            <a:ext cx="1397648" cy="511937"/>
            <a:chOff x="2035065" y="2164975"/>
            <a:chExt cx="1397648" cy="511937"/>
          </a:xfrm>
        </p:grpSpPr>
        <p:sp>
          <p:nvSpPr>
            <p:cNvPr id="50" name="Rounded Rectangle 49"/>
            <p:cNvSpPr/>
            <p:nvPr/>
          </p:nvSpPr>
          <p:spPr>
            <a:xfrm>
              <a:off x="2035065" y="2164975"/>
              <a:ext cx="1397648" cy="5119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Ubuntu Host 5</a:t>
              </a:r>
              <a:endPara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187465" y="2406895"/>
              <a:ext cx="1131172" cy="24740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OSSIM </a:t>
              </a:r>
              <a:r>
                <a:rPr lang="en-US" sz="1200" dirty="0" smtClean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Agent51</a:t>
              </a:r>
              <a:endPara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52" name="Straight Connector 51"/>
          <p:cNvCxnSpPr/>
          <p:nvPr/>
        </p:nvCxnSpPr>
        <p:spPr>
          <a:xfrm>
            <a:off x="5694954" y="7904415"/>
            <a:ext cx="6638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181583" y="6761275"/>
            <a:ext cx="854907" cy="876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036490" y="6761275"/>
            <a:ext cx="858001" cy="876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7E9D4301-3A5A-4A12-BB83-679D38454518}"/>
              </a:ext>
            </a:extLst>
          </p:cNvPr>
          <p:cNvGrpSpPr/>
          <p:nvPr/>
        </p:nvGrpSpPr>
        <p:grpSpPr>
          <a:xfrm>
            <a:off x="9054882" y="8893071"/>
            <a:ext cx="678931" cy="578840"/>
            <a:chOff x="1971412" y="3011648"/>
            <a:chExt cx="678931" cy="57884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1971412" y="3011648"/>
              <a:ext cx="678931" cy="578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61" name="Arrow: Right 26">
              <a:extLst>
                <a:ext uri="{FF2B5EF4-FFF2-40B4-BE49-F238E27FC236}">
                  <a16:creationId xmlns:a16="http://schemas.microsoft.com/office/drawing/2014/main" xmlns="" id="{D30171E1-25A9-4973-A44A-E1EFFA61D44A}"/>
                </a:ext>
              </a:extLst>
            </p:cNvPr>
            <p:cNvSpPr/>
            <p:nvPr/>
          </p:nvSpPr>
          <p:spPr>
            <a:xfrm>
              <a:off x="2067178" y="3080259"/>
              <a:ext cx="511728" cy="201335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62" name="Arrow: Right 27">
              <a:extLst>
                <a:ext uri="{FF2B5EF4-FFF2-40B4-BE49-F238E27FC236}">
                  <a16:creationId xmlns:a16="http://schemas.microsoft.com/office/drawing/2014/main" xmlns="" id="{F3215935-DFDB-42F7-8BD1-26F05B98284F}"/>
                </a:ext>
              </a:extLst>
            </p:cNvPr>
            <p:cNvSpPr/>
            <p:nvPr/>
          </p:nvSpPr>
          <p:spPr>
            <a:xfrm rot="10800000">
              <a:off x="2058787" y="3328433"/>
              <a:ext cx="511728" cy="201335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cxnSp>
        <p:nvCxnSpPr>
          <p:cNvPr id="63" name="Straight Connector 62"/>
          <p:cNvCxnSpPr>
            <a:endCxn id="20" idx="0"/>
          </p:cNvCxnSpPr>
          <p:nvPr/>
        </p:nvCxnSpPr>
        <p:spPr>
          <a:xfrm flipH="1">
            <a:off x="3531401" y="8226650"/>
            <a:ext cx="1650183" cy="676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883338" y="8193835"/>
            <a:ext cx="934927" cy="661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0" idx="0"/>
          </p:cNvCxnSpPr>
          <p:nvPr/>
        </p:nvCxnSpPr>
        <p:spPr>
          <a:xfrm>
            <a:off x="6883338" y="8193835"/>
            <a:ext cx="2511010" cy="699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47" idx="0"/>
          </p:cNvCxnSpPr>
          <p:nvPr/>
        </p:nvCxnSpPr>
        <p:spPr>
          <a:xfrm>
            <a:off x="7924510" y="9476863"/>
            <a:ext cx="938" cy="710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8263977" y="9182491"/>
            <a:ext cx="790905" cy="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50" idx="0"/>
          </p:cNvCxnSpPr>
          <p:nvPr/>
        </p:nvCxnSpPr>
        <p:spPr>
          <a:xfrm>
            <a:off x="9394346" y="9471913"/>
            <a:ext cx="0" cy="7158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4645909" y="7614995"/>
            <a:ext cx="1049045" cy="578840"/>
            <a:chOff x="3972022" y="3524762"/>
            <a:chExt cx="1049045" cy="578840"/>
          </a:xfrm>
          <a:solidFill>
            <a:schemeClr val="bg1"/>
          </a:solidFill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3972022" y="3524762"/>
              <a:ext cx="1049045" cy="5788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6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76398" y="3663699"/>
              <a:ext cx="104227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PT Sans Narrow" charset="-52"/>
                  <a:ea typeface="PT Sans Narrow" charset="-52"/>
                  <a:cs typeface="PT Sans Narrow" charset="-52"/>
                </a:rPr>
                <a:t>vSRX Firewall</a:t>
              </a:r>
              <a:endParaRPr lang="en-US" sz="1400" dirty="0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6358817" y="7614995"/>
            <a:ext cx="1049045" cy="578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6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9338403" y="5623255"/>
            <a:ext cx="2002898" cy="297227"/>
          </a:xfrm>
          <a:prstGeom prst="rect">
            <a:avLst/>
          </a:prstGeom>
          <a:solidFill>
            <a:srgbClr val="73EF7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Manual Execution of Script</a:t>
            </a:r>
            <a:endParaRPr lang="en-GB" sz="12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97" name="Straight Arrow Connector 96"/>
          <p:cNvCxnSpPr>
            <a:stCxn id="20" idx="0"/>
            <a:endCxn id="94" idx="2"/>
          </p:cNvCxnSpPr>
          <p:nvPr/>
        </p:nvCxnSpPr>
        <p:spPr>
          <a:xfrm flipV="1">
            <a:off x="10339852" y="5920480"/>
            <a:ext cx="0" cy="4637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1"/>
          </p:cNvCxnSpPr>
          <p:nvPr/>
        </p:nvCxnSpPr>
        <p:spPr>
          <a:xfrm flipH="1" flipV="1">
            <a:off x="2947809" y="5767340"/>
            <a:ext cx="6390594" cy="4529"/>
          </a:xfrm>
          <a:prstGeom prst="straightConnector1">
            <a:avLst/>
          </a:prstGeom>
          <a:ln w="22225">
            <a:solidFill>
              <a:srgbClr val="73EF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392299" y="7756412"/>
            <a:ext cx="1042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PT Sans Narrow" charset="-52"/>
                <a:ea typeface="PT Sans Narrow" charset="-52"/>
                <a:cs typeface="PT Sans Narrow" charset="-52"/>
              </a:rPr>
              <a:t>vSRX Firewall</a:t>
            </a:r>
            <a:endParaRPr lang="en-US" sz="1400" dirty="0"/>
          </a:p>
        </p:txBody>
      </p:sp>
      <p:cxnSp>
        <p:nvCxnSpPr>
          <p:cNvPr id="84" name="Straight Arrow Connector 83"/>
          <p:cNvCxnSpPr>
            <a:stCxn id="5" idx="2"/>
            <a:endCxn id="33" idx="0"/>
          </p:cNvCxnSpPr>
          <p:nvPr/>
        </p:nvCxnSpPr>
        <p:spPr>
          <a:xfrm>
            <a:off x="1727750" y="6847994"/>
            <a:ext cx="1803651" cy="2045077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8834773" y="5170871"/>
            <a:ext cx="503630" cy="503630"/>
          </a:xfrm>
          <a:prstGeom prst="ellipse">
            <a:avLst/>
          </a:prstGeom>
          <a:solidFill>
            <a:srgbClr val="00F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1</a:t>
            </a:r>
            <a:endParaRPr lang="en-US" sz="2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1020495" y="6949390"/>
            <a:ext cx="565959" cy="565959"/>
          </a:xfrm>
          <a:prstGeom prst="ellipse">
            <a:avLst/>
          </a:prstGeom>
          <a:solidFill>
            <a:srgbClr val="41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</a:t>
            </a:r>
            <a:endParaRPr lang="en-US" sz="2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1214553" y="10238486"/>
            <a:ext cx="447981" cy="44798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3</a:t>
            </a:r>
            <a:endParaRPr lang="en-US" sz="2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4745458" y="10718342"/>
            <a:ext cx="1397648" cy="51193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Ubuntu Host 3</a:t>
            </a:r>
          </a:p>
          <a:p>
            <a:pPr algn="ctr"/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87" name="Straight Connector 86"/>
          <p:cNvCxnSpPr>
            <a:stCxn id="33" idx="2"/>
            <a:endCxn id="41" idx="0"/>
          </p:cNvCxnSpPr>
          <p:nvPr/>
        </p:nvCxnSpPr>
        <p:spPr>
          <a:xfrm flipH="1">
            <a:off x="1618518" y="9471911"/>
            <a:ext cx="1912883" cy="1246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618518" y="10469835"/>
            <a:ext cx="326386" cy="234672"/>
            <a:chOff x="3408965" y="9380226"/>
            <a:chExt cx="326386" cy="234672"/>
          </a:xfrm>
        </p:grpSpPr>
        <p:cxnSp>
          <p:nvCxnSpPr>
            <p:cNvPr id="114" name="Straight Connector 113"/>
            <p:cNvCxnSpPr/>
            <p:nvPr/>
          </p:nvCxnSpPr>
          <p:spPr>
            <a:xfrm rot="18867804">
              <a:off x="3572158" y="9339165"/>
              <a:ext cx="0" cy="3263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3453883" y="9380226"/>
              <a:ext cx="230316" cy="2346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/>
          <p:cNvCxnSpPr>
            <a:stCxn id="33" idx="2"/>
            <a:endCxn id="44" idx="0"/>
          </p:cNvCxnSpPr>
          <p:nvPr/>
        </p:nvCxnSpPr>
        <p:spPr>
          <a:xfrm flipH="1">
            <a:off x="3531400" y="9471911"/>
            <a:ext cx="1" cy="1246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3" idx="2"/>
            <a:endCxn id="81" idx="0"/>
          </p:cNvCxnSpPr>
          <p:nvPr/>
        </p:nvCxnSpPr>
        <p:spPr>
          <a:xfrm>
            <a:off x="3531401" y="9471911"/>
            <a:ext cx="1912881" cy="1246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1096948" y="10974310"/>
            <a:ext cx="1131172" cy="24740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HIDS Agent </a:t>
            </a:r>
            <a:r>
              <a: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1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2977979" y="10974310"/>
            <a:ext cx="1131172" cy="24740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HIDS Agent </a:t>
            </a:r>
            <a:r>
              <a: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4878696" y="10974310"/>
            <a:ext cx="1131172" cy="24740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HIDS Agent </a:t>
            </a:r>
            <a:r>
              <a: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539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24" y="3783064"/>
            <a:ext cx="7854176" cy="4392609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-1" y="3846383"/>
            <a:ext cx="2991156" cy="92625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PT Sans Narrow" charset="-52"/>
                <a:ea typeface="PT Sans Narrow" charset="-52"/>
                <a:cs typeface="PT Sans Narrow" charset="-52"/>
              </a:rPr>
              <a:t>Data Collection</a:t>
            </a:r>
            <a:br>
              <a:rPr lang="en-US" sz="2800" b="1" dirty="0"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2800" dirty="0">
                <a:latin typeface="PT Sans Narrow" charset="-52"/>
                <a:ea typeface="PT Sans Narrow" charset="-52"/>
                <a:cs typeface="PT Sans Narrow" charset="-52"/>
              </a:rPr>
              <a:t> Sprint</a:t>
            </a:r>
            <a:r>
              <a:rPr lang="en-US" sz="2800" b="1" dirty="0">
                <a:latin typeface="PT Sans Narrow" charset="-52"/>
                <a:ea typeface="PT Sans Narrow" charset="-52"/>
                <a:cs typeface="PT Sans Narrow" charset="-52"/>
              </a:rPr>
              <a:t> </a:t>
            </a:r>
            <a:r>
              <a:rPr lang="en-US" sz="2800" dirty="0">
                <a:latin typeface="PT Sans Narrow" charset="-52"/>
                <a:ea typeface="PT Sans Narrow" charset="-52"/>
                <a:cs typeface="PT Sans Narrow" charset="-52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" y="4951377"/>
            <a:ext cx="5459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PT Sans Narrow" charset="-52"/>
                <a:ea typeface="PT Sans Narrow" charset="-52"/>
                <a:cs typeface="PT Sans Narrow" charset="-52"/>
              </a:rPr>
              <a:t>Format: </a:t>
            </a:r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H</a:t>
            </a:r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ost terminal output</a:t>
            </a:r>
            <a:endParaRPr lang="en-US" dirty="0">
              <a:latin typeface="PT Sans Narrow" charset="-52"/>
              <a:ea typeface="PT Sans Narrow" charset="-52"/>
              <a:cs typeface="PT Sans Narrow" charset="-52"/>
            </a:endParaRPr>
          </a:p>
          <a:p>
            <a:endParaRPr lang="en-US" b="1" dirty="0">
              <a:latin typeface="PT Sans Narrow" charset="-52"/>
              <a:ea typeface="PT Sans Narrow" charset="-52"/>
              <a:cs typeface="PT Sans Narrow" charset="-52"/>
            </a:endParaRPr>
          </a:p>
          <a:p>
            <a:r>
              <a:rPr lang="en-US" b="1" dirty="0">
                <a:latin typeface="PT Sans Narrow" charset="-52"/>
                <a:ea typeface="PT Sans Narrow" charset="-52"/>
                <a:cs typeface="PT Sans Narrow" charset="-52"/>
              </a:rPr>
              <a:t>Type</a:t>
            </a:r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: </a:t>
            </a:r>
            <a:r>
              <a:rPr lang="en-GB" dirty="0" smtClean="0">
                <a:latin typeface="PT Sans Narrow" charset="-52"/>
                <a:ea typeface="PT Sans Narrow" charset="-52"/>
                <a:cs typeface="PT Sans Narrow" charset="-52"/>
              </a:rPr>
              <a:t>Quantitative</a:t>
            </a:r>
            <a:endParaRPr lang="en-GB" b="1" dirty="0">
              <a:latin typeface="PT Sans Narrow" charset="-52"/>
              <a:ea typeface="PT Sans Narrow" charset="-52"/>
              <a:cs typeface="PT Sans Narrow" charset="-52"/>
            </a:endParaRPr>
          </a:p>
          <a:p>
            <a:endParaRPr lang="en-GB" b="1" dirty="0">
              <a:latin typeface="PT Sans Narrow" charset="-52"/>
              <a:ea typeface="PT Sans Narrow" charset="-52"/>
              <a:cs typeface="PT Sans Narrow" charset="-52"/>
            </a:endParaRPr>
          </a:p>
          <a:p>
            <a:r>
              <a:rPr lang="en-GB" b="1" dirty="0">
                <a:latin typeface="PT Sans Narrow" charset="-52"/>
                <a:ea typeface="PT Sans Narrow" charset="-52"/>
                <a:cs typeface="PT Sans Narrow" charset="-52"/>
              </a:rPr>
              <a:t>Success Metric</a:t>
            </a:r>
            <a:r>
              <a:rPr lang="en-GB" dirty="0">
                <a:latin typeface="PT Sans Narrow" charset="-52"/>
                <a:ea typeface="PT Sans Narrow" charset="-52"/>
                <a:cs typeface="PT Sans Narrow" charset="-52"/>
              </a:rPr>
              <a:t> </a:t>
            </a:r>
            <a:r>
              <a:rPr lang="en-GB" b="1" dirty="0">
                <a:latin typeface="PT Sans Narrow" charset="-52"/>
                <a:ea typeface="PT Sans Narrow" charset="-52"/>
                <a:cs typeface="PT Sans Narrow" charset="-52"/>
              </a:rPr>
              <a:t>(Successful): </a:t>
            </a:r>
            <a:r>
              <a:rPr lang="en-GB" dirty="0" smtClean="0">
                <a:latin typeface="PT Sans Narrow" charset="-52"/>
                <a:ea typeface="PT Sans Narrow" charset="-52"/>
                <a:cs typeface="PT Sans Narrow" charset="-52"/>
              </a:rPr>
              <a:t>0 bytes </a:t>
            </a:r>
            <a:r>
              <a:rPr lang="en-GB" dirty="0">
                <a:latin typeface="PT Sans Narrow" charset="-52"/>
                <a:ea typeface="PT Sans Narrow" charset="-52"/>
                <a:cs typeface="PT Sans Narrow" charset="-52"/>
              </a:rPr>
              <a:t>returned from OvS </a:t>
            </a:r>
            <a:r>
              <a:rPr lang="en-GB" dirty="0" smtClean="0">
                <a:latin typeface="PT Sans Narrow" charset="-52"/>
                <a:ea typeface="PT Sans Narrow" charset="-52"/>
                <a:cs typeface="PT Sans Narrow" charset="-52"/>
              </a:rPr>
              <a:t>Gateway</a:t>
            </a:r>
            <a:endParaRPr lang="en-GB" b="1" dirty="0">
              <a:latin typeface="PT Sans Narrow" charset="-52"/>
              <a:ea typeface="PT Sans Narrow" charset="-52"/>
              <a:cs typeface="PT Sans Narrow" charset="-52"/>
            </a:endParaRPr>
          </a:p>
          <a:p>
            <a:endParaRPr lang="en-GB" b="1" dirty="0">
              <a:latin typeface="PT Sans Narrow" charset="-52"/>
              <a:ea typeface="PT Sans Narrow" charset="-52"/>
              <a:cs typeface="PT Sans Narrow" charset="-52"/>
            </a:endParaRPr>
          </a:p>
          <a:p>
            <a:r>
              <a:rPr lang="en-GB" b="1" dirty="0">
                <a:latin typeface="PT Sans Narrow" charset="-52"/>
                <a:ea typeface="PT Sans Narrow" charset="-52"/>
                <a:cs typeface="PT Sans Narrow" charset="-52"/>
              </a:rPr>
              <a:t>Success Metric</a:t>
            </a:r>
            <a:r>
              <a:rPr lang="en-GB" dirty="0">
                <a:latin typeface="PT Sans Narrow" charset="-52"/>
                <a:ea typeface="PT Sans Narrow" charset="-52"/>
                <a:cs typeface="PT Sans Narrow" charset="-52"/>
              </a:rPr>
              <a:t> (</a:t>
            </a:r>
            <a:r>
              <a:rPr lang="en-GB" b="1" dirty="0">
                <a:latin typeface="PT Sans Narrow" charset="-52"/>
                <a:ea typeface="PT Sans Narrow" charset="-52"/>
                <a:cs typeface="PT Sans Narrow" charset="-52"/>
              </a:rPr>
              <a:t>Failed): </a:t>
            </a:r>
            <a:r>
              <a:rPr lang="en-GB" dirty="0">
                <a:latin typeface="PT Sans Narrow" charset="-52"/>
                <a:ea typeface="PT Sans Narrow" charset="-52"/>
                <a:cs typeface="PT Sans Narrow" charset="-52"/>
              </a:rPr>
              <a:t>64 Bytes returned from OvS Gateway</a:t>
            </a:r>
            <a:endParaRPr lang="en-US" b="1" dirty="0">
              <a:latin typeface="PT Sans Narrow" charset="-52"/>
              <a:ea typeface="PT Sans Narrow" charset="-52"/>
              <a:cs typeface="PT Sans Narrow" charset="-52"/>
            </a:endParaRPr>
          </a:p>
          <a:p>
            <a:endParaRPr lang="en-US" b="1" dirty="0">
              <a:latin typeface="PT Sans Narrow" charset="-52"/>
              <a:ea typeface="PT Sans Narrow" charset="-52"/>
              <a:cs typeface="PT Sans Narrow" charset="-52"/>
            </a:endParaRPr>
          </a:p>
          <a:p>
            <a:r>
              <a:rPr lang="en-US" b="1" dirty="0">
                <a:latin typeface="PT Sans Narrow" charset="-52"/>
                <a:ea typeface="PT Sans Narrow" charset="-52"/>
                <a:cs typeface="PT Sans Narrow" charset="-52"/>
              </a:rPr>
              <a:t>Method of storage: </a:t>
            </a:r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Screen Recording and subsequent 		              screenshots (on laptop and timer)</a:t>
            </a:r>
            <a:r>
              <a:rPr lang="en-US" b="1" dirty="0">
                <a:latin typeface="PT Sans Narrow" charset="-52"/>
                <a:ea typeface="PT Sans Narrow" charset="-52"/>
                <a:cs typeface="PT Sans Narrow" charset="-52"/>
              </a:rPr>
              <a:t> </a:t>
            </a:r>
          </a:p>
          <a:p>
            <a:endParaRPr lang="en-US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18815" y="8372161"/>
            <a:ext cx="914400" cy="914400"/>
          </a:xfrm>
          <a:prstGeom prst="ellipse">
            <a:avLst/>
          </a:prstGeom>
          <a:solidFill>
            <a:srgbClr val="00F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1</a:t>
            </a:r>
            <a:endParaRPr lang="en-US" sz="2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59716" y="8372161"/>
            <a:ext cx="914400" cy="914400"/>
          </a:xfrm>
          <a:prstGeom prst="ellipse">
            <a:avLst/>
          </a:prstGeom>
          <a:solidFill>
            <a:srgbClr val="41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</a:t>
            </a:r>
            <a:endParaRPr lang="en-US" sz="2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8" name="Oval 7"/>
          <p:cNvSpPr/>
          <p:nvPr/>
        </p:nvSpPr>
        <p:spPr>
          <a:xfrm>
            <a:off x="9800617" y="8372161"/>
            <a:ext cx="914400" cy="914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3</a:t>
            </a:r>
            <a:endParaRPr lang="en-US" sz="2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217" y="9286561"/>
            <a:ext cx="2375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Script is manually executed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45799" y="9286561"/>
            <a:ext cx="3866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Flows are removed from OpenDaylight OVSDB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23633" y="9296346"/>
            <a:ext cx="3868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Flows are removed from </a:t>
            </a:r>
            <a:r>
              <a:rPr lang="en-US" smtClean="0">
                <a:latin typeface="PT Sans Narrow" charset="-52"/>
                <a:ea typeface="PT Sans Narrow" charset="-52"/>
                <a:cs typeface="PT Sans Narrow" charset="-52"/>
              </a:rPr>
              <a:t>Open vSwitch OVSDB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2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540" y="3651819"/>
            <a:ext cx="8524460" cy="459071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815397"/>
            <a:ext cx="2991156" cy="92625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PT Sans Narrow" charset="-52"/>
                <a:ea typeface="PT Sans Narrow" charset="-52"/>
                <a:cs typeface="PT Sans Narrow" charset="-52"/>
              </a:rPr>
              <a:t>Data Collection</a:t>
            </a:r>
            <a:br>
              <a:rPr lang="en-US" sz="2800" b="1" dirty="0"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2800" dirty="0">
                <a:latin typeface="PT Sans Narrow" charset="-52"/>
                <a:ea typeface="PT Sans Narrow" charset="-52"/>
                <a:cs typeface="PT Sans Narrow" charset="-52"/>
              </a:rPr>
              <a:t> Sprint</a:t>
            </a:r>
            <a:r>
              <a:rPr lang="en-US" sz="2800" b="1" dirty="0">
                <a:latin typeface="PT Sans Narrow" charset="-52"/>
                <a:ea typeface="PT Sans Narrow" charset="-52"/>
                <a:cs typeface="PT Sans Narrow" charset="-52"/>
              </a:rPr>
              <a:t> </a:t>
            </a:r>
            <a:r>
              <a:rPr lang="en-US" sz="2800" dirty="0">
                <a:latin typeface="PT Sans Narrow" charset="-52"/>
                <a:ea typeface="PT Sans Narrow" charset="-52"/>
                <a:cs typeface="PT Sans Narrow" charset="-52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727281"/>
            <a:ext cx="53324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PT Sans Narrow" charset="-52"/>
                <a:ea typeface="PT Sans Narrow" charset="-52"/>
                <a:cs typeface="PT Sans Narrow" charset="-52"/>
              </a:rPr>
              <a:t>Format: </a:t>
            </a:r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Host terminal output</a:t>
            </a:r>
          </a:p>
          <a:p>
            <a:endParaRPr lang="en-US" b="1" dirty="0">
              <a:latin typeface="PT Sans Narrow" charset="-52"/>
              <a:ea typeface="PT Sans Narrow" charset="-52"/>
              <a:cs typeface="PT Sans Narrow" charset="-52"/>
            </a:endParaRPr>
          </a:p>
          <a:p>
            <a:r>
              <a:rPr lang="en-US" b="1" dirty="0">
                <a:latin typeface="PT Sans Narrow" charset="-52"/>
                <a:ea typeface="PT Sans Narrow" charset="-52"/>
                <a:cs typeface="PT Sans Narrow" charset="-52"/>
              </a:rPr>
              <a:t>Type</a:t>
            </a:r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: </a:t>
            </a:r>
            <a:r>
              <a:rPr lang="en-GB" dirty="0" smtClean="0">
                <a:latin typeface="PT Sans Narrow" charset="-52"/>
                <a:ea typeface="PT Sans Narrow" charset="-52"/>
                <a:cs typeface="PT Sans Narrow" charset="-52"/>
              </a:rPr>
              <a:t>Quantitative</a:t>
            </a:r>
            <a:endParaRPr lang="en-GB" b="1" dirty="0">
              <a:latin typeface="PT Sans Narrow" charset="-52"/>
              <a:ea typeface="PT Sans Narrow" charset="-52"/>
              <a:cs typeface="PT Sans Narrow" charset="-52"/>
            </a:endParaRPr>
          </a:p>
          <a:p>
            <a:endParaRPr lang="en-GB" b="1" dirty="0">
              <a:latin typeface="PT Sans Narrow" charset="-52"/>
              <a:ea typeface="PT Sans Narrow" charset="-52"/>
              <a:cs typeface="PT Sans Narrow" charset="-52"/>
            </a:endParaRPr>
          </a:p>
          <a:p>
            <a:r>
              <a:rPr lang="en-GB" b="1" dirty="0">
                <a:latin typeface="PT Sans Narrow" charset="-52"/>
                <a:ea typeface="PT Sans Narrow" charset="-52"/>
                <a:cs typeface="PT Sans Narrow" charset="-52"/>
              </a:rPr>
              <a:t>Success Metric</a:t>
            </a:r>
            <a:r>
              <a:rPr lang="en-GB" dirty="0">
                <a:latin typeface="PT Sans Narrow" charset="-52"/>
                <a:ea typeface="PT Sans Narrow" charset="-52"/>
                <a:cs typeface="PT Sans Narrow" charset="-52"/>
              </a:rPr>
              <a:t> </a:t>
            </a:r>
            <a:r>
              <a:rPr lang="en-GB" b="1" dirty="0">
                <a:latin typeface="PT Sans Narrow" charset="-52"/>
                <a:ea typeface="PT Sans Narrow" charset="-52"/>
                <a:cs typeface="PT Sans Narrow" charset="-52"/>
              </a:rPr>
              <a:t>(Successful): </a:t>
            </a:r>
            <a:r>
              <a:rPr lang="en-GB" dirty="0">
                <a:latin typeface="PT Sans Narrow" charset="-52"/>
                <a:ea typeface="PT Sans Narrow" charset="-52"/>
                <a:cs typeface="PT Sans Narrow" charset="-52"/>
              </a:rPr>
              <a:t>0 bytes returned from OvS </a:t>
            </a:r>
            <a:r>
              <a:rPr lang="en-GB" dirty="0" smtClean="0">
                <a:latin typeface="PT Sans Narrow" charset="-52"/>
                <a:ea typeface="PT Sans Narrow" charset="-52"/>
                <a:cs typeface="PT Sans Narrow" charset="-52"/>
              </a:rPr>
              <a:t>Gateway</a:t>
            </a:r>
          </a:p>
          <a:p>
            <a:endParaRPr lang="en-GB" b="1" dirty="0">
              <a:latin typeface="PT Sans Narrow" charset="-52"/>
              <a:ea typeface="PT Sans Narrow" charset="-52"/>
              <a:cs typeface="PT Sans Narrow" charset="-52"/>
            </a:endParaRPr>
          </a:p>
          <a:p>
            <a:r>
              <a:rPr lang="en-GB" b="1" dirty="0">
                <a:latin typeface="PT Sans Narrow" charset="-52"/>
                <a:ea typeface="PT Sans Narrow" charset="-52"/>
                <a:cs typeface="PT Sans Narrow" charset="-52"/>
              </a:rPr>
              <a:t>Success Metric</a:t>
            </a:r>
            <a:r>
              <a:rPr lang="en-GB" dirty="0">
                <a:latin typeface="PT Sans Narrow" charset="-52"/>
                <a:ea typeface="PT Sans Narrow" charset="-52"/>
                <a:cs typeface="PT Sans Narrow" charset="-52"/>
              </a:rPr>
              <a:t> (</a:t>
            </a:r>
            <a:r>
              <a:rPr lang="en-GB" b="1" dirty="0">
                <a:latin typeface="PT Sans Narrow" charset="-52"/>
                <a:ea typeface="PT Sans Narrow" charset="-52"/>
                <a:cs typeface="PT Sans Narrow" charset="-52"/>
              </a:rPr>
              <a:t>Failed): </a:t>
            </a:r>
            <a:r>
              <a:rPr lang="en-GB" dirty="0">
                <a:latin typeface="PT Sans Narrow" charset="-52"/>
                <a:ea typeface="PT Sans Narrow" charset="-52"/>
                <a:cs typeface="PT Sans Narrow" charset="-52"/>
              </a:rPr>
              <a:t>64 Bytes returned from OvS GW</a:t>
            </a:r>
            <a:endParaRPr lang="en-US" b="1" dirty="0">
              <a:latin typeface="PT Sans Narrow" charset="-52"/>
              <a:ea typeface="PT Sans Narrow" charset="-52"/>
              <a:cs typeface="PT Sans Narrow" charset="-52"/>
            </a:endParaRPr>
          </a:p>
          <a:p>
            <a:endParaRPr lang="en-US" b="1" dirty="0">
              <a:latin typeface="PT Sans Narrow" charset="-52"/>
              <a:ea typeface="PT Sans Narrow" charset="-52"/>
              <a:cs typeface="PT Sans Narrow" charset="-52"/>
            </a:endParaRPr>
          </a:p>
          <a:p>
            <a:r>
              <a:rPr lang="en-US" b="1" dirty="0">
                <a:latin typeface="PT Sans Narrow" charset="-52"/>
                <a:ea typeface="PT Sans Narrow" charset="-52"/>
                <a:cs typeface="PT Sans Narrow" charset="-52"/>
              </a:rPr>
              <a:t>Method of storage: </a:t>
            </a:r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Screen Recording and subsequent 		              screenshots (on laptop and timer)</a:t>
            </a:r>
            <a:r>
              <a:rPr lang="en-US" b="1" dirty="0">
                <a:latin typeface="PT Sans Narrow" charset="-52"/>
                <a:ea typeface="PT Sans Narrow" charset="-52"/>
                <a:cs typeface="PT Sans Narrow" charset="-52"/>
              </a:rPr>
              <a:t> </a:t>
            </a:r>
          </a:p>
          <a:p>
            <a:endParaRPr lang="en-US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9178" y="9195006"/>
            <a:ext cx="539700" cy="53969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6200928" y="9126305"/>
            <a:ext cx="539699" cy="539699"/>
          </a:xfrm>
          <a:prstGeom prst="ellipse">
            <a:avLst/>
          </a:prstGeom>
          <a:solidFill>
            <a:srgbClr val="73E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689178" y="9931917"/>
            <a:ext cx="539699" cy="539699"/>
          </a:xfrm>
          <a:prstGeom prst="ellipse">
            <a:avLst/>
          </a:prstGeom>
          <a:solidFill>
            <a:srgbClr val="41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1160349" y="9280189"/>
            <a:ext cx="2739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Script is automatically executed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72098" y="9211488"/>
            <a:ext cx="3866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Flows are removed from OpenDaylight OVSDB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01549" y="10017100"/>
            <a:ext cx="3868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Flows are removed from Open vSwitch OVSDB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89179" y="8462325"/>
            <a:ext cx="539699" cy="5396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1</a:t>
            </a:r>
            <a:endParaRPr lang="en-US" sz="2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4080" y="8562593"/>
            <a:ext cx="294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EICAR </a:t>
            </a:r>
            <a:r>
              <a:rPr lang="en-US" smtClean="0">
                <a:latin typeface="PT Sans Narrow" charset="-52"/>
                <a:ea typeface="PT Sans Narrow" charset="-52"/>
                <a:cs typeface="PT Sans Narrow" charset="-52"/>
              </a:rPr>
              <a:t>simulated threat is detected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0058708" y="3761396"/>
            <a:ext cx="374701" cy="3747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5408201" y="5422582"/>
            <a:ext cx="374701" cy="374701"/>
          </a:xfrm>
          <a:prstGeom prst="ellipse">
            <a:avLst/>
          </a:prstGeom>
          <a:solidFill>
            <a:srgbClr val="73E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4</a:t>
            </a:r>
          </a:p>
        </p:txBody>
      </p:sp>
      <p:sp>
        <p:nvSpPr>
          <p:cNvPr id="27" name="Oval 26"/>
          <p:cNvSpPr/>
          <p:nvPr/>
        </p:nvSpPr>
        <p:spPr>
          <a:xfrm>
            <a:off x="4808268" y="7346964"/>
            <a:ext cx="374701" cy="374701"/>
          </a:xfrm>
          <a:prstGeom prst="ellipse">
            <a:avLst/>
          </a:prstGeom>
          <a:solidFill>
            <a:srgbClr val="41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5</a:t>
            </a:r>
          </a:p>
        </p:txBody>
      </p:sp>
      <p:sp>
        <p:nvSpPr>
          <p:cNvPr id="28" name="Oval 27"/>
          <p:cNvSpPr/>
          <p:nvPr/>
        </p:nvSpPr>
        <p:spPr>
          <a:xfrm>
            <a:off x="3717201" y="7997267"/>
            <a:ext cx="374701" cy="3747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1</a:t>
            </a:r>
            <a:endParaRPr lang="en-US" sz="2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1080474" y="5422582"/>
            <a:ext cx="374701" cy="374701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6206288" y="8463313"/>
            <a:ext cx="539699" cy="539699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45987" y="8548496"/>
            <a:ext cx="4084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New security event is created on AlienVault SIEM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Straight Connector 189"/>
          <p:cNvCxnSpPr>
            <a:endCxn id="30" idx="1"/>
          </p:cNvCxnSpPr>
          <p:nvPr/>
        </p:nvCxnSpPr>
        <p:spPr>
          <a:xfrm>
            <a:off x="1594510" y="7683818"/>
            <a:ext cx="177394" cy="2063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61" idx="1"/>
          </p:cNvCxnSpPr>
          <p:nvPr/>
        </p:nvCxnSpPr>
        <p:spPr>
          <a:xfrm flipH="1">
            <a:off x="1411746" y="7055364"/>
            <a:ext cx="360157" cy="20534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62" idx="1"/>
          </p:cNvCxnSpPr>
          <p:nvPr/>
        </p:nvCxnSpPr>
        <p:spPr>
          <a:xfrm flipH="1" flipV="1">
            <a:off x="1595704" y="6092346"/>
            <a:ext cx="176198" cy="14989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32" idx="1"/>
          </p:cNvCxnSpPr>
          <p:nvPr/>
        </p:nvCxnSpPr>
        <p:spPr>
          <a:xfrm flipH="1">
            <a:off x="1545986" y="5537881"/>
            <a:ext cx="229873" cy="1384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87" idx="1"/>
          </p:cNvCxnSpPr>
          <p:nvPr/>
        </p:nvCxnSpPr>
        <p:spPr>
          <a:xfrm flipH="1">
            <a:off x="5594268" y="5596784"/>
            <a:ext cx="189177" cy="12576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86" idx="0"/>
            <a:endCxn id="47" idx="5"/>
          </p:cNvCxnSpPr>
          <p:nvPr/>
        </p:nvCxnSpPr>
        <p:spPr>
          <a:xfrm flipV="1">
            <a:off x="5503895" y="6098281"/>
            <a:ext cx="59120" cy="18336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78" idx="1"/>
          </p:cNvCxnSpPr>
          <p:nvPr/>
        </p:nvCxnSpPr>
        <p:spPr>
          <a:xfrm flipH="1">
            <a:off x="9820736" y="7378921"/>
            <a:ext cx="346958" cy="10500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147" idx="1"/>
          </p:cNvCxnSpPr>
          <p:nvPr/>
        </p:nvCxnSpPr>
        <p:spPr>
          <a:xfrm flipH="1" flipV="1">
            <a:off x="9914616" y="6085766"/>
            <a:ext cx="224621" cy="19124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41" idx="7"/>
            <a:endCxn id="148" idx="1"/>
          </p:cNvCxnSpPr>
          <p:nvPr/>
        </p:nvCxnSpPr>
        <p:spPr>
          <a:xfrm flipV="1">
            <a:off x="9871037" y="5596784"/>
            <a:ext cx="222989" cy="10006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endCxn id="28" idx="1"/>
          </p:cNvCxnSpPr>
          <p:nvPr/>
        </p:nvCxnSpPr>
        <p:spPr>
          <a:xfrm flipV="1">
            <a:off x="1520842" y="8934615"/>
            <a:ext cx="251062" cy="16928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90256" y="4049486"/>
            <a:ext cx="0" cy="702945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998279" y="4122964"/>
            <a:ext cx="0" cy="6955972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91161" y="3599744"/>
            <a:ext cx="1055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PT Sans Narrow" charset="-52"/>
                <a:ea typeface="PT Sans Narrow" charset="-52"/>
                <a:cs typeface="PT Sans Narrow" charset="-52"/>
              </a:rPr>
              <a:t>Step </a:t>
            </a:r>
            <a:r>
              <a:rPr lang="en-US" sz="2800" dirty="0" smtClean="0">
                <a:latin typeface="PT Sans Narrow" charset="-52"/>
                <a:ea typeface="PT Sans Narrow" charset="-52"/>
                <a:cs typeface="PT Sans Narrow" charset="-52"/>
              </a:rPr>
              <a:t>2 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5426937" y="3599744"/>
            <a:ext cx="1055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PT Sans Narrow" charset="-52"/>
                <a:ea typeface="PT Sans Narrow" charset="-52"/>
                <a:cs typeface="PT Sans Narrow" charset="-52"/>
              </a:rPr>
              <a:t>Step </a:t>
            </a:r>
            <a:r>
              <a:rPr lang="en-US" sz="2800" dirty="0" smtClean="0">
                <a:latin typeface="PT Sans Narrow" charset="-52"/>
                <a:ea typeface="PT Sans Narrow" charset="-52"/>
                <a:cs typeface="PT Sans Narrow" charset="-52"/>
              </a:rPr>
              <a:t>6 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9662713" y="3599744"/>
            <a:ext cx="1055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PT Sans Narrow" charset="-52"/>
                <a:ea typeface="PT Sans Narrow" charset="-52"/>
                <a:cs typeface="PT Sans Narrow" charset="-52"/>
              </a:rPr>
              <a:t>Step </a:t>
            </a:r>
            <a:r>
              <a:rPr lang="en-US" sz="2800" smtClean="0">
                <a:latin typeface="PT Sans Narrow" charset="-52"/>
                <a:ea typeface="PT Sans Narrow" charset="-52"/>
                <a:cs typeface="PT Sans Narrow" charset="-52"/>
              </a:rPr>
              <a:t>6 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034" y="3698068"/>
            <a:ext cx="307260" cy="326572"/>
            <a:chOff x="6482034" y="3722914"/>
            <a:chExt cx="307260" cy="32657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482034" y="3722914"/>
              <a:ext cx="307260" cy="32657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482034" y="3722914"/>
              <a:ext cx="307260" cy="32657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0647462" y="3599744"/>
            <a:ext cx="423310" cy="383720"/>
            <a:chOff x="10647462" y="3599744"/>
            <a:chExt cx="423310" cy="38372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0647462" y="3885845"/>
              <a:ext cx="151991" cy="97619"/>
            </a:xfrm>
            <a:prstGeom prst="line">
              <a:avLst/>
            </a:prstGeom>
            <a:ln w="222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0791289" y="3599744"/>
              <a:ext cx="279483" cy="381617"/>
            </a:xfrm>
            <a:prstGeom prst="line">
              <a:avLst/>
            </a:prstGeom>
            <a:ln w="222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1771904" y="8749949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10.10.9.2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82139" y="8934615"/>
            <a:ext cx="1324434" cy="7184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PT Sans Narrow" charset="-52"/>
                <a:ea typeface="PT Sans Narrow" charset="-52"/>
                <a:cs typeface="PT Sans Narrow" charset="-52"/>
              </a:rPr>
              <a:t>Host 1</a:t>
            </a:r>
            <a:endParaRPr lang="en-US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71904" y="7705476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10.10.9.1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82139" y="7143915"/>
            <a:ext cx="1324434" cy="7184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OvS</a:t>
            </a:r>
            <a:endParaRPr 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75859" y="5353215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192.168.1.133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86094" y="5537881"/>
            <a:ext cx="1324434" cy="71845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vSRX</a:t>
            </a:r>
            <a:endParaRPr 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82139" y="4307630"/>
            <a:ext cx="2385072" cy="419491"/>
          </a:xfrm>
          <a:prstGeom prst="ellipse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Bridge_1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13617" y="8924511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10.10.9.1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901663" y="9260960"/>
            <a:ext cx="1023277" cy="7184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PT Sans Narrow" charset="-52"/>
                <a:ea typeface="PT Sans Narrow" charset="-52"/>
                <a:cs typeface="PT Sans Narrow" charset="-52"/>
              </a:rPr>
              <a:t>Host 1</a:t>
            </a:r>
            <a:endParaRPr lang="en-US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841678" y="7226144"/>
            <a:ext cx="1324434" cy="7184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OvSM</a:t>
            </a:r>
            <a:endParaRPr 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4432540" y="5485040"/>
            <a:ext cx="1324434" cy="71845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vSRX</a:t>
            </a:r>
            <a:endParaRPr 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552930" y="4307630"/>
            <a:ext cx="2385072" cy="419491"/>
          </a:xfrm>
          <a:prstGeom prst="ellipse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Bridge_1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771903" y="687069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10.10.2.2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771902" y="605757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10.10.2.1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249972" y="5743221"/>
            <a:ext cx="2584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&gt;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411998" y="5729127"/>
            <a:ext cx="6108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srcNAT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5" name="Straight Connector 64"/>
          <p:cNvCxnSpPr>
            <a:stCxn id="30" idx="2"/>
            <a:endCxn id="28" idx="0"/>
          </p:cNvCxnSpPr>
          <p:nvPr/>
        </p:nvCxnSpPr>
        <p:spPr>
          <a:xfrm>
            <a:off x="2229722" y="8074808"/>
            <a:ext cx="0" cy="675141"/>
          </a:xfrm>
          <a:prstGeom prst="line">
            <a:avLst/>
          </a:prstGeom>
          <a:ln w="22225">
            <a:solidFill>
              <a:srgbClr val="41EF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1" idx="2"/>
            <a:endCxn id="30" idx="0"/>
          </p:cNvCxnSpPr>
          <p:nvPr/>
        </p:nvCxnSpPr>
        <p:spPr>
          <a:xfrm>
            <a:off x="2229721" y="7240030"/>
            <a:ext cx="1" cy="465446"/>
          </a:xfrm>
          <a:prstGeom prst="line">
            <a:avLst/>
          </a:prstGeom>
          <a:ln w="22225">
            <a:solidFill>
              <a:srgbClr val="41EF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2" idx="2"/>
            <a:endCxn id="61" idx="0"/>
          </p:cNvCxnSpPr>
          <p:nvPr/>
        </p:nvCxnSpPr>
        <p:spPr>
          <a:xfrm>
            <a:off x="2229720" y="6426910"/>
            <a:ext cx="1" cy="443788"/>
          </a:xfrm>
          <a:prstGeom prst="line">
            <a:avLst/>
          </a:prstGeom>
          <a:ln w="22225">
            <a:solidFill>
              <a:srgbClr val="41EF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62" idx="0"/>
          </p:cNvCxnSpPr>
          <p:nvPr/>
        </p:nvCxnSpPr>
        <p:spPr>
          <a:xfrm>
            <a:off x="2229720" y="5668990"/>
            <a:ext cx="0" cy="388588"/>
          </a:xfrm>
          <a:prstGeom prst="line">
            <a:avLst/>
          </a:prstGeom>
          <a:ln w="22225">
            <a:solidFill>
              <a:srgbClr val="41EF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4" idx="4"/>
          </p:cNvCxnSpPr>
          <p:nvPr/>
        </p:nvCxnSpPr>
        <p:spPr>
          <a:xfrm>
            <a:off x="1774675" y="4727121"/>
            <a:ext cx="455045" cy="640188"/>
          </a:xfrm>
          <a:prstGeom prst="line">
            <a:avLst/>
          </a:prstGeom>
          <a:ln w="22225">
            <a:solidFill>
              <a:srgbClr val="41EF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5306896" y="9260959"/>
            <a:ext cx="1023277" cy="7184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Host 2</a:t>
            </a:r>
            <a:endParaRPr 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6712129" y="9236241"/>
            <a:ext cx="1023277" cy="7184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Host 3</a:t>
            </a:r>
            <a:endParaRPr 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360716" y="8934615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10.10.9.2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765949" y="8934615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10.10.9.3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4993979" y="628165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10.10.9.10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5783445" y="541211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192.168.1.133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024062" y="5896642"/>
            <a:ext cx="772834" cy="321871"/>
            <a:chOff x="6257558" y="5788030"/>
            <a:chExt cx="772834" cy="321871"/>
          </a:xfrm>
        </p:grpSpPr>
        <p:sp>
          <p:nvSpPr>
            <p:cNvPr id="88" name="Rectangle 87"/>
            <p:cNvSpPr/>
            <p:nvPr/>
          </p:nvSpPr>
          <p:spPr>
            <a:xfrm>
              <a:off x="6257558" y="5802124"/>
              <a:ext cx="25840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&gt;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419584" y="5788030"/>
              <a:ext cx="6108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srcNAT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90" name="Straight Connector 89"/>
          <p:cNvCxnSpPr>
            <a:stCxn id="87" idx="2"/>
            <a:endCxn id="86" idx="0"/>
          </p:cNvCxnSpPr>
          <p:nvPr/>
        </p:nvCxnSpPr>
        <p:spPr>
          <a:xfrm flipH="1">
            <a:off x="5503895" y="5781450"/>
            <a:ext cx="945758" cy="500200"/>
          </a:xfrm>
          <a:prstGeom prst="line">
            <a:avLst/>
          </a:prstGeom>
          <a:ln w="22225">
            <a:solidFill>
              <a:srgbClr val="41EF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8" idx="4"/>
          </p:cNvCxnSpPr>
          <p:nvPr/>
        </p:nvCxnSpPr>
        <p:spPr>
          <a:xfrm>
            <a:off x="5745466" y="4727121"/>
            <a:ext cx="403982" cy="708682"/>
          </a:xfrm>
          <a:prstGeom prst="line">
            <a:avLst/>
          </a:prstGeom>
          <a:ln w="22225">
            <a:solidFill>
              <a:srgbClr val="41EF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6077873" y="7267474"/>
            <a:ext cx="1840911" cy="635795"/>
            <a:chOff x="5660441" y="7131159"/>
            <a:chExt cx="1840911" cy="635795"/>
          </a:xfrm>
        </p:grpSpPr>
        <p:sp>
          <p:nvSpPr>
            <p:cNvPr id="102" name="Rectangle 101"/>
            <p:cNvSpPr/>
            <p:nvPr/>
          </p:nvSpPr>
          <p:spPr>
            <a:xfrm>
              <a:off x="5660441" y="7131159"/>
              <a:ext cx="162416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Flow lookup on ODL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H="1">
              <a:off x="5920643" y="7461549"/>
              <a:ext cx="2494" cy="148544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912479" y="7600950"/>
              <a:ext cx="195055" cy="0"/>
            </a:xfrm>
            <a:prstGeom prst="line">
              <a:avLst/>
            </a:prstGeom>
            <a:ln w="22225" cmpd="sng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/>
            <p:cNvSpPr/>
            <p:nvPr/>
          </p:nvSpPr>
          <p:spPr>
            <a:xfrm>
              <a:off x="6042298" y="7428400"/>
              <a:ext cx="145905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ACTION=NORMAL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93" name="Straight Connector 92"/>
          <p:cNvCxnSpPr>
            <a:stCxn id="45" idx="4"/>
            <a:endCxn id="42" idx="0"/>
          </p:cNvCxnSpPr>
          <p:nvPr/>
        </p:nvCxnSpPr>
        <p:spPr>
          <a:xfrm flipH="1">
            <a:off x="4371435" y="7944601"/>
            <a:ext cx="1132460" cy="979910"/>
          </a:xfrm>
          <a:prstGeom prst="line">
            <a:avLst/>
          </a:prstGeom>
          <a:ln w="22225">
            <a:solidFill>
              <a:srgbClr val="41EF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45" idx="4"/>
            <a:endCxn id="84" idx="0"/>
          </p:cNvCxnSpPr>
          <p:nvPr/>
        </p:nvCxnSpPr>
        <p:spPr>
          <a:xfrm>
            <a:off x="5503895" y="7944601"/>
            <a:ext cx="314639" cy="990014"/>
          </a:xfrm>
          <a:prstGeom prst="line">
            <a:avLst/>
          </a:prstGeom>
          <a:ln w="22225">
            <a:solidFill>
              <a:srgbClr val="41EF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45" idx="4"/>
            <a:endCxn id="85" idx="0"/>
          </p:cNvCxnSpPr>
          <p:nvPr/>
        </p:nvCxnSpPr>
        <p:spPr>
          <a:xfrm>
            <a:off x="5503895" y="7944601"/>
            <a:ext cx="1719872" cy="990014"/>
          </a:xfrm>
          <a:prstGeom prst="line">
            <a:avLst/>
          </a:prstGeom>
          <a:ln w="22225">
            <a:solidFill>
              <a:srgbClr val="41EF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8843260" y="8749948"/>
            <a:ext cx="1324434" cy="7184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OvSM</a:t>
            </a:r>
            <a:endParaRPr 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8740562" y="5591635"/>
            <a:ext cx="1324434" cy="71845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vSRX</a:t>
            </a:r>
            <a:endParaRPr 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8863511" y="4307630"/>
            <a:ext cx="2385072" cy="419491"/>
          </a:xfrm>
          <a:prstGeom prst="ellipse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Bridge_1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8446406" y="9888562"/>
            <a:ext cx="1023277" cy="1044801"/>
            <a:chOff x="9698221" y="9918411"/>
            <a:chExt cx="1023277" cy="1044801"/>
          </a:xfrm>
        </p:grpSpPr>
        <p:sp>
          <p:nvSpPr>
            <p:cNvPr id="143" name="Oval 142"/>
            <p:cNvSpPr/>
            <p:nvPr/>
          </p:nvSpPr>
          <p:spPr>
            <a:xfrm>
              <a:off x="9698221" y="10244755"/>
              <a:ext cx="1023277" cy="71845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 Narrow" charset="-52"/>
                  <a:ea typeface="PT Sans Narrow" charset="-52"/>
                  <a:cs typeface="PT Sans Narrow" charset="-52"/>
                </a:rPr>
                <a:t>Host 2</a:t>
              </a:r>
              <a:endParaRPr lang="en-US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9752041" y="9918411"/>
              <a:ext cx="9156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PT Sans Narrow" charset="-52"/>
                  <a:ea typeface="PT Sans Narrow" charset="-52"/>
                  <a:cs typeface="PT Sans Narrow" charset="-52"/>
                </a:rPr>
                <a:t>10.10.9.2</a:t>
              </a:r>
              <a:endParaRPr lang="en-US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0078805" y="9931906"/>
            <a:ext cx="1023277" cy="1020083"/>
            <a:chOff x="11103454" y="9918411"/>
            <a:chExt cx="1023277" cy="1020083"/>
          </a:xfrm>
        </p:grpSpPr>
        <p:sp>
          <p:nvSpPr>
            <p:cNvPr id="144" name="Oval 143"/>
            <p:cNvSpPr/>
            <p:nvPr/>
          </p:nvSpPr>
          <p:spPr>
            <a:xfrm>
              <a:off x="11103454" y="10220037"/>
              <a:ext cx="1023277" cy="71845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PT Sans Narrow" charset="-52"/>
                  <a:ea typeface="PT Sans Narrow" charset="-52"/>
                  <a:cs typeface="PT Sans Narrow" charset="-52"/>
                </a:rPr>
                <a:t>Host 3</a:t>
              </a:r>
              <a:endParaRPr lang="en-US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1157274" y="9918411"/>
              <a:ext cx="9156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PT Sans Narrow" charset="-52"/>
                  <a:ea typeface="PT Sans Narrow" charset="-52"/>
                  <a:cs typeface="PT Sans Narrow" charset="-52"/>
                </a:rPr>
                <a:t>10.10.9.3</a:t>
              </a:r>
              <a:endParaRPr lang="en-US" dirty="0"/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10139237" y="6092346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10.10.8.1</a:t>
            </a: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10094026" y="541211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192.168.1.133</a:t>
            </a:r>
            <a:endParaRPr lang="en-US" dirty="0"/>
          </a:p>
        </p:txBody>
      </p:sp>
      <p:sp>
        <p:nvSpPr>
          <p:cNvPr id="149" name="Rectangle 148"/>
          <p:cNvSpPr/>
          <p:nvPr/>
        </p:nvSpPr>
        <p:spPr>
          <a:xfrm>
            <a:off x="10568139" y="5802124"/>
            <a:ext cx="2584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&gt;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0730165" y="5788030"/>
            <a:ext cx="6108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srcNAT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10448273" y="5743221"/>
            <a:ext cx="0" cy="388588"/>
          </a:xfrm>
          <a:prstGeom prst="line">
            <a:avLst/>
          </a:prstGeom>
          <a:ln w="22225">
            <a:solidFill>
              <a:srgbClr val="41EF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10056047" y="4727121"/>
            <a:ext cx="403982" cy="708682"/>
          </a:xfrm>
          <a:prstGeom prst="line">
            <a:avLst/>
          </a:prstGeom>
          <a:ln w="22225">
            <a:solidFill>
              <a:srgbClr val="41EF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40" idx="4"/>
            <a:endCxn id="145" idx="0"/>
          </p:cNvCxnSpPr>
          <p:nvPr/>
        </p:nvCxnSpPr>
        <p:spPr>
          <a:xfrm flipH="1">
            <a:off x="8958044" y="9468405"/>
            <a:ext cx="547433" cy="420157"/>
          </a:xfrm>
          <a:prstGeom prst="line">
            <a:avLst/>
          </a:prstGeom>
          <a:ln w="22225">
            <a:solidFill>
              <a:srgbClr val="41EF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40" idx="4"/>
            <a:endCxn id="146" idx="0"/>
          </p:cNvCxnSpPr>
          <p:nvPr/>
        </p:nvCxnSpPr>
        <p:spPr>
          <a:xfrm>
            <a:off x="9505477" y="9468405"/>
            <a:ext cx="1084966" cy="463501"/>
          </a:xfrm>
          <a:prstGeom prst="line">
            <a:avLst/>
          </a:prstGeom>
          <a:ln w="22225">
            <a:solidFill>
              <a:srgbClr val="41EF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10167694" y="7194255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PT Sans Narrow" charset="-52"/>
                <a:ea typeface="PT Sans Narrow" charset="-52"/>
                <a:cs typeface="PT Sans Narrow" charset="-52"/>
              </a:rPr>
              <a:t>10.10.8.2</a:t>
            </a:r>
            <a:endParaRPr lang="en-US" dirty="0"/>
          </a:p>
        </p:txBody>
      </p:sp>
      <p:sp>
        <p:nvSpPr>
          <p:cNvPr id="179" name="Oval 178"/>
          <p:cNvSpPr/>
          <p:nvPr/>
        </p:nvSpPr>
        <p:spPr>
          <a:xfrm>
            <a:off x="8740562" y="7253585"/>
            <a:ext cx="1324434" cy="7184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Host 1</a:t>
            </a:r>
            <a:endParaRPr 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180" name="Straight Connector 179"/>
          <p:cNvCxnSpPr>
            <a:stCxn id="140" idx="0"/>
            <a:endCxn id="224" idx="2"/>
          </p:cNvCxnSpPr>
          <p:nvPr/>
        </p:nvCxnSpPr>
        <p:spPr>
          <a:xfrm flipH="1" flipV="1">
            <a:off x="9487580" y="8303312"/>
            <a:ext cx="17897" cy="446636"/>
          </a:xfrm>
          <a:prstGeom prst="line">
            <a:avLst/>
          </a:prstGeom>
          <a:ln w="22225">
            <a:solidFill>
              <a:srgbClr val="41EF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0443557" y="6442705"/>
            <a:ext cx="17074" cy="751550"/>
          </a:xfrm>
          <a:prstGeom prst="line">
            <a:avLst/>
          </a:prstGeom>
          <a:ln w="22225">
            <a:solidFill>
              <a:srgbClr val="41EF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10175234" y="8801383"/>
            <a:ext cx="1840911" cy="635795"/>
            <a:chOff x="10224152" y="8806661"/>
            <a:chExt cx="1840911" cy="635795"/>
          </a:xfrm>
        </p:grpSpPr>
        <p:grpSp>
          <p:nvGrpSpPr>
            <p:cNvPr id="157" name="Group 156"/>
            <p:cNvGrpSpPr/>
            <p:nvPr/>
          </p:nvGrpSpPr>
          <p:grpSpPr>
            <a:xfrm>
              <a:off x="10224152" y="8806661"/>
              <a:ext cx="1840911" cy="635795"/>
              <a:chOff x="5660441" y="7131159"/>
              <a:chExt cx="1840911" cy="63579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5660441" y="7131159"/>
                <a:ext cx="162416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Flow lookup on ODL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6042298" y="7428400"/>
                <a:ext cx="14590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>
                        <a:lumMod val="50000"/>
                      </a:schemeClr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ACTION=NORMAL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10460029" y="9127521"/>
              <a:ext cx="195055" cy="148544"/>
              <a:chOff x="6009577" y="7729103"/>
              <a:chExt cx="195055" cy="148544"/>
            </a:xfrm>
          </p:grpSpPr>
          <p:cxnSp>
            <p:nvCxnSpPr>
              <p:cNvPr id="219" name="Straight Connector 218"/>
              <p:cNvCxnSpPr/>
              <p:nvPr/>
            </p:nvCxnSpPr>
            <p:spPr>
              <a:xfrm flipH="1">
                <a:off x="6017741" y="7729103"/>
                <a:ext cx="2494" cy="148544"/>
              </a:xfrm>
              <a:prstGeom prst="line">
                <a:avLst/>
              </a:prstGeom>
              <a:ln w="22225" cmpd="sng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6009577" y="7868504"/>
                <a:ext cx="195055" cy="0"/>
              </a:xfrm>
              <a:prstGeom prst="line">
                <a:avLst/>
              </a:prstGeom>
              <a:ln w="22225" cmpd="sng">
                <a:solidFill>
                  <a:schemeClr val="bg1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4" name="Rectangle 223"/>
          <p:cNvSpPr/>
          <p:nvPr/>
        </p:nvSpPr>
        <p:spPr>
          <a:xfrm>
            <a:off x="9029762" y="793398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10.10.9.1</a:t>
            </a:r>
            <a:endParaRPr lang="en-US" dirty="0"/>
          </a:p>
        </p:txBody>
      </p:sp>
      <p:sp>
        <p:nvSpPr>
          <p:cNvPr id="226" name="Rectangle 225"/>
          <p:cNvSpPr/>
          <p:nvPr/>
        </p:nvSpPr>
        <p:spPr>
          <a:xfrm>
            <a:off x="5530918" y="6648911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PT Sans Narrow" charset="-52"/>
                <a:ea typeface="PT Sans Narrow" charset="-52"/>
                <a:cs typeface="PT Sans Narrow" charset="-52"/>
              </a:rPr>
              <a:t>Software bug: 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PT Sans Narrow" charset="-52"/>
                <a:ea typeface="PT Sans Narrow" charset="-52"/>
                <a:cs typeface="PT Sans Narrow" charset="-52"/>
              </a:rPr>
              <a:t>No connection through OvSM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95" name="Straight Connector 94"/>
          <p:cNvCxnSpPr>
            <a:stCxn id="45" idx="0"/>
            <a:endCxn id="86" idx="2"/>
          </p:cNvCxnSpPr>
          <p:nvPr/>
        </p:nvCxnSpPr>
        <p:spPr>
          <a:xfrm flipV="1">
            <a:off x="5503895" y="6650982"/>
            <a:ext cx="0" cy="575162"/>
          </a:xfrm>
          <a:prstGeom prst="line">
            <a:avLst/>
          </a:prstGeom>
          <a:ln w="222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48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/>
          <p:cNvSpPr/>
          <p:nvPr/>
        </p:nvSpPr>
        <p:spPr>
          <a:xfrm rot="2753550">
            <a:off x="1338857" y="10383764"/>
            <a:ext cx="1846945" cy="1872737"/>
          </a:xfrm>
          <a:prstGeom prst="ellipse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9" name="Oval 78"/>
          <p:cNvSpPr/>
          <p:nvPr/>
        </p:nvSpPr>
        <p:spPr>
          <a:xfrm rot="2753550">
            <a:off x="1339374" y="4829201"/>
            <a:ext cx="1846945" cy="1857272"/>
          </a:xfrm>
          <a:prstGeom prst="ellipse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332887" y="2592004"/>
            <a:ext cx="3875351" cy="3811605"/>
            <a:chOff x="332370" y="3416950"/>
            <a:chExt cx="3875351" cy="3811605"/>
          </a:xfrm>
        </p:grpSpPr>
        <p:grpSp>
          <p:nvGrpSpPr>
            <p:cNvPr id="9" name="Group 8"/>
            <p:cNvGrpSpPr/>
            <p:nvPr/>
          </p:nvGrpSpPr>
          <p:grpSpPr>
            <a:xfrm>
              <a:off x="1633238" y="3416950"/>
              <a:ext cx="1283493" cy="1270535"/>
              <a:chOff x="2696553" y="3108961"/>
              <a:chExt cx="1283493" cy="1270535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709511" y="3108961"/>
                <a:ext cx="1270535" cy="1270535"/>
              </a:xfrm>
              <a:prstGeom prst="ellipse">
                <a:avLst/>
              </a:prstGeom>
              <a:solidFill>
                <a:srgbClr val="00F9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696553" y="3559562"/>
                <a:ext cx="1283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1. Preparation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937186" y="4687485"/>
              <a:ext cx="1270535" cy="1270535"/>
              <a:chOff x="6087979" y="5504047"/>
              <a:chExt cx="1270535" cy="127053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087979" y="5504047"/>
                <a:ext cx="1270535" cy="12705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79217" y="5677649"/>
                <a:ext cx="117929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2. Detection </a:t>
                </a:r>
              </a:p>
              <a:p>
                <a:pPr algn="ctr"/>
                <a:r>
                  <a:rPr lang="en-US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and </a:t>
                </a:r>
              </a:p>
              <a:p>
                <a:pPr algn="ctr"/>
                <a:r>
                  <a:rPr lang="en-US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Analysis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612785" y="5958020"/>
              <a:ext cx="1324401" cy="1270535"/>
              <a:chOff x="6087979" y="5504047"/>
              <a:chExt cx="1324401" cy="1270535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087979" y="5504047"/>
                <a:ext cx="1270535" cy="12705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087979" y="5766177"/>
                <a:ext cx="1324401" cy="861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3. Containment, </a:t>
                </a:r>
              </a:p>
              <a:p>
                <a:pPr algn="ctr"/>
                <a:r>
                  <a:rPr lang="en-US" sz="16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Eradication and </a:t>
                </a:r>
              </a:p>
              <a:p>
                <a:pPr algn="ctr"/>
                <a:r>
                  <a:rPr lang="en-US" sz="16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Recovery</a:t>
                </a:r>
                <a:endParaRPr lang="en-US" sz="16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32370" y="4687486"/>
              <a:ext cx="1280415" cy="1270535"/>
              <a:chOff x="2709511" y="3108961"/>
              <a:chExt cx="1280415" cy="1270535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709511" y="3108961"/>
                <a:ext cx="1270535" cy="1270535"/>
              </a:xfrm>
              <a:prstGeom prst="ellipse">
                <a:avLst/>
              </a:prstGeom>
              <a:solidFill>
                <a:srgbClr val="FF9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709511" y="3520597"/>
                <a:ext cx="128041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4. Post-Incident</a:t>
                </a:r>
              </a:p>
              <a:p>
                <a:pPr algn="ctr"/>
                <a:r>
                  <a:rPr lang="en-US" sz="16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Activity</a:t>
                </a:r>
                <a:endParaRPr lang="en-US" sz="1600" dirty="0"/>
              </a:p>
            </p:txBody>
          </p:sp>
        </p:grpSp>
        <p:cxnSp>
          <p:nvCxnSpPr>
            <p:cNvPr id="20" name="Straight Arrow Connector 19"/>
            <p:cNvCxnSpPr>
              <a:stCxn id="7" idx="5"/>
              <a:endCxn id="10" idx="1"/>
            </p:cNvCxnSpPr>
            <p:nvPr/>
          </p:nvCxnSpPr>
          <p:spPr>
            <a:xfrm>
              <a:off x="2730665" y="4501419"/>
              <a:ext cx="392587" cy="37213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1"/>
              <a:endCxn id="17" idx="5"/>
            </p:cNvCxnSpPr>
            <p:nvPr/>
          </p:nvCxnSpPr>
          <p:spPr>
            <a:xfrm flipH="1" flipV="1">
              <a:off x="1416839" y="5771955"/>
              <a:ext cx="382012" cy="372131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7" idx="7"/>
              <a:endCxn id="7" idx="3"/>
            </p:cNvCxnSpPr>
            <p:nvPr/>
          </p:nvCxnSpPr>
          <p:spPr>
            <a:xfrm flipV="1">
              <a:off x="1416839" y="4501419"/>
              <a:ext cx="415423" cy="372133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4" idx="7"/>
            </p:cNvCxnSpPr>
            <p:nvPr/>
          </p:nvCxnSpPr>
          <p:spPr>
            <a:xfrm flipH="1">
              <a:off x="2697254" y="5771954"/>
              <a:ext cx="425998" cy="37213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32370" y="8112495"/>
            <a:ext cx="3875351" cy="3811605"/>
            <a:chOff x="3169666" y="7225357"/>
            <a:chExt cx="3875351" cy="3811605"/>
          </a:xfrm>
        </p:grpSpPr>
        <p:grpSp>
          <p:nvGrpSpPr>
            <p:cNvPr id="32" name="Group 31"/>
            <p:cNvGrpSpPr/>
            <p:nvPr/>
          </p:nvGrpSpPr>
          <p:grpSpPr>
            <a:xfrm>
              <a:off x="4470534" y="7225357"/>
              <a:ext cx="1283493" cy="1270535"/>
              <a:chOff x="2696553" y="3108961"/>
              <a:chExt cx="1283493" cy="1270535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709511" y="3108961"/>
                <a:ext cx="1270535" cy="1270535"/>
              </a:xfrm>
              <a:prstGeom prst="ellipse">
                <a:avLst/>
              </a:prstGeom>
              <a:solidFill>
                <a:srgbClr val="00F9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696553" y="3559562"/>
                <a:ext cx="1283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1. Preparation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774482" y="8495892"/>
              <a:ext cx="1270535" cy="1270535"/>
              <a:chOff x="6087979" y="5504047"/>
              <a:chExt cx="1270535" cy="1270535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6087979" y="5504047"/>
                <a:ext cx="1270535" cy="12705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169248" y="5730714"/>
                <a:ext cx="110799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2. Detection, </a:t>
                </a:r>
              </a:p>
              <a:p>
                <a:pPr algn="ctr"/>
                <a:r>
                  <a:rPr lang="en-US" sz="16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Analysis and </a:t>
                </a:r>
              </a:p>
              <a:p>
                <a:pPr algn="ctr"/>
                <a:r>
                  <a:rPr lang="en-US" sz="16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Containment</a:t>
                </a:r>
                <a:endParaRPr lang="en-US" sz="16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4450081" y="9766427"/>
              <a:ext cx="1270535" cy="1270535"/>
              <a:chOff x="6087979" y="5504047"/>
              <a:chExt cx="1270535" cy="1270535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6087979" y="5504047"/>
                <a:ext cx="1270535" cy="12705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162070" y="5766177"/>
                <a:ext cx="117621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3. Eradication </a:t>
                </a:r>
              </a:p>
              <a:p>
                <a:pPr algn="ctr"/>
                <a:r>
                  <a:rPr lang="en-US" sz="16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and </a:t>
                </a:r>
              </a:p>
              <a:p>
                <a:pPr algn="ctr"/>
                <a:r>
                  <a:rPr lang="en-US" sz="16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Recovery</a:t>
                </a:r>
                <a:endParaRPr lang="en-US" sz="16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69666" y="8495893"/>
              <a:ext cx="1280415" cy="1270535"/>
              <a:chOff x="2709511" y="3108961"/>
              <a:chExt cx="1280415" cy="1270535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709511" y="3108961"/>
                <a:ext cx="1270535" cy="1270535"/>
              </a:xfrm>
              <a:prstGeom prst="ellipse">
                <a:avLst/>
              </a:prstGeom>
              <a:solidFill>
                <a:srgbClr val="FF9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709511" y="3520597"/>
                <a:ext cx="128041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4. Post-Incident</a:t>
                </a:r>
              </a:p>
              <a:p>
                <a:pPr algn="ctr"/>
                <a:r>
                  <a:rPr lang="en-US" sz="1600" dirty="0" smtClean="0">
                    <a:latin typeface="PT Sans Narrow" charset="-52"/>
                    <a:ea typeface="PT Sans Narrow" charset="-52"/>
                    <a:cs typeface="PT Sans Narrow" charset="-52"/>
                  </a:rPr>
                  <a:t>Activity</a:t>
                </a:r>
                <a:endParaRPr lang="en-US" sz="1600" dirty="0"/>
              </a:p>
            </p:txBody>
          </p:sp>
        </p:grpSp>
        <p:cxnSp>
          <p:nvCxnSpPr>
            <p:cNvPr id="36" name="Straight Arrow Connector 35"/>
            <p:cNvCxnSpPr>
              <a:stCxn id="36" idx="5"/>
              <a:endCxn id="39" idx="1"/>
            </p:cNvCxnSpPr>
            <p:nvPr/>
          </p:nvCxnSpPr>
          <p:spPr>
            <a:xfrm>
              <a:off x="5567961" y="8309826"/>
              <a:ext cx="392587" cy="37213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9" idx="3"/>
              <a:endCxn id="43" idx="7"/>
            </p:cNvCxnSpPr>
            <p:nvPr/>
          </p:nvCxnSpPr>
          <p:spPr>
            <a:xfrm flipH="1">
              <a:off x="5534550" y="9580361"/>
              <a:ext cx="425998" cy="372132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43" idx="1"/>
              <a:endCxn id="46" idx="5"/>
            </p:cNvCxnSpPr>
            <p:nvPr/>
          </p:nvCxnSpPr>
          <p:spPr>
            <a:xfrm flipH="1" flipV="1">
              <a:off x="4254135" y="9580362"/>
              <a:ext cx="382012" cy="372131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6" idx="7"/>
              <a:endCxn id="36" idx="3"/>
            </p:cNvCxnSpPr>
            <p:nvPr/>
          </p:nvCxnSpPr>
          <p:spPr>
            <a:xfrm flipV="1">
              <a:off x="4254135" y="8309826"/>
              <a:ext cx="415423" cy="372133"/>
            </a:xfrm>
            <a:prstGeom prst="straightConnector1">
              <a:avLst/>
            </a:prstGeom>
            <a:ln w="222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06395" y="1792603"/>
            <a:ext cx="7324936" cy="92625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PT Sans Narrow" charset="-52"/>
                <a:ea typeface="PT Sans Narrow" charset="-52"/>
                <a:cs typeface="PT Sans Narrow" charset="-52"/>
              </a:rPr>
              <a:t>Traditional NIST IR process – Admin takes assets </a:t>
            </a:r>
            <a:r>
              <a:rPr lang="en-US" sz="2800" b="1" dirty="0" smtClean="0">
                <a:latin typeface="PT Sans Narrow" charset="-52"/>
                <a:ea typeface="PT Sans Narrow" charset="-52"/>
                <a:cs typeface="PT Sans Narrow" charset="-52"/>
              </a:rPr>
              <a:t>offline</a:t>
            </a:r>
            <a:endParaRPr lang="en-US" sz="28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106395" y="7529463"/>
            <a:ext cx="8753826" cy="58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PT Sans Narrow" charset="-52"/>
                <a:ea typeface="PT Sans Narrow" charset="-52"/>
                <a:cs typeface="PT Sans Narrow" charset="-52"/>
              </a:rPr>
              <a:t>Use Cases for Steps 5/6 – Admin takes assets </a:t>
            </a:r>
            <a:r>
              <a:rPr lang="en-US" sz="2800" b="1" dirty="0" smtClean="0">
                <a:latin typeface="PT Sans Narrow" charset="-52"/>
                <a:ea typeface="PT Sans Narrow" charset="-52"/>
                <a:cs typeface="PT Sans Narrow" charset="-52"/>
              </a:rPr>
              <a:t>online </a:t>
            </a:r>
            <a:endParaRPr lang="en-US" sz="28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572970" y="2507309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Time is spent </a:t>
            </a:r>
            <a:r>
              <a:rPr lang="en-US" b="1" dirty="0" smtClean="0">
                <a:latin typeface="PT Sans Narrow" charset="-52"/>
                <a:ea typeface="PT Sans Narrow" charset="-52"/>
                <a:cs typeface="PT Sans Narrow" charset="-52"/>
              </a:rPr>
              <a:t>chasing</a:t>
            </a:r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 threats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208238" y="2878843"/>
            <a:ext cx="4354194" cy="0"/>
          </a:xfrm>
          <a:prstGeom prst="straightConnector1">
            <a:avLst/>
          </a:prstGeom>
          <a:ln w="34925">
            <a:gradFill flip="none" rotWithShape="1">
              <a:gsLst>
                <a:gs pos="12000">
                  <a:srgbClr val="73EF7B"/>
                </a:gs>
                <a:gs pos="24000">
                  <a:srgbClr val="FF0000"/>
                </a:gs>
                <a:gs pos="77500">
                  <a:srgbClr val="FF9300"/>
                </a:gs>
                <a:gs pos="55000">
                  <a:srgbClr val="FF9300"/>
                </a:gs>
                <a:gs pos="92000">
                  <a:srgbClr val="73EF7B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029" y="4853369"/>
            <a:ext cx="1701585" cy="156582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0" y="9007554"/>
            <a:ext cx="2387600" cy="215900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4114740" y="8059134"/>
            <a:ext cx="282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Time is spent </a:t>
            </a:r>
            <a:r>
              <a:rPr lang="en-US" b="1" dirty="0">
                <a:latin typeface="PT Sans Narrow" charset="-52"/>
                <a:ea typeface="PT Sans Narrow" charset="-52"/>
                <a:cs typeface="PT Sans Narrow" charset="-52"/>
              </a:rPr>
              <a:t>eradicating</a:t>
            </a:r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 </a:t>
            </a:r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threats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750008" y="8430668"/>
            <a:ext cx="4354194" cy="0"/>
          </a:xfrm>
          <a:prstGeom prst="straightConnector1">
            <a:avLst/>
          </a:prstGeom>
          <a:ln w="34925">
            <a:gradFill flip="none" rotWithShape="1">
              <a:gsLst>
                <a:gs pos="12000">
                  <a:srgbClr val="73EF7B"/>
                </a:gs>
                <a:gs pos="24000">
                  <a:srgbClr val="FF0000"/>
                </a:gs>
                <a:gs pos="77500">
                  <a:srgbClr val="FF9300"/>
                </a:gs>
                <a:gs pos="55000">
                  <a:srgbClr val="FF9300"/>
                </a:gs>
                <a:gs pos="92000">
                  <a:srgbClr val="73EF7B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4" idx="2"/>
            <a:endCxn id="79" idx="7"/>
          </p:cNvCxnSpPr>
          <p:nvPr/>
        </p:nvCxnSpPr>
        <p:spPr>
          <a:xfrm flipH="1">
            <a:off x="3188829" y="4922361"/>
            <a:ext cx="2366385" cy="84731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555214" y="4058728"/>
            <a:ext cx="1846945" cy="1727266"/>
          </a:xfrm>
          <a:prstGeom prst="ellipse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Goal is to take the host </a:t>
            </a:r>
            <a:r>
              <a:rPr lang="en-US" sz="2000" b="1" dirty="0" smtClean="0">
                <a:solidFill>
                  <a:schemeClr val="tx1"/>
                </a:solidFill>
              </a:rPr>
              <a:t>offline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84" idx="6"/>
            <a:endCxn id="74" idx="1"/>
          </p:cNvCxnSpPr>
          <p:nvPr/>
        </p:nvCxnSpPr>
        <p:spPr>
          <a:xfrm>
            <a:off x="7402159" y="4922361"/>
            <a:ext cx="2408870" cy="71391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4" idx="2"/>
          </p:cNvCxnSpPr>
          <p:nvPr/>
        </p:nvCxnSpPr>
        <p:spPr>
          <a:xfrm flipH="1">
            <a:off x="3441570" y="9782020"/>
            <a:ext cx="2311041" cy="12363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752611" y="8918387"/>
            <a:ext cx="1846945" cy="1727266"/>
          </a:xfrm>
          <a:prstGeom prst="ellipse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Goal is to take the host </a:t>
            </a:r>
            <a:r>
              <a:rPr lang="en-US" sz="2000" b="1" dirty="0" smtClean="0">
                <a:solidFill>
                  <a:schemeClr val="tx1"/>
                </a:solidFill>
              </a:rPr>
              <a:t>online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94" idx="6"/>
            <a:endCxn id="75" idx="1"/>
          </p:cNvCxnSpPr>
          <p:nvPr/>
        </p:nvCxnSpPr>
        <p:spPr>
          <a:xfrm>
            <a:off x="7599556" y="9782020"/>
            <a:ext cx="2204844" cy="30503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045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7981030"/>
              </p:ext>
            </p:extLst>
          </p:nvPr>
        </p:nvGraphicFramePr>
        <p:xfrm>
          <a:off x="2032000" y="449950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2071175" y="5036949"/>
            <a:ext cx="8049647" cy="23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Number </a:t>
            </a:r>
            <a:r>
              <a:rPr lang="en-US" sz="2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of Security Events per EICAR File Download</a:t>
            </a:r>
            <a:endParaRPr lang="en-US" sz="2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811795" y="7039559"/>
            <a:ext cx="21018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PT Sans Narrow" charset="-52"/>
                <a:ea typeface="PT Sans Narrow" charset="-52"/>
                <a:cs typeface="PT Sans Narrow" charset="-52"/>
              </a:rPr>
              <a:t>Number of Security Events 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513949" y="4352400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PT Sans Narrow" charset="-52"/>
                <a:ea typeface="PT Sans Narrow" charset="-52"/>
                <a:cs typeface="PT Sans Narrow" charset="-52"/>
              </a:rPr>
              <a:t>Sprint 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38259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97874982"/>
              </p:ext>
            </p:extLst>
          </p:nvPr>
        </p:nvGraphicFramePr>
        <p:xfrm>
          <a:off x="2032000" y="449950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1193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87736010"/>
              </p:ext>
            </p:extLst>
          </p:nvPr>
        </p:nvGraphicFramePr>
        <p:xfrm>
          <a:off x="750498" y="3881887"/>
          <a:ext cx="11076317" cy="6304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552755" y="9790982"/>
            <a:ext cx="481353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461185" y="9790982"/>
            <a:ext cx="480203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16503" y="9850730"/>
            <a:ext cx="2475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Seconds Before EICAR File Download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159891" y="4921323"/>
            <a:ext cx="5268952" cy="0"/>
          </a:xfrm>
          <a:prstGeom prst="line">
            <a:avLst/>
          </a:prstGeom>
          <a:ln w="63500">
            <a:solidFill>
              <a:srgbClr val="00F9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07574" y="4899803"/>
            <a:ext cx="0" cy="4442605"/>
          </a:xfrm>
          <a:prstGeom prst="line">
            <a:avLst/>
          </a:prstGeom>
          <a:ln w="63500">
            <a:solidFill>
              <a:srgbClr val="00F9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388155" y="9332273"/>
            <a:ext cx="5267567" cy="0"/>
          </a:xfrm>
          <a:prstGeom prst="line">
            <a:avLst/>
          </a:prstGeom>
          <a:ln w="63500">
            <a:solidFill>
              <a:srgbClr val="00F9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957011" y="10029341"/>
            <a:ext cx="617621" cy="0"/>
          </a:xfrm>
          <a:prstGeom prst="line">
            <a:avLst/>
          </a:prstGeom>
          <a:ln w="63500">
            <a:solidFill>
              <a:srgbClr val="00F9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084167" y="9850729"/>
            <a:ext cx="2374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Seconds After EICAR File Download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215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/>
          <p:cNvSpPr/>
          <p:nvPr/>
        </p:nvSpPr>
        <p:spPr>
          <a:xfrm>
            <a:off x="1530020" y="10399362"/>
            <a:ext cx="914400" cy="914400"/>
          </a:xfrm>
          <a:prstGeom prst="ellipse">
            <a:avLst/>
          </a:prstGeom>
          <a:solidFill>
            <a:srgbClr val="00B0F0">
              <a:alpha val="50000"/>
            </a:srgb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1</a:t>
            </a:r>
            <a:endParaRPr lang="en-US" sz="2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69152" y="11313762"/>
            <a:ext cx="2036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PT Sans Narrow" charset="-52"/>
                <a:ea typeface="PT Sans Narrow" charset="-52"/>
                <a:cs typeface="PT Sans Narrow" charset="-52"/>
              </a:rPr>
              <a:t>Sprint 1 data collected</a:t>
            </a:r>
          </a:p>
          <a:p>
            <a:pPr algn="ctr"/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No. of Security Events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5527909" y="10399362"/>
            <a:ext cx="914400" cy="914400"/>
          </a:xfrm>
          <a:prstGeom prst="ellipse">
            <a:avLst/>
          </a:prstGeom>
          <a:solidFill>
            <a:srgbClr val="F55902">
              <a:alpha val="50000"/>
            </a:srgbClr>
          </a:solidFill>
          <a:ln w="31750">
            <a:solidFill>
              <a:srgbClr val="F55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160827" y="11313762"/>
            <a:ext cx="3648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PT Sans Narrow" charset="-52"/>
                <a:ea typeface="PT Sans Narrow" charset="-52"/>
                <a:cs typeface="PT Sans Narrow" charset="-52"/>
              </a:rPr>
              <a:t>Sprint </a:t>
            </a:r>
            <a:r>
              <a:rPr lang="en-US" b="1" dirty="0" smtClean="0">
                <a:latin typeface="PT Sans Narrow" charset="-52"/>
                <a:ea typeface="PT Sans Narrow" charset="-52"/>
                <a:cs typeface="PT Sans Narrow" charset="-52"/>
              </a:rPr>
              <a:t>2 </a:t>
            </a:r>
            <a:r>
              <a:rPr lang="en-US" b="1" dirty="0">
                <a:latin typeface="PT Sans Narrow" charset="-52"/>
                <a:ea typeface="PT Sans Narrow" charset="-52"/>
                <a:cs typeface="PT Sans Narrow" charset="-52"/>
              </a:rPr>
              <a:t>data </a:t>
            </a:r>
            <a:r>
              <a:rPr lang="en-US" b="1" dirty="0" smtClean="0">
                <a:latin typeface="PT Sans Narrow" charset="-52"/>
                <a:ea typeface="PT Sans Narrow" charset="-52"/>
                <a:cs typeface="PT Sans Narrow" charset="-52"/>
              </a:rPr>
              <a:t>collected</a:t>
            </a:r>
          </a:p>
          <a:p>
            <a:pPr algn="ctr"/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No. of Bytes Returned from Script Execution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9718158" y="10399362"/>
            <a:ext cx="914400" cy="914400"/>
          </a:xfrm>
          <a:prstGeom prst="ellipse">
            <a:avLst/>
          </a:prstGeom>
          <a:solidFill>
            <a:srgbClr val="00F9AB">
              <a:alpha val="10000"/>
            </a:srgbClr>
          </a:solidFill>
          <a:ln w="31750">
            <a:solidFill>
              <a:srgbClr val="00F9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3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158716" y="11313761"/>
            <a:ext cx="40332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PT Sans Narrow" charset="-52"/>
                <a:ea typeface="PT Sans Narrow" charset="-52"/>
                <a:cs typeface="PT Sans Narrow" charset="-52"/>
              </a:rPr>
              <a:t>Sprint </a:t>
            </a:r>
            <a:r>
              <a:rPr lang="en-US" b="1" dirty="0" smtClean="0">
                <a:latin typeface="PT Sans Narrow" charset="-52"/>
                <a:ea typeface="PT Sans Narrow" charset="-52"/>
                <a:cs typeface="PT Sans Narrow" charset="-52"/>
              </a:rPr>
              <a:t>3 </a:t>
            </a:r>
            <a:r>
              <a:rPr lang="en-US" b="1" dirty="0">
                <a:latin typeface="PT Sans Narrow" charset="-52"/>
                <a:ea typeface="PT Sans Narrow" charset="-52"/>
                <a:cs typeface="PT Sans Narrow" charset="-52"/>
              </a:rPr>
              <a:t>data </a:t>
            </a:r>
            <a:r>
              <a:rPr lang="en-US" b="1" dirty="0" smtClean="0">
                <a:latin typeface="PT Sans Narrow" charset="-52"/>
                <a:ea typeface="PT Sans Narrow" charset="-52"/>
                <a:cs typeface="PT Sans Narrow" charset="-52"/>
              </a:rPr>
              <a:t>collected</a:t>
            </a:r>
          </a:p>
          <a:p>
            <a:pPr algn="ctr"/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No. of Bytes Returned from </a:t>
            </a:r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EICAR File Download</a:t>
            </a:r>
            <a:endParaRPr lang="en-US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0" y="3874155"/>
            <a:ext cx="12192000" cy="6318447"/>
            <a:chOff x="0" y="3874155"/>
            <a:chExt cx="12192000" cy="6318447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03700"/>
              <a:ext cx="12192000" cy="5988902"/>
            </a:xfrm>
            <a:prstGeom prst="rect">
              <a:avLst/>
            </a:prstGeom>
          </p:spPr>
        </p:pic>
        <p:sp>
          <p:nvSpPr>
            <p:cNvPr id="98" name="Rectangle 97"/>
            <p:cNvSpPr/>
            <p:nvPr/>
          </p:nvSpPr>
          <p:spPr>
            <a:xfrm>
              <a:off x="1371600" y="8720666"/>
              <a:ext cx="1786466" cy="659580"/>
            </a:xfrm>
            <a:prstGeom prst="rect">
              <a:avLst/>
            </a:prstGeom>
            <a:solidFill>
              <a:srgbClr val="00F9AB">
                <a:alpha val="10000"/>
              </a:srgbClr>
            </a:solidFill>
            <a:ln w="28575">
              <a:solidFill>
                <a:srgbClr val="00F9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563158" y="9028642"/>
              <a:ext cx="1362075" cy="276225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810875" y="5086350"/>
              <a:ext cx="1104900" cy="1000125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702931" y="4752975"/>
              <a:ext cx="2212843" cy="333375"/>
            </a:xfrm>
            <a:prstGeom prst="rect">
              <a:avLst/>
            </a:prstGeom>
            <a:solidFill>
              <a:srgbClr val="F55902">
                <a:alpha val="50000"/>
              </a:srgbClr>
            </a:solidFill>
            <a:ln w="28575">
              <a:solidFill>
                <a:srgbClr val="F55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90456" y="4750622"/>
              <a:ext cx="2195568" cy="312644"/>
            </a:xfrm>
            <a:prstGeom prst="rect">
              <a:avLst/>
            </a:prstGeom>
            <a:solidFill>
              <a:srgbClr val="F55902">
                <a:alpha val="50000"/>
              </a:srgbClr>
            </a:solidFill>
            <a:ln w="28575">
              <a:solidFill>
                <a:srgbClr val="F55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362923" y="7544622"/>
              <a:ext cx="734010" cy="634178"/>
            </a:xfrm>
            <a:prstGeom prst="rect">
              <a:avLst/>
            </a:prstGeom>
            <a:solidFill>
              <a:srgbClr val="00F9AB">
                <a:alpha val="10000"/>
              </a:srgbClr>
            </a:solidFill>
            <a:ln w="28575">
              <a:solidFill>
                <a:srgbClr val="00F9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>
              <a:stCxn id="94" idx="1"/>
              <a:endCxn id="98" idx="0"/>
            </p:cNvCxnSpPr>
            <p:nvPr/>
          </p:nvCxnSpPr>
          <p:spPr>
            <a:xfrm flipH="1">
              <a:off x="2264833" y="7861711"/>
              <a:ext cx="2098090" cy="858955"/>
            </a:xfrm>
            <a:prstGeom prst="line">
              <a:avLst/>
            </a:prstGeom>
            <a:ln w="31750">
              <a:solidFill>
                <a:srgbClr val="F559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2" idx="1"/>
            </p:cNvCxnSpPr>
            <p:nvPr/>
          </p:nvCxnSpPr>
          <p:spPr>
            <a:xfrm flipH="1">
              <a:off x="2486025" y="4919663"/>
              <a:ext cx="7216906" cy="25963"/>
            </a:xfrm>
            <a:prstGeom prst="line">
              <a:avLst/>
            </a:prstGeom>
            <a:ln w="31750">
              <a:solidFill>
                <a:srgbClr val="F559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4" idx="1"/>
            </p:cNvCxnSpPr>
            <p:nvPr/>
          </p:nvCxnSpPr>
          <p:spPr>
            <a:xfrm flipH="1" flipV="1">
              <a:off x="1371601" y="6282813"/>
              <a:ext cx="2991322" cy="1578898"/>
            </a:xfrm>
            <a:prstGeom prst="line">
              <a:avLst/>
            </a:prstGeom>
            <a:ln w="31750">
              <a:solidFill>
                <a:srgbClr val="F559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90" idx="3"/>
            </p:cNvCxnSpPr>
            <p:nvPr/>
          </p:nvCxnSpPr>
          <p:spPr>
            <a:xfrm flipV="1">
              <a:off x="2925233" y="6086475"/>
              <a:ext cx="8432774" cy="3080280"/>
            </a:xfrm>
            <a:prstGeom prst="line">
              <a:avLst/>
            </a:prstGeom>
            <a:ln w="28575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4" idx="0"/>
            </p:cNvCxnSpPr>
            <p:nvPr/>
          </p:nvCxnSpPr>
          <p:spPr>
            <a:xfrm flipV="1">
              <a:off x="4729928" y="6715432"/>
              <a:ext cx="510666" cy="829190"/>
            </a:xfrm>
            <a:prstGeom prst="line">
              <a:avLst/>
            </a:prstGeom>
            <a:ln w="28575">
              <a:solidFill>
                <a:srgbClr val="00F9AB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5211098" y="5060628"/>
              <a:ext cx="973393" cy="1222185"/>
            </a:xfrm>
            <a:prstGeom prst="line">
              <a:avLst/>
            </a:prstGeom>
            <a:ln w="28575">
              <a:solidFill>
                <a:srgbClr val="00F9AB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19" idx="5"/>
            </p:cNvCxnSpPr>
            <p:nvPr/>
          </p:nvCxnSpPr>
          <p:spPr>
            <a:xfrm>
              <a:off x="4911004" y="4228042"/>
              <a:ext cx="801538" cy="267477"/>
            </a:xfrm>
            <a:prstGeom prst="line">
              <a:avLst/>
            </a:prstGeom>
            <a:ln w="28575">
              <a:solidFill>
                <a:srgbClr val="00F9AB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3342816" y="3874155"/>
              <a:ext cx="1837247" cy="414604"/>
            </a:xfrm>
            <a:prstGeom prst="ellipse">
              <a:avLst/>
            </a:prstGeom>
            <a:solidFill>
              <a:srgbClr val="00F9AB">
                <a:alpha val="10000"/>
              </a:srgbClr>
            </a:solidFill>
            <a:ln w="28575">
              <a:solidFill>
                <a:srgbClr val="00F9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EICAR File</a:t>
              </a:r>
              <a:endParaRPr lang="en-US" sz="2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cxnSp>
          <p:nvCxnSpPr>
            <p:cNvPr id="128" name="Straight Connector 127"/>
            <p:cNvCxnSpPr>
              <a:stCxn id="98" idx="0"/>
              <a:endCxn id="94" idx="2"/>
            </p:cNvCxnSpPr>
            <p:nvPr/>
          </p:nvCxnSpPr>
          <p:spPr>
            <a:xfrm flipV="1">
              <a:off x="2264833" y="8178800"/>
              <a:ext cx="2465095" cy="541866"/>
            </a:xfrm>
            <a:prstGeom prst="line">
              <a:avLst/>
            </a:prstGeom>
            <a:ln w="28575">
              <a:solidFill>
                <a:srgbClr val="00F9AB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endCxn id="94" idx="2"/>
            </p:cNvCxnSpPr>
            <p:nvPr/>
          </p:nvCxnSpPr>
          <p:spPr>
            <a:xfrm flipH="1" flipV="1">
              <a:off x="4729928" y="8178800"/>
              <a:ext cx="912898" cy="541866"/>
            </a:xfrm>
            <a:prstGeom prst="line">
              <a:avLst/>
            </a:prstGeom>
            <a:ln w="28575">
              <a:solidFill>
                <a:srgbClr val="00F9AB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3798802" y="8199369"/>
              <a:ext cx="912896" cy="1241241"/>
            </a:xfrm>
            <a:prstGeom prst="line">
              <a:avLst/>
            </a:prstGeom>
            <a:ln w="28575">
              <a:solidFill>
                <a:srgbClr val="00F9AB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908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>
            <a:stCxn id="83" idx="0"/>
            <a:endCxn id="306" idx="2"/>
          </p:cNvCxnSpPr>
          <p:nvPr/>
        </p:nvCxnSpPr>
        <p:spPr>
          <a:xfrm flipV="1">
            <a:off x="5578436" y="7712857"/>
            <a:ext cx="4678622" cy="2206742"/>
          </a:xfrm>
          <a:prstGeom prst="line">
            <a:avLst/>
          </a:prstGeom>
          <a:ln w="158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233" idx="0"/>
            <a:endCxn id="306" idx="2"/>
          </p:cNvCxnSpPr>
          <p:nvPr/>
        </p:nvCxnSpPr>
        <p:spPr>
          <a:xfrm flipV="1">
            <a:off x="3890929" y="7712857"/>
            <a:ext cx="6366129" cy="2855737"/>
          </a:xfrm>
          <a:prstGeom prst="line">
            <a:avLst/>
          </a:prstGeom>
          <a:ln w="158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>
            <a:stCxn id="75" idx="0"/>
            <a:endCxn id="306" idx="2"/>
          </p:cNvCxnSpPr>
          <p:nvPr/>
        </p:nvCxnSpPr>
        <p:spPr>
          <a:xfrm flipV="1">
            <a:off x="2511567" y="7712857"/>
            <a:ext cx="7745491" cy="2206742"/>
          </a:xfrm>
          <a:prstGeom prst="line">
            <a:avLst/>
          </a:prstGeom>
          <a:ln w="158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242" idx="0"/>
            <a:endCxn id="306" idx="2"/>
          </p:cNvCxnSpPr>
          <p:nvPr/>
        </p:nvCxnSpPr>
        <p:spPr>
          <a:xfrm flipV="1">
            <a:off x="9917537" y="7712857"/>
            <a:ext cx="339521" cy="2206743"/>
          </a:xfrm>
          <a:prstGeom prst="line">
            <a:avLst/>
          </a:prstGeom>
          <a:ln w="158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237" idx="0"/>
            <a:endCxn id="306" idx="2"/>
          </p:cNvCxnSpPr>
          <p:nvPr/>
        </p:nvCxnSpPr>
        <p:spPr>
          <a:xfrm flipV="1">
            <a:off x="7984711" y="7712857"/>
            <a:ext cx="2272347" cy="2223609"/>
          </a:xfrm>
          <a:prstGeom prst="line">
            <a:avLst/>
          </a:prstGeom>
          <a:ln w="158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188" idx="3"/>
            <a:endCxn id="306" idx="1"/>
          </p:cNvCxnSpPr>
          <p:nvPr/>
        </p:nvCxnSpPr>
        <p:spPr>
          <a:xfrm flipV="1">
            <a:off x="7551646" y="7088640"/>
            <a:ext cx="1586195" cy="792340"/>
          </a:xfrm>
          <a:prstGeom prst="line">
            <a:avLst/>
          </a:prstGeom>
          <a:ln w="158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61" idx="3"/>
            <a:endCxn id="306" idx="1"/>
          </p:cNvCxnSpPr>
          <p:nvPr/>
        </p:nvCxnSpPr>
        <p:spPr>
          <a:xfrm flipV="1">
            <a:off x="5765148" y="7088642"/>
            <a:ext cx="3372693" cy="800841"/>
          </a:xfrm>
          <a:prstGeom prst="line">
            <a:avLst/>
          </a:prstGeom>
          <a:ln w="158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0" idx="1"/>
            <a:endCxn id="287" idx="2"/>
          </p:cNvCxnSpPr>
          <p:nvPr/>
        </p:nvCxnSpPr>
        <p:spPr>
          <a:xfrm flipH="1" flipV="1">
            <a:off x="1727750" y="7704869"/>
            <a:ext cx="2670187" cy="1430425"/>
          </a:xfrm>
          <a:prstGeom prst="line">
            <a:avLst/>
          </a:prstGeom>
          <a:ln w="158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endCxn id="287" idx="2"/>
          </p:cNvCxnSpPr>
          <p:nvPr/>
        </p:nvCxnSpPr>
        <p:spPr>
          <a:xfrm flipH="1" flipV="1">
            <a:off x="1727748" y="7704869"/>
            <a:ext cx="5012482" cy="1443482"/>
          </a:xfrm>
          <a:prstGeom prst="line">
            <a:avLst/>
          </a:prstGeom>
          <a:ln w="158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endCxn id="287" idx="2"/>
          </p:cNvCxnSpPr>
          <p:nvPr/>
        </p:nvCxnSpPr>
        <p:spPr>
          <a:xfrm flipH="1" flipV="1">
            <a:off x="1727748" y="7704869"/>
            <a:ext cx="6486362" cy="1441006"/>
          </a:xfrm>
          <a:prstGeom prst="line">
            <a:avLst/>
          </a:prstGeom>
          <a:ln w="158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61" idx="3"/>
            <a:endCxn id="188" idx="1"/>
          </p:cNvCxnSpPr>
          <p:nvPr/>
        </p:nvCxnSpPr>
        <p:spPr>
          <a:xfrm flipV="1">
            <a:off x="5765146" y="7880982"/>
            <a:ext cx="651258" cy="8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61" idx="0"/>
            <a:endCxn id="322" idx="1"/>
          </p:cNvCxnSpPr>
          <p:nvPr/>
        </p:nvCxnSpPr>
        <p:spPr>
          <a:xfrm flipV="1">
            <a:off x="5197528" y="6565023"/>
            <a:ext cx="897335" cy="1109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88" idx="0"/>
            <a:endCxn id="322" idx="1"/>
          </p:cNvCxnSpPr>
          <p:nvPr/>
        </p:nvCxnSpPr>
        <p:spPr>
          <a:xfrm flipH="1" flipV="1">
            <a:off x="6094863" y="6565025"/>
            <a:ext cx="889163" cy="11014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61" idx="2"/>
            <a:endCxn id="20" idx="0"/>
          </p:cNvCxnSpPr>
          <p:nvPr/>
        </p:nvCxnSpPr>
        <p:spPr>
          <a:xfrm flipH="1">
            <a:off x="4737403" y="8104032"/>
            <a:ext cx="460123" cy="7418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88" idx="2"/>
          </p:cNvCxnSpPr>
          <p:nvPr/>
        </p:nvCxnSpPr>
        <p:spPr>
          <a:xfrm>
            <a:off x="6984024" y="8095529"/>
            <a:ext cx="95672" cy="763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88" idx="2"/>
          </p:cNvCxnSpPr>
          <p:nvPr/>
        </p:nvCxnSpPr>
        <p:spPr>
          <a:xfrm>
            <a:off x="6984024" y="8095529"/>
            <a:ext cx="1569552" cy="7609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" idx="2"/>
            <a:endCxn id="75" idx="0"/>
          </p:cNvCxnSpPr>
          <p:nvPr/>
        </p:nvCxnSpPr>
        <p:spPr>
          <a:xfrm flipH="1">
            <a:off x="2511567" y="9424714"/>
            <a:ext cx="2225836" cy="494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0" idx="2"/>
            <a:endCxn id="233" idx="0"/>
          </p:cNvCxnSpPr>
          <p:nvPr/>
        </p:nvCxnSpPr>
        <p:spPr>
          <a:xfrm flipH="1">
            <a:off x="3890929" y="9424714"/>
            <a:ext cx="846474" cy="11438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221" idx="2"/>
            <a:endCxn id="237" idx="0"/>
          </p:cNvCxnSpPr>
          <p:nvPr/>
        </p:nvCxnSpPr>
        <p:spPr>
          <a:xfrm>
            <a:off x="7087164" y="9429907"/>
            <a:ext cx="897547" cy="5065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7419163" y="9145875"/>
            <a:ext cx="794949" cy="2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228" idx="2"/>
            <a:endCxn id="242" idx="0"/>
          </p:cNvCxnSpPr>
          <p:nvPr/>
        </p:nvCxnSpPr>
        <p:spPr>
          <a:xfrm>
            <a:off x="8562246" y="9438167"/>
            <a:ext cx="1355291" cy="481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/>
          <p:cNvGrpSpPr/>
          <p:nvPr/>
        </p:nvGrpSpPr>
        <p:grpSpPr>
          <a:xfrm>
            <a:off x="608531" y="6313617"/>
            <a:ext cx="2238437" cy="1391252"/>
            <a:chOff x="608529" y="2592699"/>
            <a:chExt cx="2238437" cy="1391252"/>
          </a:xfrm>
        </p:grpSpPr>
        <p:sp>
          <p:nvSpPr>
            <p:cNvPr id="287" name="Rectangle 286"/>
            <p:cNvSpPr/>
            <p:nvPr/>
          </p:nvSpPr>
          <p:spPr>
            <a:xfrm>
              <a:off x="608529" y="2730450"/>
              <a:ext cx="2238437" cy="12535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8" name="Group 287"/>
            <p:cNvGrpSpPr/>
            <p:nvPr/>
          </p:nvGrpSpPr>
          <p:grpSpPr>
            <a:xfrm>
              <a:off x="709372" y="2592699"/>
              <a:ext cx="2002898" cy="1210593"/>
              <a:chOff x="1110766" y="3717594"/>
              <a:chExt cx="2002898" cy="1210593"/>
            </a:xfrm>
          </p:grpSpPr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5" y="4624102"/>
                <a:ext cx="1001450" cy="304085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Control Plane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6" y="4336442"/>
                <a:ext cx="1001449" cy="292548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APIs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6" y="4005910"/>
                <a:ext cx="1001450" cy="329877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OpenFlow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2112215" y="4005910"/>
                <a:ext cx="1001449" cy="922277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Front-End</a:t>
                </a:r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0766" y="3717594"/>
                <a:ext cx="2002898" cy="29722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SDN Controller</a:t>
                </a:r>
              </a:p>
            </p:txBody>
          </p:sp>
        </p:grpSp>
      </p:grpSp>
      <p:cxnSp>
        <p:nvCxnSpPr>
          <p:cNvPr id="181" name="Straight Connector 180"/>
          <p:cNvCxnSpPr>
            <a:stCxn id="20" idx="3"/>
          </p:cNvCxnSpPr>
          <p:nvPr/>
        </p:nvCxnSpPr>
        <p:spPr>
          <a:xfrm>
            <a:off x="5076868" y="9135294"/>
            <a:ext cx="1663362" cy="13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629906" y="7674933"/>
            <a:ext cx="1135240" cy="4290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vSRX Firewall 1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416404" y="7666432"/>
            <a:ext cx="1135240" cy="4290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vSRX Firewall 2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705690" y="9919599"/>
            <a:ext cx="1611753" cy="595809"/>
            <a:chOff x="5373125" y="4597114"/>
            <a:chExt cx="1611753" cy="595809"/>
          </a:xfrm>
        </p:grpSpPr>
        <p:sp>
          <p:nvSpPr>
            <p:cNvPr id="75" name="Rectangle 74"/>
            <p:cNvSpPr/>
            <p:nvPr/>
          </p:nvSpPr>
          <p:spPr>
            <a:xfrm>
              <a:off x="5373125" y="4597114"/>
              <a:ext cx="1611753" cy="5958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Host </a:t>
              </a:r>
              <a:r>
                <a:rPr lang="en-US" sz="1200" dirty="0" smtClean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 </a:t>
              </a:r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– Ubuntu Container</a:t>
              </a:r>
            </a:p>
            <a:p>
              <a:pPr algn="ctr"/>
              <a:endPara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5536992" y="4857703"/>
              <a:ext cx="1245247" cy="27235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OSSIM HIDS Agent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97937" y="8845874"/>
            <a:ext cx="678931" cy="578840"/>
            <a:chOff x="3191933" y="5113234"/>
            <a:chExt cx="678931" cy="57884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7E9D4301-3A5A-4A12-BB83-679D38454518}"/>
                </a:ext>
              </a:extLst>
            </p:cNvPr>
            <p:cNvGrpSpPr/>
            <p:nvPr/>
          </p:nvGrpSpPr>
          <p:grpSpPr>
            <a:xfrm>
              <a:off x="3191933" y="5113234"/>
              <a:ext cx="678931" cy="578840"/>
              <a:chOff x="1971412" y="3011648"/>
              <a:chExt cx="678931" cy="57884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971412" y="3011648"/>
                <a:ext cx="678931" cy="5788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dirty="0"/>
              </a:p>
              <a:p>
                <a:pPr algn="ctr"/>
                <a:endParaRPr lang="en-GB" sz="1050" dirty="0"/>
              </a:p>
              <a:p>
                <a:pPr algn="ctr"/>
                <a:r>
                  <a:rPr lang="en-GB" sz="105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OvS 1</a:t>
                </a:r>
              </a:p>
            </p:txBody>
          </p:sp>
          <p:sp>
            <p:nvSpPr>
              <p:cNvPr id="21" name="Arrow: Right 26">
                <a:extLst>
                  <a:ext uri="{FF2B5EF4-FFF2-40B4-BE49-F238E27FC236}">
                    <a16:creationId xmlns:a16="http://schemas.microsoft.com/office/drawing/2014/main" xmlns="" id="{D30171E1-25A9-4973-A44A-E1EFFA61D44A}"/>
                  </a:ext>
                </a:extLst>
              </p:cNvPr>
              <p:cNvSpPr/>
              <p:nvPr/>
            </p:nvSpPr>
            <p:spPr>
              <a:xfrm>
                <a:off x="2069862" y="3070221"/>
                <a:ext cx="511728" cy="147495"/>
              </a:xfrm>
              <a:prstGeom prst="rightArrow">
                <a:avLst/>
              </a:prstGeom>
              <a:solidFill>
                <a:srgbClr val="EE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/>
              </a:p>
            </p:txBody>
          </p:sp>
        </p:grpSp>
        <p:sp>
          <p:nvSpPr>
            <p:cNvPr id="205" name="Arrow: Right 26">
              <a:extLst>
                <a:ext uri="{FF2B5EF4-FFF2-40B4-BE49-F238E27FC236}">
                  <a16:creationId xmlns:a16="http://schemas.microsoft.com/office/drawing/2014/main" xmlns="" id="{D30171E1-25A9-4973-A44A-E1EFFA61D44A}"/>
                </a:ext>
              </a:extLst>
            </p:cNvPr>
            <p:cNvSpPr/>
            <p:nvPr/>
          </p:nvSpPr>
          <p:spPr>
            <a:xfrm rot="10800000">
              <a:off x="3284221" y="5325375"/>
              <a:ext cx="511728" cy="147495"/>
            </a:xfrm>
            <a:prstGeom prst="rightArrow">
              <a:avLst/>
            </a:prstGeom>
            <a:solidFill>
              <a:srgbClr val="EE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6747698" y="8851067"/>
            <a:ext cx="678931" cy="578840"/>
            <a:chOff x="3191933" y="5113234"/>
            <a:chExt cx="678931" cy="578840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xmlns="" id="{7E9D4301-3A5A-4A12-BB83-679D38454518}"/>
                </a:ext>
              </a:extLst>
            </p:cNvPr>
            <p:cNvGrpSpPr/>
            <p:nvPr/>
          </p:nvGrpSpPr>
          <p:grpSpPr>
            <a:xfrm>
              <a:off x="3191933" y="5113234"/>
              <a:ext cx="678931" cy="578840"/>
              <a:chOff x="1971412" y="3011648"/>
              <a:chExt cx="678931" cy="57884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971412" y="3011648"/>
                <a:ext cx="678931" cy="5788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dirty="0"/>
              </a:p>
              <a:p>
                <a:pPr algn="ctr"/>
                <a:endParaRPr lang="en-GB" sz="1050" dirty="0"/>
              </a:p>
              <a:p>
                <a:pPr algn="ctr"/>
                <a:r>
                  <a:rPr lang="en-GB" sz="105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OvS 3</a:t>
                </a:r>
              </a:p>
            </p:txBody>
          </p:sp>
          <p:sp>
            <p:nvSpPr>
              <p:cNvPr id="222" name="Arrow: Right 26">
                <a:extLst>
                  <a:ext uri="{FF2B5EF4-FFF2-40B4-BE49-F238E27FC236}">
                    <a16:creationId xmlns:a16="http://schemas.microsoft.com/office/drawing/2014/main" xmlns="" id="{D30171E1-25A9-4973-A44A-E1EFFA61D44A}"/>
                  </a:ext>
                </a:extLst>
              </p:cNvPr>
              <p:cNvSpPr/>
              <p:nvPr/>
            </p:nvSpPr>
            <p:spPr>
              <a:xfrm>
                <a:off x="2069862" y="3070221"/>
                <a:ext cx="511728" cy="147495"/>
              </a:xfrm>
              <a:prstGeom prst="rightArrow">
                <a:avLst/>
              </a:prstGeom>
              <a:solidFill>
                <a:srgbClr val="EE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/>
              </a:p>
            </p:txBody>
          </p:sp>
        </p:grpSp>
        <p:sp>
          <p:nvSpPr>
            <p:cNvPr id="220" name="Arrow: Right 26">
              <a:extLst>
                <a:ext uri="{FF2B5EF4-FFF2-40B4-BE49-F238E27FC236}">
                  <a16:creationId xmlns:a16="http://schemas.microsoft.com/office/drawing/2014/main" xmlns="" id="{D30171E1-25A9-4973-A44A-E1EFFA61D44A}"/>
                </a:ext>
              </a:extLst>
            </p:cNvPr>
            <p:cNvSpPr/>
            <p:nvPr/>
          </p:nvSpPr>
          <p:spPr>
            <a:xfrm rot="10800000">
              <a:off x="3284221" y="5325375"/>
              <a:ext cx="511728" cy="147495"/>
            </a:xfrm>
            <a:prstGeom prst="rightArrow">
              <a:avLst/>
            </a:prstGeom>
            <a:solidFill>
              <a:srgbClr val="EE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8222780" y="8859327"/>
            <a:ext cx="678931" cy="578840"/>
            <a:chOff x="3191933" y="5113234"/>
            <a:chExt cx="678931" cy="578840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xmlns="" id="{7E9D4301-3A5A-4A12-BB83-679D38454518}"/>
                </a:ext>
              </a:extLst>
            </p:cNvPr>
            <p:cNvGrpSpPr/>
            <p:nvPr/>
          </p:nvGrpSpPr>
          <p:grpSpPr>
            <a:xfrm>
              <a:off x="3191933" y="5113234"/>
              <a:ext cx="678931" cy="578840"/>
              <a:chOff x="1971412" y="3011648"/>
              <a:chExt cx="678931" cy="578840"/>
            </a:xfrm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971412" y="3011648"/>
                <a:ext cx="678931" cy="5788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dirty="0"/>
              </a:p>
              <a:p>
                <a:pPr algn="ctr"/>
                <a:endParaRPr lang="en-GB" sz="1050" dirty="0"/>
              </a:p>
              <a:p>
                <a:pPr algn="ctr"/>
                <a:r>
                  <a:rPr lang="en-GB" sz="105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OvS 4</a:t>
                </a:r>
              </a:p>
            </p:txBody>
          </p:sp>
          <p:sp>
            <p:nvSpPr>
              <p:cNvPr id="230" name="Arrow: Right 26">
                <a:extLst>
                  <a:ext uri="{FF2B5EF4-FFF2-40B4-BE49-F238E27FC236}">
                    <a16:creationId xmlns:a16="http://schemas.microsoft.com/office/drawing/2014/main" xmlns="" id="{D30171E1-25A9-4973-A44A-E1EFFA61D44A}"/>
                  </a:ext>
                </a:extLst>
              </p:cNvPr>
              <p:cNvSpPr/>
              <p:nvPr/>
            </p:nvSpPr>
            <p:spPr>
              <a:xfrm>
                <a:off x="2069862" y="3070221"/>
                <a:ext cx="511728" cy="147495"/>
              </a:xfrm>
              <a:prstGeom prst="rightArrow">
                <a:avLst/>
              </a:prstGeom>
              <a:solidFill>
                <a:srgbClr val="EE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/>
              </a:p>
            </p:txBody>
          </p:sp>
        </p:grpSp>
        <p:sp>
          <p:nvSpPr>
            <p:cNvPr id="227" name="Arrow: Right 26">
              <a:extLst>
                <a:ext uri="{FF2B5EF4-FFF2-40B4-BE49-F238E27FC236}">
                  <a16:creationId xmlns:a16="http://schemas.microsoft.com/office/drawing/2014/main" xmlns="" id="{D30171E1-25A9-4973-A44A-E1EFFA61D44A}"/>
                </a:ext>
              </a:extLst>
            </p:cNvPr>
            <p:cNvSpPr/>
            <p:nvPr/>
          </p:nvSpPr>
          <p:spPr>
            <a:xfrm rot="10800000">
              <a:off x="3284221" y="5325375"/>
              <a:ext cx="511728" cy="147495"/>
            </a:xfrm>
            <a:prstGeom prst="rightArrow">
              <a:avLst/>
            </a:prstGeom>
            <a:solidFill>
              <a:srgbClr val="EE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3085052" y="10568594"/>
            <a:ext cx="1611753" cy="595809"/>
            <a:chOff x="5373125" y="4597114"/>
            <a:chExt cx="1611753" cy="595809"/>
          </a:xfrm>
        </p:grpSpPr>
        <p:sp>
          <p:nvSpPr>
            <p:cNvPr id="233" name="Rectangle 232"/>
            <p:cNvSpPr/>
            <p:nvPr/>
          </p:nvSpPr>
          <p:spPr>
            <a:xfrm>
              <a:off x="5373125" y="4597114"/>
              <a:ext cx="1611753" cy="5958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Host 2 – Ubuntu Container</a:t>
              </a:r>
            </a:p>
            <a:p>
              <a:pPr algn="ctr"/>
              <a:endPara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5536992" y="4857703"/>
              <a:ext cx="1245247" cy="27235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OSSIM HIDS Agent</a:t>
              </a: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7178834" y="9936466"/>
            <a:ext cx="1611753" cy="595809"/>
            <a:chOff x="5373125" y="4597114"/>
            <a:chExt cx="1611753" cy="595809"/>
          </a:xfrm>
        </p:grpSpPr>
        <p:sp>
          <p:nvSpPr>
            <p:cNvPr id="237" name="Rectangle 236"/>
            <p:cNvSpPr/>
            <p:nvPr/>
          </p:nvSpPr>
          <p:spPr>
            <a:xfrm>
              <a:off x="5373125" y="4597114"/>
              <a:ext cx="1611753" cy="5958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Host </a:t>
              </a:r>
              <a:r>
                <a:rPr lang="en-US" sz="1200" dirty="0" smtClean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4 </a:t>
              </a:r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– Ubuntu Container</a:t>
              </a:r>
            </a:p>
            <a:p>
              <a:pPr algn="ctr"/>
              <a:endPara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5536992" y="4857703"/>
              <a:ext cx="1245247" cy="27235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OSSIM HIDS Agent</a:t>
              </a: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9111660" y="9919600"/>
            <a:ext cx="1611753" cy="595809"/>
            <a:chOff x="5373125" y="4597114"/>
            <a:chExt cx="1611753" cy="595809"/>
          </a:xfrm>
        </p:grpSpPr>
        <p:sp>
          <p:nvSpPr>
            <p:cNvPr id="242" name="Rectangle 241"/>
            <p:cNvSpPr/>
            <p:nvPr/>
          </p:nvSpPr>
          <p:spPr>
            <a:xfrm>
              <a:off x="5373125" y="4597114"/>
              <a:ext cx="1611753" cy="5958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Host </a:t>
              </a:r>
              <a:r>
                <a:rPr lang="en-US" sz="1200" dirty="0" smtClean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 </a:t>
              </a:r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– Ubuntu Container</a:t>
              </a:r>
            </a:p>
            <a:p>
              <a:pPr algn="ctr"/>
              <a:endPara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43" name="Rounded Rectangle 242"/>
            <p:cNvSpPr/>
            <p:nvPr/>
          </p:nvSpPr>
          <p:spPr>
            <a:xfrm>
              <a:off x="5536992" y="4857703"/>
              <a:ext cx="1245247" cy="27235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OSSIM HIDS Agent</a:t>
              </a: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9090790" y="6338734"/>
            <a:ext cx="2285486" cy="1522674"/>
            <a:chOff x="9197109" y="2615818"/>
            <a:chExt cx="2285486" cy="1522674"/>
          </a:xfrm>
        </p:grpSpPr>
        <p:sp>
          <p:nvSpPr>
            <p:cNvPr id="306" name="Rectangle 305"/>
            <p:cNvSpPr/>
            <p:nvPr/>
          </p:nvSpPr>
          <p:spPr>
            <a:xfrm>
              <a:off x="9244158" y="2741506"/>
              <a:ext cx="2238437" cy="12484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9197109" y="2615818"/>
              <a:ext cx="2285486" cy="1522674"/>
              <a:chOff x="969472" y="3549936"/>
              <a:chExt cx="2285486" cy="1522674"/>
            </a:xfrm>
          </p:grpSpPr>
          <p:sp>
            <p:nvSpPr>
              <p:cNvPr id="308" name="Rounded Rectangle 307"/>
              <p:cNvSpPr/>
              <p:nvPr/>
            </p:nvSpPr>
            <p:spPr>
              <a:xfrm>
                <a:off x="969472" y="3568390"/>
                <a:ext cx="2285486" cy="150422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5" y="4456837"/>
                <a:ext cx="1001450" cy="3040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Database</a:t>
                </a:r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6" y="4169177"/>
                <a:ext cx="1001449" cy="2925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Log Collector</a:t>
                </a:r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6" y="3838645"/>
                <a:ext cx="1001450" cy="3298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Visualisation Engine</a:t>
                </a:r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2112215" y="3838645"/>
                <a:ext cx="1001449" cy="9222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Front-End</a:t>
                </a: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0766" y="3549936"/>
                <a:ext cx="2002898" cy="297227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SIEM</a:t>
                </a:r>
              </a:p>
            </p:txBody>
          </p:sp>
        </p:grpSp>
      </p:grpSp>
      <p:sp>
        <p:nvSpPr>
          <p:cNvPr id="322" name="Cloud 321"/>
          <p:cNvSpPr/>
          <p:nvPr/>
        </p:nvSpPr>
        <p:spPr>
          <a:xfrm>
            <a:off x="5527396" y="5953941"/>
            <a:ext cx="1134930" cy="611735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Gateway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4772559" y="9919599"/>
            <a:ext cx="1611753" cy="595809"/>
            <a:chOff x="5373125" y="4597114"/>
            <a:chExt cx="1611753" cy="595809"/>
          </a:xfrm>
        </p:grpSpPr>
        <p:sp>
          <p:nvSpPr>
            <p:cNvPr id="83" name="Rectangle 82"/>
            <p:cNvSpPr/>
            <p:nvPr/>
          </p:nvSpPr>
          <p:spPr>
            <a:xfrm>
              <a:off x="5373125" y="4597114"/>
              <a:ext cx="1611753" cy="5958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Host 3</a:t>
              </a:r>
              <a:r>
                <a:rPr lang="en-US" sz="1200" dirty="0" smtClean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– Ubuntu Container</a:t>
              </a:r>
            </a:p>
            <a:p>
              <a:pPr algn="ctr"/>
              <a:endPara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5536992" y="4857703"/>
              <a:ext cx="1245247" cy="27235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OSSIM HIDS Agent</a:t>
              </a:r>
            </a:p>
          </p:txBody>
        </p:sp>
      </p:grpSp>
      <p:cxnSp>
        <p:nvCxnSpPr>
          <p:cNvPr id="85" name="Straight Connector 84"/>
          <p:cNvCxnSpPr>
            <a:stCxn id="20" idx="2"/>
            <a:endCxn id="83" idx="0"/>
          </p:cNvCxnSpPr>
          <p:nvPr/>
        </p:nvCxnSpPr>
        <p:spPr>
          <a:xfrm>
            <a:off x="4737403" y="9424714"/>
            <a:ext cx="841033" cy="494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0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5515" y="3469094"/>
            <a:ext cx="6795052" cy="781877"/>
          </a:xfrm>
        </p:spPr>
        <p:txBody>
          <a:bodyPr/>
          <a:lstStyle/>
          <a:p>
            <a:pPr algn="ctr"/>
            <a:r>
              <a:rPr lang="en-US" sz="4400" dirty="0" smtClean="0">
                <a:latin typeface="PT Sans Narrow" charset="-52"/>
                <a:ea typeface="PT Sans Narrow" charset="-52"/>
                <a:cs typeface="PT Sans Narrow" charset="-52"/>
              </a:rPr>
              <a:t>Parsing variables into a script</a:t>
            </a:r>
            <a:endParaRPr lang="en-US" sz="4400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093041" y="4571077"/>
            <a:ext cx="0" cy="9750565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63084" y="4398027"/>
            <a:ext cx="2363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PT Sans Narrow" charset="-52"/>
                <a:ea typeface="PT Sans Narrow" charset="-52"/>
                <a:cs typeface="PT Sans Narrow" charset="-52"/>
              </a:rPr>
              <a:t>Isolating One Threat</a:t>
            </a:r>
            <a:endParaRPr lang="en-US" sz="2400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96130" y="4398027"/>
            <a:ext cx="2606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PT Sans Narrow" charset="-52"/>
                <a:ea typeface="PT Sans Narrow" charset="-52"/>
                <a:cs typeface="PT Sans Narrow" charset="-52"/>
              </a:rPr>
              <a:t>Isolating </a:t>
            </a:r>
            <a:r>
              <a:rPr lang="en-US" sz="2400" smtClean="0">
                <a:latin typeface="PT Sans Narrow" charset="-52"/>
                <a:ea typeface="PT Sans Narrow" charset="-52"/>
                <a:cs typeface="PT Sans Narrow" charset="-52"/>
              </a:rPr>
              <a:t>Many Threats</a:t>
            </a:r>
            <a:endParaRPr lang="en-US" sz="2400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32084" y="7487484"/>
            <a:ext cx="3818035" cy="2923101"/>
            <a:chOff x="1268870" y="6804823"/>
            <a:chExt cx="3818035" cy="2923101"/>
          </a:xfrm>
        </p:grpSpPr>
        <p:sp>
          <p:nvSpPr>
            <p:cNvPr id="9" name="Rectangle 8"/>
            <p:cNvSpPr/>
            <p:nvPr/>
          </p:nvSpPr>
          <p:spPr>
            <a:xfrm>
              <a:off x="1268870" y="6804825"/>
              <a:ext cx="3818035" cy="2923099"/>
            </a:xfrm>
            <a:prstGeom prst="rect">
              <a:avLst/>
            </a:prstGeom>
            <a:solidFill>
              <a:schemeClr val="bg1">
                <a:lumMod val="50000"/>
                <a:alpha val="2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endPara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Configuration_applied to_one_node {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	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node_id; }</a:t>
              </a:r>
            </a:p>
            <a:p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Match_on_IP_or_MAC_address {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	</a:t>
              </a:r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Fixed_IP_or_MAC_address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; }</a:t>
              </a:r>
            </a:p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Action {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	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order=0;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	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drop; }</a:t>
              </a:r>
              <a:endPara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endPara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68871" y="6804823"/>
              <a:ext cx="14157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PT Sans Narrow" charset="-52"/>
                  <a:ea typeface="PT Sans Narrow" charset="-52"/>
                  <a:cs typeface="PT Sans Narrow" charset="-52"/>
                </a:rPr>
                <a:t>Isolation Script</a:t>
              </a:r>
              <a:endParaRPr lang="en-US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74449" y="7487482"/>
            <a:ext cx="4850166" cy="2927582"/>
            <a:chOff x="6774449" y="6804823"/>
            <a:chExt cx="4850166" cy="2927582"/>
          </a:xfrm>
        </p:grpSpPr>
        <p:sp>
          <p:nvSpPr>
            <p:cNvPr id="13" name="Rectangle 12"/>
            <p:cNvSpPr/>
            <p:nvPr/>
          </p:nvSpPr>
          <p:spPr>
            <a:xfrm>
              <a:off x="6774449" y="6804824"/>
              <a:ext cx="4850166" cy="2927581"/>
            </a:xfrm>
            <a:prstGeom prst="rect">
              <a:avLst/>
            </a:prstGeom>
            <a:solidFill>
              <a:schemeClr val="bg1">
                <a:lumMod val="50000"/>
                <a:alpha val="2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Configuration_applied_to_all_ nodes {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	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Opendaylight_inventory_all_nodes; }</a:t>
              </a:r>
            </a:p>
            <a:p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Match_on_IP_addresses {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	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$SRC_IP &amp; $DST_IP; }</a:t>
              </a:r>
            </a:p>
            <a:p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Action {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	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order=0;</a:t>
              </a:r>
            </a:p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	drop; }</a:t>
              </a:r>
            </a:p>
            <a:p>
              <a:endPara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74449" y="6804823"/>
              <a:ext cx="14157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PT Sans Narrow" charset="-52"/>
                  <a:ea typeface="PT Sans Narrow" charset="-52"/>
                  <a:cs typeface="PT Sans Narrow" charset="-52"/>
                </a:rPr>
                <a:t>Isolation Script</a:t>
              </a:r>
              <a:endParaRPr lang="en-US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032084" y="5048284"/>
            <a:ext cx="3818035" cy="652576"/>
          </a:xfrm>
          <a:prstGeom prst="rect">
            <a:avLst/>
          </a:prstGeom>
          <a:solidFill>
            <a:srgbClr val="F55902">
              <a:alpha val="25000"/>
            </a:srgbClr>
          </a:solidFill>
          <a:ln w="19050">
            <a:solidFill>
              <a:srgbClr val="F55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AlienVault Detects Threat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32083" y="6263511"/>
            <a:ext cx="3818035" cy="652576"/>
          </a:xfrm>
          <a:prstGeom prst="rect">
            <a:avLst/>
          </a:prstGeom>
          <a:solidFill>
            <a:srgbClr val="00F9AB">
              <a:alpha val="25000"/>
            </a:srgbClr>
          </a:solidFill>
          <a:ln w="19050">
            <a:solidFill>
              <a:srgbClr val="00F9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AlienVault Executes Script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83444" y="5043805"/>
            <a:ext cx="3818035" cy="652576"/>
          </a:xfrm>
          <a:prstGeom prst="rect">
            <a:avLst/>
          </a:prstGeom>
          <a:solidFill>
            <a:srgbClr val="F55902">
              <a:alpha val="25000"/>
            </a:srgbClr>
          </a:solidFill>
          <a:ln w="19050">
            <a:solidFill>
              <a:srgbClr val="F55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AlienVault Detects Threat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83443" y="6259032"/>
            <a:ext cx="3818035" cy="652576"/>
          </a:xfrm>
          <a:prstGeom prst="rect">
            <a:avLst/>
          </a:prstGeom>
          <a:solidFill>
            <a:srgbClr val="00F9AB">
              <a:alpha val="25000"/>
            </a:srgbClr>
          </a:solidFill>
          <a:ln w="19050">
            <a:solidFill>
              <a:srgbClr val="00F9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AlienVault </a:t>
            </a:r>
            <a:r>
              <a:rPr lang="en-US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Executes Script</a:t>
            </a:r>
            <a:endParaRPr lang="en-US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21" name="Straight Arrow Connector 20"/>
          <p:cNvCxnSpPr>
            <a:stCxn id="16" idx="2"/>
            <a:endCxn id="17" idx="0"/>
          </p:cNvCxnSpPr>
          <p:nvPr/>
        </p:nvCxnSpPr>
        <p:spPr>
          <a:xfrm flipH="1">
            <a:off x="2941101" y="5700860"/>
            <a:ext cx="1" cy="562651"/>
          </a:xfrm>
          <a:prstGeom prst="straightConnector1">
            <a:avLst/>
          </a:prstGeom>
          <a:ln w="19050">
            <a:gradFill flip="none" rotWithShape="1">
              <a:gsLst>
                <a:gs pos="0">
                  <a:srgbClr val="F55902"/>
                </a:gs>
                <a:gs pos="100000">
                  <a:srgbClr val="00F9AB"/>
                </a:gs>
              </a:gsLst>
              <a:lin ang="54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9" idx="0"/>
          </p:cNvCxnSpPr>
          <p:nvPr/>
        </p:nvCxnSpPr>
        <p:spPr>
          <a:xfrm>
            <a:off x="2941101" y="6916087"/>
            <a:ext cx="1" cy="571399"/>
          </a:xfrm>
          <a:prstGeom prst="straightConnector1">
            <a:avLst/>
          </a:prstGeom>
          <a:ln w="19050">
            <a:gradFill flip="none" rotWithShape="1">
              <a:gsLst>
                <a:gs pos="0">
                  <a:srgbClr val="00F9AB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19" idx="0"/>
          </p:cNvCxnSpPr>
          <p:nvPr/>
        </p:nvCxnSpPr>
        <p:spPr>
          <a:xfrm flipH="1">
            <a:off x="9192461" y="5696381"/>
            <a:ext cx="1" cy="562651"/>
          </a:xfrm>
          <a:prstGeom prst="straightConnector1">
            <a:avLst/>
          </a:prstGeom>
          <a:ln w="19050">
            <a:gradFill flip="none" rotWithShape="1">
              <a:gsLst>
                <a:gs pos="0">
                  <a:srgbClr val="F55902"/>
                </a:gs>
                <a:gs pos="100000">
                  <a:srgbClr val="00F9AB"/>
                </a:gs>
              </a:gsLst>
              <a:lin ang="54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13" idx="0"/>
          </p:cNvCxnSpPr>
          <p:nvPr/>
        </p:nvCxnSpPr>
        <p:spPr>
          <a:xfrm>
            <a:off x="9192461" y="6911608"/>
            <a:ext cx="7071" cy="575875"/>
          </a:xfrm>
          <a:prstGeom prst="straightConnector1">
            <a:avLst/>
          </a:prstGeom>
          <a:ln w="19050">
            <a:gradFill flip="none" rotWithShape="1">
              <a:gsLst>
                <a:gs pos="0">
                  <a:srgbClr val="00F9AB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278883" y="10968915"/>
            <a:ext cx="1324434" cy="718457"/>
          </a:xfrm>
          <a:prstGeom prst="ellipse">
            <a:avLst/>
          </a:prstGeom>
          <a:solidFill>
            <a:srgbClr val="0070C0">
              <a:alpha val="25000"/>
            </a:srgb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OvS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33" name="Straight Arrow Connector 32"/>
          <p:cNvCxnSpPr>
            <a:stCxn id="9" idx="2"/>
            <a:endCxn id="32" idx="0"/>
          </p:cNvCxnSpPr>
          <p:nvPr/>
        </p:nvCxnSpPr>
        <p:spPr>
          <a:xfrm flipH="1">
            <a:off x="2941100" y="10410585"/>
            <a:ext cx="2" cy="558330"/>
          </a:xfrm>
          <a:prstGeom prst="straightConnector1">
            <a:avLst/>
          </a:prstGeom>
          <a:ln w="19050">
            <a:gradFill flip="none" rotWithShape="1">
              <a:gsLst>
                <a:gs pos="100000">
                  <a:srgbClr val="0070C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537315" y="10968915"/>
            <a:ext cx="1324434" cy="718457"/>
          </a:xfrm>
          <a:prstGeom prst="ellipse">
            <a:avLst/>
          </a:prstGeom>
          <a:solidFill>
            <a:srgbClr val="0070C0">
              <a:alpha val="25000"/>
            </a:srgb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OvS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38" name="Straight Arrow Connector 37"/>
          <p:cNvCxnSpPr>
            <a:stCxn id="13" idx="2"/>
            <a:endCxn id="37" idx="0"/>
          </p:cNvCxnSpPr>
          <p:nvPr/>
        </p:nvCxnSpPr>
        <p:spPr>
          <a:xfrm>
            <a:off x="9199532" y="10415064"/>
            <a:ext cx="0" cy="553851"/>
          </a:xfrm>
          <a:prstGeom prst="straightConnector1">
            <a:avLst/>
          </a:prstGeom>
          <a:ln w="19050">
            <a:gradFill flip="none" rotWithShape="1">
              <a:gsLst>
                <a:gs pos="100000">
                  <a:srgbClr val="0070C0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31535" y="12695981"/>
            <a:ext cx="1324434" cy="718457"/>
          </a:xfrm>
          <a:prstGeom prst="ellipse">
            <a:avLst/>
          </a:prstGeom>
          <a:solidFill>
            <a:srgbClr val="002060">
              <a:alpha val="6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Host 1</a:t>
            </a:r>
            <a:endParaRPr lang="en-US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2278883" y="12695982"/>
            <a:ext cx="1324434" cy="718457"/>
          </a:xfrm>
          <a:prstGeom prst="ellipse">
            <a:avLst/>
          </a:prstGeom>
          <a:solidFill>
            <a:srgbClr val="002060">
              <a:alpha val="6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Host 2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026231" y="12695981"/>
            <a:ext cx="1324434" cy="718457"/>
          </a:xfrm>
          <a:prstGeom prst="ellipse">
            <a:avLst/>
          </a:prstGeom>
          <a:solidFill>
            <a:srgbClr val="002060">
              <a:alpha val="6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Host 3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794763" y="12695981"/>
            <a:ext cx="1324434" cy="718457"/>
          </a:xfrm>
          <a:prstGeom prst="ellipse">
            <a:avLst/>
          </a:prstGeom>
          <a:solidFill>
            <a:srgbClr val="002060">
              <a:alpha val="6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Host 1</a:t>
            </a:r>
            <a:endParaRPr lang="en-US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542111" y="12695982"/>
            <a:ext cx="1324434" cy="718457"/>
          </a:xfrm>
          <a:prstGeom prst="ellipse">
            <a:avLst/>
          </a:prstGeom>
          <a:solidFill>
            <a:srgbClr val="002060">
              <a:alpha val="6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Host 2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289459" y="12695981"/>
            <a:ext cx="1324434" cy="718457"/>
          </a:xfrm>
          <a:prstGeom prst="ellipse">
            <a:avLst/>
          </a:prstGeom>
          <a:solidFill>
            <a:srgbClr val="002060">
              <a:alpha val="60000"/>
            </a:srgb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Host 3</a:t>
            </a:r>
            <a:endParaRPr lang="en-US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48" name="Straight Arrow Connector 47"/>
          <p:cNvCxnSpPr>
            <a:endCxn id="42" idx="0"/>
          </p:cNvCxnSpPr>
          <p:nvPr/>
        </p:nvCxnSpPr>
        <p:spPr>
          <a:xfrm flipH="1">
            <a:off x="1193752" y="11813413"/>
            <a:ext cx="1010824" cy="8825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2" idx="4"/>
            <a:endCxn id="43" idx="0"/>
          </p:cNvCxnSpPr>
          <p:nvPr/>
        </p:nvCxnSpPr>
        <p:spPr>
          <a:xfrm>
            <a:off x="2941100" y="11687372"/>
            <a:ext cx="0" cy="1008610"/>
          </a:xfrm>
          <a:prstGeom prst="straightConnector1">
            <a:avLst/>
          </a:prstGeom>
          <a:ln w="19050">
            <a:gradFill flip="none" rotWithShape="1">
              <a:gsLst>
                <a:gs pos="100000">
                  <a:srgbClr val="002060"/>
                </a:gs>
                <a:gs pos="0">
                  <a:schemeClr val="accent1"/>
                </a:gs>
              </a:gsLst>
              <a:lin ang="5400000" scaled="1"/>
              <a:tileRect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5"/>
            <a:endCxn id="44" idx="0"/>
          </p:cNvCxnSpPr>
          <p:nvPr/>
        </p:nvCxnSpPr>
        <p:spPr>
          <a:xfrm>
            <a:off x="3409358" y="11582156"/>
            <a:ext cx="1279090" cy="1113825"/>
          </a:xfrm>
          <a:prstGeom prst="straightConnector1">
            <a:avLst/>
          </a:prstGeom>
          <a:ln w="19050">
            <a:gradFill flip="none" rotWithShape="1">
              <a:gsLst>
                <a:gs pos="100000">
                  <a:srgbClr val="002060"/>
                </a:gs>
                <a:gs pos="0">
                  <a:schemeClr val="accent1"/>
                </a:gs>
              </a:gsLst>
              <a:lin ang="5400000" scaled="1"/>
              <a:tileRect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7" idx="3"/>
            <a:endCxn id="45" idx="0"/>
          </p:cNvCxnSpPr>
          <p:nvPr/>
        </p:nvCxnSpPr>
        <p:spPr>
          <a:xfrm flipH="1">
            <a:off x="7456980" y="11582156"/>
            <a:ext cx="1274294" cy="1113825"/>
          </a:xfrm>
          <a:prstGeom prst="straightConnector1">
            <a:avLst/>
          </a:prstGeom>
          <a:ln w="19050">
            <a:gradFill flip="none" rotWithShape="1">
              <a:gsLst>
                <a:gs pos="100000">
                  <a:srgbClr val="002060"/>
                </a:gs>
                <a:gs pos="0">
                  <a:schemeClr val="accent1"/>
                </a:gs>
              </a:gsLst>
              <a:lin ang="5400000" scaled="1"/>
              <a:tileRect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2" idx="2"/>
            <a:endCxn id="46" idx="0"/>
          </p:cNvCxnSpPr>
          <p:nvPr/>
        </p:nvCxnSpPr>
        <p:spPr>
          <a:xfrm>
            <a:off x="9201605" y="12020904"/>
            <a:ext cx="2723" cy="67507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5" idx="2"/>
            <a:endCxn id="47" idx="0"/>
          </p:cNvCxnSpPr>
          <p:nvPr/>
        </p:nvCxnSpPr>
        <p:spPr>
          <a:xfrm>
            <a:off x="9938053" y="11779574"/>
            <a:ext cx="1013623" cy="91640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133254" y="13194143"/>
            <a:ext cx="642235" cy="23015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T Sans Narrow" charset="-52"/>
                <a:ea typeface="PT Sans Narrow" charset="-52"/>
                <a:cs typeface="PT Sans Narrow" charset="-52"/>
              </a:rPr>
              <a:t>Virus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878414" y="13207380"/>
            <a:ext cx="642235" cy="23015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T Sans Narrow" charset="-52"/>
                <a:ea typeface="PT Sans Narrow" charset="-52"/>
                <a:cs typeface="PT Sans Narrow" charset="-52"/>
              </a:rPr>
              <a:t>Virus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0706242" y="13207380"/>
            <a:ext cx="642235" cy="23015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T Sans Narrow" charset="-52"/>
                <a:ea typeface="PT Sans Narrow" charset="-52"/>
                <a:cs typeface="PT Sans Narrow" charset="-52"/>
              </a:rPr>
              <a:t>Virus</a:t>
            </a:r>
          </a:p>
        </p:txBody>
      </p:sp>
      <p:sp>
        <p:nvSpPr>
          <p:cNvPr id="71" name="Rectangle 70"/>
          <p:cNvSpPr/>
          <p:nvPr/>
        </p:nvSpPr>
        <p:spPr>
          <a:xfrm rot="2348427">
            <a:off x="2086816" y="1150270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PT Sans Narrow" charset="-52"/>
                <a:ea typeface="PT Sans Narrow" charset="-52"/>
                <a:cs typeface="PT Sans Narrow" charset="-52"/>
              </a:rPr>
              <a:t>drop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928132" y="11651572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PT Sans Narrow" charset="-52"/>
                <a:ea typeface="PT Sans Narrow" charset="-52"/>
                <a:cs typeface="PT Sans Narrow" charset="-52"/>
              </a:rPr>
              <a:t>drop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 rot="18832829">
            <a:off x="9531475" y="1146690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PT Sans Narrow" charset="-52"/>
                <a:ea typeface="PT Sans Narrow" charset="-52"/>
                <a:cs typeface="PT Sans Narrow" charset="-52"/>
              </a:rPr>
              <a:t>drop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09723" y="13557537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PT Sans Narrow" charset="-52"/>
                <a:ea typeface="PT Sans Narrow" charset="-52"/>
                <a:cs typeface="PT Sans Narrow" charset="-52"/>
              </a:rPr>
              <a:t>Fixed to one host</a:t>
            </a:r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949244" y="13557537"/>
            <a:ext cx="2356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PT Sans Narrow" charset="-52"/>
                <a:ea typeface="PT Sans Narrow" charset="-52"/>
                <a:cs typeface="PT Sans Narrow" charset="-52"/>
              </a:rPr>
              <a:t>Flexible between any hosts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6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Oval 238"/>
          <p:cNvSpPr/>
          <p:nvPr/>
        </p:nvSpPr>
        <p:spPr>
          <a:xfrm>
            <a:off x="9456803" y="4901495"/>
            <a:ext cx="2579870" cy="1212726"/>
          </a:xfrm>
          <a:prstGeom prst="ellipse">
            <a:avLst/>
          </a:prstGeom>
          <a:solidFill>
            <a:srgbClr val="00F9AB">
              <a:alpha val="20000"/>
            </a:srgbClr>
          </a:solidFill>
          <a:ln w="19050">
            <a:solidFill>
              <a:srgbClr val="00F9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1" name="Cloud 30"/>
          <p:cNvSpPr/>
          <p:nvPr/>
        </p:nvSpPr>
        <p:spPr>
          <a:xfrm>
            <a:off x="3647641" y="2978779"/>
            <a:ext cx="1481959" cy="79878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Gateway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497144" y="6482726"/>
            <a:ext cx="678931" cy="3469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Switch</a:t>
            </a:r>
            <a:endParaRPr lang="en-GB" sz="1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864559" y="5334839"/>
            <a:ext cx="6638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79" idx="0"/>
            <a:endCxn id="31" idx="1"/>
          </p:cNvCxnSpPr>
          <p:nvPr/>
        </p:nvCxnSpPr>
        <p:spPr>
          <a:xfrm flipV="1">
            <a:off x="2340037" y="3776714"/>
            <a:ext cx="2048584" cy="1268705"/>
          </a:xfrm>
          <a:prstGeom prst="line">
            <a:avLst/>
          </a:prstGeom>
          <a:ln w="31750">
            <a:solidFill>
              <a:srgbClr val="F55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86" idx="0"/>
            <a:endCxn id="31" idx="1"/>
          </p:cNvCxnSpPr>
          <p:nvPr/>
        </p:nvCxnSpPr>
        <p:spPr>
          <a:xfrm flipV="1">
            <a:off x="4052945" y="3776714"/>
            <a:ext cx="335676" cy="126870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9" idx="2"/>
            <a:endCxn id="33" idx="0"/>
          </p:cNvCxnSpPr>
          <p:nvPr/>
        </p:nvCxnSpPr>
        <p:spPr>
          <a:xfrm flipH="1">
            <a:off x="836610" y="5624259"/>
            <a:ext cx="1503427" cy="858467"/>
          </a:xfrm>
          <a:prstGeom prst="line">
            <a:avLst/>
          </a:prstGeom>
          <a:ln w="31750">
            <a:solidFill>
              <a:srgbClr val="F55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9" idx="2"/>
            <a:endCxn id="172" idx="0"/>
          </p:cNvCxnSpPr>
          <p:nvPr/>
        </p:nvCxnSpPr>
        <p:spPr>
          <a:xfrm>
            <a:off x="2340037" y="5624259"/>
            <a:ext cx="2351" cy="8668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173" idx="0"/>
          </p:cNvCxnSpPr>
          <p:nvPr/>
        </p:nvCxnSpPr>
        <p:spPr>
          <a:xfrm>
            <a:off x="4052943" y="5624259"/>
            <a:ext cx="0" cy="85995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72" idx="2"/>
            <a:endCxn id="341" idx="7"/>
          </p:cNvCxnSpPr>
          <p:nvPr/>
        </p:nvCxnSpPr>
        <p:spPr>
          <a:xfrm flipH="1">
            <a:off x="1828231" y="6838098"/>
            <a:ext cx="514157" cy="764442"/>
          </a:xfrm>
          <a:prstGeom prst="line">
            <a:avLst/>
          </a:prstGeom>
          <a:ln w="31750">
            <a:solidFill>
              <a:srgbClr val="F55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2" idx="1"/>
            <a:endCxn id="33" idx="3"/>
          </p:cNvCxnSpPr>
          <p:nvPr/>
        </p:nvCxnSpPr>
        <p:spPr>
          <a:xfrm flipH="1" flipV="1">
            <a:off x="1176075" y="6656205"/>
            <a:ext cx="826847" cy="841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73" idx="2"/>
            <a:endCxn id="344" idx="7"/>
          </p:cNvCxnSpPr>
          <p:nvPr/>
        </p:nvCxnSpPr>
        <p:spPr>
          <a:xfrm flipH="1">
            <a:off x="3572537" y="6831171"/>
            <a:ext cx="480406" cy="77136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74" idx="3"/>
            <a:endCxn id="175" idx="1"/>
          </p:cNvCxnSpPr>
          <p:nvPr/>
        </p:nvCxnSpPr>
        <p:spPr>
          <a:xfrm>
            <a:off x="7030471" y="6718710"/>
            <a:ext cx="1048975" cy="1014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815514" y="5045419"/>
            <a:ext cx="1049045" cy="578840"/>
            <a:chOff x="3972022" y="3524762"/>
            <a:chExt cx="1049045" cy="578840"/>
          </a:xfrm>
          <a:solidFill>
            <a:schemeClr val="bg1"/>
          </a:solidFill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3972022" y="3524762"/>
              <a:ext cx="1049045" cy="57884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6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76398" y="3663699"/>
              <a:ext cx="100418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PT Sans Narrow" charset="-52"/>
                  <a:ea typeface="PT Sans Narrow" charset="-52"/>
                  <a:cs typeface="PT Sans Narrow" charset="-52"/>
                </a:rPr>
                <a:t>Router/Firewall</a:t>
              </a:r>
              <a:endParaRPr lang="en-US" sz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528422" y="5045419"/>
            <a:ext cx="1049045" cy="578840"/>
            <a:chOff x="3335918" y="7768397"/>
            <a:chExt cx="1049045" cy="57884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3335918" y="7768397"/>
              <a:ext cx="1049045" cy="5788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369400" y="7909814"/>
              <a:ext cx="10041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PT Sans Narrow" charset="-52"/>
                  <a:ea typeface="PT Sans Narrow" charset="-52"/>
                  <a:cs typeface="PT Sans Narrow" charset="-52"/>
                </a:rPr>
                <a:t>Router/Firewall</a:t>
              </a:r>
              <a:endParaRPr lang="en-US" sz="1200" dirty="0"/>
            </a:p>
          </p:txBody>
        </p:sp>
      </p:grpSp>
      <p:cxnSp>
        <p:nvCxnSpPr>
          <p:cNvPr id="84" name="Straight Connector 83"/>
          <p:cNvCxnSpPr>
            <a:stCxn id="303" idx="2"/>
            <a:endCxn id="31" idx="3"/>
          </p:cNvCxnSpPr>
          <p:nvPr/>
        </p:nvCxnSpPr>
        <p:spPr>
          <a:xfrm>
            <a:off x="3008512" y="1998517"/>
            <a:ext cx="1380109" cy="1025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304" idx="2"/>
            <a:endCxn id="31" idx="3"/>
          </p:cNvCxnSpPr>
          <p:nvPr/>
        </p:nvCxnSpPr>
        <p:spPr>
          <a:xfrm flipH="1">
            <a:off x="4388621" y="1712990"/>
            <a:ext cx="1111251" cy="1311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05" idx="2"/>
            <a:endCxn id="270" idx="3"/>
          </p:cNvCxnSpPr>
          <p:nvPr/>
        </p:nvCxnSpPr>
        <p:spPr>
          <a:xfrm flipH="1">
            <a:off x="6418039" y="1893978"/>
            <a:ext cx="1870058" cy="1130472"/>
          </a:xfrm>
          <a:prstGeom prst="line">
            <a:avLst/>
          </a:prstGeom>
          <a:ln w="25400">
            <a:solidFill>
              <a:srgbClr val="F55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219374" y="5357144"/>
            <a:ext cx="6638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31" idx="0"/>
            <a:endCxn id="270" idx="1"/>
          </p:cNvCxnSpPr>
          <p:nvPr/>
        </p:nvCxnSpPr>
        <p:spPr>
          <a:xfrm flipH="1" flipV="1">
            <a:off x="6418039" y="3776714"/>
            <a:ext cx="276813" cy="12910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33" idx="0"/>
            <a:endCxn id="270" idx="1"/>
          </p:cNvCxnSpPr>
          <p:nvPr/>
        </p:nvCxnSpPr>
        <p:spPr>
          <a:xfrm flipH="1" flipV="1">
            <a:off x="6418039" y="3776714"/>
            <a:ext cx="1989721" cy="1291010"/>
          </a:xfrm>
          <a:prstGeom prst="line">
            <a:avLst/>
          </a:prstGeom>
          <a:ln w="31750">
            <a:solidFill>
              <a:srgbClr val="F55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31" idx="2"/>
            <a:endCxn id="174" idx="0"/>
          </p:cNvCxnSpPr>
          <p:nvPr/>
        </p:nvCxnSpPr>
        <p:spPr>
          <a:xfrm flipH="1">
            <a:off x="6691006" y="5646564"/>
            <a:ext cx="3846" cy="89866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33" idx="2"/>
            <a:endCxn id="175" idx="0"/>
          </p:cNvCxnSpPr>
          <p:nvPr/>
        </p:nvCxnSpPr>
        <p:spPr>
          <a:xfrm>
            <a:off x="8407760" y="5646564"/>
            <a:ext cx="11152" cy="908815"/>
          </a:xfrm>
          <a:prstGeom prst="line">
            <a:avLst/>
          </a:prstGeom>
          <a:ln w="31750">
            <a:solidFill>
              <a:srgbClr val="F55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80" idx="0"/>
          </p:cNvCxnSpPr>
          <p:nvPr/>
        </p:nvCxnSpPr>
        <p:spPr>
          <a:xfrm>
            <a:off x="8407758" y="5646564"/>
            <a:ext cx="1633196" cy="8877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74" idx="2"/>
            <a:endCxn id="351" idx="1"/>
          </p:cNvCxnSpPr>
          <p:nvPr/>
        </p:nvCxnSpPr>
        <p:spPr>
          <a:xfrm>
            <a:off x="6691006" y="6892189"/>
            <a:ext cx="602228" cy="73000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75" idx="2"/>
            <a:endCxn id="351" idx="7"/>
          </p:cNvCxnSpPr>
          <p:nvPr/>
        </p:nvCxnSpPr>
        <p:spPr>
          <a:xfrm flipH="1">
            <a:off x="7854305" y="6902337"/>
            <a:ext cx="564607" cy="719861"/>
          </a:xfrm>
          <a:prstGeom prst="line">
            <a:avLst/>
          </a:prstGeom>
          <a:ln w="31750">
            <a:solidFill>
              <a:srgbClr val="F55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80" idx="2"/>
            <a:endCxn id="352" idx="7"/>
          </p:cNvCxnSpPr>
          <p:nvPr/>
        </p:nvCxnSpPr>
        <p:spPr>
          <a:xfrm flipH="1">
            <a:off x="9504891" y="6881257"/>
            <a:ext cx="536063" cy="7872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6170329" y="5067724"/>
            <a:ext cx="1049045" cy="578840"/>
            <a:chOff x="3972022" y="3524762"/>
            <a:chExt cx="1049045" cy="578840"/>
          </a:xfrm>
          <a:solidFill>
            <a:schemeClr val="bg1"/>
          </a:solidFill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3972022" y="3524762"/>
              <a:ext cx="1049045" cy="57884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976398" y="3663699"/>
              <a:ext cx="100418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PT Sans Narrow" charset="-52"/>
                  <a:ea typeface="PT Sans Narrow" charset="-52"/>
                  <a:cs typeface="PT Sans Narrow" charset="-52"/>
                </a:rPr>
                <a:t>Router/Firewall</a:t>
              </a:r>
              <a:endParaRPr lang="en-US" sz="1200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883237" y="5067724"/>
            <a:ext cx="1049045" cy="578840"/>
            <a:chOff x="9429117" y="7790702"/>
            <a:chExt cx="1049045" cy="57884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9429117" y="7790702"/>
              <a:ext cx="1049045" cy="5788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6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9462599" y="7932119"/>
              <a:ext cx="10041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PT Sans Narrow" charset="-52"/>
                  <a:ea typeface="PT Sans Narrow" charset="-52"/>
                  <a:cs typeface="PT Sans Narrow" charset="-52"/>
                </a:rPr>
                <a:t>Router/Firewall</a:t>
              </a:r>
              <a:endParaRPr lang="en-US" sz="1200" dirty="0"/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2002922" y="6491140"/>
            <a:ext cx="678931" cy="3469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Switch</a:t>
            </a:r>
            <a:endParaRPr lang="en-GB" sz="1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3713477" y="6484213"/>
            <a:ext cx="678931" cy="3469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Switch</a:t>
            </a:r>
            <a:endParaRPr lang="en-GB" sz="1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6351540" y="6545231"/>
            <a:ext cx="678931" cy="3469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Switch</a:t>
            </a:r>
            <a:endParaRPr lang="en-GB" sz="1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8079446" y="6555379"/>
            <a:ext cx="678931" cy="3469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Switch</a:t>
            </a:r>
            <a:endParaRPr lang="en-GB" sz="1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9701488" y="6534299"/>
            <a:ext cx="678931" cy="3469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Switch</a:t>
            </a:r>
            <a:endParaRPr lang="en-GB" sz="1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185" name="Straight Connector 184"/>
          <p:cNvCxnSpPr>
            <a:stCxn id="173" idx="1"/>
            <a:endCxn id="172" idx="3"/>
          </p:cNvCxnSpPr>
          <p:nvPr/>
        </p:nvCxnSpPr>
        <p:spPr>
          <a:xfrm flipH="1">
            <a:off x="2681853" y="6657692"/>
            <a:ext cx="1031624" cy="69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79" idx="2"/>
            <a:endCxn id="173" idx="0"/>
          </p:cNvCxnSpPr>
          <p:nvPr/>
        </p:nvCxnSpPr>
        <p:spPr>
          <a:xfrm>
            <a:off x="2340037" y="5624259"/>
            <a:ext cx="1712906" cy="85995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72" idx="0"/>
            <a:endCxn id="86" idx="2"/>
          </p:cNvCxnSpPr>
          <p:nvPr/>
        </p:nvCxnSpPr>
        <p:spPr>
          <a:xfrm flipV="1">
            <a:off x="2342388" y="5624259"/>
            <a:ext cx="1710557" cy="8668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33" idx="0"/>
            <a:endCxn id="86" idx="2"/>
          </p:cNvCxnSpPr>
          <p:nvPr/>
        </p:nvCxnSpPr>
        <p:spPr>
          <a:xfrm flipV="1">
            <a:off x="836610" y="5624259"/>
            <a:ext cx="3216335" cy="85846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31" idx="2"/>
            <a:endCxn id="175" idx="0"/>
          </p:cNvCxnSpPr>
          <p:nvPr/>
        </p:nvCxnSpPr>
        <p:spPr>
          <a:xfrm>
            <a:off x="6694852" y="5646564"/>
            <a:ext cx="1724060" cy="9088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174" idx="0"/>
            <a:endCxn id="133" idx="2"/>
          </p:cNvCxnSpPr>
          <p:nvPr/>
        </p:nvCxnSpPr>
        <p:spPr>
          <a:xfrm flipV="1">
            <a:off x="6691006" y="5646564"/>
            <a:ext cx="1716754" cy="89866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180" idx="0"/>
            <a:endCxn id="131" idx="2"/>
          </p:cNvCxnSpPr>
          <p:nvPr/>
        </p:nvCxnSpPr>
        <p:spPr>
          <a:xfrm flipH="1" flipV="1">
            <a:off x="6694852" y="5646564"/>
            <a:ext cx="3346102" cy="8877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80" idx="1"/>
            <a:endCxn id="175" idx="3"/>
          </p:cNvCxnSpPr>
          <p:nvPr/>
        </p:nvCxnSpPr>
        <p:spPr>
          <a:xfrm flipH="1">
            <a:off x="8758377" y="6707778"/>
            <a:ext cx="943111" cy="210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33" idx="2"/>
            <a:endCxn id="341" idx="1"/>
          </p:cNvCxnSpPr>
          <p:nvPr/>
        </p:nvCxnSpPr>
        <p:spPr>
          <a:xfrm>
            <a:off x="836610" y="6829684"/>
            <a:ext cx="430550" cy="772856"/>
          </a:xfrm>
          <a:prstGeom prst="line">
            <a:avLst/>
          </a:prstGeom>
          <a:ln w="31750">
            <a:solidFill>
              <a:srgbClr val="F55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loud 269"/>
          <p:cNvSpPr/>
          <p:nvPr/>
        </p:nvSpPr>
        <p:spPr>
          <a:xfrm>
            <a:off x="5677059" y="2978779"/>
            <a:ext cx="1481959" cy="79878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Gateway</a:t>
            </a:r>
          </a:p>
        </p:txBody>
      </p:sp>
      <p:cxnSp>
        <p:nvCxnSpPr>
          <p:cNvPr id="271" name="Straight Connector 270"/>
          <p:cNvCxnSpPr/>
          <p:nvPr/>
        </p:nvCxnSpPr>
        <p:spPr>
          <a:xfrm>
            <a:off x="5129600" y="3399687"/>
            <a:ext cx="5532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2371959" y="1629185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MPLS Circuits</a:t>
            </a:r>
            <a:endParaRPr lang="en-US" dirty="0"/>
          </a:p>
        </p:txBody>
      </p:sp>
      <p:sp>
        <p:nvSpPr>
          <p:cNvPr id="304" name="Rectangle 303"/>
          <p:cNvSpPr/>
          <p:nvPr/>
        </p:nvSpPr>
        <p:spPr>
          <a:xfrm>
            <a:off x="5200751" y="134365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VPNs</a:t>
            </a:r>
            <a:endParaRPr lang="en-US" dirty="0"/>
          </a:p>
        </p:txBody>
      </p:sp>
      <p:sp>
        <p:nvSpPr>
          <p:cNvPr id="305" name="Rectangle 304"/>
          <p:cNvSpPr/>
          <p:nvPr/>
        </p:nvSpPr>
        <p:spPr>
          <a:xfrm>
            <a:off x="7354988" y="1524646"/>
            <a:ext cx="186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EBGP Peerings to ISP</a:t>
            </a:r>
            <a:endParaRPr lang="en-US" dirty="0"/>
          </a:p>
        </p:txBody>
      </p:sp>
      <p:sp>
        <p:nvSpPr>
          <p:cNvPr id="306" name="Oval 305"/>
          <p:cNvSpPr/>
          <p:nvPr/>
        </p:nvSpPr>
        <p:spPr>
          <a:xfrm>
            <a:off x="2207289" y="680957"/>
            <a:ext cx="1439641" cy="935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Private data Centre</a:t>
            </a:r>
            <a:endParaRPr lang="en-US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08" name="Oval 307"/>
          <p:cNvSpPr/>
          <p:nvPr/>
        </p:nvSpPr>
        <p:spPr>
          <a:xfrm>
            <a:off x="4780205" y="412600"/>
            <a:ext cx="1439641" cy="935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Other Branches</a:t>
            </a:r>
            <a:endParaRPr lang="en-US" sz="16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11" name="Oval 310"/>
          <p:cNvSpPr/>
          <p:nvPr/>
        </p:nvSpPr>
        <p:spPr>
          <a:xfrm>
            <a:off x="7568277" y="653546"/>
            <a:ext cx="1439641" cy="935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Internet &amp; Public Clouds</a:t>
            </a:r>
            <a:endParaRPr lang="en-US" sz="16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317" name="Straight Connector 316"/>
          <p:cNvCxnSpPr>
            <a:stCxn id="303" idx="2"/>
            <a:endCxn id="270" idx="3"/>
          </p:cNvCxnSpPr>
          <p:nvPr/>
        </p:nvCxnSpPr>
        <p:spPr>
          <a:xfrm>
            <a:off x="3008512" y="1998517"/>
            <a:ext cx="3409527" cy="1025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>
            <a:stCxn id="304" idx="2"/>
            <a:endCxn id="270" idx="3"/>
          </p:cNvCxnSpPr>
          <p:nvPr/>
        </p:nvCxnSpPr>
        <p:spPr>
          <a:xfrm>
            <a:off x="5499872" y="1712990"/>
            <a:ext cx="918167" cy="1311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stCxn id="31" idx="3"/>
            <a:endCxn id="305" idx="2"/>
          </p:cNvCxnSpPr>
          <p:nvPr/>
        </p:nvCxnSpPr>
        <p:spPr>
          <a:xfrm flipV="1">
            <a:off x="4388621" y="1893978"/>
            <a:ext cx="3899476" cy="1130472"/>
          </a:xfrm>
          <a:prstGeom prst="line">
            <a:avLst/>
          </a:prstGeom>
          <a:ln w="25400">
            <a:solidFill>
              <a:srgbClr val="F55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Oval 340"/>
          <p:cNvSpPr/>
          <p:nvPr/>
        </p:nvSpPr>
        <p:spPr>
          <a:xfrm>
            <a:off x="1150958" y="7484251"/>
            <a:ext cx="793475" cy="8077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WAP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44" name="Oval 343"/>
          <p:cNvSpPr/>
          <p:nvPr/>
        </p:nvSpPr>
        <p:spPr>
          <a:xfrm>
            <a:off x="2895264" y="7484250"/>
            <a:ext cx="793475" cy="8077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WAP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347" name="Straight Connector 346"/>
          <p:cNvCxnSpPr>
            <a:stCxn id="172" idx="2"/>
            <a:endCxn id="344" idx="1"/>
          </p:cNvCxnSpPr>
          <p:nvPr/>
        </p:nvCxnSpPr>
        <p:spPr>
          <a:xfrm>
            <a:off x="2342388" y="6838098"/>
            <a:ext cx="669078" cy="76444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Oval 350"/>
          <p:cNvSpPr/>
          <p:nvPr/>
        </p:nvSpPr>
        <p:spPr>
          <a:xfrm>
            <a:off x="7177032" y="7503909"/>
            <a:ext cx="793475" cy="8077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WAP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52" name="Oval 351"/>
          <p:cNvSpPr/>
          <p:nvPr/>
        </p:nvSpPr>
        <p:spPr>
          <a:xfrm>
            <a:off x="8827618" y="7550259"/>
            <a:ext cx="793475" cy="8077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WAP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354" name="Straight Connector 353"/>
          <p:cNvCxnSpPr>
            <a:stCxn id="175" idx="2"/>
            <a:endCxn id="352" idx="1"/>
          </p:cNvCxnSpPr>
          <p:nvPr/>
        </p:nvCxnSpPr>
        <p:spPr>
          <a:xfrm>
            <a:off x="8418912" y="6902337"/>
            <a:ext cx="524908" cy="76621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261822" y="8618728"/>
            <a:ext cx="759409" cy="399827"/>
          </a:xfrm>
          <a:prstGeom prst="ellipse">
            <a:avLst/>
          </a:prstGeom>
          <a:solidFill>
            <a:srgbClr val="F55902">
              <a:alpha val="50000"/>
            </a:srgbClr>
          </a:solidFill>
          <a:ln w="19050">
            <a:solidFill>
              <a:srgbClr val="F55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62" name="Oval 361"/>
          <p:cNvSpPr/>
          <p:nvPr/>
        </p:nvSpPr>
        <p:spPr>
          <a:xfrm>
            <a:off x="641526" y="9805358"/>
            <a:ext cx="759409" cy="399827"/>
          </a:xfrm>
          <a:prstGeom prst="ellipse">
            <a:avLst/>
          </a:prstGeom>
          <a:solidFill>
            <a:srgbClr val="F55902">
              <a:alpha val="50000"/>
            </a:srgbClr>
          </a:solidFill>
          <a:ln w="19050">
            <a:solidFill>
              <a:srgbClr val="F55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225046" y="9253883"/>
            <a:ext cx="759409" cy="399827"/>
          </a:xfrm>
          <a:prstGeom prst="ellipse">
            <a:avLst/>
          </a:prstGeom>
          <a:solidFill>
            <a:srgbClr val="F55902">
              <a:alpha val="50000"/>
            </a:srgbClr>
          </a:solidFill>
          <a:ln w="19050">
            <a:solidFill>
              <a:srgbClr val="F55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64" name="Oval 363"/>
          <p:cNvSpPr/>
          <p:nvPr/>
        </p:nvSpPr>
        <p:spPr>
          <a:xfrm>
            <a:off x="1326439" y="10156919"/>
            <a:ext cx="759409" cy="399827"/>
          </a:xfrm>
          <a:prstGeom prst="ellipse">
            <a:avLst/>
          </a:prstGeom>
          <a:solidFill>
            <a:srgbClr val="F55902">
              <a:alpha val="50000"/>
            </a:srgbClr>
          </a:solidFill>
          <a:ln w="19050">
            <a:solidFill>
              <a:srgbClr val="F55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65" name="Oval 364"/>
          <p:cNvSpPr/>
          <p:nvPr/>
        </p:nvSpPr>
        <p:spPr>
          <a:xfrm>
            <a:off x="2756933" y="10205185"/>
            <a:ext cx="759409" cy="399827"/>
          </a:xfrm>
          <a:prstGeom prst="ellipse">
            <a:avLst/>
          </a:prstGeom>
          <a:solidFill>
            <a:srgbClr val="F55902">
              <a:alpha val="50000"/>
            </a:srgbClr>
          </a:solidFill>
          <a:ln w="19050">
            <a:solidFill>
              <a:srgbClr val="F55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7437046" y="9757091"/>
            <a:ext cx="759409" cy="399827"/>
          </a:xfrm>
          <a:prstGeom prst="ellipse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68" name="Oval 367"/>
          <p:cNvSpPr/>
          <p:nvPr/>
        </p:nvSpPr>
        <p:spPr>
          <a:xfrm>
            <a:off x="9925061" y="9957005"/>
            <a:ext cx="759409" cy="399827"/>
          </a:xfrm>
          <a:prstGeom prst="ellipse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69" name="Oval 368"/>
          <p:cNvSpPr/>
          <p:nvPr/>
        </p:nvSpPr>
        <p:spPr>
          <a:xfrm>
            <a:off x="8085587" y="9005963"/>
            <a:ext cx="759409" cy="399827"/>
          </a:xfrm>
          <a:prstGeom prst="ellipse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70" name="Oval 369"/>
          <p:cNvSpPr/>
          <p:nvPr/>
        </p:nvSpPr>
        <p:spPr>
          <a:xfrm>
            <a:off x="10271082" y="9343879"/>
            <a:ext cx="759409" cy="399827"/>
          </a:xfrm>
          <a:prstGeom prst="ellipse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71" name="Oval 370"/>
          <p:cNvSpPr/>
          <p:nvPr/>
        </p:nvSpPr>
        <p:spPr>
          <a:xfrm>
            <a:off x="10343377" y="8677281"/>
            <a:ext cx="759409" cy="399827"/>
          </a:xfrm>
          <a:prstGeom prst="ellipse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72" name="Oval 371"/>
          <p:cNvSpPr/>
          <p:nvPr/>
        </p:nvSpPr>
        <p:spPr>
          <a:xfrm>
            <a:off x="10327193" y="7966965"/>
            <a:ext cx="759409" cy="399827"/>
          </a:xfrm>
          <a:prstGeom prst="ellipse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73" name="Oval 372"/>
          <p:cNvSpPr/>
          <p:nvPr/>
        </p:nvSpPr>
        <p:spPr>
          <a:xfrm>
            <a:off x="4298630" y="9164134"/>
            <a:ext cx="759409" cy="399827"/>
          </a:xfrm>
          <a:prstGeom prst="ellipse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74" name="Oval 373"/>
          <p:cNvSpPr/>
          <p:nvPr/>
        </p:nvSpPr>
        <p:spPr>
          <a:xfrm>
            <a:off x="3539221" y="9697919"/>
            <a:ext cx="759409" cy="399827"/>
          </a:xfrm>
          <a:prstGeom prst="ellipse">
            <a:avLst/>
          </a:prstGeom>
          <a:solidFill>
            <a:srgbClr val="F55902">
              <a:alpha val="50000"/>
            </a:srgbClr>
          </a:solidFill>
          <a:ln w="19050">
            <a:solidFill>
              <a:srgbClr val="F55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375" name="Straight Connector 374"/>
          <p:cNvCxnSpPr>
            <a:stCxn id="341" idx="4"/>
            <a:endCxn id="360" idx="7"/>
          </p:cNvCxnSpPr>
          <p:nvPr/>
        </p:nvCxnSpPr>
        <p:spPr>
          <a:xfrm flipH="1">
            <a:off x="910018" y="8291978"/>
            <a:ext cx="637678" cy="385303"/>
          </a:xfrm>
          <a:prstGeom prst="line">
            <a:avLst/>
          </a:prstGeom>
          <a:ln w="34925">
            <a:solidFill>
              <a:srgbClr val="F55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>
            <a:stCxn id="341" idx="4"/>
            <a:endCxn id="363" idx="7"/>
          </p:cNvCxnSpPr>
          <p:nvPr/>
        </p:nvCxnSpPr>
        <p:spPr>
          <a:xfrm flipH="1">
            <a:off x="873242" y="8291978"/>
            <a:ext cx="674454" cy="1020458"/>
          </a:xfrm>
          <a:prstGeom prst="line">
            <a:avLst/>
          </a:prstGeom>
          <a:ln w="34925">
            <a:solidFill>
              <a:srgbClr val="F55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>
            <a:stCxn id="341" idx="4"/>
            <a:endCxn id="362" idx="7"/>
          </p:cNvCxnSpPr>
          <p:nvPr/>
        </p:nvCxnSpPr>
        <p:spPr>
          <a:xfrm flipH="1">
            <a:off x="1289722" y="8291978"/>
            <a:ext cx="257974" cy="1571933"/>
          </a:xfrm>
          <a:prstGeom prst="line">
            <a:avLst/>
          </a:prstGeom>
          <a:ln w="34925">
            <a:solidFill>
              <a:srgbClr val="F55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>
            <a:stCxn id="341" idx="4"/>
            <a:endCxn id="364" idx="0"/>
          </p:cNvCxnSpPr>
          <p:nvPr/>
        </p:nvCxnSpPr>
        <p:spPr>
          <a:xfrm>
            <a:off x="1547696" y="8291978"/>
            <a:ext cx="158448" cy="1864941"/>
          </a:xfrm>
          <a:prstGeom prst="line">
            <a:avLst/>
          </a:prstGeom>
          <a:ln w="34925">
            <a:solidFill>
              <a:srgbClr val="F55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>
            <a:stCxn id="344" idx="4"/>
            <a:endCxn id="365" idx="0"/>
          </p:cNvCxnSpPr>
          <p:nvPr/>
        </p:nvCxnSpPr>
        <p:spPr>
          <a:xfrm flipH="1">
            <a:off x="3136638" y="8291977"/>
            <a:ext cx="155364" cy="1913208"/>
          </a:xfrm>
          <a:prstGeom prst="line">
            <a:avLst/>
          </a:prstGeom>
          <a:ln w="34925">
            <a:solidFill>
              <a:srgbClr val="F55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>
            <a:stCxn id="344" idx="4"/>
            <a:endCxn id="374" idx="0"/>
          </p:cNvCxnSpPr>
          <p:nvPr/>
        </p:nvCxnSpPr>
        <p:spPr>
          <a:xfrm>
            <a:off x="3292002" y="8291977"/>
            <a:ext cx="626924" cy="1405942"/>
          </a:xfrm>
          <a:prstGeom prst="line">
            <a:avLst/>
          </a:prstGeom>
          <a:ln w="31750">
            <a:solidFill>
              <a:srgbClr val="F55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>
            <a:stCxn id="344" idx="4"/>
            <a:endCxn id="373" idx="0"/>
          </p:cNvCxnSpPr>
          <p:nvPr/>
        </p:nvCxnSpPr>
        <p:spPr>
          <a:xfrm>
            <a:off x="3292002" y="8291977"/>
            <a:ext cx="1386333" cy="8721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>
            <a:stCxn id="367" idx="0"/>
          </p:cNvCxnSpPr>
          <p:nvPr/>
        </p:nvCxnSpPr>
        <p:spPr>
          <a:xfrm flipH="1" flipV="1">
            <a:off x="7560355" y="8628879"/>
            <a:ext cx="256396" cy="112821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>
            <a:stCxn id="369" idx="0"/>
            <a:endCxn id="272" idx="4"/>
          </p:cNvCxnSpPr>
          <p:nvPr/>
        </p:nvCxnSpPr>
        <p:spPr>
          <a:xfrm flipH="1" flipV="1">
            <a:off x="7963058" y="8473900"/>
            <a:ext cx="502234" cy="5320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>
            <a:stCxn id="368" idx="1"/>
            <a:endCxn id="352" idx="4"/>
          </p:cNvCxnSpPr>
          <p:nvPr/>
        </p:nvCxnSpPr>
        <p:spPr>
          <a:xfrm flipH="1" flipV="1">
            <a:off x="9224356" y="8357986"/>
            <a:ext cx="811918" cy="165757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>
            <a:stCxn id="370" idx="1"/>
            <a:endCxn id="352" idx="4"/>
          </p:cNvCxnSpPr>
          <p:nvPr/>
        </p:nvCxnSpPr>
        <p:spPr>
          <a:xfrm flipH="1" flipV="1">
            <a:off x="9224356" y="8357986"/>
            <a:ext cx="1157939" cy="104444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>
            <a:stCxn id="371" idx="2"/>
          </p:cNvCxnSpPr>
          <p:nvPr/>
        </p:nvCxnSpPr>
        <p:spPr>
          <a:xfrm flipH="1" flipV="1">
            <a:off x="9224358" y="8380564"/>
            <a:ext cx="1119019" cy="49663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>
            <a:stCxn id="372" idx="2"/>
          </p:cNvCxnSpPr>
          <p:nvPr/>
        </p:nvCxnSpPr>
        <p:spPr>
          <a:xfrm flipH="1">
            <a:off x="9224357" y="8166879"/>
            <a:ext cx="1102836" cy="2136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Rectangle 426"/>
          <p:cNvSpPr/>
          <p:nvPr/>
        </p:nvSpPr>
        <p:spPr>
          <a:xfrm>
            <a:off x="80289" y="145037"/>
            <a:ext cx="3389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PT Sans Narrow" charset="-52"/>
                <a:ea typeface="PT Sans Narrow" charset="-52"/>
                <a:cs typeface="PT Sans Narrow" charset="-52"/>
              </a:rPr>
              <a:t>Branch Office Network Architecture</a:t>
            </a:r>
            <a:endParaRPr lang="en-US" sz="2000" b="1" dirty="0"/>
          </a:p>
        </p:txBody>
      </p:sp>
      <p:cxnSp>
        <p:nvCxnSpPr>
          <p:cNvPr id="141" name="Straight Connector 140"/>
          <p:cNvCxnSpPr>
            <a:stCxn id="33" idx="2"/>
            <a:endCxn id="344" idx="0"/>
          </p:cNvCxnSpPr>
          <p:nvPr/>
        </p:nvCxnSpPr>
        <p:spPr>
          <a:xfrm>
            <a:off x="836610" y="6829684"/>
            <a:ext cx="2455392" cy="654566"/>
          </a:xfrm>
          <a:prstGeom prst="line">
            <a:avLst/>
          </a:prstGeom>
          <a:ln w="31750">
            <a:solidFill>
              <a:srgbClr val="F55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341" idx="0"/>
            <a:endCxn id="173" idx="2"/>
          </p:cNvCxnSpPr>
          <p:nvPr/>
        </p:nvCxnSpPr>
        <p:spPr>
          <a:xfrm flipV="1">
            <a:off x="1547696" y="6831171"/>
            <a:ext cx="2505247" cy="6530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352" idx="0"/>
            <a:endCxn id="174" idx="2"/>
          </p:cNvCxnSpPr>
          <p:nvPr/>
        </p:nvCxnSpPr>
        <p:spPr>
          <a:xfrm flipH="1" flipV="1">
            <a:off x="6691006" y="6892189"/>
            <a:ext cx="2533350" cy="65807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80" idx="2"/>
            <a:endCxn id="351" idx="0"/>
          </p:cNvCxnSpPr>
          <p:nvPr/>
        </p:nvCxnSpPr>
        <p:spPr>
          <a:xfrm flipH="1">
            <a:off x="7573770" y="6881257"/>
            <a:ext cx="2467184" cy="62265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239" idx="2"/>
            <a:endCxn id="133" idx="3"/>
          </p:cNvCxnSpPr>
          <p:nvPr/>
        </p:nvCxnSpPr>
        <p:spPr>
          <a:xfrm flipH="1" flipV="1">
            <a:off x="8932282" y="5357144"/>
            <a:ext cx="524521" cy="150714"/>
          </a:xfrm>
          <a:prstGeom prst="line">
            <a:avLst/>
          </a:prstGeom>
          <a:ln w="19050">
            <a:solidFill>
              <a:srgbClr val="00F9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9782265" y="5481925"/>
            <a:ext cx="1936908" cy="4652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SDN Controller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0440792" y="456738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PT Sans Narrow" charset="-52"/>
                <a:ea typeface="PT Sans Narrow" charset="-52"/>
                <a:cs typeface="PT Sans Narrow" charset="-52"/>
              </a:rPr>
              <a:t>DMZ</a:t>
            </a:r>
            <a:endParaRPr lang="en-US" b="1" dirty="0"/>
          </a:p>
        </p:txBody>
      </p:sp>
      <p:grpSp>
        <p:nvGrpSpPr>
          <p:cNvPr id="181" name="Group 180"/>
          <p:cNvGrpSpPr/>
          <p:nvPr/>
        </p:nvGrpSpPr>
        <p:grpSpPr>
          <a:xfrm>
            <a:off x="6923337" y="8143038"/>
            <a:ext cx="466794" cy="314260"/>
            <a:chOff x="5034844" y="10896077"/>
            <a:chExt cx="466794" cy="314260"/>
          </a:xfrm>
        </p:grpSpPr>
        <p:sp>
          <p:nvSpPr>
            <p:cNvPr id="257" name="Oval 256"/>
            <p:cNvSpPr/>
            <p:nvPr/>
          </p:nvSpPr>
          <p:spPr>
            <a:xfrm>
              <a:off x="5076151" y="10923101"/>
              <a:ext cx="400606" cy="287236"/>
            </a:xfrm>
            <a:prstGeom prst="ellipse">
              <a:avLst/>
            </a:prstGeom>
            <a:solidFill>
              <a:srgbClr val="00F9AB">
                <a:alpha val="30000"/>
              </a:srgbClr>
            </a:solidFill>
            <a:ln w="22225">
              <a:solidFill>
                <a:srgbClr val="00F9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034844" y="10896077"/>
              <a:ext cx="466794" cy="307777"/>
            </a:xfrm>
            <a:prstGeom prst="rect">
              <a:avLst/>
            </a:prstGeom>
            <a:ln w="15875">
              <a:noFill/>
            </a:ln>
          </p:spPr>
          <p:txBody>
            <a:bodyPr wrap="none">
              <a:spAutoFit/>
            </a:bodyPr>
            <a:lstStyle/>
            <a:p>
              <a:r>
                <a:rPr lang="en-GB" sz="1400" dirty="0" smtClean="0">
                  <a:latin typeface="PT Sans Narrow" charset="-52"/>
                  <a:ea typeface="PT Sans Narrow" charset="-52"/>
                  <a:cs typeface="PT Sans Narrow" charset="-52"/>
                </a:rPr>
                <a:t>eth1</a:t>
              </a:r>
              <a:endParaRPr lang="en-US" sz="1400" dirty="0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7310774" y="8309752"/>
            <a:ext cx="466794" cy="313725"/>
            <a:chOff x="5034844" y="10896077"/>
            <a:chExt cx="466794" cy="313725"/>
          </a:xfrm>
        </p:grpSpPr>
        <p:sp>
          <p:nvSpPr>
            <p:cNvPr id="265" name="Rectangle 264"/>
            <p:cNvSpPr/>
            <p:nvPr/>
          </p:nvSpPr>
          <p:spPr>
            <a:xfrm>
              <a:off x="5034844" y="10896077"/>
              <a:ext cx="466794" cy="307777"/>
            </a:xfrm>
            <a:prstGeom prst="rect">
              <a:avLst/>
            </a:prstGeom>
            <a:ln w="15875">
              <a:noFill/>
            </a:ln>
          </p:spPr>
          <p:txBody>
            <a:bodyPr wrap="none">
              <a:spAutoFit/>
            </a:bodyPr>
            <a:lstStyle/>
            <a:p>
              <a:r>
                <a:rPr lang="en-GB" sz="1400" dirty="0" smtClean="0">
                  <a:latin typeface="PT Sans Narrow" charset="-52"/>
                  <a:ea typeface="PT Sans Narrow" charset="-52"/>
                  <a:cs typeface="PT Sans Narrow" charset="-52"/>
                </a:rPr>
                <a:t>eth2</a:t>
              </a:r>
              <a:endParaRPr lang="en-US" sz="1400" dirty="0"/>
            </a:p>
          </p:txBody>
        </p:sp>
        <p:sp>
          <p:nvSpPr>
            <p:cNvPr id="266" name="Oval 265"/>
            <p:cNvSpPr/>
            <p:nvPr/>
          </p:nvSpPr>
          <p:spPr>
            <a:xfrm>
              <a:off x="5067938" y="10922566"/>
              <a:ext cx="400606" cy="287236"/>
            </a:xfrm>
            <a:prstGeom prst="ellips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7729661" y="8160175"/>
            <a:ext cx="466794" cy="313725"/>
            <a:chOff x="5034844" y="10896077"/>
            <a:chExt cx="466794" cy="313725"/>
          </a:xfrm>
        </p:grpSpPr>
        <p:sp>
          <p:nvSpPr>
            <p:cNvPr id="269" name="Rectangle 268"/>
            <p:cNvSpPr/>
            <p:nvPr/>
          </p:nvSpPr>
          <p:spPr>
            <a:xfrm>
              <a:off x="5034844" y="10896077"/>
              <a:ext cx="466794" cy="307777"/>
            </a:xfrm>
            <a:prstGeom prst="rect">
              <a:avLst/>
            </a:prstGeom>
            <a:ln w="15875">
              <a:noFill/>
            </a:ln>
          </p:spPr>
          <p:txBody>
            <a:bodyPr wrap="none">
              <a:spAutoFit/>
            </a:bodyPr>
            <a:lstStyle/>
            <a:p>
              <a:r>
                <a:rPr lang="en-GB" sz="1400" dirty="0" smtClean="0">
                  <a:latin typeface="PT Sans Narrow" charset="-52"/>
                  <a:ea typeface="PT Sans Narrow" charset="-52"/>
                  <a:cs typeface="PT Sans Narrow" charset="-52"/>
                </a:rPr>
                <a:t>eth3</a:t>
              </a:r>
              <a:endParaRPr lang="en-US" sz="1400" dirty="0"/>
            </a:p>
          </p:txBody>
        </p:sp>
        <p:sp>
          <p:nvSpPr>
            <p:cNvPr id="272" name="Oval 271"/>
            <p:cNvSpPr/>
            <p:nvPr/>
          </p:nvSpPr>
          <p:spPr>
            <a:xfrm>
              <a:off x="5067938" y="10922566"/>
              <a:ext cx="400606" cy="287236"/>
            </a:xfrm>
            <a:prstGeom prst="ellips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sp>
        <p:nvSpPr>
          <p:cNvPr id="273" name="Oval 272"/>
          <p:cNvSpPr/>
          <p:nvPr/>
        </p:nvSpPr>
        <p:spPr>
          <a:xfrm>
            <a:off x="6118228" y="9663997"/>
            <a:ext cx="759409" cy="399827"/>
          </a:xfrm>
          <a:prstGeom prst="ellipse">
            <a:avLst/>
          </a:prstGeom>
          <a:solidFill>
            <a:srgbClr val="F55902">
              <a:alpha val="50000"/>
            </a:srgbClr>
          </a:solidFill>
          <a:ln w="19050">
            <a:solidFill>
              <a:srgbClr val="F55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274" name="Straight Connector 273"/>
          <p:cNvCxnSpPr>
            <a:stCxn id="273" idx="0"/>
            <a:endCxn id="257" idx="4"/>
          </p:cNvCxnSpPr>
          <p:nvPr/>
        </p:nvCxnSpPr>
        <p:spPr>
          <a:xfrm flipV="1">
            <a:off x="6497933" y="8457298"/>
            <a:ext cx="667014" cy="1206699"/>
          </a:xfrm>
          <a:prstGeom prst="line">
            <a:avLst/>
          </a:prstGeom>
          <a:ln w="31750">
            <a:gradFill>
              <a:gsLst>
                <a:gs pos="49000">
                  <a:srgbClr val="00F9AB"/>
                </a:gs>
                <a:gs pos="0">
                  <a:srgbClr val="F5590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243651" y="4188302"/>
            <a:ext cx="19704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PT Sans Narrow" charset="-52"/>
                <a:ea typeface="PT Sans Narrow" charset="-52"/>
                <a:cs typeface="PT Sans Narrow" charset="-52"/>
              </a:rPr>
              <a:t>Network 1:</a:t>
            </a:r>
          </a:p>
          <a:p>
            <a:r>
              <a:rPr lang="en-US" sz="2400" dirty="0" smtClean="0">
                <a:latin typeface="PT Sans Narrow" charset="-52"/>
                <a:ea typeface="PT Sans Narrow" charset="-52"/>
                <a:cs typeface="PT Sans Narrow" charset="-52"/>
              </a:rPr>
              <a:t>Virus Propagates</a:t>
            </a:r>
            <a:endParaRPr lang="en-US" sz="2400" dirty="0"/>
          </a:p>
        </p:txBody>
      </p:sp>
      <p:sp>
        <p:nvSpPr>
          <p:cNvPr id="285" name="Rectangle 284"/>
          <p:cNvSpPr/>
          <p:nvPr/>
        </p:nvSpPr>
        <p:spPr>
          <a:xfrm>
            <a:off x="7699589" y="3758418"/>
            <a:ext cx="33730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PT Sans Narrow" charset="-52"/>
                <a:ea typeface="PT Sans Narrow" charset="-52"/>
                <a:cs typeface="PT Sans Narrow" charset="-52"/>
              </a:rPr>
              <a:t>Network 2:</a:t>
            </a:r>
          </a:p>
          <a:p>
            <a:r>
              <a:rPr lang="en-US" sz="2400" dirty="0" smtClean="0">
                <a:latin typeface="PT Sans Narrow" charset="-52"/>
                <a:ea typeface="PT Sans Narrow" charset="-52"/>
                <a:cs typeface="PT Sans Narrow" charset="-52"/>
              </a:rPr>
              <a:t>Virus is automatically isolated</a:t>
            </a:r>
            <a:endParaRPr lang="en-US" sz="2400" dirty="0"/>
          </a:p>
        </p:txBody>
      </p:sp>
      <p:sp>
        <p:nvSpPr>
          <p:cNvPr id="288" name="Oval 287"/>
          <p:cNvSpPr/>
          <p:nvPr/>
        </p:nvSpPr>
        <p:spPr>
          <a:xfrm>
            <a:off x="5457284" y="10973147"/>
            <a:ext cx="388727" cy="399827"/>
          </a:xfrm>
          <a:prstGeom prst="ellipse">
            <a:avLst/>
          </a:prstGeom>
          <a:solidFill>
            <a:srgbClr val="F55902">
              <a:alpha val="50000"/>
            </a:srgbClr>
          </a:solidFill>
          <a:ln w="19050">
            <a:solidFill>
              <a:srgbClr val="F55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89" name="Oval 288"/>
          <p:cNvSpPr/>
          <p:nvPr/>
        </p:nvSpPr>
        <p:spPr>
          <a:xfrm>
            <a:off x="5466294" y="11541183"/>
            <a:ext cx="388727" cy="399827"/>
          </a:xfrm>
          <a:prstGeom prst="ellipse">
            <a:avLst/>
          </a:prstGeom>
          <a:solidFill>
            <a:srgbClr val="00F9AB">
              <a:alpha val="50000"/>
            </a:srgbClr>
          </a:solidFill>
          <a:ln w="19050">
            <a:solidFill>
              <a:srgbClr val="00F9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90" name="Oval 289"/>
          <p:cNvSpPr/>
          <p:nvPr/>
        </p:nvSpPr>
        <p:spPr>
          <a:xfrm>
            <a:off x="5455439" y="12109219"/>
            <a:ext cx="388727" cy="3998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5843581" y="10988394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Virus has infected the system</a:t>
            </a:r>
            <a:endParaRPr 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5843580" y="11556430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Isolated system</a:t>
            </a:r>
            <a:endParaRPr lang="en-US" dirty="0"/>
          </a:p>
        </p:txBody>
      </p:sp>
      <p:sp>
        <p:nvSpPr>
          <p:cNvPr id="292" name="Rectangle 291"/>
          <p:cNvSpPr/>
          <p:nvPr/>
        </p:nvSpPr>
        <p:spPr>
          <a:xfrm>
            <a:off x="5855021" y="12134460"/>
            <a:ext cx="196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System is safe for now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4551478" y="11558327"/>
            <a:ext cx="545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PT Sans Narrow" charset="-52"/>
                <a:ea typeface="PT Sans Narrow" charset="-52"/>
                <a:cs typeface="PT Sans Narrow" charset="-52"/>
              </a:rPr>
              <a:t>Key:</a:t>
            </a:r>
            <a:endParaRPr lang="en-US" b="1" dirty="0"/>
          </a:p>
        </p:txBody>
      </p:sp>
      <p:sp>
        <p:nvSpPr>
          <p:cNvPr id="295" name="Oval 294"/>
          <p:cNvSpPr/>
          <p:nvPr/>
        </p:nvSpPr>
        <p:spPr>
          <a:xfrm>
            <a:off x="9782265" y="653546"/>
            <a:ext cx="1439641" cy="935386"/>
          </a:xfrm>
          <a:prstGeom prst="ellipse">
            <a:avLst/>
          </a:prstGeom>
          <a:noFill/>
          <a:ln w="25400">
            <a:solidFill>
              <a:srgbClr val="F55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Virus</a:t>
            </a:r>
            <a:endParaRPr lang="en-US" sz="16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296" name="Straight Connector 295"/>
          <p:cNvCxnSpPr>
            <a:stCxn id="295" idx="2"/>
            <a:endCxn id="311" idx="6"/>
          </p:cNvCxnSpPr>
          <p:nvPr/>
        </p:nvCxnSpPr>
        <p:spPr>
          <a:xfrm flipH="1">
            <a:off x="9007918" y="1121239"/>
            <a:ext cx="774347" cy="0"/>
          </a:xfrm>
          <a:prstGeom prst="line">
            <a:avLst/>
          </a:prstGeom>
          <a:ln w="25400">
            <a:solidFill>
              <a:srgbClr val="F55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Oval 235"/>
          <p:cNvSpPr/>
          <p:nvPr/>
        </p:nvSpPr>
        <p:spPr>
          <a:xfrm>
            <a:off x="10249384" y="4981644"/>
            <a:ext cx="947394" cy="39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SIEM</a:t>
            </a:r>
          </a:p>
        </p:txBody>
      </p:sp>
    </p:spTree>
    <p:extLst>
      <p:ext uri="{BB962C8B-B14F-4D97-AF65-F5344CB8AC3E}">
        <p14:creationId xmlns:p14="http://schemas.microsoft.com/office/powerpoint/2010/main" val="6777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>
            <a:off x="4685859" y="9388634"/>
            <a:ext cx="2823852" cy="358805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>
            <a:off x="727251" y="9397851"/>
            <a:ext cx="2823852" cy="358805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>
            <a:off x="1143001" y="9529332"/>
            <a:ext cx="1997243" cy="39704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F55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App instance 1</a:t>
            </a:r>
            <a:endParaRPr lang="en-GB" sz="2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>
            <a:off x="5099164" y="9529331"/>
            <a:ext cx="1997243" cy="39704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3FB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App instance 2</a:t>
            </a:r>
            <a:endParaRPr lang="en-GB" sz="2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 rot="16200000">
            <a:off x="2265955" y="10702892"/>
            <a:ext cx="1604211" cy="69782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F55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       Container 3</a:t>
            </a:r>
          </a:p>
          <a:p>
            <a:pPr algn="ctr"/>
            <a:endParaRPr lang="en-GB" sz="2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 rot="16200000">
            <a:off x="1339518" y="10738985"/>
            <a:ext cx="1604211" cy="62564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F55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       </a:t>
            </a:r>
            <a:r>
              <a:rPr lang="en-GB" sz="20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Container 2       </a:t>
            </a:r>
          </a:p>
          <a:p>
            <a:pPr algn="ctr"/>
            <a:endParaRPr lang="en-GB" sz="2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 rot="16200000">
            <a:off x="377138" y="10714923"/>
            <a:ext cx="1604211" cy="67376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F55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       Container 1</a:t>
            </a:r>
          </a:p>
          <a:p>
            <a:pPr algn="ctr"/>
            <a:endParaRPr lang="en-GB" sz="2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 rot="16200000">
            <a:off x="5945387" y="10944721"/>
            <a:ext cx="1604211" cy="69782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3FB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Container 6</a:t>
            </a:r>
          </a:p>
          <a:p>
            <a:pPr algn="ctr"/>
            <a:endParaRPr lang="en-GB" sz="2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 rot="16200000">
            <a:off x="5283651" y="10980814"/>
            <a:ext cx="1604211" cy="62564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3FB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Container 5</a:t>
            </a:r>
          </a:p>
          <a:p>
            <a:pPr algn="ctr"/>
            <a:endParaRPr lang="en-GB" sz="2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 rot="16200000">
            <a:off x="4633944" y="10956752"/>
            <a:ext cx="1604211" cy="673768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3FB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Container 4</a:t>
            </a:r>
          </a:p>
          <a:p>
            <a:pPr algn="ctr"/>
            <a:endParaRPr lang="en-GB" sz="2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>
            <a:off x="1160603" y="12095741"/>
            <a:ext cx="1997243" cy="39704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F55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PaaS System</a:t>
            </a:r>
            <a:endParaRPr lang="en-GB" sz="2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>
            <a:off x="5099164" y="12095741"/>
            <a:ext cx="1997243" cy="39704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3FB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PaaS System</a:t>
            </a:r>
            <a:endParaRPr lang="en-GB" sz="2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>
            <a:off x="1155031" y="12577005"/>
            <a:ext cx="1997243" cy="39704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I</a:t>
            </a:r>
            <a:r>
              <a:rPr lang="en-GB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aaS System (server 1)</a:t>
            </a:r>
            <a:endParaRPr lang="en-GB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>
            <a:off x="5087134" y="12577004"/>
            <a:ext cx="1997243" cy="39704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IaaS System (server </a:t>
            </a:r>
            <a:r>
              <a:rPr lang="en-GB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2)</a:t>
            </a:r>
            <a:endParaRPr lang="en-GB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1576139" y="7507138"/>
            <a:ext cx="1130967" cy="717884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vRouter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5456987" y="7509142"/>
            <a:ext cx="1130967" cy="717884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vRouter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9474648" y="7507138"/>
            <a:ext cx="1130967" cy="717884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vRouter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86" name="Straight Connector 85"/>
          <p:cNvCxnSpPr>
            <a:stCxn id="81" idx="6"/>
            <a:endCxn id="82" idx="2"/>
          </p:cNvCxnSpPr>
          <p:nvPr/>
        </p:nvCxnSpPr>
        <p:spPr>
          <a:xfrm flipV="1">
            <a:off x="6587954" y="7866080"/>
            <a:ext cx="2886694" cy="200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82" idx="4"/>
          </p:cNvCxnSpPr>
          <p:nvPr/>
        </p:nvCxnSpPr>
        <p:spPr>
          <a:xfrm flipH="1">
            <a:off x="9203162" y="8225022"/>
            <a:ext cx="836970" cy="1168363"/>
          </a:xfrm>
          <a:prstGeom prst="line">
            <a:avLst/>
          </a:prstGeom>
          <a:ln w="31750">
            <a:solidFill>
              <a:srgbClr val="F55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82" idx="4"/>
          </p:cNvCxnSpPr>
          <p:nvPr/>
        </p:nvCxnSpPr>
        <p:spPr>
          <a:xfrm>
            <a:off x="10040132" y="8225022"/>
            <a:ext cx="897464" cy="116234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1" idx="4"/>
          </p:cNvCxnSpPr>
          <p:nvPr/>
        </p:nvCxnSpPr>
        <p:spPr>
          <a:xfrm>
            <a:off x="6022471" y="8227026"/>
            <a:ext cx="984806" cy="11269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3463313" y="6225773"/>
            <a:ext cx="1325255" cy="717884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vFirewall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7329453" y="6225773"/>
            <a:ext cx="1325255" cy="717884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vFirewall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151" name="Straight Connector 150"/>
          <p:cNvCxnSpPr>
            <a:stCxn id="80" idx="0"/>
            <a:endCxn id="139" idx="4"/>
          </p:cNvCxnSpPr>
          <p:nvPr/>
        </p:nvCxnSpPr>
        <p:spPr>
          <a:xfrm flipV="1">
            <a:off x="2141623" y="6943657"/>
            <a:ext cx="1984318" cy="563481"/>
          </a:xfrm>
          <a:prstGeom prst="line">
            <a:avLst/>
          </a:prstGeom>
          <a:ln w="31750">
            <a:solidFill>
              <a:srgbClr val="F55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41" idx="4"/>
            <a:endCxn id="82" idx="0"/>
          </p:cNvCxnSpPr>
          <p:nvPr/>
        </p:nvCxnSpPr>
        <p:spPr>
          <a:xfrm>
            <a:off x="7992081" y="6943657"/>
            <a:ext cx="2048051" cy="563481"/>
          </a:xfrm>
          <a:prstGeom prst="line">
            <a:avLst/>
          </a:prstGeom>
          <a:ln w="31750">
            <a:solidFill>
              <a:srgbClr val="F55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loud 171"/>
          <p:cNvSpPr/>
          <p:nvPr/>
        </p:nvSpPr>
        <p:spPr>
          <a:xfrm>
            <a:off x="5099164" y="4448418"/>
            <a:ext cx="1481959" cy="79878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PE</a:t>
            </a:r>
            <a:endParaRPr lang="en-US" sz="16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5116993" y="3154090"/>
            <a:ext cx="1439641" cy="935386"/>
          </a:xfrm>
          <a:prstGeom prst="ellipse">
            <a:avLst/>
          </a:prstGeom>
          <a:solidFill>
            <a:srgbClr val="F55902">
              <a:alpha val="50000"/>
            </a:srgbClr>
          </a:solidFill>
          <a:ln w="25400">
            <a:solidFill>
              <a:srgbClr val="F55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Virus</a:t>
            </a:r>
            <a:endParaRPr lang="en-US" sz="16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176" name="Straight Connector 175"/>
          <p:cNvCxnSpPr>
            <a:stCxn id="175" idx="4"/>
            <a:endCxn id="172" idx="3"/>
          </p:cNvCxnSpPr>
          <p:nvPr/>
        </p:nvCxnSpPr>
        <p:spPr>
          <a:xfrm>
            <a:off x="5836814" y="4089476"/>
            <a:ext cx="3330" cy="404613"/>
          </a:xfrm>
          <a:prstGeom prst="line">
            <a:avLst/>
          </a:prstGeom>
          <a:ln w="31750">
            <a:solidFill>
              <a:srgbClr val="F55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loud 176"/>
          <p:cNvSpPr/>
          <p:nvPr/>
        </p:nvSpPr>
        <p:spPr>
          <a:xfrm>
            <a:off x="8226930" y="5948336"/>
            <a:ext cx="770907" cy="424253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CE</a:t>
            </a:r>
            <a:endParaRPr lang="en-US" sz="16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78" name="Cloud 177"/>
          <p:cNvSpPr/>
          <p:nvPr/>
        </p:nvSpPr>
        <p:spPr>
          <a:xfrm>
            <a:off x="2983803" y="6040150"/>
            <a:ext cx="770907" cy="424253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C</a:t>
            </a:r>
            <a:r>
              <a:rPr lang="en-US" sz="160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E</a:t>
            </a:r>
            <a:endParaRPr lang="en-US" sz="16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179" name="Straight Connector 178"/>
          <p:cNvCxnSpPr>
            <a:stCxn id="139" idx="0"/>
            <a:endCxn id="172" idx="1"/>
          </p:cNvCxnSpPr>
          <p:nvPr/>
        </p:nvCxnSpPr>
        <p:spPr>
          <a:xfrm flipV="1">
            <a:off x="4125941" y="5246353"/>
            <a:ext cx="1714203" cy="979420"/>
          </a:xfrm>
          <a:prstGeom prst="line">
            <a:avLst/>
          </a:prstGeom>
          <a:ln w="31750">
            <a:solidFill>
              <a:srgbClr val="F55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41" idx="0"/>
            <a:endCxn id="172" idx="1"/>
          </p:cNvCxnSpPr>
          <p:nvPr/>
        </p:nvCxnSpPr>
        <p:spPr>
          <a:xfrm flipH="1" flipV="1">
            <a:off x="5840144" y="5246353"/>
            <a:ext cx="2151937" cy="979420"/>
          </a:xfrm>
          <a:prstGeom prst="line">
            <a:avLst/>
          </a:prstGeom>
          <a:ln w="31750">
            <a:solidFill>
              <a:srgbClr val="F55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/>
          <p:cNvSpPr/>
          <p:nvPr/>
        </p:nvSpPr>
        <p:spPr>
          <a:xfrm>
            <a:off x="51961" y="12997301"/>
            <a:ext cx="4203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>
                <a:latin typeface="PT Sans Narrow" charset="-52"/>
                <a:ea typeface="PT Sans Narrow" charset="-52"/>
                <a:cs typeface="PT Sans Narrow" charset="-52"/>
              </a:rPr>
              <a:t>Network 1</a:t>
            </a:r>
          </a:p>
          <a:p>
            <a:pPr algn="ctr"/>
            <a:r>
              <a:rPr lang="en-GB" dirty="0" smtClean="0">
                <a:latin typeface="PT Sans Narrow" charset="-52"/>
                <a:ea typeface="PT Sans Narrow" charset="-52"/>
                <a:cs typeface="PT Sans Narrow" charset="-52"/>
              </a:rPr>
              <a:t>Virus propagates and service becomes unavailable</a:t>
            </a:r>
            <a:endParaRPr lang="en-GB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318081" y="13013352"/>
            <a:ext cx="10374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>
                <a:latin typeface="PT Sans Narrow" charset="-52"/>
                <a:ea typeface="PT Sans Narrow" charset="-52"/>
                <a:cs typeface="PT Sans Narrow" charset="-52"/>
              </a:rPr>
              <a:t>Network 2</a:t>
            </a:r>
          </a:p>
          <a:p>
            <a:pPr algn="ctr"/>
            <a:r>
              <a:rPr lang="en-GB" dirty="0" smtClean="0">
                <a:latin typeface="PT Sans Narrow" charset="-52"/>
                <a:ea typeface="PT Sans Narrow" charset="-52"/>
                <a:cs typeface="PT Sans Narrow" charset="-52"/>
              </a:rPr>
              <a:t>No virus</a:t>
            </a:r>
            <a:endParaRPr lang="en-GB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192" name="Straight Connector 191"/>
          <p:cNvCxnSpPr>
            <a:stCxn id="141" idx="6"/>
            <a:endCxn id="196" idx="2"/>
          </p:cNvCxnSpPr>
          <p:nvPr/>
        </p:nvCxnSpPr>
        <p:spPr>
          <a:xfrm flipV="1">
            <a:off x="8654708" y="6582111"/>
            <a:ext cx="1043630" cy="260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9141706" y="620352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PT Sans Narrow" charset="-52"/>
                <a:ea typeface="PT Sans Narrow" charset="-52"/>
                <a:cs typeface="PT Sans Narrow" charset="-52"/>
              </a:rPr>
              <a:t>DMZ</a:t>
            </a:r>
            <a:endParaRPr lang="en-US" b="1" dirty="0"/>
          </a:p>
        </p:txBody>
      </p:sp>
      <p:sp>
        <p:nvSpPr>
          <p:cNvPr id="196" name="Oval 195"/>
          <p:cNvSpPr/>
          <p:nvPr/>
        </p:nvSpPr>
        <p:spPr>
          <a:xfrm>
            <a:off x="9698338" y="6092827"/>
            <a:ext cx="2194207" cy="978568"/>
          </a:xfrm>
          <a:prstGeom prst="ellipse">
            <a:avLst/>
          </a:prstGeom>
          <a:solidFill>
            <a:srgbClr val="00F9AB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SIEM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SDN Controller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923492" y="11460341"/>
            <a:ext cx="538930" cy="340453"/>
            <a:chOff x="1286810" y="5893890"/>
            <a:chExt cx="538930" cy="340453"/>
          </a:xfrm>
        </p:grpSpPr>
        <p:sp>
          <p:nvSpPr>
            <p:cNvPr id="202" name="Oval 201"/>
            <p:cNvSpPr/>
            <p:nvPr/>
          </p:nvSpPr>
          <p:spPr>
            <a:xfrm>
              <a:off x="1298842" y="5913511"/>
              <a:ext cx="495649" cy="320832"/>
            </a:xfrm>
            <a:prstGeom prst="ellipse">
              <a:avLst/>
            </a:prstGeom>
            <a:solidFill>
              <a:srgbClr val="F55902">
                <a:alpha val="50000"/>
              </a:srgbClr>
            </a:solidFill>
            <a:ln>
              <a:solidFill>
                <a:srgbClr val="F55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286810" y="5893890"/>
              <a:ext cx="5389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PT Sans Narrow" charset="-52"/>
                  <a:ea typeface="PT Sans Narrow" charset="-52"/>
                  <a:cs typeface="PT Sans Narrow" charset="-52"/>
                </a:rPr>
                <a:t>Virus</a:t>
              </a:r>
              <a:endParaRPr lang="en-US" sz="1400" dirty="0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1863695" y="11442619"/>
            <a:ext cx="538930" cy="340453"/>
            <a:chOff x="1286810" y="5893890"/>
            <a:chExt cx="538930" cy="340453"/>
          </a:xfrm>
        </p:grpSpPr>
        <p:sp>
          <p:nvSpPr>
            <p:cNvPr id="206" name="Oval 205"/>
            <p:cNvSpPr/>
            <p:nvPr/>
          </p:nvSpPr>
          <p:spPr>
            <a:xfrm>
              <a:off x="1298842" y="5913511"/>
              <a:ext cx="495649" cy="320832"/>
            </a:xfrm>
            <a:prstGeom prst="ellipse">
              <a:avLst/>
            </a:prstGeom>
            <a:solidFill>
              <a:srgbClr val="F55902">
                <a:alpha val="50000"/>
              </a:srgbClr>
            </a:solidFill>
            <a:ln>
              <a:solidFill>
                <a:srgbClr val="F55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286810" y="5893890"/>
              <a:ext cx="5389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PT Sans Narrow" charset="-52"/>
                  <a:ea typeface="PT Sans Narrow" charset="-52"/>
                  <a:cs typeface="PT Sans Narrow" charset="-52"/>
                </a:rPr>
                <a:t>Virus</a:t>
              </a:r>
              <a:endParaRPr lang="en-US" sz="1400" dirty="0"/>
            </a:p>
          </p:txBody>
        </p:sp>
      </p:grpSp>
      <p:sp>
        <p:nvSpPr>
          <p:cNvPr id="209" name="Oval 208"/>
          <p:cNvSpPr/>
          <p:nvPr/>
        </p:nvSpPr>
        <p:spPr>
          <a:xfrm>
            <a:off x="2804439" y="11409992"/>
            <a:ext cx="495649" cy="320832"/>
          </a:xfrm>
          <a:prstGeom prst="ellipse">
            <a:avLst/>
          </a:prstGeom>
          <a:solidFill>
            <a:srgbClr val="F55902">
              <a:alpha val="50000"/>
            </a:srgbClr>
          </a:solidFill>
          <a:ln>
            <a:solidFill>
              <a:srgbClr val="F55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792407" y="11450531"/>
            <a:ext cx="5389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>
                <a:latin typeface="PT Sans Narrow" charset="-52"/>
                <a:ea typeface="PT Sans Narrow" charset="-52"/>
                <a:cs typeface="PT Sans Narrow" charset="-52"/>
              </a:rPr>
              <a:t>Virus</a:t>
            </a:r>
            <a:endParaRPr lang="en-US" sz="1400" dirty="0"/>
          </a:p>
        </p:txBody>
      </p:sp>
      <p:cxnSp>
        <p:nvCxnSpPr>
          <p:cNvPr id="219" name="Straight Connector 218"/>
          <p:cNvCxnSpPr>
            <a:stCxn id="81" idx="4"/>
          </p:cNvCxnSpPr>
          <p:nvPr/>
        </p:nvCxnSpPr>
        <p:spPr>
          <a:xfrm flipH="1">
            <a:off x="5037667" y="8227026"/>
            <a:ext cx="984804" cy="11269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41" idx="4"/>
            <a:endCxn id="81" idx="0"/>
          </p:cNvCxnSpPr>
          <p:nvPr/>
        </p:nvCxnSpPr>
        <p:spPr>
          <a:xfrm flipH="1">
            <a:off x="6022471" y="6943657"/>
            <a:ext cx="1969610" cy="56548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>
            <a:off x="8596787" y="9408686"/>
            <a:ext cx="2823852" cy="358805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>
            <a:off x="9012403" y="9544380"/>
            <a:ext cx="1997243" cy="39704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3FB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App instance 3</a:t>
            </a:r>
            <a:endParaRPr lang="en-GB" sz="2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 rot="16200000">
            <a:off x="10135491" y="10713727"/>
            <a:ext cx="1604211" cy="697829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3FB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Container 9</a:t>
            </a:r>
          </a:p>
          <a:p>
            <a:pPr algn="ctr"/>
            <a:endParaRPr lang="en-GB" sz="2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 rot="16200000">
            <a:off x="9209054" y="10749820"/>
            <a:ext cx="1604211" cy="62564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3FB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Container 8</a:t>
            </a:r>
          </a:p>
          <a:p>
            <a:pPr algn="ctr"/>
            <a:endParaRPr lang="en-GB" sz="2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 rot="16200000">
            <a:off x="8261013" y="10711419"/>
            <a:ext cx="1604211" cy="702446"/>
          </a:xfrm>
          <a:prstGeom prst="rect">
            <a:avLst/>
          </a:prstGeom>
          <a:solidFill>
            <a:srgbClr val="00F9AB">
              <a:alpha val="25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       Container 7</a:t>
            </a:r>
          </a:p>
          <a:p>
            <a:pPr algn="ctr"/>
            <a:endParaRPr lang="en-GB" sz="2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>
            <a:off x="9030139" y="12106576"/>
            <a:ext cx="1997243" cy="39704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3FB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PaaS System</a:t>
            </a:r>
            <a:endParaRPr lang="en-GB" sz="2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>
            <a:off x="9024567" y="12587840"/>
            <a:ext cx="1997243" cy="397043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I</a:t>
            </a:r>
            <a:r>
              <a:rPr lang="en-GB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aaS System (server 3)</a:t>
            </a:r>
            <a:endParaRPr lang="en-GB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8793028" y="11411016"/>
            <a:ext cx="538930" cy="340453"/>
            <a:chOff x="1286810" y="5893890"/>
            <a:chExt cx="538930" cy="340453"/>
          </a:xfrm>
        </p:grpSpPr>
        <p:sp>
          <p:nvSpPr>
            <p:cNvPr id="233" name="Oval 232"/>
            <p:cNvSpPr/>
            <p:nvPr/>
          </p:nvSpPr>
          <p:spPr>
            <a:xfrm>
              <a:off x="1298842" y="5913511"/>
              <a:ext cx="495649" cy="320832"/>
            </a:xfrm>
            <a:prstGeom prst="ellipse">
              <a:avLst/>
            </a:prstGeom>
            <a:solidFill>
              <a:srgbClr val="F55902">
                <a:alpha val="50000"/>
              </a:srgbClr>
            </a:solidFill>
            <a:ln>
              <a:solidFill>
                <a:srgbClr val="F55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286810" y="5893890"/>
              <a:ext cx="5389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PT Sans Narrow" charset="-52"/>
                  <a:ea typeface="PT Sans Narrow" charset="-52"/>
                  <a:cs typeface="PT Sans Narrow" charset="-52"/>
                </a:rPr>
                <a:t>Virus</a:t>
              </a:r>
              <a:endParaRPr lang="en-US" sz="1400" dirty="0"/>
            </a:p>
          </p:txBody>
        </p:sp>
      </p:grpSp>
      <p:cxnSp>
        <p:nvCxnSpPr>
          <p:cNvPr id="240" name="Straight Connector 239"/>
          <p:cNvCxnSpPr>
            <a:stCxn id="19" idx="2"/>
            <a:endCxn id="18" idx="0"/>
          </p:cNvCxnSpPr>
          <p:nvPr/>
        </p:nvCxnSpPr>
        <p:spPr>
          <a:xfrm flipV="1">
            <a:off x="1516128" y="11051806"/>
            <a:ext cx="312674" cy="1"/>
          </a:xfrm>
          <a:prstGeom prst="line">
            <a:avLst/>
          </a:prstGeom>
          <a:ln w="22225">
            <a:solidFill>
              <a:srgbClr val="F559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18" idx="2"/>
            <a:endCxn id="16" idx="0"/>
          </p:cNvCxnSpPr>
          <p:nvPr/>
        </p:nvCxnSpPr>
        <p:spPr>
          <a:xfrm>
            <a:off x="2454445" y="11051806"/>
            <a:ext cx="264701" cy="0"/>
          </a:xfrm>
          <a:prstGeom prst="line">
            <a:avLst/>
          </a:prstGeom>
          <a:ln w="22225">
            <a:solidFill>
              <a:srgbClr val="F559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29" idx="2"/>
            <a:endCxn id="228" idx="0"/>
          </p:cNvCxnSpPr>
          <p:nvPr/>
        </p:nvCxnSpPr>
        <p:spPr>
          <a:xfrm flipV="1">
            <a:off x="9414342" y="11062641"/>
            <a:ext cx="28399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228" idx="2"/>
            <a:endCxn id="227" idx="0"/>
          </p:cNvCxnSpPr>
          <p:nvPr/>
        </p:nvCxnSpPr>
        <p:spPr>
          <a:xfrm>
            <a:off x="10323981" y="11062641"/>
            <a:ext cx="2647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/>
          <p:cNvSpPr/>
          <p:nvPr/>
        </p:nvSpPr>
        <p:spPr>
          <a:xfrm>
            <a:off x="8575810" y="12996744"/>
            <a:ext cx="28985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>
                <a:latin typeface="PT Sans Narrow" charset="-52"/>
                <a:ea typeface="PT Sans Narrow" charset="-52"/>
                <a:cs typeface="PT Sans Narrow" charset="-52"/>
              </a:rPr>
              <a:t>Network 3</a:t>
            </a:r>
          </a:p>
          <a:p>
            <a:pPr algn="ctr"/>
            <a:r>
              <a:rPr lang="en-GB" dirty="0" smtClean="0">
                <a:latin typeface="PT Sans Narrow" charset="-52"/>
                <a:ea typeface="PT Sans Narrow" charset="-52"/>
                <a:cs typeface="PT Sans Narrow" charset="-52"/>
              </a:rPr>
              <a:t>Virus is automatically isolated.</a:t>
            </a:r>
          </a:p>
          <a:p>
            <a:pPr algn="ctr"/>
            <a:r>
              <a:rPr lang="en-GB" dirty="0" smtClean="0">
                <a:latin typeface="PT Sans Narrow" charset="-52"/>
                <a:ea typeface="PT Sans Narrow" charset="-52"/>
                <a:cs typeface="PT Sans Narrow" charset="-52"/>
              </a:rPr>
              <a:t>service remains available to users.</a:t>
            </a:r>
            <a:endParaRPr lang="en-GB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1179244" y="9926359"/>
            <a:ext cx="1874615" cy="323331"/>
            <a:chOff x="1165618" y="9974910"/>
            <a:chExt cx="1874615" cy="288779"/>
          </a:xfrm>
        </p:grpSpPr>
        <p:cxnSp>
          <p:nvCxnSpPr>
            <p:cNvPr id="257" name="Straight Connector 256"/>
            <p:cNvCxnSpPr>
              <a:stCxn id="19" idx="3"/>
              <a:endCxn id="8" idx="2"/>
            </p:cNvCxnSpPr>
            <p:nvPr/>
          </p:nvCxnSpPr>
          <p:spPr>
            <a:xfrm flipV="1">
              <a:off x="1165618" y="9974914"/>
              <a:ext cx="962379" cy="288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18" idx="3"/>
              <a:endCxn id="8" idx="2"/>
            </p:cNvCxnSpPr>
            <p:nvPr/>
          </p:nvCxnSpPr>
          <p:spPr>
            <a:xfrm flipH="1" flipV="1">
              <a:off x="2127997" y="9974910"/>
              <a:ext cx="1" cy="2887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H="1" flipV="1">
              <a:off x="2141623" y="9985095"/>
              <a:ext cx="898610" cy="2768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>
            <a:off x="5436050" y="9956519"/>
            <a:ext cx="1311443" cy="533402"/>
            <a:chOff x="1506447" y="9926375"/>
            <a:chExt cx="1311443" cy="533402"/>
          </a:xfrm>
        </p:grpSpPr>
        <p:cxnSp>
          <p:nvCxnSpPr>
            <p:cNvPr id="272" name="Straight Connector 271"/>
            <p:cNvCxnSpPr>
              <a:stCxn id="24" idx="3"/>
            </p:cNvCxnSpPr>
            <p:nvPr/>
          </p:nvCxnSpPr>
          <p:spPr>
            <a:xfrm flipV="1">
              <a:off x="1506447" y="9926376"/>
              <a:ext cx="635176" cy="5334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3" idx="3"/>
            </p:cNvCxnSpPr>
            <p:nvPr/>
          </p:nvCxnSpPr>
          <p:spPr>
            <a:xfrm flipH="1" flipV="1">
              <a:off x="2141624" y="9926375"/>
              <a:ext cx="14530" cy="5334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stCxn id="22" idx="3"/>
            </p:cNvCxnSpPr>
            <p:nvPr/>
          </p:nvCxnSpPr>
          <p:spPr>
            <a:xfrm flipH="1" flipV="1">
              <a:off x="2141623" y="9926376"/>
              <a:ext cx="676267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8" name="Straight Connector 277"/>
          <p:cNvCxnSpPr>
            <a:stCxn id="229" idx="3"/>
            <a:endCxn id="226" idx="2"/>
          </p:cNvCxnSpPr>
          <p:nvPr/>
        </p:nvCxnSpPr>
        <p:spPr>
          <a:xfrm flipV="1">
            <a:off x="9063119" y="9941423"/>
            <a:ext cx="947906" cy="319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>
            <a:stCxn id="228" idx="3"/>
            <a:endCxn id="226" idx="2"/>
          </p:cNvCxnSpPr>
          <p:nvPr/>
        </p:nvCxnSpPr>
        <p:spPr>
          <a:xfrm flipH="1" flipV="1">
            <a:off x="10011025" y="9941423"/>
            <a:ext cx="135" cy="319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stCxn id="227" idx="3"/>
            <a:endCxn id="226" idx="2"/>
          </p:cNvCxnSpPr>
          <p:nvPr/>
        </p:nvCxnSpPr>
        <p:spPr>
          <a:xfrm flipH="1" flipV="1">
            <a:off x="10011025" y="9941423"/>
            <a:ext cx="926572" cy="319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115107" y="8235933"/>
            <a:ext cx="932000" cy="111805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>
            <a:off x="1130303" y="8235933"/>
            <a:ext cx="984804" cy="1126962"/>
          </a:xfrm>
          <a:prstGeom prst="line">
            <a:avLst/>
          </a:prstGeom>
          <a:ln w="31750">
            <a:solidFill>
              <a:srgbClr val="F55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 rot="16200000">
            <a:off x="836730" y="10717834"/>
            <a:ext cx="955671" cy="317210"/>
          </a:xfrm>
          <a:prstGeom prst="rect">
            <a:avLst/>
          </a:prstGeom>
          <a:solidFill>
            <a:schemeClr val="bg1">
              <a:alpha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vSwitch 1</a:t>
            </a:r>
            <a:endParaRPr lang="en-GB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 rot="16200000">
            <a:off x="1784035" y="10717834"/>
            <a:ext cx="955671" cy="317210"/>
          </a:xfrm>
          <a:prstGeom prst="rect">
            <a:avLst/>
          </a:prstGeom>
          <a:solidFill>
            <a:schemeClr val="bg1">
              <a:alpha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vSwitch 2</a:t>
            </a:r>
            <a:endParaRPr lang="en-GB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 rot="16200000">
            <a:off x="2729770" y="10717833"/>
            <a:ext cx="955671" cy="317210"/>
          </a:xfrm>
          <a:prstGeom prst="rect">
            <a:avLst/>
          </a:prstGeom>
          <a:solidFill>
            <a:schemeClr val="bg1">
              <a:alpha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vSwitch 3</a:t>
            </a:r>
            <a:endParaRPr lang="en-GB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 rot="16200000">
            <a:off x="8725327" y="10710885"/>
            <a:ext cx="955671" cy="317210"/>
          </a:xfrm>
          <a:prstGeom prst="rect">
            <a:avLst/>
          </a:prstGeom>
          <a:solidFill>
            <a:srgbClr val="00F9AB">
              <a:alpha val="5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vSwitch 7</a:t>
            </a:r>
            <a:endParaRPr lang="en-GB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 rot="16200000">
            <a:off x="9672632" y="10710885"/>
            <a:ext cx="955671" cy="317210"/>
          </a:xfrm>
          <a:prstGeom prst="rect">
            <a:avLst/>
          </a:prstGeom>
          <a:solidFill>
            <a:schemeClr val="bg1">
              <a:alpha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vSwitch 8</a:t>
            </a:r>
            <a:endParaRPr lang="en-GB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 rot="16200000">
            <a:off x="10618367" y="10710884"/>
            <a:ext cx="955671" cy="317210"/>
          </a:xfrm>
          <a:prstGeom prst="rect">
            <a:avLst/>
          </a:prstGeom>
          <a:solidFill>
            <a:schemeClr val="bg1">
              <a:alpha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vSwitch 9</a:t>
            </a:r>
            <a:endParaRPr lang="en-GB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 rot="16200000">
            <a:off x="5075692" y="11144732"/>
            <a:ext cx="955671" cy="317210"/>
          </a:xfrm>
          <a:prstGeom prst="rect">
            <a:avLst/>
          </a:prstGeom>
          <a:solidFill>
            <a:schemeClr val="bg1">
              <a:alpha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vSwitch 4</a:t>
            </a:r>
            <a:endParaRPr lang="en-GB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 rot="16200000">
            <a:off x="5725565" y="11162454"/>
            <a:ext cx="955671" cy="317210"/>
          </a:xfrm>
          <a:prstGeom prst="rect">
            <a:avLst/>
          </a:prstGeom>
          <a:solidFill>
            <a:schemeClr val="bg1">
              <a:alpha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vSwitch 5</a:t>
            </a:r>
            <a:endParaRPr lang="en-GB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="" xmlns:a16="http://schemas.microsoft.com/office/drawing/2014/main" id="{4F699E11-F2F4-4353-87AD-F4E42916BC07}"/>
              </a:ext>
            </a:extLst>
          </p:cNvPr>
          <p:cNvSpPr/>
          <p:nvPr/>
        </p:nvSpPr>
        <p:spPr>
          <a:xfrm rot="16200000">
            <a:off x="6416233" y="11161061"/>
            <a:ext cx="955671" cy="317210"/>
          </a:xfrm>
          <a:prstGeom prst="rect">
            <a:avLst/>
          </a:prstGeom>
          <a:solidFill>
            <a:schemeClr val="bg1">
              <a:alpha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vSwitch 6</a:t>
            </a:r>
            <a:endParaRPr lang="en-GB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80289" y="2660965"/>
            <a:ext cx="5151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PT Sans Narrow" charset="-52"/>
                <a:ea typeface="PT Sans Narrow" charset="-52"/>
                <a:cs typeface="PT Sans Narrow" charset="-52"/>
              </a:rPr>
              <a:t>Isolating Threats in SDN</a:t>
            </a:r>
            <a:r>
              <a:rPr lang="en-US" sz="2000" b="1" dirty="0"/>
              <a:t> </a:t>
            </a:r>
            <a:r>
              <a:rPr lang="en-US" sz="2000" b="1" smtClean="0"/>
              <a:t>Production Environments</a:t>
            </a:r>
            <a:endParaRPr lang="en-US" sz="2000" b="1" dirty="0" smtClean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18" name="Oval 317"/>
          <p:cNvSpPr/>
          <p:nvPr/>
        </p:nvSpPr>
        <p:spPr>
          <a:xfrm>
            <a:off x="1075434" y="3921571"/>
            <a:ext cx="388727" cy="399827"/>
          </a:xfrm>
          <a:prstGeom prst="ellipse">
            <a:avLst/>
          </a:prstGeom>
          <a:solidFill>
            <a:srgbClr val="F55902">
              <a:alpha val="50000"/>
            </a:srgbClr>
          </a:solidFill>
          <a:ln w="19050">
            <a:solidFill>
              <a:srgbClr val="F55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19" name="Oval 318"/>
          <p:cNvSpPr/>
          <p:nvPr/>
        </p:nvSpPr>
        <p:spPr>
          <a:xfrm>
            <a:off x="1084444" y="4489607"/>
            <a:ext cx="388727" cy="399827"/>
          </a:xfrm>
          <a:prstGeom prst="ellipse">
            <a:avLst/>
          </a:prstGeom>
          <a:solidFill>
            <a:srgbClr val="00F9AB">
              <a:alpha val="50000"/>
            </a:srgbClr>
          </a:solidFill>
          <a:ln w="19050">
            <a:solidFill>
              <a:srgbClr val="00F9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20" name="Oval 319"/>
          <p:cNvSpPr/>
          <p:nvPr/>
        </p:nvSpPr>
        <p:spPr>
          <a:xfrm>
            <a:off x="1073589" y="5057643"/>
            <a:ext cx="388727" cy="399827"/>
          </a:xfrm>
          <a:prstGeom prst="ellipse">
            <a:avLst/>
          </a:prstGeom>
          <a:solidFill>
            <a:srgbClr val="BFBFBF"/>
          </a:solidFill>
          <a:ln w="19050">
            <a:solidFill>
              <a:srgbClr val="3FB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1461731" y="3936818"/>
            <a:ext cx="25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Virus has infected the system</a:t>
            </a:r>
            <a:endParaRPr lang="en-US" dirty="0"/>
          </a:p>
        </p:txBody>
      </p:sp>
      <p:sp>
        <p:nvSpPr>
          <p:cNvPr id="322" name="Rectangle 321"/>
          <p:cNvSpPr/>
          <p:nvPr/>
        </p:nvSpPr>
        <p:spPr>
          <a:xfrm>
            <a:off x="1461730" y="450485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Isolated system</a:t>
            </a:r>
            <a:endParaRPr lang="en-US" dirty="0"/>
          </a:p>
        </p:txBody>
      </p:sp>
      <p:sp>
        <p:nvSpPr>
          <p:cNvPr id="323" name="Rectangle 322"/>
          <p:cNvSpPr/>
          <p:nvPr/>
        </p:nvSpPr>
        <p:spPr>
          <a:xfrm>
            <a:off x="1473171" y="5082884"/>
            <a:ext cx="1968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System is safe for now</a:t>
            </a:r>
            <a:endParaRPr lang="en-US" dirty="0"/>
          </a:p>
        </p:txBody>
      </p:sp>
      <p:sp>
        <p:nvSpPr>
          <p:cNvPr id="324" name="Rectangle 323"/>
          <p:cNvSpPr/>
          <p:nvPr/>
        </p:nvSpPr>
        <p:spPr>
          <a:xfrm>
            <a:off x="169628" y="4506751"/>
            <a:ext cx="545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PT Sans Narrow" charset="-52"/>
                <a:ea typeface="PT Sans Narrow" charset="-52"/>
                <a:cs typeface="PT Sans Narrow" charset="-52"/>
              </a:rPr>
              <a:t>Key: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03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Straight Connector 313"/>
          <p:cNvCxnSpPr>
            <a:stCxn id="242" idx="0"/>
            <a:endCxn id="306" idx="2"/>
          </p:cNvCxnSpPr>
          <p:nvPr/>
        </p:nvCxnSpPr>
        <p:spPr>
          <a:xfrm flipV="1">
            <a:off x="8555754" y="7454673"/>
            <a:ext cx="1237071" cy="2206741"/>
          </a:xfrm>
          <a:prstGeom prst="line">
            <a:avLst/>
          </a:prstGeom>
          <a:ln w="158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237" idx="0"/>
            <a:endCxn id="306" idx="2"/>
          </p:cNvCxnSpPr>
          <p:nvPr/>
        </p:nvCxnSpPr>
        <p:spPr>
          <a:xfrm flipV="1">
            <a:off x="6622928" y="7454673"/>
            <a:ext cx="3169897" cy="2223607"/>
          </a:xfrm>
          <a:prstGeom prst="line">
            <a:avLst/>
          </a:prstGeom>
          <a:ln w="158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233" idx="0"/>
            <a:endCxn id="306" idx="2"/>
          </p:cNvCxnSpPr>
          <p:nvPr/>
        </p:nvCxnSpPr>
        <p:spPr>
          <a:xfrm flipV="1">
            <a:off x="4513757" y="7454671"/>
            <a:ext cx="5279066" cy="2223608"/>
          </a:xfrm>
          <a:prstGeom prst="line">
            <a:avLst/>
          </a:prstGeom>
          <a:ln w="158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75" idx="0"/>
            <a:endCxn id="306" idx="2"/>
          </p:cNvCxnSpPr>
          <p:nvPr/>
        </p:nvCxnSpPr>
        <p:spPr>
          <a:xfrm flipV="1">
            <a:off x="2599818" y="7454673"/>
            <a:ext cx="7193007" cy="2208597"/>
          </a:xfrm>
          <a:prstGeom prst="line">
            <a:avLst/>
          </a:prstGeom>
          <a:ln w="158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188" idx="3"/>
            <a:endCxn id="306" idx="1"/>
          </p:cNvCxnSpPr>
          <p:nvPr/>
        </p:nvCxnSpPr>
        <p:spPr>
          <a:xfrm flipV="1">
            <a:off x="7087411" y="6830454"/>
            <a:ext cx="1586195" cy="792340"/>
          </a:xfrm>
          <a:prstGeom prst="line">
            <a:avLst/>
          </a:prstGeom>
          <a:ln w="158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61" idx="3"/>
            <a:endCxn id="306" idx="1"/>
          </p:cNvCxnSpPr>
          <p:nvPr/>
        </p:nvCxnSpPr>
        <p:spPr>
          <a:xfrm flipV="1">
            <a:off x="5300913" y="6830456"/>
            <a:ext cx="3372693" cy="800841"/>
          </a:xfrm>
          <a:prstGeom prst="line">
            <a:avLst/>
          </a:prstGeom>
          <a:ln w="158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20" idx="1"/>
            <a:endCxn id="287" idx="2"/>
          </p:cNvCxnSpPr>
          <p:nvPr/>
        </p:nvCxnSpPr>
        <p:spPr>
          <a:xfrm flipH="1" flipV="1">
            <a:off x="1263513" y="7446685"/>
            <a:ext cx="1453032" cy="1430425"/>
          </a:xfrm>
          <a:prstGeom prst="line">
            <a:avLst/>
          </a:prstGeom>
          <a:ln w="19050">
            <a:solidFill>
              <a:srgbClr val="00F9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215" idx="1"/>
            <a:endCxn id="287" idx="2"/>
          </p:cNvCxnSpPr>
          <p:nvPr/>
        </p:nvCxnSpPr>
        <p:spPr>
          <a:xfrm flipH="1" flipV="1">
            <a:off x="1263515" y="7446683"/>
            <a:ext cx="2910779" cy="1430822"/>
          </a:xfrm>
          <a:prstGeom prst="line">
            <a:avLst/>
          </a:prstGeom>
          <a:ln w="158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endCxn id="287" idx="2"/>
          </p:cNvCxnSpPr>
          <p:nvPr/>
        </p:nvCxnSpPr>
        <p:spPr>
          <a:xfrm flipH="1" flipV="1">
            <a:off x="1263513" y="7446683"/>
            <a:ext cx="5012482" cy="1443482"/>
          </a:xfrm>
          <a:prstGeom prst="line">
            <a:avLst/>
          </a:prstGeom>
          <a:ln w="158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endCxn id="287" idx="2"/>
          </p:cNvCxnSpPr>
          <p:nvPr/>
        </p:nvCxnSpPr>
        <p:spPr>
          <a:xfrm flipH="1" flipV="1">
            <a:off x="1263513" y="7446683"/>
            <a:ext cx="6486362" cy="1441006"/>
          </a:xfrm>
          <a:prstGeom prst="line">
            <a:avLst/>
          </a:prstGeom>
          <a:ln w="158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61" idx="3"/>
            <a:endCxn id="188" idx="1"/>
          </p:cNvCxnSpPr>
          <p:nvPr/>
        </p:nvCxnSpPr>
        <p:spPr>
          <a:xfrm flipV="1">
            <a:off x="5300911" y="7622796"/>
            <a:ext cx="651258" cy="8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61" idx="0"/>
            <a:endCxn id="322" idx="1"/>
          </p:cNvCxnSpPr>
          <p:nvPr/>
        </p:nvCxnSpPr>
        <p:spPr>
          <a:xfrm flipV="1">
            <a:off x="4733293" y="7145279"/>
            <a:ext cx="897335" cy="2714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88" idx="0"/>
            <a:endCxn id="322" idx="1"/>
          </p:cNvCxnSpPr>
          <p:nvPr/>
        </p:nvCxnSpPr>
        <p:spPr>
          <a:xfrm flipH="1" flipV="1">
            <a:off x="5630628" y="7145281"/>
            <a:ext cx="889163" cy="2629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61" idx="2"/>
            <a:endCxn id="20" idx="0"/>
          </p:cNvCxnSpPr>
          <p:nvPr/>
        </p:nvCxnSpPr>
        <p:spPr>
          <a:xfrm flipH="1">
            <a:off x="3056011" y="7845844"/>
            <a:ext cx="1677280" cy="741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61" idx="2"/>
            <a:endCxn id="215" idx="0"/>
          </p:cNvCxnSpPr>
          <p:nvPr/>
        </p:nvCxnSpPr>
        <p:spPr>
          <a:xfrm flipH="1">
            <a:off x="4513760" y="7845846"/>
            <a:ext cx="219533" cy="742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88" idx="2"/>
          </p:cNvCxnSpPr>
          <p:nvPr/>
        </p:nvCxnSpPr>
        <p:spPr>
          <a:xfrm>
            <a:off x="6519789" y="7837343"/>
            <a:ext cx="95672" cy="763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88" idx="2"/>
          </p:cNvCxnSpPr>
          <p:nvPr/>
        </p:nvCxnSpPr>
        <p:spPr>
          <a:xfrm>
            <a:off x="6519789" y="7837343"/>
            <a:ext cx="1569552" cy="7609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15" idx="2"/>
            <a:endCxn id="233" idx="0"/>
          </p:cNvCxnSpPr>
          <p:nvPr/>
        </p:nvCxnSpPr>
        <p:spPr>
          <a:xfrm flipH="1">
            <a:off x="4513759" y="9166925"/>
            <a:ext cx="1" cy="5113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15" idx="1"/>
            <a:endCxn id="20" idx="3"/>
          </p:cNvCxnSpPr>
          <p:nvPr/>
        </p:nvCxnSpPr>
        <p:spPr>
          <a:xfrm flipH="1" flipV="1">
            <a:off x="3395476" y="8877110"/>
            <a:ext cx="778816" cy="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221" idx="2"/>
            <a:endCxn id="237" idx="0"/>
          </p:cNvCxnSpPr>
          <p:nvPr/>
        </p:nvCxnSpPr>
        <p:spPr>
          <a:xfrm flipH="1">
            <a:off x="6622928" y="9171723"/>
            <a:ext cx="1" cy="5065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6954928" y="8887689"/>
            <a:ext cx="794949" cy="2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endCxn id="242" idx="0"/>
          </p:cNvCxnSpPr>
          <p:nvPr/>
        </p:nvCxnSpPr>
        <p:spPr>
          <a:xfrm>
            <a:off x="8089343" y="9177111"/>
            <a:ext cx="466411" cy="484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/>
          <p:cNvGrpSpPr/>
          <p:nvPr/>
        </p:nvGrpSpPr>
        <p:grpSpPr>
          <a:xfrm>
            <a:off x="144296" y="6055431"/>
            <a:ext cx="2238437" cy="1391252"/>
            <a:chOff x="608529" y="2592699"/>
            <a:chExt cx="2238437" cy="1391252"/>
          </a:xfrm>
        </p:grpSpPr>
        <p:sp>
          <p:nvSpPr>
            <p:cNvPr id="287" name="Rectangle 286"/>
            <p:cNvSpPr/>
            <p:nvPr/>
          </p:nvSpPr>
          <p:spPr>
            <a:xfrm>
              <a:off x="608529" y="2730450"/>
              <a:ext cx="2238437" cy="12535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8" name="Group 287"/>
            <p:cNvGrpSpPr/>
            <p:nvPr/>
          </p:nvGrpSpPr>
          <p:grpSpPr>
            <a:xfrm>
              <a:off x="709372" y="2592699"/>
              <a:ext cx="2002898" cy="1210593"/>
              <a:chOff x="1110766" y="3717594"/>
              <a:chExt cx="2002898" cy="1210593"/>
            </a:xfrm>
          </p:grpSpPr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5" y="4624102"/>
                <a:ext cx="1001450" cy="304085"/>
              </a:xfrm>
              <a:prstGeom prst="rect">
                <a:avLst/>
              </a:prstGeom>
              <a:solidFill>
                <a:srgbClr val="00F9AB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Control Plane</a:t>
                </a: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6" y="4336442"/>
                <a:ext cx="1001449" cy="292548"/>
              </a:xfrm>
              <a:prstGeom prst="rect">
                <a:avLst/>
              </a:prstGeom>
              <a:solidFill>
                <a:srgbClr val="00F9AB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APIs</a:t>
                </a: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6" y="4005910"/>
                <a:ext cx="1001450" cy="329877"/>
              </a:xfrm>
              <a:prstGeom prst="rect">
                <a:avLst/>
              </a:prstGeom>
              <a:solidFill>
                <a:srgbClr val="00F9AB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OpenFlow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2112215" y="4005910"/>
                <a:ext cx="1001449" cy="922277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Front-End</a:t>
                </a:r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0766" y="3717594"/>
                <a:ext cx="2002898" cy="297227"/>
              </a:xfrm>
              <a:prstGeom prst="rect">
                <a:avLst/>
              </a:prstGeom>
              <a:solidFill>
                <a:srgbClr val="00F9AB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SDN Controller</a:t>
                </a:r>
              </a:p>
            </p:txBody>
          </p:sp>
        </p:grpSp>
      </p:grpSp>
      <p:cxnSp>
        <p:nvCxnSpPr>
          <p:cNvPr id="181" name="Straight Connector 180"/>
          <p:cNvCxnSpPr/>
          <p:nvPr/>
        </p:nvCxnSpPr>
        <p:spPr>
          <a:xfrm>
            <a:off x="4864375" y="8883276"/>
            <a:ext cx="1411620" cy="68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165671" y="7416747"/>
            <a:ext cx="1135240" cy="4290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vSRX Firewall 1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5952169" y="7408246"/>
            <a:ext cx="1135240" cy="4290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vSRX Firewall 2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793941" y="9663270"/>
            <a:ext cx="1611753" cy="595809"/>
            <a:chOff x="5373125" y="4597114"/>
            <a:chExt cx="1611753" cy="595809"/>
          </a:xfrm>
        </p:grpSpPr>
        <p:sp>
          <p:nvSpPr>
            <p:cNvPr id="75" name="Rectangle 74"/>
            <p:cNvSpPr/>
            <p:nvPr/>
          </p:nvSpPr>
          <p:spPr>
            <a:xfrm>
              <a:off x="5373125" y="4597114"/>
              <a:ext cx="1611753" cy="5958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Host </a:t>
              </a:r>
              <a:r>
                <a:rPr lang="en-US" sz="1200" dirty="0" smtClean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 </a:t>
              </a:r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– Ubuntu Container</a:t>
              </a:r>
            </a:p>
            <a:p>
              <a:pPr algn="ctr"/>
              <a:endPara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5536992" y="4857703"/>
              <a:ext cx="1245247" cy="27235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OSSIM HIDS Agent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716547" y="8587688"/>
            <a:ext cx="678931" cy="578840"/>
            <a:chOff x="3191933" y="5113234"/>
            <a:chExt cx="678931" cy="57884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7E9D4301-3A5A-4A12-BB83-679D38454518}"/>
                </a:ext>
              </a:extLst>
            </p:cNvPr>
            <p:cNvGrpSpPr/>
            <p:nvPr/>
          </p:nvGrpSpPr>
          <p:grpSpPr>
            <a:xfrm>
              <a:off x="3191933" y="5113234"/>
              <a:ext cx="678931" cy="578840"/>
              <a:chOff x="1971412" y="3011648"/>
              <a:chExt cx="678931" cy="57884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971412" y="3011648"/>
                <a:ext cx="678931" cy="5788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dirty="0"/>
              </a:p>
              <a:p>
                <a:pPr algn="ctr"/>
                <a:endParaRPr lang="en-GB" sz="1050" dirty="0"/>
              </a:p>
              <a:p>
                <a:pPr algn="ctr"/>
                <a:r>
                  <a:rPr lang="en-GB" sz="105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OvS 1</a:t>
                </a:r>
              </a:p>
            </p:txBody>
          </p:sp>
          <p:sp>
            <p:nvSpPr>
              <p:cNvPr id="21" name="Arrow: Right 26">
                <a:extLst>
                  <a:ext uri="{FF2B5EF4-FFF2-40B4-BE49-F238E27FC236}">
                    <a16:creationId xmlns:a16="http://schemas.microsoft.com/office/drawing/2014/main" xmlns="" id="{D30171E1-25A9-4973-A44A-E1EFFA61D44A}"/>
                  </a:ext>
                </a:extLst>
              </p:cNvPr>
              <p:cNvSpPr/>
              <p:nvPr/>
            </p:nvSpPr>
            <p:spPr>
              <a:xfrm>
                <a:off x="2069862" y="3070221"/>
                <a:ext cx="511728" cy="147495"/>
              </a:xfrm>
              <a:prstGeom prst="rightArrow">
                <a:avLst/>
              </a:prstGeom>
              <a:solidFill>
                <a:srgbClr val="EE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/>
              </a:p>
            </p:txBody>
          </p:sp>
        </p:grpSp>
        <p:sp>
          <p:nvSpPr>
            <p:cNvPr id="205" name="Arrow: Right 26">
              <a:extLst>
                <a:ext uri="{FF2B5EF4-FFF2-40B4-BE49-F238E27FC236}">
                  <a16:creationId xmlns:a16="http://schemas.microsoft.com/office/drawing/2014/main" xmlns="" id="{D30171E1-25A9-4973-A44A-E1EFFA61D44A}"/>
                </a:ext>
              </a:extLst>
            </p:cNvPr>
            <p:cNvSpPr/>
            <p:nvPr/>
          </p:nvSpPr>
          <p:spPr>
            <a:xfrm rot="10800000">
              <a:off x="3284221" y="5325375"/>
              <a:ext cx="511728" cy="147495"/>
            </a:xfrm>
            <a:prstGeom prst="rightArrow">
              <a:avLst/>
            </a:prstGeom>
            <a:solidFill>
              <a:srgbClr val="EE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4174294" y="8588085"/>
            <a:ext cx="678931" cy="578840"/>
            <a:chOff x="3191933" y="5113234"/>
            <a:chExt cx="678931" cy="578840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xmlns="" id="{7E9D4301-3A5A-4A12-BB83-679D38454518}"/>
                </a:ext>
              </a:extLst>
            </p:cNvPr>
            <p:cNvGrpSpPr/>
            <p:nvPr/>
          </p:nvGrpSpPr>
          <p:grpSpPr>
            <a:xfrm>
              <a:off x="3191933" y="5113234"/>
              <a:ext cx="678931" cy="578840"/>
              <a:chOff x="1971412" y="3011648"/>
              <a:chExt cx="678931" cy="57884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971412" y="3011648"/>
                <a:ext cx="678931" cy="5788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dirty="0"/>
              </a:p>
              <a:p>
                <a:pPr algn="ctr"/>
                <a:endParaRPr lang="en-GB" sz="1050" dirty="0"/>
              </a:p>
              <a:p>
                <a:pPr algn="ctr"/>
                <a:r>
                  <a:rPr lang="en-GB" sz="105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OvS 2</a:t>
                </a:r>
              </a:p>
            </p:txBody>
          </p:sp>
          <p:sp>
            <p:nvSpPr>
              <p:cNvPr id="216" name="Arrow: Right 26">
                <a:extLst>
                  <a:ext uri="{FF2B5EF4-FFF2-40B4-BE49-F238E27FC236}">
                    <a16:creationId xmlns:a16="http://schemas.microsoft.com/office/drawing/2014/main" xmlns="" id="{D30171E1-25A9-4973-A44A-E1EFFA61D44A}"/>
                  </a:ext>
                </a:extLst>
              </p:cNvPr>
              <p:cNvSpPr/>
              <p:nvPr/>
            </p:nvSpPr>
            <p:spPr>
              <a:xfrm>
                <a:off x="2069862" y="3070221"/>
                <a:ext cx="511728" cy="147495"/>
              </a:xfrm>
              <a:prstGeom prst="rightArrow">
                <a:avLst/>
              </a:prstGeom>
              <a:solidFill>
                <a:srgbClr val="EE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/>
              </a:p>
            </p:txBody>
          </p:sp>
        </p:grpSp>
        <p:sp>
          <p:nvSpPr>
            <p:cNvPr id="213" name="Arrow: Right 26">
              <a:extLst>
                <a:ext uri="{FF2B5EF4-FFF2-40B4-BE49-F238E27FC236}">
                  <a16:creationId xmlns:a16="http://schemas.microsoft.com/office/drawing/2014/main" xmlns="" id="{D30171E1-25A9-4973-A44A-E1EFFA61D44A}"/>
                </a:ext>
              </a:extLst>
            </p:cNvPr>
            <p:cNvSpPr/>
            <p:nvPr/>
          </p:nvSpPr>
          <p:spPr>
            <a:xfrm rot="10800000">
              <a:off x="3284221" y="5325375"/>
              <a:ext cx="511728" cy="147495"/>
            </a:xfrm>
            <a:prstGeom prst="rightArrow">
              <a:avLst/>
            </a:prstGeom>
            <a:solidFill>
              <a:srgbClr val="EE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6283463" y="8592881"/>
            <a:ext cx="678931" cy="578840"/>
            <a:chOff x="3191933" y="5113234"/>
            <a:chExt cx="678931" cy="578840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xmlns="" id="{7E9D4301-3A5A-4A12-BB83-679D38454518}"/>
                </a:ext>
              </a:extLst>
            </p:cNvPr>
            <p:cNvGrpSpPr/>
            <p:nvPr/>
          </p:nvGrpSpPr>
          <p:grpSpPr>
            <a:xfrm>
              <a:off x="3191933" y="5113234"/>
              <a:ext cx="678931" cy="578840"/>
              <a:chOff x="1971412" y="3011648"/>
              <a:chExt cx="678931" cy="57884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971412" y="3011648"/>
                <a:ext cx="678931" cy="5788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dirty="0"/>
              </a:p>
              <a:p>
                <a:pPr algn="ctr"/>
                <a:endParaRPr lang="en-GB" sz="1050" dirty="0"/>
              </a:p>
              <a:p>
                <a:pPr algn="ctr"/>
                <a:r>
                  <a:rPr lang="en-GB" sz="105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OvS 3</a:t>
                </a:r>
              </a:p>
            </p:txBody>
          </p:sp>
          <p:sp>
            <p:nvSpPr>
              <p:cNvPr id="222" name="Arrow: Right 26">
                <a:extLst>
                  <a:ext uri="{FF2B5EF4-FFF2-40B4-BE49-F238E27FC236}">
                    <a16:creationId xmlns:a16="http://schemas.microsoft.com/office/drawing/2014/main" xmlns="" id="{D30171E1-25A9-4973-A44A-E1EFFA61D44A}"/>
                  </a:ext>
                </a:extLst>
              </p:cNvPr>
              <p:cNvSpPr/>
              <p:nvPr/>
            </p:nvSpPr>
            <p:spPr>
              <a:xfrm>
                <a:off x="2069862" y="3070221"/>
                <a:ext cx="511728" cy="147495"/>
              </a:xfrm>
              <a:prstGeom prst="rightArrow">
                <a:avLst/>
              </a:prstGeom>
              <a:solidFill>
                <a:srgbClr val="EE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/>
              </a:p>
            </p:txBody>
          </p:sp>
        </p:grpSp>
        <p:sp>
          <p:nvSpPr>
            <p:cNvPr id="220" name="Arrow: Right 26">
              <a:extLst>
                <a:ext uri="{FF2B5EF4-FFF2-40B4-BE49-F238E27FC236}">
                  <a16:creationId xmlns:a16="http://schemas.microsoft.com/office/drawing/2014/main" xmlns="" id="{D30171E1-25A9-4973-A44A-E1EFFA61D44A}"/>
                </a:ext>
              </a:extLst>
            </p:cNvPr>
            <p:cNvSpPr/>
            <p:nvPr/>
          </p:nvSpPr>
          <p:spPr>
            <a:xfrm rot="10800000">
              <a:off x="3284221" y="5325375"/>
              <a:ext cx="511728" cy="147495"/>
            </a:xfrm>
            <a:prstGeom prst="rightArrow">
              <a:avLst/>
            </a:prstGeom>
            <a:solidFill>
              <a:srgbClr val="EE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7758545" y="8601141"/>
            <a:ext cx="678931" cy="578840"/>
            <a:chOff x="3191933" y="5113234"/>
            <a:chExt cx="678931" cy="578840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xmlns="" id="{7E9D4301-3A5A-4A12-BB83-679D38454518}"/>
                </a:ext>
              </a:extLst>
            </p:cNvPr>
            <p:cNvGrpSpPr/>
            <p:nvPr/>
          </p:nvGrpSpPr>
          <p:grpSpPr>
            <a:xfrm>
              <a:off x="3191933" y="5113234"/>
              <a:ext cx="678931" cy="578840"/>
              <a:chOff x="1971412" y="3011648"/>
              <a:chExt cx="678931" cy="578840"/>
            </a:xfrm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971412" y="3011648"/>
                <a:ext cx="678931" cy="5788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dirty="0"/>
              </a:p>
              <a:p>
                <a:pPr algn="ctr"/>
                <a:endParaRPr lang="en-GB" sz="1050" dirty="0"/>
              </a:p>
              <a:p>
                <a:pPr algn="ctr"/>
                <a:r>
                  <a:rPr lang="en-GB" sz="105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OvS 4</a:t>
                </a:r>
              </a:p>
            </p:txBody>
          </p:sp>
          <p:sp>
            <p:nvSpPr>
              <p:cNvPr id="230" name="Arrow: Right 26">
                <a:extLst>
                  <a:ext uri="{FF2B5EF4-FFF2-40B4-BE49-F238E27FC236}">
                    <a16:creationId xmlns:a16="http://schemas.microsoft.com/office/drawing/2014/main" xmlns="" id="{D30171E1-25A9-4973-A44A-E1EFFA61D44A}"/>
                  </a:ext>
                </a:extLst>
              </p:cNvPr>
              <p:cNvSpPr/>
              <p:nvPr/>
            </p:nvSpPr>
            <p:spPr>
              <a:xfrm>
                <a:off x="2069862" y="3070221"/>
                <a:ext cx="511728" cy="147495"/>
              </a:xfrm>
              <a:prstGeom prst="rightArrow">
                <a:avLst/>
              </a:prstGeom>
              <a:solidFill>
                <a:srgbClr val="EE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/>
              </a:p>
            </p:txBody>
          </p:sp>
        </p:grpSp>
        <p:sp>
          <p:nvSpPr>
            <p:cNvPr id="227" name="Arrow: Right 26">
              <a:extLst>
                <a:ext uri="{FF2B5EF4-FFF2-40B4-BE49-F238E27FC236}">
                  <a16:creationId xmlns:a16="http://schemas.microsoft.com/office/drawing/2014/main" xmlns="" id="{D30171E1-25A9-4973-A44A-E1EFFA61D44A}"/>
                </a:ext>
              </a:extLst>
            </p:cNvPr>
            <p:cNvSpPr/>
            <p:nvPr/>
          </p:nvSpPr>
          <p:spPr>
            <a:xfrm rot="10800000">
              <a:off x="3284221" y="5325375"/>
              <a:ext cx="511728" cy="147495"/>
            </a:xfrm>
            <a:prstGeom prst="rightArrow">
              <a:avLst/>
            </a:prstGeom>
            <a:solidFill>
              <a:srgbClr val="EE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3707882" y="9678281"/>
            <a:ext cx="1611753" cy="595809"/>
            <a:chOff x="5373125" y="4597114"/>
            <a:chExt cx="1611753" cy="595809"/>
          </a:xfrm>
        </p:grpSpPr>
        <p:sp>
          <p:nvSpPr>
            <p:cNvPr id="233" name="Rectangle 232"/>
            <p:cNvSpPr/>
            <p:nvPr/>
          </p:nvSpPr>
          <p:spPr>
            <a:xfrm>
              <a:off x="5373125" y="4597114"/>
              <a:ext cx="1611753" cy="5958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Host 2 – Ubuntu Container</a:t>
              </a:r>
            </a:p>
            <a:p>
              <a:pPr algn="ctr"/>
              <a:endPara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5536992" y="4857703"/>
              <a:ext cx="1245247" cy="27235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OSSIM HIDS Agent</a:t>
              </a: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5817051" y="9678280"/>
            <a:ext cx="1611753" cy="595809"/>
            <a:chOff x="5373125" y="4597114"/>
            <a:chExt cx="1611753" cy="595809"/>
          </a:xfrm>
        </p:grpSpPr>
        <p:sp>
          <p:nvSpPr>
            <p:cNvPr id="237" name="Rectangle 236"/>
            <p:cNvSpPr/>
            <p:nvPr/>
          </p:nvSpPr>
          <p:spPr>
            <a:xfrm>
              <a:off x="5373125" y="4597114"/>
              <a:ext cx="1611753" cy="5958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Host 3 – Ubuntu Container</a:t>
              </a:r>
            </a:p>
            <a:p>
              <a:pPr algn="ctr"/>
              <a:endPara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5536992" y="4857703"/>
              <a:ext cx="1245247" cy="27235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OSSIM HIDS Agent</a:t>
              </a: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7749877" y="9661414"/>
            <a:ext cx="1611753" cy="595809"/>
            <a:chOff x="5373125" y="4597114"/>
            <a:chExt cx="1611753" cy="595809"/>
          </a:xfrm>
        </p:grpSpPr>
        <p:sp>
          <p:nvSpPr>
            <p:cNvPr id="242" name="Rectangle 241"/>
            <p:cNvSpPr/>
            <p:nvPr/>
          </p:nvSpPr>
          <p:spPr>
            <a:xfrm>
              <a:off x="5373125" y="4597114"/>
              <a:ext cx="1611753" cy="5958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Host 4 – Ubuntu Container</a:t>
              </a:r>
            </a:p>
            <a:p>
              <a:pPr algn="ctr"/>
              <a:endPara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43" name="Rounded Rectangle 242"/>
            <p:cNvSpPr/>
            <p:nvPr/>
          </p:nvSpPr>
          <p:spPr>
            <a:xfrm>
              <a:off x="5536992" y="4857703"/>
              <a:ext cx="1245247" cy="27235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OSSIM HIDS Agent</a:t>
              </a: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8626555" y="6080548"/>
            <a:ext cx="2285486" cy="1522674"/>
            <a:chOff x="9197109" y="2615818"/>
            <a:chExt cx="2285486" cy="1522674"/>
          </a:xfrm>
        </p:grpSpPr>
        <p:sp>
          <p:nvSpPr>
            <p:cNvPr id="306" name="Rectangle 305"/>
            <p:cNvSpPr/>
            <p:nvPr/>
          </p:nvSpPr>
          <p:spPr>
            <a:xfrm>
              <a:off x="9244158" y="2741506"/>
              <a:ext cx="2238437" cy="12484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9197109" y="2615818"/>
              <a:ext cx="2285486" cy="1522674"/>
              <a:chOff x="969472" y="3549936"/>
              <a:chExt cx="2285486" cy="1522674"/>
            </a:xfrm>
          </p:grpSpPr>
          <p:sp>
            <p:nvSpPr>
              <p:cNvPr id="308" name="Rounded Rectangle 307"/>
              <p:cNvSpPr/>
              <p:nvPr/>
            </p:nvSpPr>
            <p:spPr>
              <a:xfrm>
                <a:off x="969472" y="3568390"/>
                <a:ext cx="2285486" cy="150422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5" y="4456837"/>
                <a:ext cx="1001450" cy="3040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Database</a:t>
                </a:r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6" y="4169177"/>
                <a:ext cx="1001449" cy="2925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Log Collector</a:t>
                </a:r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6" y="3838645"/>
                <a:ext cx="1001450" cy="3298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Visualisation Engine</a:t>
                </a:r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2112215" y="3838645"/>
                <a:ext cx="1001449" cy="922277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Front-End</a:t>
                </a: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0766" y="3549936"/>
                <a:ext cx="2002898" cy="297227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SIEM</a:t>
                </a:r>
              </a:p>
            </p:txBody>
          </p:sp>
        </p:grpSp>
      </p:grpSp>
      <p:sp>
        <p:nvSpPr>
          <p:cNvPr id="322" name="Cloud 321"/>
          <p:cNvSpPr/>
          <p:nvPr/>
        </p:nvSpPr>
        <p:spPr>
          <a:xfrm>
            <a:off x="5063161" y="6534197"/>
            <a:ext cx="1134930" cy="611735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Gateway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3159" y="4144041"/>
            <a:ext cx="2821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PT Sans Narrow" charset="-52"/>
                <a:ea typeface="PT Sans Narrow" charset="-52"/>
                <a:cs typeface="PT Sans Narrow" charset="-52"/>
              </a:rPr>
              <a:t>SIEM Automated Response </a:t>
            </a:r>
          </a:p>
          <a:p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Software-Defined Network: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8767849" y="5564685"/>
            <a:ext cx="2002898" cy="29722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Threat Detection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8767849" y="5027956"/>
            <a:ext cx="2002898" cy="297227"/>
          </a:xfrm>
          <a:prstGeom prst="rect">
            <a:avLst/>
          </a:prstGeom>
          <a:solidFill>
            <a:srgbClr val="00F9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Automated Threat Response</a:t>
            </a:r>
            <a:endParaRPr lang="en-GB" sz="12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9769298" y="5861912"/>
            <a:ext cx="0" cy="20790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9769298" y="5325181"/>
            <a:ext cx="0" cy="23950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287" idx="3"/>
          </p:cNvCxnSpPr>
          <p:nvPr/>
        </p:nvCxnSpPr>
        <p:spPr>
          <a:xfrm flipH="1">
            <a:off x="2382733" y="5176570"/>
            <a:ext cx="6385121" cy="1643365"/>
          </a:xfrm>
          <a:prstGeom prst="straightConnector1">
            <a:avLst/>
          </a:prstGeom>
          <a:ln w="22225">
            <a:solidFill>
              <a:srgbClr val="00F9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6" idx="1"/>
            <a:endCxn id="322" idx="0"/>
          </p:cNvCxnSpPr>
          <p:nvPr/>
        </p:nvCxnSpPr>
        <p:spPr>
          <a:xfrm flipH="1">
            <a:off x="6197147" y="6830456"/>
            <a:ext cx="2476459" cy="9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05789" y="9152879"/>
            <a:ext cx="67893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3045254" y="9159222"/>
            <a:ext cx="1" cy="5113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5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8531" y="5456742"/>
            <a:ext cx="2238437" cy="1391252"/>
            <a:chOff x="608529" y="2592699"/>
            <a:chExt cx="2238437" cy="1391252"/>
          </a:xfrm>
        </p:grpSpPr>
        <p:sp>
          <p:nvSpPr>
            <p:cNvPr id="5" name="Rectangle 4"/>
            <p:cNvSpPr/>
            <p:nvPr/>
          </p:nvSpPr>
          <p:spPr>
            <a:xfrm>
              <a:off x="608529" y="2730450"/>
              <a:ext cx="2238437" cy="12535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09372" y="2592699"/>
              <a:ext cx="2002898" cy="1210593"/>
              <a:chOff x="1110766" y="3717594"/>
              <a:chExt cx="2002898" cy="12105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5" y="4624102"/>
                <a:ext cx="1001450" cy="304085"/>
              </a:xfrm>
              <a:prstGeom prst="rect">
                <a:avLst/>
              </a:prstGeom>
              <a:solidFill>
                <a:srgbClr val="8EFA00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Control Plane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6" y="4336442"/>
                <a:ext cx="1001449" cy="292548"/>
              </a:xfrm>
              <a:prstGeom prst="rect">
                <a:avLst/>
              </a:prstGeom>
              <a:solidFill>
                <a:srgbClr val="8EFA00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APIs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6" y="4005910"/>
                <a:ext cx="1001450" cy="329877"/>
              </a:xfrm>
              <a:prstGeom prst="rect">
                <a:avLst/>
              </a:prstGeom>
              <a:solidFill>
                <a:srgbClr val="8EFA00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OpenFlow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2112215" y="4005910"/>
                <a:ext cx="1001449" cy="9222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Front-End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0766" y="3717594"/>
                <a:ext cx="2002898" cy="297227"/>
              </a:xfrm>
              <a:prstGeom prst="rect">
                <a:avLst/>
              </a:prstGeom>
              <a:solidFill>
                <a:srgbClr val="8EFA00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OpenDaylight SDN Controller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9197109" y="6384258"/>
            <a:ext cx="2285486" cy="1534073"/>
            <a:chOff x="9197109" y="2604419"/>
            <a:chExt cx="2285486" cy="1534073"/>
          </a:xfrm>
        </p:grpSpPr>
        <p:sp>
          <p:nvSpPr>
            <p:cNvPr id="13" name="Rectangle 12"/>
            <p:cNvSpPr/>
            <p:nvPr/>
          </p:nvSpPr>
          <p:spPr>
            <a:xfrm>
              <a:off x="9244158" y="2683272"/>
              <a:ext cx="2238437" cy="13066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197109" y="2604419"/>
              <a:ext cx="2285486" cy="1534073"/>
              <a:chOff x="969472" y="3538537"/>
              <a:chExt cx="2285486" cy="153407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969472" y="3568390"/>
                <a:ext cx="2285486" cy="150422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5" y="4456837"/>
                <a:ext cx="1001450" cy="30408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Database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6" y="4169177"/>
                <a:ext cx="1001449" cy="29254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Log Collector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1456" y="3838645"/>
                <a:ext cx="1001450" cy="32987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Visualisation Engine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2112215" y="3838645"/>
                <a:ext cx="1001449" cy="92227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Front-End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110766" y="3538537"/>
                <a:ext cx="2002898" cy="29722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AlienVault OSSIM SIEM</a:t>
                </a:r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 flipV="1">
            <a:off x="3531399" y="7769779"/>
            <a:ext cx="6831978" cy="2198080"/>
          </a:xfrm>
          <a:prstGeom prst="line">
            <a:avLst/>
          </a:prstGeom>
          <a:ln w="158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00298" y="7769779"/>
            <a:ext cx="5363081" cy="219808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407860" y="7116446"/>
            <a:ext cx="1836298" cy="787971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694952" y="7116446"/>
            <a:ext cx="3549206" cy="787971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7" idx="1"/>
            <a:endCxn id="5" idx="2"/>
          </p:cNvCxnSpPr>
          <p:nvPr/>
        </p:nvCxnSpPr>
        <p:spPr>
          <a:xfrm flipH="1" flipV="1">
            <a:off x="1727748" y="6847996"/>
            <a:ext cx="5028616" cy="2339449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5" idx="2"/>
          </p:cNvCxnSpPr>
          <p:nvPr/>
        </p:nvCxnSpPr>
        <p:spPr>
          <a:xfrm flipH="1" flipV="1">
            <a:off x="1727748" y="6847994"/>
            <a:ext cx="2934284" cy="202132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5" idx="2"/>
          </p:cNvCxnSpPr>
          <p:nvPr/>
        </p:nvCxnSpPr>
        <p:spPr>
          <a:xfrm flipH="1" flipV="1">
            <a:off x="1727748" y="6847994"/>
            <a:ext cx="6498454" cy="202132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>
          <a:xfrm>
            <a:off x="5284359" y="5941035"/>
            <a:ext cx="1481959" cy="79878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Gateway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7E9D4301-3A5A-4A12-BB83-679D38454518}"/>
              </a:ext>
            </a:extLst>
          </p:cNvPr>
          <p:cNvGrpSpPr/>
          <p:nvPr/>
        </p:nvGrpSpPr>
        <p:grpSpPr>
          <a:xfrm>
            <a:off x="3191935" y="8893071"/>
            <a:ext cx="678931" cy="578840"/>
            <a:chOff x="1971412" y="3011648"/>
            <a:chExt cx="678931" cy="578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1971412" y="3011648"/>
              <a:ext cx="678931" cy="578840"/>
            </a:xfrm>
            <a:prstGeom prst="rect">
              <a:avLst/>
            </a:prstGeom>
            <a:solidFill>
              <a:srgbClr val="8EF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34" name="Arrow: Right 26">
              <a:extLst>
                <a:ext uri="{FF2B5EF4-FFF2-40B4-BE49-F238E27FC236}">
                  <a16:creationId xmlns:a16="http://schemas.microsoft.com/office/drawing/2014/main" xmlns="" id="{D30171E1-25A9-4973-A44A-E1EFFA61D44A}"/>
                </a:ext>
              </a:extLst>
            </p:cNvPr>
            <p:cNvSpPr/>
            <p:nvPr/>
          </p:nvSpPr>
          <p:spPr>
            <a:xfrm>
              <a:off x="2067178" y="3080259"/>
              <a:ext cx="511728" cy="201335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35" name="Arrow: Right 27">
              <a:extLst>
                <a:ext uri="{FF2B5EF4-FFF2-40B4-BE49-F238E27FC236}">
                  <a16:creationId xmlns:a16="http://schemas.microsoft.com/office/drawing/2014/main" xmlns="" id="{F3215935-DFDB-42F7-8BD1-26F05B98284F}"/>
                </a:ext>
              </a:extLst>
            </p:cNvPr>
            <p:cNvSpPr/>
            <p:nvPr/>
          </p:nvSpPr>
          <p:spPr>
            <a:xfrm rot="10800000">
              <a:off x="2058787" y="3328433"/>
              <a:ext cx="511728" cy="201335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7E9D4301-3A5A-4A12-BB83-679D38454518}"/>
              </a:ext>
            </a:extLst>
          </p:cNvPr>
          <p:cNvGrpSpPr/>
          <p:nvPr/>
        </p:nvGrpSpPr>
        <p:grpSpPr>
          <a:xfrm>
            <a:off x="6756366" y="8898023"/>
            <a:ext cx="678931" cy="578840"/>
            <a:chOff x="1971412" y="3011648"/>
            <a:chExt cx="678931" cy="57884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1971412" y="3011648"/>
              <a:ext cx="678931" cy="578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38" name="Arrow: Right 26">
              <a:extLst>
                <a:ext uri="{FF2B5EF4-FFF2-40B4-BE49-F238E27FC236}">
                  <a16:creationId xmlns:a16="http://schemas.microsoft.com/office/drawing/2014/main" xmlns="" id="{D30171E1-25A9-4973-A44A-E1EFFA61D44A}"/>
                </a:ext>
              </a:extLst>
            </p:cNvPr>
            <p:cNvSpPr/>
            <p:nvPr/>
          </p:nvSpPr>
          <p:spPr>
            <a:xfrm>
              <a:off x="2067178" y="3080259"/>
              <a:ext cx="511728" cy="201335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39" name="Arrow: Right 27">
              <a:extLst>
                <a:ext uri="{FF2B5EF4-FFF2-40B4-BE49-F238E27FC236}">
                  <a16:creationId xmlns:a16="http://schemas.microsoft.com/office/drawing/2014/main" xmlns="" id="{F3215935-DFDB-42F7-8BD1-26F05B98284F}"/>
                </a:ext>
              </a:extLst>
            </p:cNvPr>
            <p:cNvSpPr/>
            <p:nvPr/>
          </p:nvSpPr>
          <p:spPr>
            <a:xfrm rot="10800000">
              <a:off x="2058787" y="3328433"/>
              <a:ext cx="511728" cy="201335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832575" y="9967861"/>
            <a:ext cx="1397648" cy="511937"/>
            <a:chOff x="2035065" y="2164975"/>
            <a:chExt cx="1397648" cy="511937"/>
          </a:xfrm>
        </p:grpSpPr>
        <p:sp>
          <p:nvSpPr>
            <p:cNvPr id="41" name="Rounded Rectangle 40"/>
            <p:cNvSpPr/>
            <p:nvPr/>
          </p:nvSpPr>
          <p:spPr>
            <a:xfrm>
              <a:off x="2035065" y="2164975"/>
              <a:ext cx="1397648" cy="511937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Ubuntu</a:t>
              </a:r>
            </a:p>
            <a:p>
              <a:pPr algn="ctr"/>
              <a:endPara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187465" y="2406895"/>
              <a:ext cx="1131172" cy="24740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OSSIM Agent 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01472" y="9967860"/>
            <a:ext cx="1397648" cy="511937"/>
            <a:chOff x="2035065" y="2164975"/>
            <a:chExt cx="1397648" cy="511937"/>
          </a:xfrm>
        </p:grpSpPr>
        <p:sp>
          <p:nvSpPr>
            <p:cNvPr id="44" name="Rounded Rectangle 43"/>
            <p:cNvSpPr/>
            <p:nvPr/>
          </p:nvSpPr>
          <p:spPr>
            <a:xfrm>
              <a:off x="2035065" y="2164975"/>
              <a:ext cx="1397648" cy="5119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Ubuntu</a:t>
              </a:r>
            </a:p>
            <a:p>
              <a:pPr algn="ctr"/>
              <a:endPara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187465" y="2406895"/>
              <a:ext cx="1131172" cy="24740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OSSIM Agent 1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397944" y="9967859"/>
            <a:ext cx="1397648" cy="511937"/>
            <a:chOff x="2035065" y="2164975"/>
            <a:chExt cx="1397648" cy="511937"/>
          </a:xfrm>
        </p:grpSpPr>
        <p:sp>
          <p:nvSpPr>
            <p:cNvPr id="47" name="Rounded Rectangle 46"/>
            <p:cNvSpPr/>
            <p:nvPr/>
          </p:nvSpPr>
          <p:spPr>
            <a:xfrm>
              <a:off x="2035065" y="2164975"/>
              <a:ext cx="1397648" cy="5119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Ubuntu</a:t>
              </a:r>
            </a:p>
            <a:p>
              <a:pPr algn="ctr"/>
              <a:endPara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187465" y="2406895"/>
              <a:ext cx="1131172" cy="24740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OSSIM Agent 1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866842" y="9967858"/>
            <a:ext cx="1397648" cy="511937"/>
            <a:chOff x="2035065" y="2164975"/>
            <a:chExt cx="1397648" cy="511937"/>
          </a:xfrm>
        </p:grpSpPr>
        <p:sp>
          <p:nvSpPr>
            <p:cNvPr id="50" name="Rounded Rectangle 49"/>
            <p:cNvSpPr/>
            <p:nvPr/>
          </p:nvSpPr>
          <p:spPr>
            <a:xfrm>
              <a:off x="2035065" y="2164975"/>
              <a:ext cx="1397648" cy="511937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Ubuntu</a:t>
              </a:r>
            </a:p>
            <a:p>
              <a:pPr algn="ctr"/>
              <a:endPara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187465" y="2406895"/>
              <a:ext cx="1131172" cy="24740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OSSIM Agent 1</a:t>
              </a:r>
            </a:p>
          </p:txBody>
        </p:sp>
      </p:grpSp>
      <p:cxnSp>
        <p:nvCxnSpPr>
          <p:cNvPr id="52" name="Straight Connector 51"/>
          <p:cNvCxnSpPr/>
          <p:nvPr/>
        </p:nvCxnSpPr>
        <p:spPr>
          <a:xfrm>
            <a:off x="5694954" y="7904415"/>
            <a:ext cx="6638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181583" y="6761275"/>
            <a:ext cx="854907" cy="876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036490" y="6761275"/>
            <a:ext cx="858001" cy="876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7E9D4301-3A5A-4A12-BB83-679D38454518}"/>
              </a:ext>
            </a:extLst>
          </p:cNvPr>
          <p:cNvGrpSpPr/>
          <p:nvPr/>
        </p:nvGrpSpPr>
        <p:grpSpPr>
          <a:xfrm>
            <a:off x="8226202" y="8893071"/>
            <a:ext cx="678931" cy="578840"/>
            <a:chOff x="1971412" y="3011648"/>
            <a:chExt cx="678931" cy="57884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1971412" y="3011648"/>
              <a:ext cx="678931" cy="578840"/>
            </a:xfrm>
            <a:prstGeom prst="rect">
              <a:avLst/>
            </a:prstGeom>
            <a:solidFill>
              <a:srgbClr val="00F9A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61" name="Arrow: Right 26">
              <a:extLst>
                <a:ext uri="{FF2B5EF4-FFF2-40B4-BE49-F238E27FC236}">
                  <a16:creationId xmlns:a16="http://schemas.microsoft.com/office/drawing/2014/main" xmlns="" id="{D30171E1-25A9-4973-A44A-E1EFFA61D44A}"/>
                </a:ext>
              </a:extLst>
            </p:cNvPr>
            <p:cNvSpPr/>
            <p:nvPr/>
          </p:nvSpPr>
          <p:spPr>
            <a:xfrm>
              <a:off x="2067178" y="3080259"/>
              <a:ext cx="511728" cy="201335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62" name="Arrow: Right 27">
              <a:extLst>
                <a:ext uri="{FF2B5EF4-FFF2-40B4-BE49-F238E27FC236}">
                  <a16:creationId xmlns:a16="http://schemas.microsoft.com/office/drawing/2014/main" xmlns="" id="{F3215935-DFDB-42F7-8BD1-26F05B98284F}"/>
                </a:ext>
              </a:extLst>
            </p:cNvPr>
            <p:cNvSpPr/>
            <p:nvPr/>
          </p:nvSpPr>
          <p:spPr>
            <a:xfrm rot="10800000">
              <a:off x="2058787" y="3328433"/>
              <a:ext cx="511728" cy="201335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cxnSp>
        <p:nvCxnSpPr>
          <p:cNvPr id="63" name="Straight Connector 62"/>
          <p:cNvCxnSpPr>
            <a:endCxn id="20" idx="0"/>
          </p:cNvCxnSpPr>
          <p:nvPr/>
        </p:nvCxnSpPr>
        <p:spPr>
          <a:xfrm flipH="1">
            <a:off x="3531401" y="8226650"/>
            <a:ext cx="1650183" cy="676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113" idx="0"/>
          </p:cNvCxnSpPr>
          <p:nvPr/>
        </p:nvCxnSpPr>
        <p:spPr>
          <a:xfrm flipH="1">
            <a:off x="5011249" y="8158990"/>
            <a:ext cx="170334" cy="7419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883338" y="8193835"/>
            <a:ext cx="212492" cy="704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883338" y="8193835"/>
            <a:ext cx="1682328" cy="699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011449" y="9494216"/>
            <a:ext cx="1201" cy="4959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26" idx="3"/>
          </p:cNvCxnSpPr>
          <p:nvPr/>
        </p:nvCxnSpPr>
        <p:spPr>
          <a:xfrm flipH="1">
            <a:off x="3870866" y="9182491"/>
            <a:ext cx="7911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5340962" y="9182491"/>
            <a:ext cx="1415402" cy="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095830" y="9476863"/>
            <a:ext cx="938" cy="4909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435297" y="9182491"/>
            <a:ext cx="790905" cy="4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4645909" y="7614995"/>
            <a:ext cx="1049045" cy="578840"/>
            <a:chOff x="3972022" y="3524762"/>
            <a:chExt cx="1049045" cy="578840"/>
          </a:xfrm>
          <a:solidFill>
            <a:schemeClr val="bg1"/>
          </a:solidFill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3972022" y="3524762"/>
              <a:ext cx="1049045" cy="5788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6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76398" y="3663699"/>
              <a:ext cx="104227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PT Sans Narrow" charset="-52"/>
                  <a:ea typeface="PT Sans Narrow" charset="-52"/>
                  <a:cs typeface="PT Sans Narrow" charset="-52"/>
                </a:rPr>
                <a:t>vSRX Firewall</a:t>
              </a:r>
              <a:endParaRPr lang="en-US" sz="1400" dirty="0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6358817" y="7614995"/>
            <a:ext cx="1049045" cy="578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6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63159" y="4784099"/>
            <a:ext cx="2821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PT Sans Narrow" charset="-52"/>
                <a:ea typeface="PT Sans Narrow" charset="-52"/>
                <a:cs typeface="PT Sans Narrow" charset="-52"/>
              </a:rPr>
              <a:t>SIEM Automated Response </a:t>
            </a:r>
          </a:p>
          <a:p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Software-Defined Network:</a:t>
            </a:r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 flipH="1" flipV="1">
            <a:off x="1716801" y="6871057"/>
            <a:ext cx="1464185" cy="2334497"/>
          </a:xfrm>
          <a:prstGeom prst="line">
            <a:avLst/>
          </a:prstGeom>
          <a:ln w="19050">
            <a:solidFill>
              <a:srgbClr val="8EFA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9095772" y="10260945"/>
            <a:ext cx="642235" cy="23015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T Sans Narrow" charset="-52"/>
                <a:ea typeface="PT Sans Narrow" charset="-52"/>
                <a:cs typeface="PT Sans Narrow" charset="-52"/>
              </a:rPr>
              <a:t>Virus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9338403" y="5623255"/>
            <a:ext cx="2002898" cy="297227"/>
          </a:xfrm>
          <a:prstGeom prst="rect">
            <a:avLst/>
          </a:prstGeom>
          <a:solidFill>
            <a:srgbClr val="8EFA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Automated Threat Response</a:t>
            </a:r>
          </a:p>
        </p:txBody>
      </p:sp>
      <p:cxnSp>
        <p:nvCxnSpPr>
          <p:cNvPr id="97" name="Straight Arrow Connector 96"/>
          <p:cNvCxnSpPr>
            <a:stCxn id="20" idx="0"/>
            <a:endCxn id="94" idx="2"/>
          </p:cNvCxnSpPr>
          <p:nvPr/>
        </p:nvCxnSpPr>
        <p:spPr>
          <a:xfrm flipV="1">
            <a:off x="10339852" y="5920480"/>
            <a:ext cx="0" cy="4637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1"/>
          </p:cNvCxnSpPr>
          <p:nvPr/>
        </p:nvCxnSpPr>
        <p:spPr>
          <a:xfrm flipH="1" flipV="1">
            <a:off x="2947809" y="5767340"/>
            <a:ext cx="6390594" cy="4529"/>
          </a:xfrm>
          <a:prstGeom prst="straightConnector1">
            <a:avLst/>
          </a:prstGeom>
          <a:ln w="22225">
            <a:solidFill>
              <a:srgbClr val="8EF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18867804">
            <a:off x="3369466" y="9348989"/>
            <a:ext cx="358847" cy="326386"/>
            <a:chOff x="4084619" y="273269"/>
            <a:chExt cx="337725" cy="30717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4266447" y="273269"/>
              <a:ext cx="0" cy="307175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4084617" y="421601"/>
              <a:ext cx="337725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/>
          <p:cNvSpPr/>
          <p:nvPr/>
        </p:nvSpPr>
        <p:spPr>
          <a:xfrm>
            <a:off x="6392299" y="7756412"/>
            <a:ext cx="1042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PT Sans Narrow" charset="-52"/>
                <a:ea typeface="PT Sans Narrow" charset="-52"/>
                <a:cs typeface="PT Sans Narrow" charset="-52"/>
              </a:rPr>
              <a:t>vSRX Firewall</a:t>
            </a:r>
            <a:endParaRPr lang="en-US" sz="1400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7E9D4301-3A5A-4A12-BB83-679D38454518}"/>
              </a:ext>
            </a:extLst>
          </p:cNvPr>
          <p:cNvGrpSpPr/>
          <p:nvPr/>
        </p:nvGrpSpPr>
        <p:grpSpPr>
          <a:xfrm>
            <a:off x="4671785" y="8900939"/>
            <a:ext cx="678931" cy="578840"/>
            <a:chOff x="1971412" y="3011648"/>
            <a:chExt cx="678931" cy="57884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1971412" y="3011648"/>
              <a:ext cx="678931" cy="578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15" name="Arrow: Right 26">
              <a:extLst>
                <a:ext uri="{FF2B5EF4-FFF2-40B4-BE49-F238E27FC236}">
                  <a16:creationId xmlns:a16="http://schemas.microsoft.com/office/drawing/2014/main" xmlns="" id="{D30171E1-25A9-4973-A44A-E1EFFA61D44A}"/>
                </a:ext>
              </a:extLst>
            </p:cNvPr>
            <p:cNvSpPr/>
            <p:nvPr/>
          </p:nvSpPr>
          <p:spPr>
            <a:xfrm>
              <a:off x="2067178" y="3080259"/>
              <a:ext cx="511728" cy="201335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  <p:sp>
          <p:nvSpPr>
            <p:cNvPr id="116" name="Arrow: Right 27">
              <a:extLst>
                <a:ext uri="{FF2B5EF4-FFF2-40B4-BE49-F238E27FC236}">
                  <a16:creationId xmlns:a16="http://schemas.microsoft.com/office/drawing/2014/main" xmlns="" id="{F3215935-DFDB-42F7-8BD1-26F05B98284F}"/>
                </a:ext>
              </a:extLst>
            </p:cNvPr>
            <p:cNvSpPr/>
            <p:nvPr/>
          </p:nvSpPr>
          <p:spPr>
            <a:xfrm rot="10800000">
              <a:off x="2058787" y="3328433"/>
              <a:ext cx="511728" cy="201335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</p:spTree>
    <p:extLst>
      <p:ext uri="{BB962C8B-B14F-4D97-AF65-F5344CB8AC3E}">
        <p14:creationId xmlns:p14="http://schemas.microsoft.com/office/powerpoint/2010/main" val="16869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loud 30"/>
          <p:cNvSpPr/>
          <p:nvPr/>
        </p:nvSpPr>
        <p:spPr>
          <a:xfrm>
            <a:off x="5459207" y="4302293"/>
            <a:ext cx="1481959" cy="79878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Gateway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304640" y="9205704"/>
            <a:ext cx="678931" cy="346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Switch</a:t>
            </a:r>
            <a:endParaRPr lang="en-GB" sz="1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672055" y="8057817"/>
            <a:ext cx="66386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1" idx="1"/>
          </p:cNvCxnSpPr>
          <p:nvPr/>
        </p:nvCxnSpPr>
        <p:spPr>
          <a:xfrm flipV="1">
            <a:off x="2158684" y="5100228"/>
            <a:ext cx="4041503" cy="2690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31" idx="1"/>
          </p:cNvCxnSpPr>
          <p:nvPr/>
        </p:nvCxnSpPr>
        <p:spPr>
          <a:xfrm flipV="1">
            <a:off x="3871593" y="5100228"/>
            <a:ext cx="2328594" cy="2690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9" idx="2"/>
            <a:endCxn id="33" idx="0"/>
          </p:cNvCxnSpPr>
          <p:nvPr/>
        </p:nvCxnSpPr>
        <p:spPr>
          <a:xfrm flipH="1">
            <a:off x="644106" y="8347237"/>
            <a:ext cx="1503427" cy="85846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9" idx="2"/>
            <a:endCxn id="172" idx="0"/>
          </p:cNvCxnSpPr>
          <p:nvPr/>
        </p:nvCxnSpPr>
        <p:spPr>
          <a:xfrm>
            <a:off x="2147533" y="8347237"/>
            <a:ext cx="2351" cy="86688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173" idx="0"/>
          </p:cNvCxnSpPr>
          <p:nvPr/>
        </p:nvCxnSpPr>
        <p:spPr>
          <a:xfrm>
            <a:off x="3860439" y="8347237"/>
            <a:ext cx="0" cy="85995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174" idx="1"/>
          </p:cNvCxnSpPr>
          <p:nvPr/>
        </p:nvCxnSpPr>
        <p:spPr>
          <a:xfrm>
            <a:off x="3903857" y="8356997"/>
            <a:ext cx="3993563" cy="108469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72" idx="2"/>
            <a:endCxn id="341" idx="7"/>
          </p:cNvCxnSpPr>
          <p:nvPr/>
        </p:nvCxnSpPr>
        <p:spPr>
          <a:xfrm flipH="1">
            <a:off x="1635727" y="9561076"/>
            <a:ext cx="514157" cy="764442"/>
          </a:xfrm>
          <a:prstGeom prst="line">
            <a:avLst/>
          </a:prstGeom>
          <a:ln w="19050">
            <a:solidFill>
              <a:srgbClr val="FF8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2" idx="1"/>
            <a:endCxn id="33" idx="3"/>
          </p:cNvCxnSpPr>
          <p:nvPr/>
        </p:nvCxnSpPr>
        <p:spPr>
          <a:xfrm flipH="1" flipV="1">
            <a:off x="983571" y="9379183"/>
            <a:ext cx="826847" cy="841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73" idx="2"/>
            <a:endCxn id="344" idx="7"/>
          </p:cNvCxnSpPr>
          <p:nvPr/>
        </p:nvCxnSpPr>
        <p:spPr>
          <a:xfrm flipH="1">
            <a:off x="3380033" y="9554149"/>
            <a:ext cx="480406" cy="771368"/>
          </a:xfrm>
          <a:prstGeom prst="line">
            <a:avLst/>
          </a:prstGeom>
          <a:ln w="19050">
            <a:solidFill>
              <a:srgbClr val="FF8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74" idx="3"/>
            <a:endCxn id="175" idx="1"/>
          </p:cNvCxnSpPr>
          <p:nvPr/>
        </p:nvCxnSpPr>
        <p:spPr>
          <a:xfrm>
            <a:off x="8576351" y="9441688"/>
            <a:ext cx="1048975" cy="1014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623010" y="7768397"/>
            <a:ext cx="1049045" cy="578840"/>
            <a:chOff x="3972022" y="3524762"/>
            <a:chExt cx="1049045" cy="578840"/>
          </a:xfrm>
          <a:solidFill>
            <a:schemeClr val="bg1"/>
          </a:solidFill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3972022" y="3524762"/>
              <a:ext cx="1049045" cy="5788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6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76398" y="3663699"/>
              <a:ext cx="100418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PT Sans Narrow" charset="-52"/>
                  <a:ea typeface="PT Sans Narrow" charset="-52"/>
                  <a:cs typeface="PT Sans Narrow" charset="-52"/>
                </a:rPr>
                <a:t>Router/Firewall</a:t>
              </a:r>
              <a:endParaRPr lang="en-US" sz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335918" y="7768397"/>
            <a:ext cx="1049045" cy="578840"/>
            <a:chOff x="3335918" y="7768397"/>
            <a:chExt cx="1049045" cy="57884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3335918" y="7768397"/>
              <a:ext cx="1049045" cy="578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369400" y="7909814"/>
              <a:ext cx="10041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PT Sans Narrow" charset="-52"/>
                  <a:ea typeface="PT Sans Narrow" charset="-52"/>
                  <a:cs typeface="PT Sans Narrow" charset="-52"/>
                </a:rPr>
                <a:t>Router/Firewall</a:t>
              </a:r>
              <a:endParaRPr lang="en-US" sz="1200" dirty="0"/>
            </a:p>
          </p:txBody>
        </p:sp>
      </p:grpSp>
      <p:cxnSp>
        <p:nvCxnSpPr>
          <p:cNvPr id="84" name="Straight Connector 83"/>
          <p:cNvCxnSpPr>
            <a:stCxn id="306" idx="4"/>
            <a:endCxn id="31" idx="3"/>
          </p:cNvCxnSpPr>
          <p:nvPr/>
        </p:nvCxnSpPr>
        <p:spPr>
          <a:xfrm>
            <a:off x="3935184" y="2481312"/>
            <a:ext cx="2265003" cy="1866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308" idx="4"/>
            <a:endCxn id="31" idx="3"/>
          </p:cNvCxnSpPr>
          <p:nvPr/>
        </p:nvCxnSpPr>
        <p:spPr>
          <a:xfrm flipH="1">
            <a:off x="6200187" y="2204437"/>
            <a:ext cx="719820" cy="2143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11" idx="4"/>
            <a:endCxn id="270" idx="3"/>
          </p:cNvCxnSpPr>
          <p:nvPr/>
        </p:nvCxnSpPr>
        <p:spPr>
          <a:xfrm flipH="1">
            <a:off x="8229605" y="2453901"/>
            <a:ext cx="1066567" cy="1894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8765254" y="8080122"/>
            <a:ext cx="66386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270" idx="1"/>
          </p:cNvCxnSpPr>
          <p:nvPr/>
        </p:nvCxnSpPr>
        <p:spPr>
          <a:xfrm flipH="1" flipV="1">
            <a:off x="8229605" y="5100228"/>
            <a:ext cx="1" cy="2731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270" idx="1"/>
          </p:cNvCxnSpPr>
          <p:nvPr/>
        </p:nvCxnSpPr>
        <p:spPr>
          <a:xfrm flipH="1" flipV="1">
            <a:off x="8229605" y="5100228"/>
            <a:ext cx="1712909" cy="2731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31" idx="2"/>
            <a:endCxn id="173" idx="3"/>
          </p:cNvCxnSpPr>
          <p:nvPr/>
        </p:nvCxnSpPr>
        <p:spPr>
          <a:xfrm flipH="1">
            <a:off x="4199904" y="8369542"/>
            <a:ext cx="4040828" cy="101112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31" idx="2"/>
            <a:endCxn id="174" idx="0"/>
          </p:cNvCxnSpPr>
          <p:nvPr/>
        </p:nvCxnSpPr>
        <p:spPr>
          <a:xfrm flipH="1">
            <a:off x="8236886" y="8369542"/>
            <a:ext cx="3846" cy="89866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33" idx="2"/>
            <a:endCxn id="175" idx="0"/>
          </p:cNvCxnSpPr>
          <p:nvPr/>
        </p:nvCxnSpPr>
        <p:spPr>
          <a:xfrm>
            <a:off x="9953640" y="8369542"/>
            <a:ext cx="11152" cy="90881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80" idx="0"/>
          </p:cNvCxnSpPr>
          <p:nvPr/>
        </p:nvCxnSpPr>
        <p:spPr>
          <a:xfrm>
            <a:off x="9953638" y="8369542"/>
            <a:ext cx="1633196" cy="88773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74" idx="2"/>
            <a:endCxn id="351" idx="1"/>
          </p:cNvCxnSpPr>
          <p:nvPr/>
        </p:nvCxnSpPr>
        <p:spPr>
          <a:xfrm>
            <a:off x="8236886" y="9615167"/>
            <a:ext cx="602228" cy="730009"/>
          </a:xfrm>
          <a:prstGeom prst="line">
            <a:avLst/>
          </a:prstGeom>
          <a:ln w="19050">
            <a:solidFill>
              <a:srgbClr val="FF8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75" idx="2"/>
            <a:endCxn id="351" idx="7"/>
          </p:cNvCxnSpPr>
          <p:nvPr/>
        </p:nvCxnSpPr>
        <p:spPr>
          <a:xfrm flipH="1">
            <a:off x="9400185" y="9625315"/>
            <a:ext cx="564607" cy="719861"/>
          </a:xfrm>
          <a:prstGeom prst="line">
            <a:avLst/>
          </a:prstGeom>
          <a:ln w="19050">
            <a:solidFill>
              <a:srgbClr val="FF8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80" idx="2"/>
            <a:endCxn id="352" idx="7"/>
          </p:cNvCxnSpPr>
          <p:nvPr/>
        </p:nvCxnSpPr>
        <p:spPr>
          <a:xfrm flipH="1">
            <a:off x="11050771" y="9604235"/>
            <a:ext cx="536063" cy="787291"/>
          </a:xfrm>
          <a:prstGeom prst="line">
            <a:avLst/>
          </a:prstGeom>
          <a:ln w="19050">
            <a:solidFill>
              <a:srgbClr val="FF8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7716209" y="7790702"/>
            <a:ext cx="1049045" cy="578840"/>
            <a:chOff x="3972022" y="3524762"/>
            <a:chExt cx="1049045" cy="578840"/>
          </a:xfrm>
          <a:solidFill>
            <a:schemeClr val="bg1"/>
          </a:solidFill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3972022" y="3524762"/>
              <a:ext cx="1049045" cy="5788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976398" y="3663699"/>
              <a:ext cx="100418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PT Sans Narrow" charset="-52"/>
                  <a:ea typeface="PT Sans Narrow" charset="-52"/>
                  <a:cs typeface="PT Sans Narrow" charset="-52"/>
                </a:rPr>
                <a:t>Router/Firewall</a:t>
              </a:r>
              <a:endParaRPr lang="en-US" sz="1200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429117" y="7790702"/>
            <a:ext cx="1049045" cy="578840"/>
            <a:chOff x="9429117" y="7790702"/>
            <a:chExt cx="1049045" cy="57884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9429117" y="7790702"/>
              <a:ext cx="1049045" cy="578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6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9462599" y="7932119"/>
              <a:ext cx="10041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PT Sans Narrow" charset="-52"/>
                  <a:ea typeface="PT Sans Narrow" charset="-52"/>
                  <a:cs typeface="PT Sans Narrow" charset="-52"/>
                </a:rPr>
                <a:t>Router/Firewall</a:t>
              </a:r>
              <a:endParaRPr lang="en-US" sz="1200" dirty="0"/>
            </a:p>
          </p:txBody>
        </p:sp>
      </p:grpSp>
      <p:cxnSp>
        <p:nvCxnSpPr>
          <p:cNvPr id="139" name="Straight Connector 138"/>
          <p:cNvCxnSpPr>
            <a:stCxn id="86" idx="3"/>
            <a:endCxn id="131" idx="1"/>
          </p:cNvCxnSpPr>
          <p:nvPr/>
        </p:nvCxnSpPr>
        <p:spPr>
          <a:xfrm>
            <a:off x="4384963" y="8057817"/>
            <a:ext cx="3331246" cy="223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290279" y="3645098"/>
            <a:ext cx="1556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PT Sans Narrow" charset="-52"/>
                <a:ea typeface="PT Sans Narrow" charset="-52"/>
                <a:cs typeface="PT Sans Narrow" charset="-52"/>
              </a:rPr>
              <a:t>Cluster Link / VRRP</a:t>
            </a:r>
            <a:endParaRPr lang="en-US" sz="1600" dirty="0"/>
          </a:p>
        </p:txBody>
      </p:sp>
      <p:sp>
        <p:nvSpPr>
          <p:cNvPr id="142" name="Rectangle 141"/>
          <p:cNvSpPr/>
          <p:nvPr/>
        </p:nvSpPr>
        <p:spPr>
          <a:xfrm>
            <a:off x="304640" y="4314446"/>
            <a:ext cx="2102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PT Sans Narrow" charset="-52"/>
                <a:ea typeface="PT Sans Narrow" charset="-52"/>
                <a:cs typeface="PT Sans Narrow" charset="-52"/>
              </a:rPr>
              <a:t>VLANs / 802.1q and 802.1x</a:t>
            </a:r>
            <a:endParaRPr lang="en-US" sz="1600" dirty="0"/>
          </a:p>
        </p:txBody>
      </p:sp>
      <p:sp>
        <p:nvSpPr>
          <p:cNvPr id="143" name="Rectangle 142"/>
          <p:cNvSpPr/>
          <p:nvPr/>
        </p:nvSpPr>
        <p:spPr>
          <a:xfrm>
            <a:off x="304640" y="4684501"/>
            <a:ext cx="24625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PT Sans Narrow" charset="-52"/>
                <a:ea typeface="PT Sans Narrow" charset="-52"/>
                <a:cs typeface="PT Sans Narrow" charset="-52"/>
              </a:rPr>
              <a:t>802.11ac / 802.11ad / 802.11ax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>
            <a:off x="41800" y="2995376"/>
            <a:ext cx="2388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PT Sans Narrow" charset="-52"/>
                <a:ea typeface="PT Sans Narrow" charset="-52"/>
                <a:cs typeface="PT Sans Narrow" charset="-52"/>
              </a:rPr>
              <a:t>Protocols and Standards</a:t>
            </a:r>
            <a:endParaRPr lang="en-US" sz="2000" b="1" dirty="0"/>
          </a:p>
        </p:txBody>
      </p:sp>
      <p:cxnSp>
        <p:nvCxnSpPr>
          <p:cNvPr id="154" name="Straight Connector 153"/>
          <p:cNvCxnSpPr>
            <a:stCxn id="156" idx="3"/>
            <a:endCxn id="160" idx="1"/>
          </p:cNvCxnSpPr>
          <p:nvPr/>
        </p:nvCxnSpPr>
        <p:spPr>
          <a:xfrm>
            <a:off x="2674405" y="6918678"/>
            <a:ext cx="683618" cy="12802"/>
          </a:xfrm>
          <a:prstGeom prst="line">
            <a:avLst/>
          </a:prstGeom>
          <a:ln w="1905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1625360" y="6629258"/>
            <a:ext cx="1049045" cy="578840"/>
            <a:chOff x="3972022" y="3524762"/>
            <a:chExt cx="1049045" cy="578840"/>
          </a:xfrm>
          <a:solidFill>
            <a:schemeClr val="bg1">
              <a:alpha val="40000"/>
            </a:schemeClr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3972022" y="3524762"/>
              <a:ext cx="1049045" cy="578840"/>
            </a:xfrm>
            <a:prstGeom prst="rect">
              <a:avLst/>
            </a:prstGeom>
            <a:grp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6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976398" y="3663699"/>
              <a:ext cx="1004186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PT Sans Narrow" charset="-52"/>
                  <a:ea typeface="PT Sans Narrow" charset="-52"/>
                  <a:cs typeface="PT Sans Narrow" charset="-52"/>
                </a:rPr>
                <a:t>Router/Firewall</a:t>
              </a:r>
              <a:endParaRPr lang="en-US" sz="1200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3324541" y="6651563"/>
            <a:ext cx="1049045" cy="578840"/>
            <a:chOff x="3335918" y="7768397"/>
            <a:chExt cx="1049045" cy="578840"/>
          </a:xfrm>
          <a:solidFill>
            <a:schemeClr val="bg1">
              <a:alpha val="40000"/>
            </a:schemeClr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3335918" y="7768397"/>
              <a:ext cx="1049045" cy="578840"/>
            </a:xfrm>
            <a:prstGeom prst="rect">
              <a:avLst/>
            </a:prstGeom>
            <a:grp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369400" y="7909814"/>
              <a:ext cx="1004186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PT Sans Narrow" charset="-52"/>
                  <a:ea typeface="PT Sans Narrow" charset="-52"/>
                  <a:cs typeface="PT Sans Narrow" charset="-52"/>
                </a:rPr>
                <a:t>Router/Firewall</a:t>
              </a:r>
              <a:endParaRPr lang="en-US" sz="1200" dirty="0"/>
            </a:p>
          </p:txBody>
        </p:sp>
      </p:grpSp>
      <p:cxnSp>
        <p:nvCxnSpPr>
          <p:cNvPr id="161" name="Straight Connector 160"/>
          <p:cNvCxnSpPr/>
          <p:nvPr/>
        </p:nvCxnSpPr>
        <p:spPr>
          <a:xfrm>
            <a:off x="8736044" y="6929830"/>
            <a:ext cx="663863" cy="0"/>
          </a:xfrm>
          <a:prstGeom prst="line">
            <a:avLst/>
          </a:prstGeom>
          <a:ln w="1905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>
            <a:off x="7720905" y="6651563"/>
            <a:ext cx="1049045" cy="578840"/>
            <a:chOff x="3972022" y="3524762"/>
            <a:chExt cx="1049045" cy="578840"/>
          </a:xfrm>
          <a:solidFill>
            <a:schemeClr val="bg1">
              <a:alpha val="40000"/>
            </a:schemeClr>
          </a:solidFill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3972022" y="3524762"/>
              <a:ext cx="1049045" cy="578840"/>
            </a:xfrm>
            <a:prstGeom prst="rect">
              <a:avLst/>
            </a:prstGeom>
            <a:grp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976398" y="3663699"/>
              <a:ext cx="1004186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PT Sans Narrow" charset="-52"/>
                  <a:ea typeface="PT Sans Narrow" charset="-52"/>
                  <a:cs typeface="PT Sans Narrow" charset="-52"/>
                </a:rPr>
                <a:t>Router/Firewall</a:t>
              </a:r>
              <a:endParaRPr lang="en-US" sz="1200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9417740" y="6640410"/>
            <a:ext cx="1049045" cy="578840"/>
            <a:chOff x="9429117" y="7790702"/>
            <a:chExt cx="1049045" cy="578840"/>
          </a:xfrm>
          <a:solidFill>
            <a:schemeClr val="bg1">
              <a:alpha val="40000"/>
            </a:schemeClr>
          </a:solidFill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9429117" y="7790702"/>
              <a:ext cx="1049045" cy="578840"/>
            </a:xfrm>
            <a:prstGeom prst="rect">
              <a:avLst/>
            </a:prstGeom>
            <a:grp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6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9462599" y="7932119"/>
              <a:ext cx="1004186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PT Sans Narrow" charset="-52"/>
                  <a:ea typeface="PT Sans Narrow" charset="-52"/>
                  <a:cs typeface="PT Sans Narrow" charset="-52"/>
                </a:rPr>
                <a:t>Router/Firewall</a:t>
              </a:r>
              <a:endParaRPr lang="en-US" sz="1200" dirty="0"/>
            </a:p>
          </p:txBody>
        </p:sp>
      </p:grpSp>
      <p:cxnSp>
        <p:nvCxnSpPr>
          <p:cNvPr id="168" name="Straight Connector 167"/>
          <p:cNvCxnSpPr/>
          <p:nvPr/>
        </p:nvCxnSpPr>
        <p:spPr>
          <a:xfrm>
            <a:off x="4355753" y="6907525"/>
            <a:ext cx="3331246" cy="22305"/>
          </a:xfrm>
          <a:prstGeom prst="line">
            <a:avLst/>
          </a:prstGeom>
          <a:ln w="1905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304640" y="5009552"/>
            <a:ext cx="4376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PT Sans Narrow" charset="-52"/>
                <a:ea typeface="PT Sans Narrow" charset="-52"/>
                <a:cs typeface="PT Sans Narrow" charset="-52"/>
              </a:rPr>
              <a:t>Optional 3</a:t>
            </a:r>
            <a:r>
              <a:rPr lang="en-US" sz="1600" baseline="30000" dirty="0" smtClean="0">
                <a:latin typeface="PT Sans Narrow" charset="-52"/>
                <a:ea typeface="PT Sans Narrow" charset="-52"/>
                <a:cs typeface="PT Sans Narrow" charset="-52"/>
              </a:rPr>
              <a:t>rd</a:t>
            </a:r>
            <a:r>
              <a:rPr lang="en-US" sz="1600" dirty="0" smtClean="0">
                <a:latin typeface="PT Sans Narrow" charset="-52"/>
                <a:ea typeface="PT Sans Narrow" charset="-52"/>
                <a:cs typeface="PT Sans Narrow" charset="-52"/>
              </a:rPr>
              <a:t> tier for scalability, redundancy and aggregation</a:t>
            </a:r>
            <a:endParaRPr lang="en-US" sz="1600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1810418" y="9214118"/>
            <a:ext cx="678931" cy="346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Switch</a:t>
            </a:r>
            <a:endParaRPr lang="en-GB" sz="1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3520973" y="9207191"/>
            <a:ext cx="678931" cy="346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Switch</a:t>
            </a:r>
            <a:endParaRPr lang="en-GB" sz="1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7897420" y="9268209"/>
            <a:ext cx="678931" cy="346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Switch</a:t>
            </a:r>
            <a:endParaRPr lang="en-GB" sz="1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9625326" y="9278357"/>
            <a:ext cx="678931" cy="346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Switch</a:t>
            </a:r>
            <a:endParaRPr lang="en-GB" sz="1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11247368" y="9257277"/>
            <a:ext cx="678931" cy="346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Switch</a:t>
            </a:r>
            <a:endParaRPr lang="en-GB" sz="14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185" name="Straight Connector 184"/>
          <p:cNvCxnSpPr>
            <a:stCxn id="173" idx="1"/>
            <a:endCxn id="172" idx="3"/>
          </p:cNvCxnSpPr>
          <p:nvPr/>
        </p:nvCxnSpPr>
        <p:spPr>
          <a:xfrm flipH="1">
            <a:off x="2489349" y="9380670"/>
            <a:ext cx="1031624" cy="692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74" idx="1"/>
            <a:endCxn id="173" idx="3"/>
          </p:cNvCxnSpPr>
          <p:nvPr/>
        </p:nvCxnSpPr>
        <p:spPr>
          <a:xfrm flipH="1" flipV="1">
            <a:off x="4199904" y="9380670"/>
            <a:ext cx="3697516" cy="6101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79" idx="2"/>
            <a:endCxn id="173" idx="0"/>
          </p:cNvCxnSpPr>
          <p:nvPr/>
        </p:nvCxnSpPr>
        <p:spPr>
          <a:xfrm>
            <a:off x="2147533" y="8347237"/>
            <a:ext cx="1712906" cy="85995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72" idx="0"/>
            <a:endCxn id="86" idx="2"/>
          </p:cNvCxnSpPr>
          <p:nvPr/>
        </p:nvCxnSpPr>
        <p:spPr>
          <a:xfrm flipV="1">
            <a:off x="2149884" y="8347237"/>
            <a:ext cx="1710557" cy="86688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33" idx="0"/>
            <a:endCxn id="86" idx="2"/>
          </p:cNvCxnSpPr>
          <p:nvPr/>
        </p:nvCxnSpPr>
        <p:spPr>
          <a:xfrm flipV="1">
            <a:off x="644106" y="8347237"/>
            <a:ext cx="3216335" cy="85846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31" idx="2"/>
            <a:endCxn id="175" idx="0"/>
          </p:cNvCxnSpPr>
          <p:nvPr/>
        </p:nvCxnSpPr>
        <p:spPr>
          <a:xfrm>
            <a:off x="8240732" y="8369542"/>
            <a:ext cx="1724060" cy="90881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174" idx="0"/>
            <a:endCxn id="133" idx="2"/>
          </p:cNvCxnSpPr>
          <p:nvPr/>
        </p:nvCxnSpPr>
        <p:spPr>
          <a:xfrm flipV="1">
            <a:off x="8236886" y="8369542"/>
            <a:ext cx="1716754" cy="89866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180" idx="0"/>
            <a:endCxn id="131" idx="2"/>
          </p:cNvCxnSpPr>
          <p:nvPr/>
        </p:nvCxnSpPr>
        <p:spPr>
          <a:xfrm flipH="1" flipV="1">
            <a:off x="8240732" y="8369542"/>
            <a:ext cx="3346102" cy="88773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80" idx="1"/>
            <a:endCxn id="175" idx="3"/>
          </p:cNvCxnSpPr>
          <p:nvPr/>
        </p:nvCxnSpPr>
        <p:spPr>
          <a:xfrm flipH="1">
            <a:off x="10304257" y="9430756"/>
            <a:ext cx="943111" cy="2108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79" idx="0"/>
            <a:endCxn id="159" idx="2"/>
          </p:cNvCxnSpPr>
          <p:nvPr/>
        </p:nvCxnSpPr>
        <p:spPr>
          <a:xfrm flipV="1">
            <a:off x="2147533" y="7230403"/>
            <a:ext cx="1701531" cy="537994"/>
          </a:xfrm>
          <a:prstGeom prst="line">
            <a:avLst/>
          </a:prstGeom>
          <a:ln w="1905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86" idx="0"/>
            <a:endCxn id="156" idx="2"/>
          </p:cNvCxnSpPr>
          <p:nvPr/>
        </p:nvCxnSpPr>
        <p:spPr>
          <a:xfrm flipH="1" flipV="1">
            <a:off x="2149883" y="7208098"/>
            <a:ext cx="1710558" cy="560299"/>
          </a:xfrm>
          <a:prstGeom prst="line">
            <a:avLst/>
          </a:prstGeom>
          <a:ln w="1905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79" idx="0"/>
            <a:endCxn id="156" idx="2"/>
          </p:cNvCxnSpPr>
          <p:nvPr/>
        </p:nvCxnSpPr>
        <p:spPr>
          <a:xfrm flipV="1">
            <a:off x="2147533" y="7208098"/>
            <a:ext cx="2350" cy="560299"/>
          </a:xfrm>
          <a:prstGeom prst="line">
            <a:avLst/>
          </a:prstGeom>
          <a:ln w="1905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86" idx="0"/>
            <a:endCxn id="159" idx="2"/>
          </p:cNvCxnSpPr>
          <p:nvPr/>
        </p:nvCxnSpPr>
        <p:spPr>
          <a:xfrm flipH="1" flipV="1">
            <a:off x="3849064" y="7230403"/>
            <a:ext cx="11377" cy="537994"/>
          </a:xfrm>
          <a:prstGeom prst="line">
            <a:avLst/>
          </a:prstGeom>
          <a:ln w="1905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163" idx="2"/>
            <a:endCxn id="133" idx="0"/>
          </p:cNvCxnSpPr>
          <p:nvPr/>
        </p:nvCxnSpPr>
        <p:spPr>
          <a:xfrm>
            <a:off x="8245428" y="7230403"/>
            <a:ext cx="1708212" cy="560299"/>
          </a:xfrm>
          <a:prstGeom prst="line">
            <a:avLst/>
          </a:prstGeom>
          <a:ln w="1905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131" idx="0"/>
            <a:endCxn id="166" idx="2"/>
          </p:cNvCxnSpPr>
          <p:nvPr/>
        </p:nvCxnSpPr>
        <p:spPr>
          <a:xfrm flipV="1">
            <a:off x="8240732" y="7219250"/>
            <a:ext cx="1701531" cy="571452"/>
          </a:xfrm>
          <a:prstGeom prst="line">
            <a:avLst/>
          </a:prstGeom>
          <a:ln w="1905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133" idx="0"/>
            <a:endCxn id="166" idx="2"/>
          </p:cNvCxnSpPr>
          <p:nvPr/>
        </p:nvCxnSpPr>
        <p:spPr>
          <a:xfrm flipH="1" flipV="1">
            <a:off x="9942263" y="7219250"/>
            <a:ext cx="11377" cy="571452"/>
          </a:xfrm>
          <a:prstGeom prst="line">
            <a:avLst/>
          </a:prstGeom>
          <a:ln w="1905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63" idx="2"/>
            <a:endCxn id="131" idx="0"/>
          </p:cNvCxnSpPr>
          <p:nvPr/>
        </p:nvCxnSpPr>
        <p:spPr>
          <a:xfrm flipH="1">
            <a:off x="8240732" y="7230403"/>
            <a:ext cx="4696" cy="560299"/>
          </a:xfrm>
          <a:prstGeom prst="line">
            <a:avLst/>
          </a:prstGeom>
          <a:ln w="1905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33" idx="2"/>
            <a:endCxn id="341" idx="1"/>
          </p:cNvCxnSpPr>
          <p:nvPr/>
        </p:nvCxnSpPr>
        <p:spPr>
          <a:xfrm>
            <a:off x="644106" y="9552662"/>
            <a:ext cx="430550" cy="772856"/>
          </a:xfrm>
          <a:prstGeom prst="line">
            <a:avLst/>
          </a:prstGeom>
          <a:ln w="19050">
            <a:solidFill>
              <a:srgbClr val="FF8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loud 269"/>
          <p:cNvSpPr/>
          <p:nvPr/>
        </p:nvSpPr>
        <p:spPr>
          <a:xfrm>
            <a:off x="7488625" y="4302293"/>
            <a:ext cx="1481959" cy="79878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Gateway</a:t>
            </a:r>
          </a:p>
        </p:txBody>
      </p:sp>
      <p:cxnSp>
        <p:nvCxnSpPr>
          <p:cNvPr id="271" name="Straight Connector 270"/>
          <p:cNvCxnSpPr/>
          <p:nvPr/>
        </p:nvCxnSpPr>
        <p:spPr>
          <a:xfrm>
            <a:off x="6941166" y="4723201"/>
            <a:ext cx="55329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79" idx="0"/>
            <a:endCxn id="270" idx="1"/>
          </p:cNvCxnSpPr>
          <p:nvPr/>
        </p:nvCxnSpPr>
        <p:spPr>
          <a:xfrm flipV="1">
            <a:off x="2147533" y="5100228"/>
            <a:ext cx="6082072" cy="26681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86" idx="0"/>
            <a:endCxn id="270" idx="1"/>
          </p:cNvCxnSpPr>
          <p:nvPr/>
        </p:nvCxnSpPr>
        <p:spPr>
          <a:xfrm flipV="1">
            <a:off x="3860441" y="5100228"/>
            <a:ext cx="4369164" cy="26681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stCxn id="131" idx="0"/>
            <a:endCxn id="31" idx="1"/>
          </p:cNvCxnSpPr>
          <p:nvPr/>
        </p:nvCxnSpPr>
        <p:spPr>
          <a:xfrm flipH="1" flipV="1">
            <a:off x="6200187" y="5100228"/>
            <a:ext cx="2040545" cy="2690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>
            <a:stCxn id="133" idx="0"/>
            <a:endCxn id="31" idx="1"/>
          </p:cNvCxnSpPr>
          <p:nvPr/>
        </p:nvCxnSpPr>
        <p:spPr>
          <a:xfrm flipH="1" flipV="1">
            <a:off x="6200187" y="5100228"/>
            <a:ext cx="3753453" cy="2690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4544845" y="2109831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MPLS Circuits</a:t>
            </a:r>
            <a:endParaRPr lang="en-US" dirty="0"/>
          </a:p>
        </p:txBody>
      </p:sp>
      <p:sp>
        <p:nvSpPr>
          <p:cNvPr id="304" name="Rectangle 303"/>
          <p:cNvSpPr/>
          <p:nvPr/>
        </p:nvSpPr>
        <p:spPr>
          <a:xfrm>
            <a:off x="7207596" y="208302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VPNs</a:t>
            </a:r>
            <a:endParaRPr lang="en-US" dirty="0"/>
          </a:p>
        </p:txBody>
      </p:sp>
      <p:sp>
        <p:nvSpPr>
          <p:cNvPr id="305" name="Rectangle 304"/>
          <p:cNvSpPr/>
          <p:nvPr/>
        </p:nvSpPr>
        <p:spPr>
          <a:xfrm>
            <a:off x="9399907" y="2463940"/>
            <a:ext cx="186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EBGP Peerings to ISP</a:t>
            </a:r>
            <a:endParaRPr lang="en-US" dirty="0"/>
          </a:p>
        </p:txBody>
      </p:sp>
      <p:sp>
        <p:nvSpPr>
          <p:cNvPr id="306" name="Oval 305"/>
          <p:cNvSpPr/>
          <p:nvPr/>
        </p:nvSpPr>
        <p:spPr>
          <a:xfrm>
            <a:off x="3215363" y="1545926"/>
            <a:ext cx="1439641" cy="935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Private data Centre</a:t>
            </a:r>
            <a:endParaRPr lang="en-US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08" name="Oval 307"/>
          <p:cNvSpPr/>
          <p:nvPr/>
        </p:nvSpPr>
        <p:spPr>
          <a:xfrm>
            <a:off x="6200186" y="1269051"/>
            <a:ext cx="1439641" cy="935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Other Branches</a:t>
            </a:r>
            <a:endParaRPr lang="en-US" sz="16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11" name="Oval 310"/>
          <p:cNvSpPr/>
          <p:nvPr/>
        </p:nvSpPr>
        <p:spPr>
          <a:xfrm>
            <a:off x="8576351" y="1518515"/>
            <a:ext cx="1439641" cy="9353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Internet &amp; Public Clouds</a:t>
            </a:r>
            <a:endParaRPr lang="en-US" sz="16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317" name="Straight Connector 316"/>
          <p:cNvCxnSpPr>
            <a:stCxn id="306" idx="4"/>
            <a:endCxn id="270" idx="3"/>
          </p:cNvCxnSpPr>
          <p:nvPr/>
        </p:nvCxnSpPr>
        <p:spPr>
          <a:xfrm>
            <a:off x="3935184" y="2481312"/>
            <a:ext cx="4294421" cy="1866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>
            <a:stCxn id="308" idx="4"/>
            <a:endCxn id="270" idx="3"/>
          </p:cNvCxnSpPr>
          <p:nvPr/>
        </p:nvCxnSpPr>
        <p:spPr>
          <a:xfrm>
            <a:off x="6920007" y="2204437"/>
            <a:ext cx="1309598" cy="2143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stCxn id="31" idx="3"/>
            <a:endCxn id="311" idx="4"/>
          </p:cNvCxnSpPr>
          <p:nvPr/>
        </p:nvCxnSpPr>
        <p:spPr>
          <a:xfrm flipV="1">
            <a:off x="6200187" y="2453901"/>
            <a:ext cx="3095985" cy="1894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30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1402876" y="6458830"/>
            <a:ext cx="9193406" cy="866016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6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958454" y="10207229"/>
            <a:ext cx="793475" cy="80772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WAP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44" name="Oval 343"/>
          <p:cNvSpPr/>
          <p:nvPr/>
        </p:nvSpPr>
        <p:spPr>
          <a:xfrm>
            <a:off x="2702760" y="10207228"/>
            <a:ext cx="793475" cy="80772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WAP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347" name="Straight Connector 346"/>
          <p:cNvCxnSpPr>
            <a:stCxn id="172" idx="2"/>
            <a:endCxn id="344" idx="1"/>
          </p:cNvCxnSpPr>
          <p:nvPr/>
        </p:nvCxnSpPr>
        <p:spPr>
          <a:xfrm>
            <a:off x="2149884" y="9561076"/>
            <a:ext cx="669078" cy="764441"/>
          </a:xfrm>
          <a:prstGeom prst="line">
            <a:avLst/>
          </a:prstGeom>
          <a:ln w="19050">
            <a:solidFill>
              <a:srgbClr val="FF8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Oval 350"/>
          <p:cNvSpPr/>
          <p:nvPr/>
        </p:nvSpPr>
        <p:spPr>
          <a:xfrm>
            <a:off x="8722912" y="10226887"/>
            <a:ext cx="793475" cy="80772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WAP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52" name="Oval 351"/>
          <p:cNvSpPr/>
          <p:nvPr/>
        </p:nvSpPr>
        <p:spPr>
          <a:xfrm>
            <a:off x="10373498" y="10273237"/>
            <a:ext cx="793475" cy="80772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WAP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354" name="Straight Connector 353"/>
          <p:cNvCxnSpPr>
            <a:stCxn id="175" idx="2"/>
            <a:endCxn id="352" idx="1"/>
          </p:cNvCxnSpPr>
          <p:nvPr/>
        </p:nvCxnSpPr>
        <p:spPr>
          <a:xfrm>
            <a:off x="9964792" y="9625315"/>
            <a:ext cx="524908" cy="766211"/>
          </a:xfrm>
          <a:prstGeom prst="line">
            <a:avLst/>
          </a:prstGeom>
          <a:ln w="19050">
            <a:solidFill>
              <a:srgbClr val="FF8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41800" y="11700460"/>
            <a:ext cx="759409" cy="399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62" name="Oval 361"/>
          <p:cNvSpPr/>
          <p:nvPr/>
        </p:nvSpPr>
        <p:spPr>
          <a:xfrm>
            <a:off x="1171351" y="12838858"/>
            <a:ext cx="759409" cy="399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315247" y="12343230"/>
            <a:ext cx="759409" cy="399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64" name="Oval 363"/>
          <p:cNvSpPr/>
          <p:nvPr/>
        </p:nvSpPr>
        <p:spPr>
          <a:xfrm>
            <a:off x="2158684" y="12743057"/>
            <a:ext cx="759409" cy="399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65" name="Oval 364"/>
          <p:cNvSpPr/>
          <p:nvPr/>
        </p:nvSpPr>
        <p:spPr>
          <a:xfrm>
            <a:off x="3089654" y="12469783"/>
            <a:ext cx="759409" cy="399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66" name="Oval 365"/>
          <p:cNvSpPr/>
          <p:nvPr/>
        </p:nvSpPr>
        <p:spPr>
          <a:xfrm>
            <a:off x="6281072" y="12003351"/>
            <a:ext cx="759409" cy="399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7407554" y="12011507"/>
            <a:ext cx="759409" cy="399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68" name="Oval 367"/>
          <p:cNvSpPr/>
          <p:nvPr/>
        </p:nvSpPr>
        <p:spPr>
          <a:xfrm>
            <a:off x="8537105" y="13149905"/>
            <a:ext cx="759409" cy="399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69" name="Oval 368"/>
          <p:cNvSpPr/>
          <p:nvPr/>
        </p:nvSpPr>
        <p:spPr>
          <a:xfrm>
            <a:off x="7681001" y="12654277"/>
            <a:ext cx="759409" cy="399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70" name="Oval 369"/>
          <p:cNvSpPr/>
          <p:nvPr/>
        </p:nvSpPr>
        <p:spPr>
          <a:xfrm>
            <a:off x="9524438" y="13054104"/>
            <a:ext cx="759409" cy="399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71" name="Oval 370"/>
          <p:cNvSpPr/>
          <p:nvPr/>
        </p:nvSpPr>
        <p:spPr>
          <a:xfrm>
            <a:off x="10455408" y="12780830"/>
            <a:ext cx="759409" cy="399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72" name="Oval 371"/>
          <p:cNvSpPr/>
          <p:nvPr/>
        </p:nvSpPr>
        <p:spPr>
          <a:xfrm>
            <a:off x="10991308" y="12124469"/>
            <a:ext cx="759409" cy="399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73" name="Oval 372"/>
          <p:cNvSpPr/>
          <p:nvPr/>
        </p:nvSpPr>
        <p:spPr>
          <a:xfrm>
            <a:off x="4909545" y="12012998"/>
            <a:ext cx="759409" cy="399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74" name="Oval 373"/>
          <p:cNvSpPr/>
          <p:nvPr/>
        </p:nvSpPr>
        <p:spPr>
          <a:xfrm>
            <a:off x="3930354" y="12118222"/>
            <a:ext cx="759409" cy="3998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375" name="Straight Connector 374"/>
          <p:cNvCxnSpPr>
            <a:stCxn id="341" idx="4"/>
            <a:endCxn id="360" idx="0"/>
          </p:cNvCxnSpPr>
          <p:nvPr/>
        </p:nvCxnSpPr>
        <p:spPr>
          <a:xfrm flipH="1">
            <a:off x="421505" y="11014956"/>
            <a:ext cx="933687" cy="68550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>
            <a:stCxn id="341" idx="4"/>
            <a:endCxn id="363" idx="0"/>
          </p:cNvCxnSpPr>
          <p:nvPr/>
        </p:nvCxnSpPr>
        <p:spPr>
          <a:xfrm flipH="1">
            <a:off x="694952" y="11014956"/>
            <a:ext cx="660240" cy="132827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>
            <a:stCxn id="341" idx="4"/>
            <a:endCxn id="362" idx="0"/>
          </p:cNvCxnSpPr>
          <p:nvPr/>
        </p:nvCxnSpPr>
        <p:spPr>
          <a:xfrm>
            <a:off x="1355192" y="11014956"/>
            <a:ext cx="195864" cy="182390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>
            <a:stCxn id="341" idx="4"/>
            <a:endCxn id="364" idx="1"/>
          </p:cNvCxnSpPr>
          <p:nvPr/>
        </p:nvCxnSpPr>
        <p:spPr>
          <a:xfrm>
            <a:off x="1355192" y="11014956"/>
            <a:ext cx="914705" cy="178665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>
            <a:stCxn id="344" idx="4"/>
            <a:endCxn id="365" idx="1"/>
          </p:cNvCxnSpPr>
          <p:nvPr/>
        </p:nvCxnSpPr>
        <p:spPr>
          <a:xfrm>
            <a:off x="3099498" y="11014955"/>
            <a:ext cx="101369" cy="151338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>
            <a:stCxn id="344" idx="4"/>
            <a:endCxn id="374" idx="1"/>
          </p:cNvCxnSpPr>
          <p:nvPr/>
        </p:nvCxnSpPr>
        <p:spPr>
          <a:xfrm>
            <a:off x="3099498" y="11014955"/>
            <a:ext cx="942069" cy="116182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3099498" y="11034614"/>
            <a:ext cx="2189752" cy="99804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>
            <a:stCxn id="366" idx="7"/>
            <a:endCxn id="351" idx="4"/>
          </p:cNvCxnSpPr>
          <p:nvPr/>
        </p:nvCxnSpPr>
        <p:spPr>
          <a:xfrm flipV="1">
            <a:off x="6929268" y="11034614"/>
            <a:ext cx="2190382" cy="102729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>
            <a:stCxn id="367" idx="7"/>
            <a:endCxn id="351" idx="4"/>
          </p:cNvCxnSpPr>
          <p:nvPr/>
        </p:nvCxnSpPr>
        <p:spPr>
          <a:xfrm flipV="1">
            <a:off x="8055750" y="11034614"/>
            <a:ext cx="1063900" cy="103544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>
            <a:stCxn id="369" idx="7"/>
            <a:endCxn id="351" idx="4"/>
          </p:cNvCxnSpPr>
          <p:nvPr/>
        </p:nvCxnSpPr>
        <p:spPr>
          <a:xfrm flipV="1">
            <a:off x="8329197" y="11034614"/>
            <a:ext cx="790453" cy="167821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 flipV="1">
            <a:off x="8916810" y="11103542"/>
            <a:ext cx="1853426" cy="206894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flipV="1">
            <a:off x="9904143" y="11103542"/>
            <a:ext cx="866093" cy="19731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 flipH="1" flipV="1">
            <a:off x="10770236" y="11103542"/>
            <a:ext cx="64877" cy="169986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 flipH="1" flipV="1">
            <a:off x="10770236" y="11103542"/>
            <a:ext cx="600777" cy="104350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Rectangle 426"/>
          <p:cNvSpPr/>
          <p:nvPr/>
        </p:nvSpPr>
        <p:spPr>
          <a:xfrm>
            <a:off x="80289" y="145037"/>
            <a:ext cx="3389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mtClean="0">
                <a:latin typeface="PT Sans Narrow" charset="-52"/>
                <a:ea typeface="PT Sans Narrow" charset="-52"/>
                <a:cs typeface="PT Sans Narrow" charset="-52"/>
              </a:rPr>
              <a:t>Branch Office Network Architecture</a:t>
            </a:r>
            <a:endParaRPr lang="en-US" sz="2000" b="1" dirty="0"/>
          </a:p>
        </p:txBody>
      </p:sp>
      <p:sp>
        <p:nvSpPr>
          <p:cNvPr id="2" name="Oval 1"/>
          <p:cNvSpPr/>
          <p:nvPr/>
        </p:nvSpPr>
        <p:spPr>
          <a:xfrm>
            <a:off x="92646" y="3697481"/>
            <a:ext cx="222601" cy="22577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92324" y="4370834"/>
            <a:ext cx="222601" cy="225778"/>
          </a:xfrm>
          <a:prstGeom prst="ellipse">
            <a:avLst/>
          </a:prstGeom>
          <a:solidFill>
            <a:srgbClr val="FF8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87213" y="4746581"/>
            <a:ext cx="222601" cy="22577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80352" y="5080328"/>
            <a:ext cx="222601" cy="2257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>
            <a:stCxn id="33" idx="2"/>
            <a:endCxn id="344" idx="0"/>
          </p:cNvCxnSpPr>
          <p:nvPr/>
        </p:nvCxnSpPr>
        <p:spPr>
          <a:xfrm>
            <a:off x="644106" y="9552662"/>
            <a:ext cx="2455392" cy="654566"/>
          </a:xfrm>
          <a:prstGeom prst="line">
            <a:avLst/>
          </a:prstGeom>
          <a:ln w="19050">
            <a:solidFill>
              <a:srgbClr val="FF8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341" idx="0"/>
            <a:endCxn id="173" idx="2"/>
          </p:cNvCxnSpPr>
          <p:nvPr/>
        </p:nvCxnSpPr>
        <p:spPr>
          <a:xfrm flipV="1">
            <a:off x="1355192" y="9554149"/>
            <a:ext cx="2505247" cy="653080"/>
          </a:xfrm>
          <a:prstGeom prst="line">
            <a:avLst/>
          </a:prstGeom>
          <a:ln w="19050">
            <a:solidFill>
              <a:srgbClr val="FF8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352" idx="0"/>
            <a:endCxn id="174" idx="2"/>
          </p:cNvCxnSpPr>
          <p:nvPr/>
        </p:nvCxnSpPr>
        <p:spPr>
          <a:xfrm flipH="1" flipV="1">
            <a:off x="8236886" y="9615167"/>
            <a:ext cx="2533350" cy="658070"/>
          </a:xfrm>
          <a:prstGeom prst="line">
            <a:avLst/>
          </a:prstGeom>
          <a:ln w="19050">
            <a:solidFill>
              <a:srgbClr val="FF8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80" idx="2"/>
            <a:endCxn id="351" idx="0"/>
          </p:cNvCxnSpPr>
          <p:nvPr/>
        </p:nvCxnSpPr>
        <p:spPr>
          <a:xfrm flipH="1">
            <a:off x="9119650" y="9604235"/>
            <a:ext cx="2467184" cy="622652"/>
          </a:xfrm>
          <a:prstGeom prst="line">
            <a:avLst/>
          </a:prstGeom>
          <a:ln w="19050">
            <a:solidFill>
              <a:srgbClr val="FF8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1989" y="3961863"/>
            <a:ext cx="1101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PT Sans Narrow" charset="-52"/>
                <a:ea typeface="PT Sans Narrow" charset="-52"/>
                <a:cs typeface="PT Sans Narrow" charset="-52"/>
              </a:rPr>
              <a:t>MCLAG </a:t>
            </a:r>
            <a:r>
              <a:rPr lang="en-US" sz="1600" dirty="0">
                <a:latin typeface="PT Sans Narrow" charset="-52"/>
                <a:ea typeface="PT Sans Narrow" charset="-52"/>
                <a:cs typeface="PT Sans Narrow" charset="-52"/>
              </a:rPr>
              <a:t>/ RTG</a:t>
            </a:r>
            <a:endParaRPr lang="en-US" sz="1600" dirty="0"/>
          </a:p>
        </p:txBody>
      </p:sp>
      <p:sp>
        <p:nvSpPr>
          <p:cNvPr id="170" name="Oval 169"/>
          <p:cNvSpPr/>
          <p:nvPr/>
        </p:nvSpPr>
        <p:spPr>
          <a:xfrm>
            <a:off x="87212" y="4041878"/>
            <a:ext cx="222601" cy="2257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Oval 149"/>
          <p:cNvSpPr/>
          <p:nvPr/>
        </p:nvSpPr>
        <p:spPr>
          <a:xfrm>
            <a:off x="328490" y="1427300"/>
            <a:ext cx="3358342" cy="2194560"/>
          </a:xfrm>
          <a:prstGeom prst="ellipse">
            <a:avLst/>
          </a:prstGeom>
          <a:solidFill>
            <a:srgbClr val="00F9A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712545" y="3639309"/>
            <a:ext cx="6683565" cy="1432950"/>
          </a:xfrm>
          <a:prstGeom prst="ellipse">
            <a:avLst/>
          </a:prstGeom>
          <a:solidFill>
            <a:srgbClr val="73FE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8" name="Straight Connector 237"/>
          <p:cNvCxnSpPr>
            <a:stCxn id="20" idx="1"/>
            <a:endCxn id="287" idx="2"/>
          </p:cNvCxnSpPr>
          <p:nvPr/>
        </p:nvCxnSpPr>
        <p:spPr>
          <a:xfrm flipH="1" flipV="1">
            <a:off x="1985656" y="3170335"/>
            <a:ext cx="2215032" cy="1179019"/>
          </a:xfrm>
          <a:prstGeom prst="line">
            <a:avLst/>
          </a:prstGeom>
          <a:ln w="34925">
            <a:solidFill>
              <a:srgbClr val="F757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215" idx="1"/>
            <a:endCxn id="287" idx="2"/>
          </p:cNvCxnSpPr>
          <p:nvPr/>
        </p:nvCxnSpPr>
        <p:spPr>
          <a:xfrm flipH="1" flipV="1">
            <a:off x="1985657" y="3170334"/>
            <a:ext cx="3672779" cy="117941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21" idx="1"/>
            <a:endCxn id="287" idx="2"/>
          </p:cNvCxnSpPr>
          <p:nvPr/>
        </p:nvCxnSpPr>
        <p:spPr>
          <a:xfrm flipH="1" flipV="1">
            <a:off x="1985656" y="3170334"/>
            <a:ext cx="5781948" cy="118421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228" idx="0"/>
            <a:endCxn id="287" idx="2"/>
          </p:cNvCxnSpPr>
          <p:nvPr/>
        </p:nvCxnSpPr>
        <p:spPr>
          <a:xfrm flipH="1" flipV="1">
            <a:off x="1985656" y="3170334"/>
            <a:ext cx="7596496" cy="90305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61" idx="3"/>
            <a:endCxn id="188" idx="1"/>
          </p:cNvCxnSpPr>
          <p:nvPr/>
        </p:nvCxnSpPr>
        <p:spPr>
          <a:xfrm flipV="1">
            <a:off x="6785053" y="3095041"/>
            <a:ext cx="651258" cy="85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61" idx="0"/>
            <a:endCxn id="322" idx="1"/>
          </p:cNvCxnSpPr>
          <p:nvPr/>
        </p:nvCxnSpPr>
        <p:spPr>
          <a:xfrm flipV="1">
            <a:off x="6217435" y="1779082"/>
            <a:ext cx="897335" cy="1109908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88" idx="0"/>
            <a:endCxn id="322" idx="1"/>
          </p:cNvCxnSpPr>
          <p:nvPr/>
        </p:nvCxnSpPr>
        <p:spPr>
          <a:xfrm flipH="1" flipV="1">
            <a:off x="7114770" y="1779084"/>
            <a:ext cx="889163" cy="110140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61" idx="2"/>
            <a:endCxn id="20" idx="0"/>
          </p:cNvCxnSpPr>
          <p:nvPr/>
        </p:nvCxnSpPr>
        <p:spPr>
          <a:xfrm flipH="1">
            <a:off x="4540153" y="3318089"/>
            <a:ext cx="1677280" cy="741844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61" idx="2"/>
            <a:endCxn id="215" idx="0"/>
          </p:cNvCxnSpPr>
          <p:nvPr/>
        </p:nvCxnSpPr>
        <p:spPr>
          <a:xfrm flipH="1">
            <a:off x="5997902" y="3318091"/>
            <a:ext cx="219533" cy="742241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88" idx="2"/>
          </p:cNvCxnSpPr>
          <p:nvPr/>
        </p:nvCxnSpPr>
        <p:spPr>
          <a:xfrm>
            <a:off x="8003931" y="3309588"/>
            <a:ext cx="95672" cy="763402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88" idx="2"/>
          </p:cNvCxnSpPr>
          <p:nvPr/>
        </p:nvCxnSpPr>
        <p:spPr>
          <a:xfrm>
            <a:off x="8003931" y="3309588"/>
            <a:ext cx="1569552" cy="76092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15" idx="1"/>
            <a:endCxn id="20" idx="3"/>
          </p:cNvCxnSpPr>
          <p:nvPr/>
        </p:nvCxnSpPr>
        <p:spPr>
          <a:xfrm flipH="1" flipV="1">
            <a:off x="4879618" y="4349355"/>
            <a:ext cx="778816" cy="39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8439070" y="4359934"/>
            <a:ext cx="794949" cy="247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866438" y="1916834"/>
            <a:ext cx="2238437" cy="1253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8" name="Group 287"/>
          <p:cNvGrpSpPr/>
          <p:nvPr/>
        </p:nvGrpSpPr>
        <p:grpSpPr>
          <a:xfrm>
            <a:off x="967280" y="1779082"/>
            <a:ext cx="2002898" cy="1210594"/>
            <a:chOff x="1110766" y="3717594"/>
            <a:chExt cx="2002898" cy="1210594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1111455" y="4632124"/>
              <a:ext cx="1001450" cy="2960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Control Plane</a:t>
              </a: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1111456" y="4336442"/>
              <a:ext cx="1001449" cy="2925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APIs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1111456" y="4005910"/>
              <a:ext cx="1001450" cy="3298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OpenFlow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2112215" y="4005910"/>
              <a:ext cx="1001449" cy="9222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Front-End</a:t>
              </a: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1110766" y="3717594"/>
              <a:ext cx="2002898" cy="297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SDN Controller</a:t>
              </a:r>
            </a:p>
          </p:txBody>
        </p:sp>
      </p:grpSp>
      <p:cxnSp>
        <p:nvCxnSpPr>
          <p:cNvPr id="181" name="Straight Connector 180"/>
          <p:cNvCxnSpPr/>
          <p:nvPr/>
        </p:nvCxnSpPr>
        <p:spPr>
          <a:xfrm>
            <a:off x="6348517" y="4355521"/>
            <a:ext cx="1411620" cy="6891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649813" y="2888992"/>
            <a:ext cx="1135240" cy="4290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vSRX Firewall 1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7436311" y="2880491"/>
            <a:ext cx="1135240" cy="4290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vSRX Firewall 2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4200689" y="4059933"/>
            <a:ext cx="678931" cy="578840"/>
            <a:chOff x="3191933" y="5113234"/>
            <a:chExt cx="678931" cy="57884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7E9D4301-3A5A-4A12-BB83-679D38454518}"/>
                </a:ext>
              </a:extLst>
            </p:cNvPr>
            <p:cNvGrpSpPr/>
            <p:nvPr/>
          </p:nvGrpSpPr>
          <p:grpSpPr>
            <a:xfrm>
              <a:off x="3191933" y="5113234"/>
              <a:ext cx="678931" cy="578840"/>
              <a:chOff x="1971412" y="3011648"/>
              <a:chExt cx="678931" cy="57884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971412" y="3011648"/>
                <a:ext cx="678931" cy="5788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dirty="0"/>
              </a:p>
              <a:p>
                <a:pPr algn="ctr"/>
                <a:endParaRPr lang="en-GB" sz="1050" dirty="0"/>
              </a:p>
              <a:p>
                <a:pPr algn="ctr"/>
                <a:r>
                  <a:rPr lang="en-GB" sz="105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OvS 1</a:t>
                </a:r>
              </a:p>
            </p:txBody>
          </p:sp>
          <p:sp>
            <p:nvSpPr>
              <p:cNvPr id="21" name="Arrow: Right 26">
                <a:extLst>
                  <a:ext uri="{FF2B5EF4-FFF2-40B4-BE49-F238E27FC236}">
                    <a16:creationId xmlns:a16="http://schemas.microsoft.com/office/drawing/2014/main" xmlns="" id="{D30171E1-25A9-4973-A44A-E1EFFA61D44A}"/>
                  </a:ext>
                </a:extLst>
              </p:cNvPr>
              <p:cNvSpPr/>
              <p:nvPr/>
            </p:nvSpPr>
            <p:spPr>
              <a:xfrm>
                <a:off x="2069862" y="3070221"/>
                <a:ext cx="511728" cy="147495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/>
              </a:p>
            </p:txBody>
          </p:sp>
        </p:grpSp>
        <p:sp>
          <p:nvSpPr>
            <p:cNvPr id="205" name="Arrow: Right 26">
              <a:extLst>
                <a:ext uri="{FF2B5EF4-FFF2-40B4-BE49-F238E27FC236}">
                  <a16:creationId xmlns:a16="http://schemas.microsoft.com/office/drawing/2014/main" xmlns="" id="{D30171E1-25A9-4973-A44A-E1EFFA61D44A}"/>
                </a:ext>
              </a:extLst>
            </p:cNvPr>
            <p:cNvSpPr/>
            <p:nvPr/>
          </p:nvSpPr>
          <p:spPr>
            <a:xfrm rot="10800000">
              <a:off x="3284221" y="5325375"/>
              <a:ext cx="511728" cy="147495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5658436" y="4060330"/>
            <a:ext cx="678931" cy="578840"/>
            <a:chOff x="3191933" y="5113234"/>
            <a:chExt cx="678931" cy="578840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xmlns="" id="{7E9D4301-3A5A-4A12-BB83-679D38454518}"/>
                </a:ext>
              </a:extLst>
            </p:cNvPr>
            <p:cNvGrpSpPr/>
            <p:nvPr/>
          </p:nvGrpSpPr>
          <p:grpSpPr>
            <a:xfrm>
              <a:off x="3191933" y="5113234"/>
              <a:ext cx="678931" cy="578840"/>
              <a:chOff x="1971412" y="3011648"/>
              <a:chExt cx="678931" cy="57884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971412" y="3011648"/>
                <a:ext cx="678931" cy="5788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dirty="0"/>
              </a:p>
              <a:p>
                <a:pPr algn="ctr"/>
                <a:endParaRPr lang="en-GB" sz="1050" dirty="0"/>
              </a:p>
              <a:p>
                <a:pPr algn="ctr"/>
                <a:r>
                  <a:rPr lang="en-GB" sz="105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OvS 2</a:t>
                </a:r>
              </a:p>
            </p:txBody>
          </p:sp>
          <p:sp>
            <p:nvSpPr>
              <p:cNvPr id="216" name="Arrow: Right 26">
                <a:extLst>
                  <a:ext uri="{FF2B5EF4-FFF2-40B4-BE49-F238E27FC236}">
                    <a16:creationId xmlns:a16="http://schemas.microsoft.com/office/drawing/2014/main" xmlns="" id="{D30171E1-25A9-4973-A44A-E1EFFA61D44A}"/>
                  </a:ext>
                </a:extLst>
              </p:cNvPr>
              <p:cNvSpPr/>
              <p:nvPr/>
            </p:nvSpPr>
            <p:spPr>
              <a:xfrm>
                <a:off x="2069862" y="3070221"/>
                <a:ext cx="511728" cy="147495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/>
              </a:p>
            </p:txBody>
          </p:sp>
        </p:grpSp>
        <p:sp>
          <p:nvSpPr>
            <p:cNvPr id="213" name="Arrow: Right 26">
              <a:extLst>
                <a:ext uri="{FF2B5EF4-FFF2-40B4-BE49-F238E27FC236}">
                  <a16:creationId xmlns:a16="http://schemas.microsoft.com/office/drawing/2014/main" xmlns="" id="{D30171E1-25A9-4973-A44A-E1EFFA61D44A}"/>
                </a:ext>
              </a:extLst>
            </p:cNvPr>
            <p:cNvSpPr/>
            <p:nvPr/>
          </p:nvSpPr>
          <p:spPr>
            <a:xfrm rot="10800000">
              <a:off x="3284221" y="5325375"/>
              <a:ext cx="511728" cy="147495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7767605" y="4065126"/>
            <a:ext cx="678931" cy="578840"/>
            <a:chOff x="3191933" y="5113234"/>
            <a:chExt cx="678931" cy="578840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xmlns="" id="{7E9D4301-3A5A-4A12-BB83-679D38454518}"/>
                </a:ext>
              </a:extLst>
            </p:cNvPr>
            <p:cNvGrpSpPr/>
            <p:nvPr/>
          </p:nvGrpSpPr>
          <p:grpSpPr>
            <a:xfrm>
              <a:off x="3191933" y="5113234"/>
              <a:ext cx="678931" cy="578840"/>
              <a:chOff x="1971412" y="3011648"/>
              <a:chExt cx="678931" cy="57884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971412" y="3011648"/>
                <a:ext cx="678931" cy="5788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dirty="0"/>
              </a:p>
              <a:p>
                <a:pPr algn="ctr"/>
                <a:endParaRPr lang="en-GB" sz="1050" dirty="0"/>
              </a:p>
              <a:p>
                <a:pPr algn="ctr"/>
                <a:r>
                  <a:rPr lang="en-GB" sz="105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OvS 3</a:t>
                </a:r>
              </a:p>
            </p:txBody>
          </p:sp>
          <p:sp>
            <p:nvSpPr>
              <p:cNvPr id="222" name="Arrow: Right 26">
                <a:extLst>
                  <a:ext uri="{FF2B5EF4-FFF2-40B4-BE49-F238E27FC236}">
                    <a16:creationId xmlns:a16="http://schemas.microsoft.com/office/drawing/2014/main" xmlns="" id="{D30171E1-25A9-4973-A44A-E1EFFA61D44A}"/>
                  </a:ext>
                </a:extLst>
              </p:cNvPr>
              <p:cNvSpPr/>
              <p:nvPr/>
            </p:nvSpPr>
            <p:spPr>
              <a:xfrm>
                <a:off x="2069862" y="3070221"/>
                <a:ext cx="511728" cy="147495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/>
              </a:p>
            </p:txBody>
          </p:sp>
        </p:grpSp>
        <p:sp>
          <p:nvSpPr>
            <p:cNvPr id="220" name="Arrow: Right 26">
              <a:extLst>
                <a:ext uri="{FF2B5EF4-FFF2-40B4-BE49-F238E27FC236}">
                  <a16:creationId xmlns:a16="http://schemas.microsoft.com/office/drawing/2014/main" xmlns="" id="{D30171E1-25A9-4973-A44A-E1EFFA61D44A}"/>
                </a:ext>
              </a:extLst>
            </p:cNvPr>
            <p:cNvSpPr/>
            <p:nvPr/>
          </p:nvSpPr>
          <p:spPr>
            <a:xfrm rot="10800000">
              <a:off x="3284221" y="5325375"/>
              <a:ext cx="511728" cy="147495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9242687" y="4073386"/>
            <a:ext cx="678931" cy="578840"/>
            <a:chOff x="3191933" y="5113234"/>
            <a:chExt cx="678931" cy="578840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xmlns="" id="{7E9D4301-3A5A-4A12-BB83-679D38454518}"/>
                </a:ext>
              </a:extLst>
            </p:cNvPr>
            <p:cNvGrpSpPr/>
            <p:nvPr/>
          </p:nvGrpSpPr>
          <p:grpSpPr>
            <a:xfrm>
              <a:off x="3191933" y="5113234"/>
              <a:ext cx="678931" cy="578840"/>
              <a:chOff x="1971412" y="3011648"/>
              <a:chExt cx="678931" cy="578840"/>
            </a:xfrm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xmlns="" id="{B8F0B633-7347-45B5-8AA8-AABB14F0EF87}"/>
                  </a:ext>
                </a:extLst>
              </p:cNvPr>
              <p:cNvSpPr/>
              <p:nvPr/>
            </p:nvSpPr>
            <p:spPr>
              <a:xfrm>
                <a:off x="1971412" y="3011648"/>
                <a:ext cx="678931" cy="5788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dirty="0"/>
              </a:p>
              <a:p>
                <a:pPr algn="ctr"/>
                <a:endParaRPr lang="en-GB" sz="1050" dirty="0"/>
              </a:p>
              <a:p>
                <a:pPr algn="ctr"/>
                <a:r>
                  <a:rPr lang="en-GB" sz="105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OvS 4</a:t>
                </a:r>
              </a:p>
            </p:txBody>
          </p:sp>
          <p:sp>
            <p:nvSpPr>
              <p:cNvPr id="230" name="Arrow: Right 26">
                <a:extLst>
                  <a:ext uri="{FF2B5EF4-FFF2-40B4-BE49-F238E27FC236}">
                    <a16:creationId xmlns:a16="http://schemas.microsoft.com/office/drawing/2014/main" xmlns="" id="{D30171E1-25A9-4973-A44A-E1EFFA61D44A}"/>
                  </a:ext>
                </a:extLst>
              </p:cNvPr>
              <p:cNvSpPr/>
              <p:nvPr/>
            </p:nvSpPr>
            <p:spPr>
              <a:xfrm>
                <a:off x="2069862" y="3070221"/>
                <a:ext cx="511728" cy="147495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/>
              </a:p>
            </p:txBody>
          </p:sp>
        </p:grpSp>
        <p:sp>
          <p:nvSpPr>
            <p:cNvPr id="227" name="Arrow: Right 26">
              <a:extLst>
                <a:ext uri="{FF2B5EF4-FFF2-40B4-BE49-F238E27FC236}">
                  <a16:creationId xmlns:a16="http://schemas.microsoft.com/office/drawing/2014/main" xmlns="" id="{D30171E1-25A9-4973-A44A-E1EFFA61D44A}"/>
                </a:ext>
              </a:extLst>
            </p:cNvPr>
            <p:cNvSpPr/>
            <p:nvPr/>
          </p:nvSpPr>
          <p:spPr>
            <a:xfrm rot="10800000">
              <a:off x="3284221" y="5325375"/>
              <a:ext cx="511728" cy="147495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/>
            </a:p>
          </p:txBody>
        </p:sp>
      </p:grpSp>
      <p:sp>
        <p:nvSpPr>
          <p:cNvPr id="322" name="Cloud 321"/>
          <p:cNvSpPr/>
          <p:nvPr/>
        </p:nvSpPr>
        <p:spPr>
          <a:xfrm>
            <a:off x="6547303" y="1168000"/>
            <a:ext cx="1134930" cy="611735"/>
          </a:xfrm>
          <a:prstGeom prst="cloud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Gateway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28490" y="75114"/>
            <a:ext cx="499707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PT Sans Narrow" charset="-52"/>
                <a:ea typeface="PT Sans Narrow" charset="-52"/>
                <a:cs typeface="PT Sans Narrow" charset="-52"/>
              </a:rPr>
              <a:t>SDN Concepts:</a:t>
            </a:r>
          </a:p>
          <a:p>
            <a:r>
              <a:rPr lang="en-US" sz="3200" dirty="0">
                <a:latin typeface="PT Sans Narrow" charset="-52"/>
                <a:ea typeface="PT Sans Narrow" charset="-52"/>
                <a:cs typeface="PT Sans Narrow" charset="-52"/>
              </a:rPr>
              <a:t>Controller controls, switches send.</a:t>
            </a:r>
          </a:p>
        </p:txBody>
      </p:sp>
      <p:sp>
        <p:nvSpPr>
          <p:cNvPr id="94" name="Oval 93"/>
          <p:cNvSpPr/>
          <p:nvPr/>
        </p:nvSpPr>
        <p:spPr>
          <a:xfrm>
            <a:off x="306484" y="5443378"/>
            <a:ext cx="3358342" cy="2292416"/>
          </a:xfrm>
          <a:prstGeom prst="ellipse">
            <a:avLst/>
          </a:prstGeom>
          <a:solidFill>
            <a:srgbClr val="00F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The SDN controller centrally decides where network traffic goes and tells the Open vSwitches where to send it. This is called “routing” the traffic.</a:t>
            </a:r>
          </a:p>
        </p:txBody>
      </p:sp>
      <p:sp>
        <p:nvSpPr>
          <p:cNvPr id="95" name="Oval 94"/>
          <p:cNvSpPr/>
          <p:nvPr/>
        </p:nvSpPr>
        <p:spPr>
          <a:xfrm>
            <a:off x="8336020" y="5443378"/>
            <a:ext cx="3358342" cy="2292416"/>
          </a:xfrm>
          <a:prstGeom prst="ellipse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The switches listen to the controller and send data to the location specified by the controller. This is called “forwarding” the traffic.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94" idx="0"/>
          </p:cNvCxnSpPr>
          <p:nvPr/>
        </p:nvCxnSpPr>
        <p:spPr>
          <a:xfrm flipH="1">
            <a:off x="1985655" y="3621860"/>
            <a:ext cx="22006" cy="182151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1" idx="5"/>
            <a:endCxn id="95" idx="0"/>
          </p:cNvCxnSpPr>
          <p:nvPr/>
        </p:nvCxnSpPr>
        <p:spPr>
          <a:xfrm>
            <a:off x="9417325" y="4862408"/>
            <a:ext cx="597867" cy="5809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38553" y="8837189"/>
            <a:ext cx="3894204" cy="1635959"/>
          </a:xfrm>
          <a:prstGeom prst="ellipse">
            <a:avLst/>
          </a:prstGeom>
          <a:solidFill>
            <a:srgbClr val="00F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Routing Information Base (RIB):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Open vSwitch database (OVSDB) </a:t>
            </a:r>
          </a:p>
        </p:txBody>
      </p:sp>
      <p:sp>
        <p:nvSpPr>
          <p:cNvPr id="108" name="Oval 107"/>
          <p:cNvSpPr/>
          <p:nvPr/>
        </p:nvSpPr>
        <p:spPr>
          <a:xfrm>
            <a:off x="7916026" y="8794541"/>
            <a:ext cx="4198328" cy="1721253"/>
          </a:xfrm>
          <a:prstGeom prst="ellipse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Forwarding Information Base (FIB):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Open vSwitch database (OVSDB) </a:t>
            </a:r>
          </a:p>
        </p:txBody>
      </p:sp>
      <p:cxnSp>
        <p:nvCxnSpPr>
          <p:cNvPr id="109" name="Straight Arrow Connector 108"/>
          <p:cNvCxnSpPr>
            <a:stCxn id="95" idx="4"/>
            <a:endCxn id="108" idx="0"/>
          </p:cNvCxnSpPr>
          <p:nvPr/>
        </p:nvCxnSpPr>
        <p:spPr>
          <a:xfrm flipH="1">
            <a:off x="10015191" y="7735794"/>
            <a:ext cx="1" cy="105874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4" idx="4"/>
            <a:endCxn id="107" idx="0"/>
          </p:cNvCxnSpPr>
          <p:nvPr/>
        </p:nvCxnSpPr>
        <p:spPr>
          <a:xfrm>
            <a:off x="1985655" y="7735794"/>
            <a:ext cx="0" cy="110139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07" idx="6"/>
            <a:endCxn id="52" idx="1"/>
          </p:cNvCxnSpPr>
          <p:nvPr/>
        </p:nvCxnSpPr>
        <p:spPr>
          <a:xfrm flipV="1">
            <a:off x="3932757" y="9655166"/>
            <a:ext cx="1203238" cy="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135995" y="9470500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PT Sans Narrow" charset="-52"/>
                <a:ea typeface="PT Sans Narrow" charset="-52"/>
                <a:cs typeface="PT Sans Narrow" charset="-52"/>
              </a:rPr>
              <a:t>OpenFlow protocol</a:t>
            </a:r>
            <a:endParaRPr lang="en-US" b="1" dirty="0"/>
          </a:p>
        </p:txBody>
      </p:sp>
      <p:cxnSp>
        <p:nvCxnSpPr>
          <p:cNvPr id="138" name="Straight Arrow Connector 137"/>
          <p:cNvCxnSpPr>
            <a:stCxn id="52" idx="3"/>
            <a:endCxn id="108" idx="2"/>
          </p:cNvCxnSpPr>
          <p:nvPr/>
        </p:nvCxnSpPr>
        <p:spPr>
          <a:xfrm>
            <a:off x="6877178" y="9655167"/>
            <a:ext cx="1038849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581231" y="8929819"/>
            <a:ext cx="190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PT Sans Narrow" charset="-52"/>
                <a:ea typeface="PT Sans Narrow" charset="-52"/>
                <a:cs typeface="PT Sans Narrow" charset="-52"/>
              </a:rPr>
              <a:t>Makes/sends changes</a:t>
            </a:r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6006587" y="8929819"/>
            <a:ext cx="2208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Receives/applies changes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719345" y="9826515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T Sans Narrow" charset="-52"/>
                <a:ea typeface="PT Sans Narrow" charset="-52"/>
                <a:cs typeface="PT Sans Narrow" charset="-52"/>
              </a:rPr>
              <a:t>OVSDB configuration changes</a:t>
            </a:r>
            <a:endParaRPr lang="en-US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3732244" y="5243606"/>
            <a:ext cx="1611753" cy="595809"/>
            <a:chOff x="5373125" y="4597114"/>
            <a:chExt cx="1611753" cy="595809"/>
          </a:xfrm>
        </p:grpSpPr>
        <p:sp>
          <p:nvSpPr>
            <p:cNvPr id="153" name="Rectangle 152"/>
            <p:cNvSpPr/>
            <p:nvPr/>
          </p:nvSpPr>
          <p:spPr>
            <a:xfrm>
              <a:off x="5373125" y="4597114"/>
              <a:ext cx="1611753" cy="5958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Host </a:t>
              </a:r>
              <a:r>
                <a:rPr lang="en-US" sz="1200" dirty="0" smtClean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 </a:t>
              </a:r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– Ubuntu Container</a:t>
              </a:r>
            </a:p>
            <a:p>
              <a:pPr algn="ctr"/>
              <a:endPara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pPr algn="ctr"/>
              <a:endParaRPr lang="en-US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5536992" y="4857703"/>
              <a:ext cx="1245247" cy="27235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OSSIM HIDS Agent</a:t>
              </a:r>
            </a:p>
          </p:txBody>
        </p:sp>
      </p:grpSp>
      <p:cxnSp>
        <p:nvCxnSpPr>
          <p:cNvPr id="155" name="Straight Connector 154"/>
          <p:cNvCxnSpPr>
            <a:stCxn id="153" idx="0"/>
            <a:endCxn id="20" idx="2"/>
          </p:cNvCxnSpPr>
          <p:nvPr/>
        </p:nvCxnSpPr>
        <p:spPr>
          <a:xfrm flipV="1">
            <a:off x="4538121" y="4638773"/>
            <a:ext cx="2034" cy="604833"/>
          </a:xfrm>
          <a:prstGeom prst="line">
            <a:avLst/>
          </a:prstGeom>
          <a:ln w="31750">
            <a:solidFill>
              <a:srgbClr val="F757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25632"/>
              </p:ext>
            </p:extLst>
          </p:nvPr>
        </p:nvGraphicFramePr>
        <p:xfrm>
          <a:off x="136688" y="11984004"/>
          <a:ext cx="4875579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4512"/>
                <a:gridCol w="1270000"/>
                <a:gridCol w="17610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PT Sans Narrow" charset="-52"/>
                          <a:ea typeface="PT Sans Narrow" charset="-52"/>
                          <a:cs typeface="PT Sans Narrow" charset="-52"/>
                        </a:rPr>
                        <a:t>Destination</a:t>
                      </a:r>
                      <a:endParaRPr lang="en-US" sz="2000" b="1" dirty="0">
                        <a:latin typeface="PT Sans Narrow" charset="-52"/>
                        <a:ea typeface="PT Sans Narrow" charset="-52"/>
                        <a:cs typeface="PT Sans Narrow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PT Sans Narrow" charset="-52"/>
                          <a:ea typeface="PT Sans Narrow" charset="-52"/>
                          <a:cs typeface="PT Sans Narrow" charset="-52"/>
                        </a:rPr>
                        <a:t>Gateway</a:t>
                      </a:r>
                      <a:endParaRPr lang="en-US" sz="2000" b="1" dirty="0">
                        <a:latin typeface="PT Sans Narrow" charset="-52"/>
                        <a:ea typeface="PT Sans Narrow" charset="-52"/>
                        <a:cs typeface="PT Sans Narrow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PT Sans Narrow" charset="-52"/>
                          <a:ea typeface="PT Sans Narrow" charset="-52"/>
                          <a:cs typeface="PT Sans Narrow" charset="-52"/>
                        </a:rPr>
                        <a:t>Interface</a:t>
                      </a:r>
                      <a:endParaRPr lang="en-US" sz="2000" b="1" dirty="0">
                        <a:latin typeface="PT Sans Narrow" charset="-52"/>
                        <a:ea typeface="PT Sans Narrow" charset="-52"/>
                        <a:cs typeface="PT Sans Narrow" charset="-5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Sans Narrow" charset="-52"/>
                          <a:ea typeface="PT Sans Narrow" charset="-52"/>
                          <a:cs typeface="PT Sans Narrow" charset="-52"/>
                        </a:rPr>
                        <a:t>10.10.9.2/32</a:t>
                      </a:r>
                      <a:endParaRPr lang="en-US" sz="2000" dirty="0">
                        <a:latin typeface="PT Sans Narrow" charset="-52"/>
                        <a:ea typeface="PT Sans Narrow" charset="-52"/>
                        <a:cs typeface="PT Sans Narrow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Sans Narrow" charset="-52"/>
                          <a:ea typeface="PT Sans Narrow" charset="-52"/>
                          <a:cs typeface="PT Sans Narrow" charset="-52"/>
                        </a:rPr>
                        <a:t>10.10.9.1</a:t>
                      </a:r>
                      <a:endParaRPr lang="en-US" sz="2000" dirty="0">
                        <a:latin typeface="PT Sans Narrow" charset="-52"/>
                        <a:ea typeface="PT Sans Narrow" charset="-52"/>
                        <a:cs typeface="PT Sans Narrow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Sans Narrow" charset="-52"/>
                          <a:ea typeface="PT Sans Narrow" charset="-52"/>
                          <a:cs typeface="PT Sans Narrow" charset="-52"/>
                        </a:rPr>
                        <a:t>eth0</a:t>
                      </a:r>
                      <a:endParaRPr lang="en-US" sz="2000" dirty="0">
                        <a:latin typeface="PT Sans Narrow" charset="-52"/>
                        <a:ea typeface="PT Sans Narrow" charset="-52"/>
                        <a:cs typeface="PT Sans Narrow" charset="-5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Sans Narrow" charset="-52"/>
                          <a:ea typeface="PT Sans Narrow" charset="-52"/>
                          <a:cs typeface="PT Sans Narrow" charset="-52"/>
                        </a:rPr>
                        <a:t>192.168.1.175 /24</a:t>
                      </a:r>
                      <a:endParaRPr lang="en-US" sz="2000" dirty="0">
                        <a:latin typeface="PT Sans Narrow" charset="-52"/>
                        <a:ea typeface="PT Sans Narrow" charset="-52"/>
                        <a:cs typeface="PT Sans Narrow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Sans Narrow" charset="-52"/>
                          <a:ea typeface="PT Sans Narrow" charset="-52"/>
                          <a:cs typeface="PT Sans Narrow" charset="-52"/>
                        </a:rPr>
                        <a:t>10.10.9.1</a:t>
                      </a:r>
                      <a:endParaRPr lang="en-US" sz="2000" dirty="0">
                        <a:latin typeface="PT Sans Narrow" charset="-52"/>
                        <a:ea typeface="PT Sans Narrow" charset="-52"/>
                        <a:cs typeface="PT Sans Narrow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Sans Narrow" charset="-52"/>
                          <a:ea typeface="PT Sans Narrow" charset="-52"/>
                          <a:cs typeface="PT Sans Narrow" charset="-52"/>
                        </a:rPr>
                        <a:t>eth0</a:t>
                      </a:r>
                      <a:endParaRPr lang="en-US" sz="2000" dirty="0">
                        <a:latin typeface="PT Sans Narrow" charset="-52"/>
                        <a:ea typeface="PT Sans Narrow" charset="-52"/>
                        <a:cs typeface="PT Sans Narrow" charset="-5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Sans Narrow" charset="-52"/>
                          <a:ea typeface="PT Sans Narrow" charset="-52"/>
                          <a:cs typeface="PT Sans Narrow" charset="-52"/>
                        </a:rPr>
                        <a:t>0.0.0.0/0</a:t>
                      </a:r>
                      <a:endParaRPr lang="en-US" sz="2000" dirty="0">
                        <a:latin typeface="PT Sans Narrow" charset="-52"/>
                        <a:ea typeface="PT Sans Narrow" charset="-52"/>
                        <a:cs typeface="PT Sans Narrow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Sans Narrow" charset="-52"/>
                          <a:ea typeface="PT Sans Narrow" charset="-52"/>
                          <a:cs typeface="PT Sans Narrow" charset="-52"/>
                        </a:rPr>
                        <a:t>10.10.9.1</a:t>
                      </a:r>
                      <a:endParaRPr lang="en-US" sz="2000" dirty="0">
                        <a:latin typeface="PT Sans Narrow" charset="-52"/>
                        <a:ea typeface="PT Sans Narrow" charset="-52"/>
                        <a:cs typeface="PT Sans Narrow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Sans Narrow" charset="-52"/>
                          <a:ea typeface="PT Sans Narrow" charset="-52"/>
                          <a:cs typeface="PT Sans Narrow" charset="-52"/>
                        </a:rPr>
                        <a:t>eth0</a:t>
                      </a:r>
                      <a:endParaRPr lang="en-US" sz="2000" dirty="0">
                        <a:latin typeface="PT Sans Narrow" charset="-52"/>
                        <a:ea typeface="PT Sans Narrow" charset="-52"/>
                        <a:cs typeface="PT Sans Narrow" charset="-5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4" name="Rectangle 73"/>
          <p:cNvSpPr/>
          <p:nvPr/>
        </p:nvSpPr>
        <p:spPr>
          <a:xfrm>
            <a:off x="3531627" y="11527992"/>
            <a:ext cx="5257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Controller </a:t>
            </a:r>
            <a:r>
              <a:rPr lang="en-US" smtClean="0">
                <a:latin typeface="PT Sans Narrow" charset="-52"/>
                <a:ea typeface="PT Sans Narrow" charset="-52"/>
                <a:cs typeface="PT Sans Narrow" charset="-52"/>
              </a:rPr>
              <a:t>tells switches: </a:t>
            </a:r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“remove entries to and </a:t>
            </a:r>
            <a:r>
              <a:rPr lang="en-US" smtClean="0">
                <a:latin typeface="PT Sans Narrow" charset="-52"/>
                <a:ea typeface="PT Sans Narrow" charset="-52"/>
                <a:cs typeface="PT Sans Narrow" charset="-52"/>
              </a:rPr>
              <a:t>from 10.10.9.2”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2133490" y="11500724"/>
            <a:ext cx="881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PT Sans Narrow" charset="-52"/>
                <a:ea typeface="PT Sans Narrow" charset="-52"/>
                <a:cs typeface="PT Sans Narrow" charset="-52"/>
              </a:rPr>
              <a:t>OVSDB </a:t>
            </a:r>
            <a:endParaRPr lang="en-US" b="1" dirty="0"/>
          </a:p>
        </p:txBody>
      </p:sp>
      <p:sp>
        <p:nvSpPr>
          <p:cNvPr id="186" name="Rectangle 185"/>
          <p:cNvSpPr/>
          <p:nvPr/>
        </p:nvSpPr>
        <p:spPr>
          <a:xfrm>
            <a:off x="9149851" y="11574541"/>
            <a:ext cx="881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PT Sans Narrow" charset="-52"/>
                <a:ea typeface="PT Sans Narrow" charset="-52"/>
                <a:cs typeface="PT Sans Narrow" charset="-52"/>
              </a:rPr>
              <a:t>OVSDB </a:t>
            </a:r>
            <a:endParaRPr lang="en-US" b="1" dirty="0"/>
          </a:p>
        </p:txBody>
      </p:sp>
      <p:cxnSp>
        <p:nvCxnSpPr>
          <p:cNvPr id="187" name="Straight Arrow Connector 186"/>
          <p:cNvCxnSpPr>
            <a:stCxn id="108" idx="4"/>
            <a:endCxn id="186" idx="0"/>
          </p:cNvCxnSpPr>
          <p:nvPr/>
        </p:nvCxnSpPr>
        <p:spPr>
          <a:xfrm flipH="1">
            <a:off x="9590838" y="10515794"/>
            <a:ext cx="424352" cy="105874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07" idx="4"/>
            <a:endCxn id="90" idx="0"/>
          </p:cNvCxnSpPr>
          <p:nvPr/>
        </p:nvCxnSpPr>
        <p:spPr>
          <a:xfrm>
            <a:off x="1985655" y="10473148"/>
            <a:ext cx="588822" cy="10275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8" name="Table 1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8515"/>
              </p:ext>
            </p:extLst>
          </p:nvPr>
        </p:nvGraphicFramePr>
        <p:xfrm>
          <a:off x="7153049" y="11984004"/>
          <a:ext cx="4875579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4512"/>
                <a:gridCol w="1270000"/>
                <a:gridCol w="17610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PT Sans Narrow" charset="-52"/>
                          <a:ea typeface="PT Sans Narrow" charset="-52"/>
                          <a:cs typeface="PT Sans Narrow" charset="-52"/>
                        </a:rPr>
                        <a:t>Destination</a:t>
                      </a:r>
                      <a:endParaRPr lang="en-US" sz="2000" b="1" dirty="0">
                        <a:latin typeface="PT Sans Narrow" charset="-52"/>
                        <a:ea typeface="PT Sans Narrow" charset="-52"/>
                        <a:cs typeface="PT Sans Narrow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PT Sans Narrow" charset="-52"/>
                          <a:ea typeface="PT Sans Narrow" charset="-52"/>
                          <a:cs typeface="PT Sans Narrow" charset="-52"/>
                        </a:rPr>
                        <a:t>Gateway</a:t>
                      </a:r>
                      <a:endParaRPr lang="en-US" sz="2000" b="1" dirty="0">
                        <a:latin typeface="PT Sans Narrow" charset="-52"/>
                        <a:ea typeface="PT Sans Narrow" charset="-52"/>
                        <a:cs typeface="PT Sans Narrow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PT Sans Narrow" charset="-52"/>
                          <a:ea typeface="PT Sans Narrow" charset="-52"/>
                          <a:cs typeface="PT Sans Narrow" charset="-52"/>
                        </a:rPr>
                        <a:t>Interface</a:t>
                      </a:r>
                      <a:endParaRPr lang="en-US" sz="2000" b="1" dirty="0">
                        <a:latin typeface="PT Sans Narrow" charset="-52"/>
                        <a:ea typeface="PT Sans Narrow" charset="-52"/>
                        <a:cs typeface="PT Sans Narrow" charset="-5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Sans Narrow" charset="-52"/>
                          <a:ea typeface="PT Sans Narrow" charset="-52"/>
                          <a:cs typeface="PT Sans Narrow" charset="-52"/>
                        </a:rPr>
                        <a:t>10.10.9.2/32</a:t>
                      </a:r>
                      <a:endParaRPr lang="en-US" sz="2000" dirty="0">
                        <a:latin typeface="PT Sans Narrow" charset="-52"/>
                        <a:ea typeface="PT Sans Narrow" charset="-52"/>
                        <a:cs typeface="PT Sans Narrow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Sans Narrow" charset="-52"/>
                          <a:ea typeface="PT Sans Narrow" charset="-52"/>
                          <a:cs typeface="PT Sans Narrow" charset="-52"/>
                        </a:rPr>
                        <a:t>10.10.9.1</a:t>
                      </a:r>
                      <a:endParaRPr lang="en-US" sz="2000" dirty="0">
                        <a:latin typeface="PT Sans Narrow" charset="-52"/>
                        <a:ea typeface="PT Sans Narrow" charset="-52"/>
                        <a:cs typeface="PT Sans Narrow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Sans Narrow" charset="-52"/>
                          <a:ea typeface="PT Sans Narrow" charset="-52"/>
                          <a:cs typeface="PT Sans Narrow" charset="-52"/>
                        </a:rPr>
                        <a:t>eth0</a:t>
                      </a:r>
                      <a:endParaRPr lang="en-US" sz="2000" dirty="0">
                        <a:latin typeface="PT Sans Narrow" charset="-52"/>
                        <a:ea typeface="PT Sans Narrow" charset="-52"/>
                        <a:cs typeface="PT Sans Narrow" charset="-5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Sans Narrow" charset="-52"/>
                          <a:ea typeface="PT Sans Narrow" charset="-52"/>
                          <a:cs typeface="PT Sans Narrow" charset="-52"/>
                        </a:rPr>
                        <a:t>192.168.1.175 /24</a:t>
                      </a:r>
                      <a:endParaRPr lang="en-US" sz="2000" dirty="0">
                        <a:latin typeface="PT Sans Narrow" charset="-52"/>
                        <a:ea typeface="PT Sans Narrow" charset="-52"/>
                        <a:cs typeface="PT Sans Narrow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Sans Narrow" charset="-52"/>
                          <a:ea typeface="PT Sans Narrow" charset="-52"/>
                          <a:cs typeface="PT Sans Narrow" charset="-52"/>
                        </a:rPr>
                        <a:t>10.10.9.1</a:t>
                      </a:r>
                      <a:endParaRPr lang="en-US" sz="2000" dirty="0">
                        <a:latin typeface="PT Sans Narrow" charset="-52"/>
                        <a:ea typeface="PT Sans Narrow" charset="-52"/>
                        <a:cs typeface="PT Sans Narrow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Sans Narrow" charset="-52"/>
                          <a:ea typeface="PT Sans Narrow" charset="-52"/>
                          <a:cs typeface="PT Sans Narrow" charset="-52"/>
                        </a:rPr>
                        <a:t>eth0</a:t>
                      </a:r>
                      <a:endParaRPr lang="en-US" sz="2000" dirty="0">
                        <a:latin typeface="PT Sans Narrow" charset="-52"/>
                        <a:ea typeface="PT Sans Narrow" charset="-52"/>
                        <a:cs typeface="PT Sans Narrow" charset="-5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Sans Narrow" charset="-52"/>
                          <a:ea typeface="PT Sans Narrow" charset="-52"/>
                          <a:cs typeface="PT Sans Narrow" charset="-52"/>
                        </a:rPr>
                        <a:t>0.0.0.0/0</a:t>
                      </a:r>
                      <a:endParaRPr lang="en-US" sz="2000" dirty="0">
                        <a:latin typeface="PT Sans Narrow" charset="-52"/>
                        <a:ea typeface="PT Sans Narrow" charset="-52"/>
                        <a:cs typeface="PT Sans Narrow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Sans Narrow" charset="-52"/>
                          <a:ea typeface="PT Sans Narrow" charset="-52"/>
                          <a:cs typeface="PT Sans Narrow" charset="-52"/>
                        </a:rPr>
                        <a:t>10.10.9.1</a:t>
                      </a:r>
                      <a:endParaRPr lang="en-US" sz="2000" dirty="0">
                        <a:latin typeface="PT Sans Narrow" charset="-52"/>
                        <a:ea typeface="PT Sans Narrow" charset="-52"/>
                        <a:cs typeface="PT Sans Narrow" charset="-5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PT Sans Narrow" charset="-52"/>
                          <a:ea typeface="PT Sans Narrow" charset="-52"/>
                          <a:cs typeface="PT Sans Narrow" charset="-52"/>
                        </a:rPr>
                        <a:t>eth0</a:t>
                      </a:r>
                      <a:endParaRPr lang="en-US" sz="2000" dirty="0">
                        <a:latin typeface="PT Sans Narrow" charset="-52"/>
                        <a:ea typeface="PT Sans Narrow" charset="-52"/>
                        <a:cs typeface="PT Sans Narrow" charset="-5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01" name="Straight Connector 200"/>
          <p:cNvCxnSpPr/>
          <p:nvPr/>
        </p:nvCxnSpPr>
        <p:spPr>
          <a:xfrm flipH="1">
            <a:off x="136688" y="12573284"/>
            <a:ext cx="4875579" cy="0"/>
          </a:xfrm>
          <a:prstGeom prst="line">
            <a:avLst/>
          </a:prstGeom>
          <a:ln w="31750">
            <a:solidFill>
              <a:srgbClr val="F757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>
            <a:off x="7153049" y="12573284"/>
            <a:ext cx="4885596" cy="0"/>
          </a:xfrm>
          <a:prstGeom prst="line">
            <a:avLst/>
          </a:prstGeom>
          <a:ln w="31750">
            <a:solidFill>
              <a:srgbClr val="F757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5200847" y="12573284"/>
            <a:ext cx="1741182" cy="0"/>
          </a:xfrm>
          <a:prstGeom prst="straightConnector1">
            <a:avLst/>
          </a:prstGeom>
          <a:ln w="34925">
            <a:solidFill>
              <a:srgbClr val="F757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/>
          <p:cNvCxnSpPr/>
          <p:nvPr/>
        </p:nvCxnSpPr>
        <p:spPr>
          <a:xfrm flipH="1">
            <a:off x="877229" y="6493639"/>
            <a:ext cx="9701562" cy="0"/>
          </a:xfrm>
          <a:prstGeom prst="line">
            <a:avLst/>
          </a:prstGeom>
          <a:ln w="2222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676078" y="3865759"/>
            <a:ext cx="1353014" cy="61703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User</a:t>
            </a:r>
            <a:endParaRPr 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6" name="Straight Arrow Connector 5"/>
          <p:cNvCxnSpPr>
            <a:stCxn id="4" idx="4"/>
            <a:endCxn id="8" idx="0"/>
          </p:cNvCxnSpPr>
          <p:nvPr/>
        </p:nvCxnSpPr>
        <p:spPr>
          <a:xfrm>
            <a:off x="5352585" y="4482793"/>
            <a:ext cx="0" cy="475785"/>
          </a:xfrm>
          <a:prstGeom prst="straightConnector1">
            <a:avLst/>
          </a:prstGeom>
          <a:ln w="19050">
            <a:solidFill>
              <a:srgbClr val="00B0F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610100" y="4958578"/>
            <a:ext cx="1484970" cy="6170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PT Sans Narrow" charset="-52"/>
                <a:ea typeface="PT Sans Narrow" charset="-52"/>
                <a:cs typeface="PT Sans Narrow" charset="-52"/>
              </a:rPr>
              <a:t>Configuration</a:t>
            </a:r>
            <a:endParaRPr 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13" name="Straight Arrow Connector 12"/>
          <p:cNvCxnSpPr>
            <a:stCxn id="8" idx="4"/>
          </p:cNvCxnSpPr>
          <p:nvPr/>
        </p:nvCxnSpPr>
        <p:spPr>
          <a:xfrm>
            <a:off x="5352585" y="5575612"/>
            <a:ext cx="0" cy="468351"/>
          </a:xfrm>
          <a:prstGeom prst="straightConnector1">
            <a:avLst/>
          </a:prstGeom>
          <a:ln w="19050">
            <a:solidFill>
              <a:srgbClr val="0070C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522283" y="6315743"/>
            <a:ext cx="1660602" cy="35579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PT Sans Narrow" charset="-52"/>
                <a:ea typeface="PT Sans Narrow" charset="-52"/>
                <a:cs typeface="PT Sans Narrow" charset="-52"/>
              </a:rPr>
              <a:t>OpenDaylight</a:t>
            </a:r>
            <a:endParaRPr lang="en-US" sz="1600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54689" y="7072002"/>
            <a:ext cx="613318" cy="612000"/>
          </a:xfrm>
          <a:prstGeom prst="ellipse">
            <a:avLst/>
          </a:prstGeom>
          <a:solidFill>
            <a:srgbClr val="73E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PT Sans Narrow" charset="-52"/>
                <a:ea typeface="PT Sans Narrow" charset="-52"/>
                <a:cs typeface="PT Sans Narrow" charset="-52"/>
              </a:rPr>
              <a:t>1</a:t>
            </a:r>
            <a:endParaRPr 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45926" y="7072002"/>
            <a:ext cx="613318" cy="612000"/>
          </a:xfrm>
          <a:prstGeom prst="ellipse">
            <a:avLst/>
          </a:prstGeom>
          <a:solidFill>
            <a:srgbClr val="41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T Sans Narrow" charset="-52"/>
                <a:ea typeface="PT Sans Narrow" charset="-52"/>
                <a:cs typeface="PT Sans Narrow" charset="-52"/>
              </a:rPr>
              <a:t>2</a:t>
            </a:r>
            <a:endParaRPr 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097995" y="7072002"/>
            <a:ext cx="613318" cy="61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T Sans Narrow" charset="-52"/>
                <a:ea typeface="PT Sans Narrow" charset="-52"/>
                <a:cs typeface="PT Sans Narrow" charset="-52"/>
              </a:rPr>
              <a:t>3</a:t>
            </a:r>
            <a:endParaRPr 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47425" y="7684002"/>
            <a:ext cx="1027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PT Sans Narrow" charset="-52"/>
                <a:ea typeface="PT Sans Narrow" charset="-52"/>
                <a:cs typeface="PT Sans Narrow" charset="-52"/>
              </a:rPr>
              <a:t>Configuration</a:t>
            </a:r>
          </a:p>
          <a:p>
            <a:pPr algn="ctr"/>
            <a:r>
              <a:rPr lang="en-US" sz="1400" dirty="0" smtClean="0">
                <a:latin typeface="PT Sans Narrow" charset="-52"/>
                <a:ea typeface="PT Sans Narrow" charset="-52"/>
                <a:cs typeface="PT Sans Narrow" charset="-52"/>
              </a:rPr>
              <a:t>Database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8947637" y="7684002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mtClean="0">
                <a:latin typeface="PT Sans Narrow" charset="-52"/>
                <a:ea typeface="PT Sans Narrow" charset="-52"/>
                <a:cs typeface="PT Sans Narrow" charset="-52"/>
              </a:rPr>
              <a:t>Operational</a:t>
            </a:r>
            <a:endParaRPr lang="en-US" sz="1400" dirty="0" smtClean="0">
              <a:latin typeface="PT Sans Narrow" charset="-52"/>
              <a:ea typeface="PT Sans Narrow" charset="-52"/>
              <a:cs typeface="PT Sans Narrow" charset="-52"/>
            </a:endParaRPr>
          </a:p>
          <a:p>
            <a:pPr algn="ctr"/>
            <a:r>
              <a:rPr lang="en-US" sz="1400" dirty="0" smtClean="0">
                <a:latin typeface="PT Sans Narrow" charset="-52"/>
                <a:ea typeface="PT Sans Narrow" charset="-52"/>
                <a:cs typeface="PT Sans Narrow" charset="-52"/>
              </a:rPr>
              <a:t>Database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4576024" y="7696895"/>
            <a:ext cx="1461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smtClean="0">
                <a:latin typeface="PT Sans Narrow" charset="-52"/>
                <a:ea typeface="PT Sans Narrow" charset="-52"/>
                <a:cs typeface="PT Sans Narrow" charset="-52"/>
              </a:rPr>
              <a:t>Open vSwitch Nodes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4362573" y="6033536"/>
            <a:ext cx="1980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PT Sans Narrow" charset="-52"/>
                <a:ea typeface="PT Sans Narrow" charset="-52"/>
                <a:cs typeface="PT Sans Narrow" charset="-52"/>
              </a:rPr>
              <a:t>Front-end and User-Interface</a:t>
            </a:r>
            <a:endParaRPr lang="en-US" sz="1400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71722" y="6639814"/>
            <a:ext cx="7569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PT Sans Narrow" charset="-52"/>
                <a:ea typeface="PT Sans Narrow" charset="-52"/>
                <a:cs typeface="PT Sans Narrow" charset="-52"/>
              </a:rPr>
              <a:t>Back-end</a:t>
            </a:r>
            <a:endParaRPr lang="en-US" sz="1400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5070" y="8429632"/>
            <a:ext cx="18325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Does syntax check out?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54689" y="8709417"/>
            <a:ext cx="6764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Yes/No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Straight Arrow Connector 57"/>
          <p:cNvCxnSpPr>
            <a:endCxn id="42" idx="1"/>
          </p:cNvCxnSpPr>
          <p:nvPr/>
        </p:nvCxnSpPr>
        <p:spPr>
          <a:xfrm flipV="1">
            <a:off x="2096429" y="6187425"/>
            <a:ext cx="2266144" cy="225776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rot="18923997">
            <a:off x="2486757" y="722216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73EF7B"/>
                </a:solidFill>
                <a:latin typeface="PT Sans Narrow" charset="-52"/>
                <a:ea typeface="PT Sans Narrow" charset="-52"/>
                <a:cs typeface="PT Sans Narrow" charset="-52"/>
              </a:rPr>
              <a:t>Success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/</a:t>
            </a:r>
            <a:r>
              <a:rPr lang="en-US" sz="1600" dirty="0" smtClean="0">
                <a:solidFill>
                  <a:srgbClr val="FF0000"/>
                </a:solidFill>
                <a:latin typeface="PT Sans Narrow" charset="-52"/>
                <a:ea typeface="PT Sans Narrow" charset="-52"/>
                <a:cs typeface="PT Sans Narrow" charset="-52"/>
              </a:rPr>
              <a:t>Fail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692921" y="8177523"/>
            <a:ext cx="1" cy="281809"/>
          </a:xfrm>
          <a:prstGeom prst="straightConnector1">
            <a:avLst/>
          </a:prstGeom>
          <a:ln w="19050">
            <a:solidFill>
              <a:srgbClr val="73EF7B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692921" y="9011814"/>
            <a:ext cx="1" cy="281809"/>
          </a:xfrm>
          <a:prstGeom prst="straightConnector1">
            <a:avLst/>
          </a:prstGeom>
          <a:ln w="19050">
            <a:solidFill>
              <a:srgbClr val="73EF7B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5070" y="9287033"/>
            <a:ext cx="18405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Applies config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to nodes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390675" y="8668968"/>
            <a:ext cx="18405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Applies config to nodes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804610" y="8934897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  <a:latin typeface="PT Sans Narrow" charset="-52"/>
                <a:ea typeface="PT Sans Narrow" charset="-52"/>
                <a:cs typeface="PT Sans Narrow" charset="-52"/>
              </a:rPr>
              <a:t>Fail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/</a:t>
            </a:r>
            <a:r>
              <a:rPr lang="en-US" sz="1600" smtClean="0">
                <a:solidFill>
                  <a:srgbClr val="41EF06"/>
                </a:solidFill>
                <a:latin typeface="PT Sans Narrow" charset="-52"/>
                <a:ea typeface="PT Sans Narrow" charset="-52"/>
                <a:cs typeface="PT Sans Narrow" charset="-52"/>
              </a:rPr>
              <a:t>Success</a:t>
            </a:r>
            <a:endParaRPr lang="en-US" sz="1600" dirty="0">
              <a:solidFill>
                <a:srgbClr val="41EF06"/>
              </a:solidFill>
            </a:endParaRPr>
          </a:p>
        </p:txBody>
      </p:sp>
      <p:cxnSp>
        <p:nvCxnSpPr>
          <p:cNvPr id="75" name="Straight Arrow Connector 74"/>
          <p:cNvCxnSpPr>
            <a:stCxn id="74" idx="1"/>
          </p:cNvCxnSpPr>
          <p:nvPr/>
        </p:nvCxnSpPr>
        <p:spPr>
          <a:xfrm flipH="1">
            <a:off x="4511972" y="9104174"/>
            <a:ext cx="292638" cy="449062"/>
          </a:xfrm>
          <a:prstGeom prst="straightConnector1">
            <a:avLst/>
          </a:prstGeom>
          <a:ln w="1905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3"/>
            <a:endCxn id="35" idx="1"/>
          </p:cNvCxnSpPr>
          <p:nvPr/>
        </p:nvCxnSpPr>
        <p:spPr>
          <a:xfrm flipV="1">
            <a:off x="5858104" y="7945612"/>
            <a:ext cx="3089533" cy="1158562"/>
          </a:xfrm>
          <a:prstGeom prst="straightConnector1">
            <a:avLst/>
          </a:prstGeom>
          <a:ln w="19050">
            <a:solidFill>
              <a:srgbClr val="41EF06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467954" y="9527418"/>
            <a:ext cx="1354443" cy="45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PT Sans Narrow" charset="-52"/>
                <a:ea typeface="PT Sans Narrow" charset="-52"/>
                <a:cs typeface="PT Sans Narrow" charset="-52"/>
              </a:rPr>
              <a:t>Back-end error</a:t>
            </a:r>
            <a:endParaRPr lang="en-US" sz="1200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9404653" y="8222090"/>
            <a:ext cx="1" cy="287762"/>
          </a:xfrm>
          <a:prstGeom prst="straightConnector1">
            <a:avLst/>
          </a:prstGeom>
          <a:ln w="19050">
            <a:solidFill>
              <a:srgbClr val="00B05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8097244" y="8494984"/>
            <a:ext cx="2614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Has config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been applied to nodes?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9204678" y="8765620"/>
            <a:ext cx="416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 Narrow" charset="-52"/>
                <a:ea typeface="PT Sans Narrow" charset="-52"/>
                <a:cs typeface="PT Sans Narrow" charset="-52"/>
              </a:rPr>
              <a:t>Yes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9413068" y="9067004"/>
            <a:ext cx="1" cy="270636"/>
          </a:xfrm>
          <a:prstGeom prst="straightConnector1">
            <a:avLst/>
          </a:prstGeom>
          <a:ln w="19050">
            <a:solidFill>
              <a:srgbClr val="00B05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791616" y="9374810"/>
            <a:ext cx="1242904" cy="61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T Sans Narrow" charset="-52"/>
                <a:ea typeface="PT Sans Narrow" charset="-52"/>
                <a:cs typeface="PT Sans Narrow" charset="-52"/>
              </a:rPr>
              <a:t>Success</a:t>
            </a:r>
            <a:endParaRPr 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45070" y="3818660"/>
            <a:ext cx="27526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PT Sans Narrow" charset="-52"/>
                <a:ea typeface="PT Sans Narrow" charset="-52"/>
                <a:cs typeface="PT Sans Narrow" charset="-52"/>
              </a:rPr>
              <a:t>The process of pushing </a:t>
            </a:r>
          </a:p>
          <a:p>
            <a:r>
              <a:rPr lang="en-US" b="1" dirty="0" smtClean="0">
                <a:latin typeface="PT Sans Narrow" charset="-52"/>
                <a:ea typeface="PT Sans Narrow" charset="-52"/>
                <a:cs typeface="PT Sans Narrow" charset="-52"/>
              </a:rPr>
              <a:t>Configuration to OpenDaylight:</a:t>
            </a:r>
            <a:endParaRPr lang="en-US" b="1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27"/>
          <a:stretch/>
        </p:blipFill>
        <p:spPr>
          <a:xfrm>
            <a:off x="4081796" y="7977708"/>
            <a:ext cx="2464348" cy="476732"/>
          </a:xfrm>
          <a:prstGeom prst="rect">
            <a:avLst/>
          </a:prstGeom>
        </p:spPr>
      </p:pic>
      <p:cxnSp>
        <p:nvCxnSpPr>
          <p:cNvPr id="69" name="Straight Arrow Connector 68"/>
          <p:cNvCxnSpPr>
            <a:endCxn id="51" idx="1"/>
          </p:cNvCxnSpPr>
          <p:nvPr/>
        </p:nvCxnSpPr>
        <p:spPr>
          <a:xfrm flipV="1">
            <a:off x="2096429" y="8216074"/>
            <a:ext cx="1985367" cy="112221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73" idx="0"/>
          </p:cNvCxnSpPr>
          <p:nvPr/>
        </p:nvCxnSpPr>
        <p:spPr>
          <a:xfrm>
            <a:off x="5306947" y="8303559"/>
            <a:ext cx="4012" cy="365409"/>
          </a:xfrm>
          <a:prstGeom prst="straightConnector1">
            <a:avLst/>
          </a:prstGeom>
          <a:ln w="19050">
            <a:solidFill>
              <a:srgbClr val="41EF06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59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Rectangle 308"/>
          <p:cNvSpPr/>
          <p:nvPr/>
        </p:nvSpPr>
        <p:spPr>
          <a:xfrm>
            <a:off x="8330284" y="5111870"/>
            <a:ext cx="3512635" cy="16487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8457234" y="9764795"/>
            <a:ext cx="3258737" cy="3537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Host OS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8323506" y="6838735"/>
            <a:ext cx="3512635" cy="34140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5913253" y="9584376"/>
            <a:ext cx="1444242" cy="1015663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200" dirty="0">
                <a:latin typeface="PT Sans Narrow" charset="-52"/>
                <a:ea typeface="PT Sans Narrow" charset="-52"/>
                <a:cs typeface="PT Sans Narrow" charset="-52"/>
              </a:rPr>
              <a:t>Network Node Logs</a:t>
            </a:r>
          </a:p>
          <a:p>
            <a:pPr marL="171450" indent="-171450">
              <a:buFontTx/>
              <a:buChar char="-"/>
            </a:pPr>
            <a:r>
              <a:rPr lang="en-GB" sz="1200" dirty="0">
                <a:latin typeface="PT Sans Narrow" charset="-52"/>
                <a:ea typeface="PT Sans Narrow" charset="-52"/>
                <a:cs typeface="PT Sans Narrow" charset="-52"/>
              </a:rPr>
              <a:t>End-host Logs</a:t>
            </a:r>
          </a:p>
          <a:p>
            <a:pPr marL="171450" indent="-171450">
              <a:buFontTx/>
              <a:buChar char="-"/>
            </a:pPr>
            <a:r>
              <a:rPr lang="en-GB" sz="1200" dirty="0">
                <a:latin typeface="PT Sans Narrow" charset="-52"/>
                <a:ea typeface="PT Sans Narrow" charset="-52"/>
                <a:cs typeface="PT Sans Narrow" charset="-52"/>
              </a:rPr>
              <a:t>Security Device Logs</a:t>
            </a:r>
          </a:p>
          <a:p>
            <a:pPr marL="171450" indent="-171450">
              <a:buFontTx/>
              <a:buChar char="-"/>
            </a:pPr>
            <a:r>
              <a:rPr lang="en-GB" sz="1200" dirty="0">
                <a:latin typeface="PT Sans Narrow" charset="-52"/>
                <a:ea typeface="PT Sans Narrow" charset="-52"/>
                <a:cs typeface="PT Sans Narrow" charset="-52"/>
              </a:rPr>
              <a:t>Servers</a:t>
            </a:r>
          </a:p>
          <a:p>
            <a:pPr marL="171450" indent="-171450">
              <a:buFontTx/>
              <a:buChar char="-"/>
            </a:pPr>
            <a:r>
              <a:rPr lang="en-GB" sz="1200" dirty="0">
                <a:latin typeface="PT Sans Narrow" charset="-52"/>
                <a:ea typeface="PT Sans Narrow" charset="-52"/>
                <a:cs typeface="PT Sans Narrow" charset="-52"/>
              </a:rPr>
              <a:t>Applications</a:t>
            </a:r>
            <a:endParaRPr lang="en-US" sz="1200" dirty="0"/>
          </a:p>
        </p:txBody>
      </p:sp>
      <p:cxnSp>
        <p:nvCxnSpPr>
          <p:cNvPr id="246" name="Straight Arrow Connector 245"/>
          <p:cNvCxnSpPr>
            <a:endCxn id="237" idx="1"/>
          </p:cNvCxnSpPr>
          <p:nvPr/>
        </p:nvCxnSpPr>
        <p:spPr>
          <a:xfrm>
            <a:off x="5832951" y="9584376"/>
            <a:ext cx="2623481" cy="3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9551901" y="9411068"/>
            <a:ext cx="2164069" cy="3537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Log Collector</a:t>
            </a:r>
            <a:endParaRPr lang="en-GB" sz="12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8456432" y="9057339"/>
            <a:ext cx="3258737" cy="3537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Log Aggregator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8456432" y="8703610"/>
            <a:ext cx="3258737" cy="3537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Database</a:t>
            </a:r>
            <a:endParaRPr lang="en-GB" sz="12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8456432" y="8349880"/>
            <a:ext cx="1609159" cy="3537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Log Retention Daemon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10065591" y="8349881"/>
            <a:ext cx="1650379" cy="3537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Log Analysis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8456432" y="7996148"/>
            <a:ext cx="1609159" cy="3537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RBAC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10065591" y="7996149"/>
            <a:ext cx="1650379" cy="3537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Events and Alarms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8455631" y="7664534"/>
            <a:ext cx="1609159" cy="3537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Reporting Daemon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10064790" y="7664535"/>
            <a:ext cx="1650379" cy="3537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Detection Algorithms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8455631" y="7310800"/>
            <a:ext cx="1609159" cy="3537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User Activity Daemon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10064790" y="7310801"/>
            <a:ext cx="1650379" cy="3537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Correlation Engine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8456432" y="6961901"/>
            <a:ext cx="3258737" cy="353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SIEM Rules </a:t>
            </a:r>
            <a:r>
              <a:rPr lang="en-GB" sz="120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and Configuration</a:t>
            </a:r>
            <a:endParaRPr lang="en-GB" sz="12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8456431" y="6504675"/>
            <a:ext cx="572096" cy="463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Web UI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9028528" y="6504675"/>
            <a:ext cx="2686641" cy="46354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SIEM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8456432" y="9411067"/>
            <a:ext cx="1095469" cy="353727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Listening Agent</a:t>
            </a:r>
          </a:p>
        </p:txBody>
      </p:sp>
      <p:cxnSp>
        <p:nvCxnSpPr>
          <p:cNvPr id="279" name="Straight Arrow Connector 278"/>
          <p:cNvCxnSpPr/>
          <p:nvPr/>
        </p:nvCxnSpPr>
        <p:spPr>
          <a:xfrm>
            <a:off x="7252792" y="9729178"/>
            <a:ext cx="8444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 flipV="1">
            <a:off x="8199959" y="6867846"/>
            <a:ext cx="0" cy="28613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/>
          <p:cNvGrpSpPr/>
          <p:nvPr/>
        </p:nvGrpSpPr>
        <p:grpSpPr>
          <a:xfrm>
            <a:off x="3722189" y="7310800"/>
            <a:ext cx="1397648" cy="858905"/>
            <a:chOff x="3819405" y="2724875"/>
            <a:chExt cx="1397648" cy="858905"/>
          </a:xfrm>
        </p:grpSpPr>
        <p:grpSp>
          <p:nvGrpSpPr>
            <p:cNvPr id="290" name="Group 289"/>
            <p:cNvGrpSpPr/>
            <p:nvPr/>
          </p:nvGrpSpPr>
          <p:grpSpPr>
            <a:xfrm>
              <a:off x="3819405" y="2724875"/>
              <a:ext cx="1397648" cy="858905"/>
              <a:chOff x="2035065" y="1818007"/>
              <a:chExt cx="1397648" cy="858905"/>
            </a:xfrm>
          </p:grpSpPr>
          <p:sp>
            <p:nvSpPr>
              <p:cNvPr id="291" name="Rounded Rectangle 290"/>
              <p:cNvSpPr/>
              <p:nvPr/>
            </p:nvSpPr>
            <p:spPr>
              <a:xfrm>
                <a:off x="2035065" y="1818007"/>
                <a:ext cx="1397648" cy="858905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Ubuntu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92" name="Rounded Rectangle 291"/>
              <p:cNvSpPr/>
              <p:nvPr/>
            </p:nvSpPr>
            <p:spPr>
              <a:xfrm>
                <a:off x="2187465" y="2406895"/>
                <a:ext cx="1131172" cy="24740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Snort Agent 1</a:t>
                </a:r>
              </a:p>
            </p:txBody>
          </p:sp>
        </p:grpSp>
        <p:sp>
          <p:nvSpPr>
            <p:cNvPr id="293" name="Rounded Rectangle 292"/>
            <p:cNvSpPr/>
            <p:nvPr/>
          </p:nvSpPr>
          <p:spPr>
            <a:xfrm>
              <a:off x="4216273" y="3011170"/>
              <a:ext cx="642235" cy="230157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PT Sans Narrow" charset="-52"/>
                  <a:ea typeface="PT Sans Narrow" charset="-52"/>
                  <a:cs typeface="PT Sans Narrow" charset="-52"/>
                </a:rPr>
                <a:t>Virus</a:t>
              </a:r>
            </a:p>
          </p:txBody>
        </p:sp>
      </p:grpSp>
      <p:cxnSp>
        <p:nvCxnSpPr>
          <p:cNvPr id="294" name="Straight Connector 293"/>
          <p:cNvCxnSpPr>
            <a:stCxn id="291" idx="0"/>
            <a:endCxn id="295" idx="1"/>
          </p:cNvCxnSpPr>
          <p:nvPr/>
        </p:nvCxnSpPr>
        <p:spPr>
          <a:xfrm flipV="1">
            <a:off x="4421013" y="6680517"/>
            <a:ext cx="0" cy="630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Cloud 294"/>
          <p:cNvSpPr/>
          <p:nvPr/>
        </p:nvSpPr>
        <p:spPr>
          <a:xfrm>
            <a:off x="3680035" y="5882580"/>
            <a:ext cx="1481959" cy="79878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Cloud</a:t>
            </a:r>
            <a:endParaRPr lang="en-US" sz="16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301" name="Straight Arrow Connector 300"/>
          <p:cNvCxnSpPr>
            <a:stCxn id="291" idx="2"/>
          </p:cNvCxnSpPr>
          <p:nvPr/>
        </p:nvCxnSpPr>
        <p:spPr>
          <a:xfrm>
            <a:off x="4421013" y="8169703"/>
            <a:ext cx="8336" cy="4096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8435421" y="6018875"/>
            <a:ext cx="3258737" cy="35372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Threat Detection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8435420" y="5667180"/>
            <a:ext cx="3258737" cy="35372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Incident Response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xmlns="" id="{B8F0B633-7347-45B5-8AA8-AABB14F0EF87}"/>
              </a:ext>
            </a:extLst>
          </p:cNvPr>
          <p:cNvSpPr/>
          <p:nvPr/>
        </p:nvSpPr>
        <p:spPr>
          <a:xfrm>
            <a:off x="8435419" y="5326979"/>
            <a:ext cx="3258737" cy="353727"/>
          </a:xfrm>
          <a:prstGeom prst="rect">
            <a:avLst/>
          </a:prstGeom>
          <a:solidFill>
            <a:srgbClr val="F4F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Incident Analysis</a:t>
            </a:r>
          </a:p>
        </p:txBody>
      </p:sp>
      <p:grpSp>
        <p:nvGrpSpPr>
          <p:cNvPr id="339" name="Group 338"/>
          <p:cNvGrpSpPr/>
          <p:nvPr/>
        </p:nvGrpSpPr>
        <p:grpSpPr>
          <a:xfrm>
            <a:off x="2963120" y="4572777"/>
            <a:ext cx="8873021" cy="361889"/>
            <a:chOff x="228600" y="5823283"/>
            <a:chExt cx="9601200" cy="361889"/>
          </a:xfrm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228600" y="5823283"/>
              <a:ext cx="1937087" cy="36188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1. Preparation and Configuration</a:t>
              </a: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2165688" y="5826839"/>
              <a:ext cx="1904444" cy="35450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2. Threat Detection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4070132" y="5826838"/>
              <a:ext cx="1991213" cy="35450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3. Incident Response</a:t>
              </a: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6061345" y="5823283"/>
              <a:ext cx="1864010" cy="361889"/>
            </a:xfrm>
            <a:prstGeom prst="rect">
              <a:avLst/>
            </a:prstGeom>
            <a:solidFill>
              <a:srgbClr val="F4F5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4. Incident Analysis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xmlns="" id="{B8F0B633-7347-45B5-8AA8-AABB14F0EF87}"/>
                </a:ext>
              </a:extLst>
            </p:cNvPr>
            <p:cNvSpPr/>
            <p:nvPr/>
          </p:nvSpPr>
          <p:spPr>
            <a:xfrm>
              <a:off x="7925355" y="5823283"/>
              <a:ext cx="1904445" cy="35805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5. Security Strategy Updates</a:t>
              </a:r>
            </a:p>
          </p:txBody>
        </p:sp>
      </p:grpSp>
      <p:sp>
        <p:nvSpPr>
          <p:cNvPr id="342" name="Title 1"/>
          <p:cNvSpPr txBox="1">
            <a:spLocks/>
          </p:cNvSpPr>
          <p:nvPr/>
        </p:nvSpPr>
        <p:spPr>
          <a:xfrm>
            <a:off x="2" y="3779839"/>
            <a:ext cx="4070131" cy="541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PT Sans Narrow" charset="-52"/>
                <a:ea typeface="PT Sans Narrow" charset="-52"/>
                <a:cs typeface="PT Sans Narrow" charset="-52"/>
              </a:rPr>
              <a:t>Incident Response Process: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573413" y="8322103"/>
            <a:ext cx="8336" cy="4096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43" y="8747835"/>
            <a:ext cx="2768906" cy="16976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26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16307</TotalTime>
  <Words>2105</Words>
  <Application>Microsoft Macintosh PowerPoint</Application>
  <PresentationFormat>Custom</PresentationFormat>
  <Paragraphs>897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Calibri Light</vt:lpstr>
      <vt:lpstr>PT Sans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SIEM Popularity Number of Mentions</vt:lpstr>
      <vt:lpstr>PowerPoint Presentation</vt:lpstr>
      <vt:lpstr>PowerPoint Presentation</vt:lpstr>
      <vt:lpstr>PowerPoint Presentation</vt:lpstr>
      <vt:lpstr>PowerPoint Presentation</vt:lpstr>
      <vt:lpstr>Running the Project Compute Allocations</vt:lpstr>
      <vt:lpstr>Data Collection  Sprint 1</vt:lpstr>
      <vt:lpstr>PowerPoint Presentation</vt:lpstr>
      <vt:lpstr>Data Collection  Sprint 2</vt:lpstr>
      <vt:lpstr>Data Collection  Sprint 3</vt:lpstr>
      <vt:lpstr>PowerPoint Presentation</vt:lpstr>
      <vt:lpstr>Traditional NIST IR process – Admin takes assets offline</vt:lpstr>
      <vt:lpstr>PowerPoint Presentation</vt:lpstr>
      <vt:lpstr>PowerPoint Presentation</vt:lpstr>
      <vt:lpstr>PowerPoint Presentation</vt:lpstr>
      <vt:lpstr>PowerPoint Presentation</vt:lpstr>
      <vt:lpstr>Parsing variables into a script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Host-Based IDS/IPS</dc:title>
  <dc:creator>Ben Peckham</dc:creator>
  <cp:lastModifiedBy>Ben Peckham</cp:lastModifiedBy>
  <cp:revision>210</cp:revision>
  <dcterms:created xsi:type="dcterms:W3CDTF">2019-12-01T12:21:50Z</dcterms:created>
  <dcterms:modified xsi:type="dcterms:W3CDTF">2020-04-11T11:54:13Z</dcterms:modified>
</cp:coreProperties>
</file>