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ee1654b2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ee1654b2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f0fa5fd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f0fa5fd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f0fa5fdb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f0fa5fdb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b98261d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b98261d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a14f994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a14f994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ee1654b2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ee1654b2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a14f994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a14f994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 God database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a14f994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a14f994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b4f8e1f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b4f8e1f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a14f994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a14f994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b4f8e1f5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b4f8e1f5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a14f9946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a14f9946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python.org/3/library/tkinter.html" TargetMode="External"/><Relationship Id="rId4" Type="http://schemas.openxmlformats.org/officeDocument/2006/relationships/hyperlink" Target="https://dateutil.readthedocs.io/en/stable/parser.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BlockChain Passport</a:t>
            </a:r>
            <a:endParaRPr/>
          </a:p>
        </p:txBody>
      </p:sp>
      <p:sp>
        <p:nvSpPr>
          <p:cNvPr id="55" name="Google Shape;55;p13"/>
          <p:cNvSpPr txBox="1"/>
          <p:nvPr>
            <p:ph idx="1" type="subTitle"/>
          </p:nvPr>
        </p:nvSpPr>
        <p:spPr>
          <a:xfrm>
            <a:off x="1664325" y="2797175"/>
            <a:ext cx="68787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Created by: </a:t>
            </a:r>
            <a:endParaRPr sz="14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Austin Caras, Ben Harrington, Madhuri Krishna Bhat, and Brian Peebles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3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parking lot	</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Create a sol file that emulates the transfer of human from country to country</a:t>
            </a:r>
            <a:endParaRPr/>
          </a:p>
          <a:p>
            <a:pPr indent="0" lvl="0" marL="0" rtl="0" algn="l">
              <a:lnSpc>
                <a:spcPct val="100000"/>
              </a:lnSpc>
              <a:spcBef>
                <a:spcPts val="0"/>
              </a:spcBef>
              <a:spcAft>
                <a:spcPts val="0"/>
              </a:spcAft>
              <a:buNone/>
            </a:pPr>
            <a:r>
              <a:rPr lang="en"/>
              <a:t>Create a front end UI, that can show how the location change would work</a:t>
            </a:r>
            <a:endParaRPr/>
          </a:p>
          <a:p>
            <a:pPr indent="0" lvl="0" marL="0" rtl="0" algn="l">
              <a:lnSpc>
                <a:spcPct val="100000"/>
              </a:lnSpc>
              <a:spcBef>
                <a:spcPts val="0"/>
              </a:spcBef>
              <a:spcAft>
                <a:spcPts val="0"/>
              </a:spcAft>
              <a:buNone/>
            </a:pPr>
            <a:r>
              <a:rPr lang="en"/>
              <a:t>Build a login/database of people to avoid Wallet ID theft</a:t>
            </a:r>
            <a:endParaRPr/>
          </a:p>
          <a:p>
            <a:pPr indent="0" lvl="0" marL="0" rtl="0" algn="l">
              <a:lnSpc>
                <a:spcPct val="100000"/>
              </a:lnSpc>
              <a:spcBef>
                <a:spcPts val="0"/>
              </a:spcBef>
              <a:spcAft>
                <a:spcPts val="0"/>
              </a:spcAft>
              <a:buNone/>
            </a:pPr>
            <a:r>
              <a:rPr lang="en"/>
              <a:t>	Attributes to identify</a:t>
            </a:r>
            <a:endParaRPr/>
          </a:p>
          <a:p>
            <a:pPr indent="0" lvl="0" marL="0" rtl="0" algn="l">
              <a:lnSpc>
                <a:spcPct val="100000"/>
              </a:lnSpc>
              <a:spcBef>
                <a:spcPts val="0"/>
              </a:spcBef>
              <a:spcAft>
                <a:spcPts val="0"/>
              </a:spcAft>
              <a:buNone/>
            </a:pPr>
            <a:r>
              <a:rPr lang="en"/>
              <a:t>	Name, country of origin, passport info, image URI(selfie), Pass number</a:t>
            </a:r>
            <a:endParaRPr/>
          </a:p>
          <a:p>
            <a:pPr indent="0" lvl="0" marL="0" rtl="0" algn="l">
              <a:lnSpc>
                <a:spcPct val="100000"/>
              </a:lnSpc>
              <a:spcBef>
                <a:spcPts val="0"/>
              </a:spcBef>
              <a:spcAft>
                <a:spcPts val="0"/>
              </a:spcAft>
              <a:buNone/>
            </a:pPr>
            <a:r>
              <a:rPr lang="en"/>
              <a:t>	Sol data structure that will capture the data, list, mapping or etc</a:t>
            </a:r>
            <a:endParaRPr/>
          </a:p>
          <a:p>
            <a:pPr indent="0" lvl="0" marL="0" rtl="0" algn="l">
              <a:lnSpc>
                <a:spcPct val="100000"/>
              </a:lnSpc>
              <a:spcBef>
                <a:spcPts val="0"/>
              </a:spcBef>
              <a:spcAft>
                <a:spcPts val="0"/>
              </a:spcAft>
              <a:buNone/>
            </a:pPr>
            <a:r>
              <a:rPr lang="en"/>
              <a:t>Connect the data changes to the sol file and add each transfer of human to the blockchain </a:t>
            </a:r>
            <a:endParaRPr/>
          </a:p>
          <a:p>
            <a:pPr indent="0" lvl="0" marL="0" rtl="0" algn="l">
              <a:lnSpc>
                <a:spcPct val="100000"/>
              </a:lnSpc>
              <a:spcBef>
                <a:spcPts val="0"/>
              </a:spcBef>
              <a:spcAft>
                <a:spcPts val="0"/>
              </a:spcAft>
              <a:buNone/>
            </a:pPr>
            <a:r>
              <a:rPr lang="en"/>
              <a:t>Implement country specific ‘visa’ requirements, i.e. planned length cannot be greater than the permitted length based on their visa and residence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Comments from Binoy</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a function where user transfers some wei to destination country, this money is held and then the amount is returned to the user once exit</a:t>
            </a:r>
            <a:endParaRPr/>
          </a:p>
          <a:p>
            <a:pPr indent="-342900" lvl="0" marL="457200" rtl="0" algn="l">
              <a:spcBef>
                <a:spcPts val="0"/>
              </a:spcBef>
              <a:spcAft>
                <a:spcPts val="0"/>
              </a:spcAft>
              <a:buSzPts val="1800"/>
              <a:buChar char="●"/>
            </a:pPr>
            <a:r>
              <a:rPr lang="en"/>
              <a:t>Update executive summary to house more details about the project</a:t>
            </a:r>
            <a:endParaRPr/>
          </a:p>
          <a:p>
            <a:pPr indent="-342900" lvl="0" marL="457200" rtl="0" algn="l">
              <a:spcBef>
                <a:spcPts val="0"/>
              </a:spcBef>
              <a:spcAft>
                <a:spcPts val="0"/>
              </a:spcAft>
              <a:buSzPts val="1800"/>
              <a:buChar char="●"/>
            </a:pPr>
            <a:r>
              <a:rPr lang="en"/>
              <a:t>Add a list of admins and give admin rights to new admins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Specify between land, water, and air travel</a:t>
            </a:r>
            <a:endParaRPr/>
          </a:p>
          <a:p>
            <a:pPr indent="-317500" lvl="1" marL="914400" rtl="0" algn="l">
              <a:spcBef>
                <a:spcPts val="0"/>
              </a:spcBef>
              <a:spcAft>
                <a:spcPts val="0"/>
              </a:spcAft>
              <a:buSzPts val="1400"/>
              <a:buChar char="○"/>
            </a:pPr>
            <a:r>
              <a:rPr lang="en"/>
              <a:t>i.e. land borders would have a combined </a:t>
            </a:r>
            <a:r>
              <a:rPr lang="en"/>
              <a:t>exit</a:t>
            </a:r>
            <a:r>
              <a:rPr lang="en"/>
              <a:t> and entry</a:t>
            </a:r>
            <a:endParaRPr/>
          </a:p>
          <a:p>
            <a:pPr indent="-342900" lvl="0" marL="457200" rtl="0" algn="l">
              <a:spcBef>
                <a:spcPts val="0"/>
              </a:spcBef>
              <a:spcAft>
                <a:spcPts val="0"/>
              </a:spcAft>
              <a:buSzPts val="1800"/>
              <a:buChar char="●"/>
            </a:pPr>
            <a:r>
              <a:rPr lang="en"/>
              <a:t>Find images of countries to create travel log of users destinations</a:t>
            </a:r>
            <a:endParaRPr/>
          </a:p>
          <a:p>
            <a:pPr indent="-342900" lvl="0" marL="457200" rtl="0" algn="l">
              <a:spcBef>
                <a:spcPts val="0"/>
              </a:spcBef>
              <a:spcAft>
                <a:spcPts val="0"/>
              </a:spcAft>
              <a:buSzPts val="1800"/>
              <a:buChar char="●"/>
            </a:pPr>
            <a:r>
              <a:rPr lang="en"/>
              <a:t>Create a variable for datetime </a:t>
            </a:r>
            <a:r>
              <a:rPr lang="en"/>
              <a:t>conversion</a:t>
            </a:r>
            <a:r>
              <a:rPr lang="en"/>
              <a:t> code</a:t>
            </a:r>
            <a:endParaRPr/>
          </a:p>
          <a:p>
            <a:pPr indent="-317500" lvl="1" marL="914400" rtl="0" algn="l">
              <a:spcBef>
                <a:spcPts val="0"/>
              </a:spcBef>
              <a:spcAft>
                <a:spcPts val="0"/>
              </a:spcAft>
              <a:buSzPts val="1400"/>
              <a:buChar char="○"/>
            </a:pPr>
            <a:r>
              <a:rPr lang="en"/>
              <a:t>Generally i</a:t>
            </a:r>
            <a:r>
              <a:rPr lang="en"/>
              <a:t>mprove OOP in the GUI</a:t>
            </a:r>
            <a:endParaRPr/>
          </a:p>
          <a:p>
            <a:pPr indent="-342900" lvl="0" marL="457200" rtl="0" algn="l">
              <a:spcBef>
                <a:spcPts val="0"/>
              </a:spcBef>
              <a:spcAft>
                <a:spcPts val="0"/>
              </a:spcAft>
              <a:buSzPts val="1800"/>
              <a:buChar char="●"/>
            </a:pPr>
            <a:r>
              <a:rPr lang="en"/>
              <a:t>Improve Admin rights and </a:t>
            </a:r>
            <a:r>
              <a:rPr lang="en"/>
              <a:t>multiple</a:t>
            </a:r>
            <a:r>
              <a:rPr lang="en"/>
              <a:t> admin users option</a:t>
            </a:r>
            <a:endParaRPr/>
          </a:p>
          <a:p>
            <a:pPr indent="-342900" lvl="0" marL="457200" rtl="0" algn="l">
              <a:spcBef>
                <a:spcPts val="0"/>
              </a:spcBef>
              <a:spcAft>
                <a:spcPts val="0"/>
              </a:spcAft>
              <a:buSzPts val="1800"/>
              <a:buChar char="●"/>
            </a:pPr>
            <a:r>
              <a:rPr lang="en"/>
              <a:t>Country specific parameters to either match visa status with trip duration, and adding</a:t>
            </a:r>
            <a:r>
              <a:rPr lang="en"/>
              <a:t> a better residency check to the</a:t>
            </a:r>
            <a:r>
              <a:rPr lang="en"/>
              <a:t> returnHome function</a:t>
            </a:r>
            <a:endParaRPr/>
          </a:p>
          <a:p>
            <a:pPr indent="-342900" lvl="0" marL="457200" rtl="0" algn="l">
              <a:lnSpc>
                <a:spcPct val="150000"/>
              </a:lnSpc>
              <a:spcBef>
                <a:spcPts val="0"/>
              </a:spcBef>
              <a:spcAft>
                <a:spcPts val="0"/>
              </a:spcAft>
              <a:buSzPts val="1800"/>
              <a:buChar char="●"/>
            </a:pPr>
            <a:r>
              <a:rPr lang="en"/>
              <a:t>Pulling historical blockchain data to show cumulative travel records</a:t>
            </a:r>
            <a:endParaRPr/>
          </a:p>
          <a:p>
            <a:pPr indent="0" lvl="0" marL="457200" rtl="0" algn="l">
              <a:spcBef>
                <a:spcPts val="1200"/>
              </a:spcBef>
              <a:spcAft>
                <a:spcPts val="1200"/>
              </a:spcAft>
              <a:buNone/>
            </a:pPr>
            <a:r>
              <a:t/>
            </a:r>
            <a:endParaRPr/>
          </a:p>
        </p:txBody>
      </p:sp>
      <p:sp>
        <p:nvSpPr>
          <p:cNvPr id="133" name="Google Shape;133;p24"/>
          <p:cNvSpPr txBox="1"/>
          <p:nvPr/>
        </p:nvSpPr>
        <p:spPr>
          <a:xfrm>
            <a:off x="8692550" y="202350"/>
            <a:ext cx="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957375" y="1152475"/>
            <a:ext cx="48747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Executive</a:t>
            </a:r>
            <a:r>
              <a:rPr lang="en"/>
              <a:t> Summary</a:t>
            </a:r>
            <a:endParaRPr/>
          </a:p>
          <a:p>
            <a:pPr indent="-342900" lvl="0" marL="457200" rtl="0" algn="l">
              <a:lnSpc>
                <a:spcPct val="115000"/>
              </a:lnSpc>
              <a:spcBef>
                <a:spcPts val="1000"/>
              </a:spcBef>
              <a:spcAft>
                <a:spcPts val="0"/>
              </a:spcAft>
              <a:buSzPts val="1800"/>
              <a:buChar char="●"/>
            </a:pPr>
            <a:r>
              <a:rPr lang="en"/>
              <a:t>BlockChain Validation</a:t>
            </a:r>
            <a:endParaRPr/>
          </a:p>
          <a:p>
            <a:pPr indent="-342900" lvl="0" marL="457200" rtl="0" algn="l">
              <a:lnSpc>
                <a:spcPct val="115000"/>
              </a:lnSpc>
              <a:spcBef>
                <a:spcPts val="1000"/>
              </a:spcBef>
              <a:spcAft>
                <a:spcPts val="0"/>
              </a:spcAft>
              <a:buSzPts val="1800"/>
              <a:buChar char="●"/>
            </a:pPr>
            <a:r>
              <a:rPr lang="en"/>
              <a:t>How does the A</a:t>
            </a:r>
            <a:r>
              <a:rPr lang="en"/>
              <a:t>pplication</a:t>
            </a:r>
            <a:r>
              <a:rPr lang="en"/>
              <a:t> work</a:t>
            </a:r>
            <a:endParaRPr/>
          </a:p>
          <a:p>
            <a:pPr indent="-342900" lvl="0" marL="457200" rtl="0" algn="l">
              <a:lnSpc>
                <a:spcPct val="115000"/>
              </a:lnSpc>
              <a:spcBef>
                <a:spcPts val="1000"/>
              </a:spcBef>
              <a:spcAft>
                <a:spcPts val="0"/>
              </a:spcAft>
              <a:buSzPts val="1800"/>
              <a:buChar char="●"/>
            </a:pPr>
            <a:r>
              <a:rPr lang="en"/>
              <a:t>App Constraints</a:t>
            </a:r>
            <a:endParaRPr/>
          </a:p>
          <a:p>
            <a:pPr indent="-342900" lvl="0" marL="457200" rtl="0" algn="l">
              <a:lnSpc>
                <a:spcPct val="115000"/>
              </a:lnSpc>
              <a:spcBef>
                <a:spcPts val="1000"/>
              </a:spcBef>
              <a:spcAft>
                <a:spcPts val="0"/>
              </a:spcAft>
              <a:buSzPts val="1800"/>
              <a:buChar char="●"/>
            </a:pPr>
            <a:r>
              <a:rPr lang="en"/>
              <a:t>Difficulties with the code</a:t>
            </a:r>
            <a:endParaRPr/>
          </a:p>
          <a:p>
            <a:pPr indent="-342900" lvl="0" marL="457200" rtl="0" algn="l">
              <a:lnSpc>
                <a:spcPct val="115000"/>
              </a:lnSpc>
              <a:spcBef>
                <a:spcPts val="1000"/>
              </a:spcBef>
              <a:spcAft>
                <a:spcPts val="0"/>
              </a:spcAft>
              <a:buSzPts val="1800"/>
              <a:buChar char="●"/>
            </a:pPr>
            <a:r>
              <a:rPr lang="en"/>
              <a:t>New Technologies</a:t>
            </a:r>
            <a:endParaRPr/>
          </a:p>
          <a:p>
            <a:pPr indent="-342900" lvl="0" marL="457200" rtl="0" algn="l">
              <a:lnSpc>
                <a:spcPct val="115000"/>
              </a:lnSpc>
              <a:spcBef>
                <a:spcPts val="1000"/>
              </a:spcBef>
              <a:spcAft>
                <a:spcPts val="1000"/>
              </a:spcAft>
              <a:buSzPts val="1800"/>
              <a:buChar char="●"/>
            </a:pPr>
            <a:r>
              <a:rPr lang="en"/>
              <a:t>Next Steps</a:t>
            </a:r>
            <a:endParaRPr/>
          </a:p>
        </p:txBody>
      </p:sp>
      <p:sp>
        <p:nvSpPr>
          <p:cNvPr id="62" name="Google Shape;62;p14"/>
          <p:cNvSpPr txBox="1"/>
          <p:nvPr/>
        </p:nvSpPr>
        <p:spPr>
          <a:xfrm>
            <a:off x="8681775" y="159200"/>
            <a:ext cx="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311700" y="3245701"/>
            <a:ext cx="3164275" cy="1582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None/>
            </a:pPr>
            <a:r>
              <a:rPr lang="en"/>
              <a:t>This smart contracts can be used by customs agents to record travel activities of an individual by adding their Passport ID, updating the travel record to new destination and </a:t>
            </a:r>
            <a:r>
              <a:rPr lang="en"/>
              <a:t>retrieving</a:t>
            </a:r>
            <a:r>
              <a:rPr lang="en"/>
              <a:t> the record.</a:t>
            </a:r>
            <a:endParaRPr/>
          </a:p>
          <a:p>
            <a:pPr indent="-325755" lvl="0" marL="457200" rtl="0" algn="l">
              <a:lnSpc>
                <a:spcPct val="150000"/>
              </a:lnSpc>
              <a:spcBef>
                <a:spcPts val="1200"/>
              </a:spcBef>
              <a:spcAft>
                <a:spcPts val="0"/>
              </a:spcAft>
              <a:buSzPct val="100000"/>
              <a:buChar char="●"/>
            </a:pPr>
            <a:r>
              <a:rPr lang="en"/>
              <a:t>Digital Passport on public blockchain technology helps immutable records of ownership and usage, minimize fraud and identity theft</a:t>
            </a:r>
            <a:endParaRPr/>
          </a:p>
          <a:p>
            <a:pPr indent="-325755" lvl="0" marL="457200" rtl="0" algn="l">
              <a:lnSpc>
                <a:spcPct val="150000"/>
              </a:lnSpc>
              <a:spcBef>
                <a:spcPts val="0"/>
              </a:spcBef>
              <a:spcAft>
                <a:spcPts val="0"/>
              </a:spcAft>
              <a:buSzPct val="100000"/>
              <a:buChar char="●"/>
            </a:pPr>
            <a:r>
              <a:rPr lang="en"/>
              <a:t>With the validation method it helps to improve transparency and traceability.</a:t>
            </a:r>
            <a:endParaRPr/>
          </a:p>
          <a:p>
            <a:pPr indent="-325755" lvl="0" marL="457200" rtl="0" algn="l">
              <a:lnSpc>
                <a:spcPct val="150000"/>
              </a:lnSpc>
              <a:spcBef>
                <a:spcPts val="0"/>
              </a:spcBef>
              <a:spcAft>
                <a:spcPts val="0"/>
              </a:spcAft>
              <a:buSzPct val="100000"/>
              <a:buChar char="●"/>
            </a:pPr>
            <a:r>
              <a:rPr lang="en"/>
              <a:t>Since travel record is on digital platform, one can easily keep record of their travel history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70" name="Google Shape;70;p15"/>
          <p:cNvSpPr txBox="1"/>
          <p:nvPr/>
        </p:nvSpPr>
        <p:spPr>
          <a:xfrm>
            <a:off x="8660200" y="223900"/>
            <a:ext cx="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BlockChain Validation</a:t>
            </a:r>
            <a:endParaRPr/>
          </a:p>
        </p:txBody>
      </p:sp>
      <p:sp>
        <p:nvSpPr>
          <p:cNvPr id="76" name="Google Shape;76;p16"/>
          <p:cNvSpPr txBox="1"/>
          <p:nvPr>
            <p:ph idx="1" type="body"/>
          </p:nvPr>
        </p:nvSpPr>
        <p:spPr>
          <a:xfrm>
            <a:off x="311700" y="1152475"/>
            <a:ext cx="77325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Using blockchain </a:t>
            </a:r>
            <a:r>
              <a:rPr lang="en"/>
              <a:t>technology</a:t>
            </a:r>
            <a:r>
              <a:rPr lang="en"/>
              <a:t> to house users travel data makes both entry and exit actions immutable</a:t>
            </a:r>
            <a:endParaRPr/>
          </a:p>
          <a:p>
            <a:pPr indent="-342900" lvl="0" marL="457200" rtl="0" algn="l">
              <a:lnSpc>
                <a:spcPct val="150000"/>
              </a:lnSpc>
              <a:spcBef>
                <a:spcPts val="0"/>
              </a:spcBef>
              <a:spcAft>
                <a:spcPts val="0"/>
              </a:spcAft>
              <a:buSzPts val="1800"/>
              <a:buChar char="●"/>
            </a:pPr>
            <a:r>
              <a:rPr lang="en"/>
              <a:t>This can benefit the travel and the government bodies of each country</a:t>
            </a:r>
            <a:endParaRPr/>
          </a:p>
          <a:p>
            <a:pPr indent="-317500" lvl="1" marL="914400" rtl="0" algn="l">
              <a:lnSpc>
                <a:spcPct val="150000"/>
              </a:lnSpc>
              <a:spcBef>
                <a:spcPts val="0"/>
              </a:spcBef>
              <a:spcAft>
                <a:spcPts val="0"/>
              </a:spcAft>
              <a:buSzPts val="1400"/>
              <a:buChar char="○"/>
            </a:pPr>
            <a:r>
              <a:rPr lang="en"/>
              <a:t>If travelers lose their physical passports and their foreign embassy is too far they can go to the airport and log in with their BlockChain Passport details and prove entry and residency of a country which they are returning too</a:t>
            </a:r>
            <a:endParaRPr/>
          </a:p>
        </p:txBody>
      </p:sp>
      <p:pic>
        <p:nvPicPr>
          <p:cNvPr id="77" name="Google Shape;77;p16"/>
          <p:cNvPicPr preferRelativeResize="0"/>
          <p:nvPr/>
        </p:nvPicPr>
        <p:blipFill rotWithShape="1">
          <a:blip r:embed="rId3">
            <a:alphaModFix/>
          </a:blip>
          <a:srcRect b="13815" l="4278" r="6027" t="0"/>
          <a:stretch/>
        </p:blipFill>
        <p:spPr>
          <a:xfrm>
            <a:off x="6836425" y="3146275"/>
            <a:ext cx="1617450" cy="1673725"/>
          </a:xfrm>
          <a:prstGeom prst="rect">
            <a:avLst/>
          </a:prstGeom>
          <a:noFill/>
          <a:ln>
            <a:noFill/>
          </a:ln>
        </p:spPr>
      </p:pic>
      <p:sp>
        <p:nvSpPr>
          <p:cNvPr id="78" name="Google Shape;78;p16"/>
          <p:cNvSpPr txBox="1"/>
          <p:nvPr/>
        </p:nvSpPr>
        <p:spPr>
          <a:xfrm>
            <a:off x="8670975" y="170000"/>
            <a:ext cx="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the Application Work?</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Switch to live demo</a:t>
            </a:r>
            <a:endParaRPr/>
          </a:p>
        </p:txBody>
      </p:sp>
      <p:sp>
        <p:nvSpPr>
          <p:cNvPr id="85" name="Google Shape;85;p17"/>
          <p:cNvSpPr txBox="1"/>
          <p:nvPr/>
        </p:nvSpPr>
        <p:spPr>
          <a:xfrm>
            <a:off x="8615625" y="129400"/>
            <a:ext cx="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C</a:t>
            </a:r>
            <a:r>
              <a:rPr lang="en"/>
              <a:t>onstraints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contract must be called by the deployer address</a:t>
            </a:r>
            <a:endParaRPr/>
          </a:p>
          <a:p>
            <a:pPr indent="-342900" lvl="0" marL="457200" rtl="0" algn="l">
              <a:lnSpc>
                <a:spcPct val="150000"/>
              </a:lnSpc>
              <a:spcBef>
                <a:spcPts val="0"/>
              </a:spcBef>
              <a:spcAft>
                <a:spcPts val="0"/>
              </a:spcAft>
              <a:buSzPts val="1800"/>
              <a:buChar char="●"/>
            </a:pPr>
            <a:r>
              <a:rPr lang="en"/>
              <a:t>The contract/GUI has limited error messages</a:t>
            </a:r>
            <a:endParaRPr/>
          </a:p>
          <a:p>
            <a:pPr indent="-342900" lvl="0" marL="457200" rtl="0" algn="l">
              <a:lnSpc>
                <a:spcPct val="150000"/>
              </a:lnSpc>
              <a:spcBef>
                <a:spcPts val="0"/>
              </a:spcBef>
              <a:spcAft>
                <a:spcPts val="0"/>
              </a:spcAft>
              <a:buSzPts val="1800"/>
              <a:buChar char="●"/>
            </a:pPr>
            <a:r>
              <a:rPr lang="en"/>
              <a:t>The GUI hasn’t been converted to an executable file</a:t>
            </a:r>
            <a:endParaRPr/>
          </a:p>
          <a:p>
            <a:pPr indent="-342900" lvl="0" marL="457200" rtl="0" algn="l">
              <a:lnSpc>
                <a:spcPct val="150000"/>
              </a:lnSpc>
              <a:spcBef>
                <a:spcPts val="0"/>
              </a:spcBef>
              <a:spcAft>
                <a:spcPts val="0"/>
              </a:spcAft>
              <a:buSzPts val="1800"/>
              <a:buChar char="●"/>
            </a:pPr>
            <a:r>
              <a:rPr lang="en"/>
              <a:t>Block timestamp (Unix) can be </a:t>
            </a:r>
            <a:r>
              <a:rPr lang="en"/>
              <a:t>inaccurate</a:t>
            </a:r>
            <a:r>
              <a:rPr lang="en"/>
              <a:t> </a:t>
            </a:r>
            <a:endParaRPr/>
          </a:p>
          <a:p>
            <a:pPr indent="-342900" lvl="0" marL="457200" rtl="0" algn="l">
              <a:lnSpc>
                <a:spcPct val="150000"/>
              </a:lnSpc>
              <a:spcBef>
                <a:spcPts val="0"/>
              </a:spcBef>
              <a:spcAft>
                <a:spcPts val="0"/>
              </a:spcAft>
              <a:buSzPts val="1800"/>
              <a:buChar char="●"/>
            </a:pPr>
            <a:r>
              <a:rPr lang="en"/>
              <a:t>The smart contract is designed so that every instance of travel must be logged </a:t>
            </a:r>
            <a:endParaRPr/>
          </a:p>
          <a:p>
            <a:pPr indent="-317500" lvl="1" marL="914400" rtl="0" algn="l">
              <a:lnSpc>
                <a:spcPct val="150000"/>
              </a:lnSpc>
              <a:spcBef>
                <a:spcPts val="0"/>
              </a:spcBef>
              <a:spcAft>
                <a:spcPts val="0"/>
              </a:spcAft>
              <a:buSzPts val="1400"/>
              <a:buChar char="○"/>
            </a:pPr>
            <a:r>
              <a:rPr lang="en"/>
              <a:t>If not, the system will send the error that you haven’t left your prior location</a:t>
            </a:r>
            <a:endParaRPr/>
          </a:p>
          <a:p>
            <a:pPr indent="0" lvl="0" marL="0" rtl="0" algn="l">
              <a:spcBef>
                <a:spcPts val="1200"/>
              </a:spcBef>
              <a:spcAft>
                <a:spcPts val="1200"/>
              </a:spcAft>
              <a:buNone/>
            </a:pPr>
            <a:r>
              <a:t/>
            </a:r>
            <a:endParaRPr/>
          </a:p>
        </p:txBody>
      </p:sp>
      <p:sp>
        <p:nvSpPr>
          <p:cNvPr id="92" name="Google Shape;92;p18"/>
          <p:cNvSpPr txBox="1"/>
          <p:nvPr/>
        </p:nvSpPr>
        <p:spPr>
          <a:xfrm>
            <a:off x="8638625" y="267050"/>
            <a:ext cx="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 with the code</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Unix timestamp is how blockchain sets the transaction time, 1680838949</a:t>
            </a:r>
            <a:endParaRPr/>
          </a:p>
          <a:p>
            <a:pPr indent="-342900" lvl="0" marL="457200" rtl="0" algn="l">
              <a:lnSpc>
                <a:spcPct val="150000"/>
              </a:lnSpc>
              <a:spcBef>
                <a:spcPts val="0"/>
              </a:spcBef>
              <a:spcAft>
                <a:spcPts val="0"/>
              </a:spcAft>
              <a:buSzPts val="1800"/>
              <a:buChar char="●"/>
            </a:pPr>
            <a:r>
              <a:rPr lang="en"/>
              <a:t>Verifying the user matches the passport identification</a:t>
            </a:r>
            <a:endParaRPr/>
          </a:p>
          <a:p>
            <a:pPr indent="-342900" lvl="0" marL="457200" rtl="0" algn="l">
              <a:lnSpc>
                <a:spcPct val="150000"/>
              </a:lnSpc>
              <a:spcBef>
                <a:spcPts val="0"/>
              </a:spcBef>
              <a:spcAft>
                <a:spcPts val="0"/>
              </a:spcAft>
              <a:buSzPts val="1800"/>
              <a:buChar char="●"/>
            </a:pPr>
            <a:r>
              <a:rPr lang="en"/>
              <a:t>Additional time needed for specific GUI error message accuracies</a:t>
            </a:r>
            <a:endParaRPr/>
          </a:p>
        </p:txBody>
      </p:sp>
      <p:sp>
        <p:nvSpPr>
          <p:cNvPr id="99" name="Google Shape;99;p19"/>
          <p:cNvSpPr txBox="1"/>
          <p:nvPr/>
        </p:nvSpPr>
        <p:spPr>
          <a:xfrm>
            <a:off x="8638625" y="234700"/>
            <a:ext cx="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a:t>
            </a:r>
            <a:endParaRPr>
              <a:solidFill>
                <a:schemeClr val="dk1"/>
              </a:solidFill>
            </a:endParaRPr>
          </a:p>
        </p:txBody>
      </p:sp>
      <p:sp>
        <p:nvSpPr>
          <p:cNvPr id="100" name="Google Shape;100;p19"/>
          <p:cNvSpPr txBox="1"/>
          <p:nvPr/>
        </p:nvSpPr>
        <p:spPr>
          <a:xfrm>
            <a:off x="7073650" y="4496500"/>
            <a:ext cx="183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2"/>
                </a:solidFill>
              </a:rPr>
              <a:t>https://www.unixtimestamp.com/</a:t>
            </a:r>
            <a:endParaRPr sz="9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Technologies </a:t>
            </a:r>
            <a:endParaRPr/>
          </a:p>
        </p:txBody>
      </p:sp>
      <p:sp>
        <p:nvSpPr>
          <p:cNvPr id="106" name="Google Shape;106;p20"/>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TK Calendar makes selecting dates for the user easy on the GUI</a:t>
            </a:r>
            <a:endParaRPr/>
          </a:p>
          <a:p>
            <a:pPr indent="-273050" lvl="1" marL="914400" rtl="0" algn="l">
              <a:spcBef>
                <a:spcPts val="1000"/>
              </a:spcBef>
              <a:spcAft>
                <a:spcPts val="0"/>
              </a:spcAft>
              <a:buSzPts val="700"/>
              <a:buChar char="○"/>
            </a:pPr>
            <a:r>
              <a:rPr lang="en" sz="1100" u="sng">
                <a:solidFill>
                  <a:schemeClr val="accent5"/>
                </a:solidFill>
                <a:hlinkClick r:id="rId3">
                  <a:extLst>
                    <a:ext uri="{A12FA001-AC4F-418D-AE19-62706E023703}">
                      <ahyp:hlinkClr val="tx"/>
                    </a:ext>
                  </a:extLst>
                </a:hlinkClick>
              </a:rPr>
              <a:t>https://docs.python.org/3/library/tkinter.html</a:t>
            </a:r>
            <a:r>
              <a:rPr lang="en" sz="1100"/>
              <a:t> 	</a:t>
            </a:r>
            <a:endParaRPr sz="1100"/>
          </a:p>
          <a:p>
            <a:pPr indent="-342900" lvl="0" marL="457200" rtl="0" algn="l">
              <a:spcBef>
                <a:spcPts val="1000"/>
              </a:spcBef>
              <a:spcAft>
                <a:spcPts val="0"/>
              </a:spcAft>
              <a:buSzPts val="1800"/>
              <a:buChar char="●"/>
            </a:pPr>
            <a:r>
              <a:rPr lang="en"/>
              <a:t>dateutil extends the datetime module to better manipulate dates and time</a:t>
            </a:r>
            <a:endParaRPr/>
          </a:p>
          <a:p>
            <a:pPr indent="-266700" lvl="1" marL="914400" rtl="0" algn="l">
              <a:spcBef>
                <a:spcPts val="1000"/>
              </a:spcBef>
              <a:spcAft>
                <a:spcPts val="0"/>
              </a:spcAft>
              <a:buSzPts val="600"/>
              <a:buChar char="○"/>
            </a:pPr>
            <a:r>
              <a:rPr lang="en" sz="1000"/>
              <a:t> </a:t>
            </a:r>
            <a:r>
              <a:rPr lang="en" sz="1000" u="sng">
                <a:solidFill>
                  <a:schemeClr val="accent5"/>
                </a:solidFill>
                <a:hlinkClick r:id="rId4">
                  <a:extLst>
                    <a:ext uri="{A12FA001-AC4F-418D-AE19-62706E023703}">
                      <ahyp:hlinkClr val="tx"/>
                    </a:ext>
                  </a:extLst>
                </a:hlinkClick>
              </a:rPr>
              <a:t>https://dateutil.readthedocs.io/en/stable/parser.html</a:t>
            </a:r>
            <a:endParaRPr sz="600"/>
          </a:p>
          <a:p>
            <a:pPr indent="-342900" lvl="0" marL="457200" rtl="0" algn="l">
              <a:spcBef>
                <a:spcPts val="1000"/>
              </a:spcBef>
              <a:spcAft>
                <a:spcPts val="0"/>
              </a:spcAft>
              <a:buSzPts val="1800"/>
              <a:buChar char="●"/>
            </a:pPr>
            <a:r>
              <a:rPr lang="en"/>
              <a:t>Keccak256 was used to create a unique hash from the passport ID so the user can access their records with their passport ID. </a:t>
            </a:r>
            <a:endParaRPr/>
          </a:p>
          <a:p>
            <a:pPr indent="-342900" lvl="0" marL="457200" rtl="0" algn="l">
              <a:spcBef>
                <a:spcPts val="1000"/>
              </a:spcBef>
              <a:spcAft>
                <a:spcPts val="1000"/>
              </a:spcAft>
              <a:buSzPts val="1800"/>
              <a:buChar char="●"/>
            </a:pPr>
            <a:r>
              <a:rPr lang="en"/>
              <a:t>By hashing strings we could then use == operator for string comparison</a:t>
            </a:r>
            <a:endParaRPr/>
          </a:p>
        </p:txBody>
      </p:sp>
      <p:sp>
        <p:nvSpPr>
          <p:cNvPr id="107" name="Google Shape;107;p20"/>
          <p:cNvSpPr txBox="1"/>
          <p:nvPr/>
        </p:nvSpPr>
        <p:spPr>
          <a:xfrm>
            <a:off x="8649425" y="159200"/>
            <a:ext cx="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BlockChain Passport will use Blockchain</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As this contract is currently written for the Eth Blockchain, deploying costs Eth</a:t>
            </a:r>
            <a:endParaRPr/>
          </a:p>
          <a:p>
            <a:pPr indent="-342900" lvl="0" marL="457200" rtl="0" algn="l">
              <a:lnSpc>
                <a:spcPct val="150000"/>
              </a:lnSpc>
              <a:spcBef>
                <a:spcPts val="0"/>
              </a:spcBef>
              <a:spcAft>
                <a:spcPts val="0"/>
              </a:spcAft>
              <a:buSzPts val="1800"/>
              <a:buChar char="●"/>
            </a:pPr>
            <a:r>
              <a:rPr lang="en"/>
              <a:t>Private BlockChain </a:t>
            </a:r>
            <a:r>
              <a:rPr lang="en"/>
              <a:t>might</a:t>
            </a:r>
            <a:r>
              <a:rPr lang="en"/>
              <a:t> be the ideal </a:t>
            </a:r>
            <a:r>
              <a:rPr lang="en"/>
              <a:t>environment</a:t>
            </a:r>
            <a:r>
              <a:rPr lang="en"/>
              <a:t> i.e., Hyperledger</a:t>
            </a:r>
            <a:endParaRPr/>
          </a:p>
          <a:p>
            <a:pPr indent="0" lvl="0" marL="457200" rtl="0" algn="l">
              <a:lnSpc>
                <a:spcPct val="150000"/>
              </a:lnSpc>
              <a:spcBef>
                <a:spcPts val="1200"/>
              </a:spcBef>
              <a:spcAft>
                <a:spcPts val="1200"/>
              </a:spcAft>
              <a:buNone/>
            </a:pPr>
            <a:r>
              <a:t/>
            </a:r>
            <a:endParaRPr/>
          </a:p>
        </p:txBody>
      </p:sp>
      <p:sp>
        <p:nvSpPr>
          <p:cNvPr id="114" name="Google Shape;114;p21"/>
          <p:cNvSpPr txBox="1"/>
          <p:nvPr/>
        </p:nvSpPr>
        <p:spPr>
          <a:xfrm>
            <a:off x="8617075" y="170000"/>
            <a:ext cx="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