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1"/>
  </p:notesMasterIdLst>
  <p:handoutMasterIdLst>
    <p:handoutMasterId r:id="rId22"/>
  </p:handoutMasterIdLst>
  <p:sldIdLst>
    <p:sldId id="270" r:id="rId3"/>
    <p:sldId id="271" r:id="rId4"/>
    <p:sldId id="272" r:id="rId5"/>
    <p:sldId id="273" r:id="rId6"/>
    <p:sldId id="274" r:id="rId7"/>
    <p:sldId id="275" r:id="rId8"/>
    <p:sldId id="287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6" y="-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07687"/>
              </p:ext>
            </p:extLst>
          </p:nvPr>
        </p:nvGraphicFramePr>
        <p:xfrm>
          <a:off x="609600" y="1600200"/>
          <a:ext cx="10972800" cy="290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Building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40027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474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8644183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15691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Grass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grass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44087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88078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Grasses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4195087847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52133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Repurposed Pieces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repurposed pieces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31965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49065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the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8191647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42021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Manage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6481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Grass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47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886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776730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42880"/>
              </p:ext>
            </p:extLst>
          </p:nvPr>
        </p:nvGraphicFramePr>
        <p:xfrm>
          <a:off x="609600" y="1600200"/>
          <a:ext cx="10972800" cy="462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Map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requiring scripting against a map API.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3404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3GL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 for 3GL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4926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</a:t>
            </a:r>
            <a:r>
              <a:rPr lang="en-US" dirty="0" smtClean="0"/>
              <a:t>normal (10)</a:t>
            </a:r>
            <a:endParaRPr lang="en-US" dirty="0"/>
          </a:p>
          <a:p>
            <a:pPr lvl="1"/>
            <a:r>
              <a:rPr lang="en-US" dirty="0"/>
              <a:t>PROD = 160 NOP / </a:t>
            </a:r>
            <a:r>
              <a:rPr lang="en-US" dirty="0" smtClean="0"/>
              <a:t>16 </a:t>
            </a:r>
            <a:r>
              <a:rPr lang="en-US" dirty="0"/>
              <a:t>person months</a:t>
            </a:r>
          </a:p>
          <a:p>
            <a:pPr lvl="1"/>
            <a:r>
              <a:rPr lang="en-US" dirty="0"/>
              <a:t>PM = </a:t>
            </a:r>
            <a:r>
              <a:rPr lang="en-US" dirty="0" smtClean="0"/>
              <a:t>4hr </a:t>
            </a:r>
            <a:r>
              <a:rPr lang="en-US" dirty="0"/>
              <a:t>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pts x (100-0.1)) / 100 = 159.8</a:t>
            </a:r>
          </a:p>
          <a:p>
            <a:r>
              <a:rPr lang="en-US" dirty="0"/>
              <a:t>Effort Estimate in person months (PM) (PM = </a:t>
            </a:r>
            <a:r>
              <a:rPr lang="en-US" dirty="0" smtClean="0"/>
              <a:t>16)</a:t>
            </a:r>
            <a:endParaRPr lang="en-US" dirty="0"/>
          </a:p>
          <a:p>
            <a:pPr lvl="1"/>
            <a:r>
              <a:rPr lang="en-US" dirty="0"/>
              <a:t>Effort(PM) = 159</a:t>
            </a:r>
            <a:r>
              <a:rPr lang="en-US" dirty="0" smtClean="0"/>
              <a:t>/10 </a:t>
            </a:r>
            <a:r>
              <a:rPr lang="en-US" dirty="0"/>
              <a:t>= </a:t>
            </a:r>
            <a:r>
              <a:rPr lang="en-US" dirty="0" smtClean="0"/>
              <a:t>15.9 </a:t>
            </a:r>
            <a:r>
              <a:rPr lang="en-US" dirty="0"/>
              <a:t>person months</a:t>
            </a:r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Man in the middle attack</a:t>
            </a:r>
          </a:p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Penetration attacks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mr-IN" dirty="0" smtClean="0"/>
              <a:t>–</a:t>
            </a:r>
            <a:r>
              <a:rPr lang="en-US" dirty="0" smtClean="0"/>
              <a:t> Sprint 1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20283"/>
              </p:ext>
            </p:extLst>
          </p:nvPr>
        </p:nvGraphicFramePr>
        <p:xfrm>
          <a:off x="609600" y="1600200"/>
          <a:ext cx="10972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(Update Use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7,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</a:p>
                    <a:p>
                      <a:r>
                        <a:rPr lang="en-US" dirty="0" smtClean="0"/>
                        <a:t>(Update cost, risk</a:t>
                      </a:r>
                      <a:r>
                        <a:rPr lang="en-US" baseline="0" dirty="0" smtClean="0"/>
                        <a:t> &amp; effort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Cyler</a:t>
                      </a:r>
                      <a:r>
                        <a:rPr lang="en-US" baseline="0" dirty="0" smtClean="0"/>
                        <a:t>, Cory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</a:p>
                    <a:p>
                      <a:r>
                        <a:rPr lang="en-US" dirty="0" smtClean="0"/>
                        <a:t>(Platforms &amp; Architecture)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Fisal</a:t>
                      </a:r>
                      <a:r>
                        <a:rPr lang="en-US" dirty="0" smtClean="0"/>
                        <a:t>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2050" name="Picture 2" descr="Use Cas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44" y="298449"/>
            <a:ext cx="7270956" cy="62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16528"/>
              </p:ext>
            </p:extLst>
          </p:nvPr>
        </p:nvGraphicFramePr>
        <p:xfrm>
          <a:off x="609600" y="1600200"/>
          <a:ext cx="10972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Cordova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90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r>
                        <a:rPr lang="en-US" baseline="0" dirty="0" smtClean="0"/>
                        <a:t>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238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Bing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3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53627"/>
              </p:ext>
            </p:extLst>
          </p:nvPr>
        </p:nvGraphicFramePr>
        <p:xfrm>
          <a:off x="609600" y="1600200"/>
          <a:ext cx="10972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12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52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80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Iconic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22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r>
                        <a:rPr lang="en-US" baseline="0" dirty="0" smtClean="0"/>
                        <a:t>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24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3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ASP.NET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3279396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38289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</a:t>
                      </a:r>
                      <a:r>
                        <a:rPr lang="en-US" baseline="0" dirty="0" smtClean="0"/>
                        <a:t>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 with tools (Cordova,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and Visual Paradigm)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</a:t>
                      </a:r>
                      <a:r>
                        <a:rPr lang="en-US" baseline="0" dirty="0" smtClean="0"/>
                        <a:t> learn about the tools and work through the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far</a:t>
                      </a:r>
                      <a:r>
                        <a:rPr lang="en-US" baseline="0" dirty="0" smtClean="0"/>
                        <a:t> in advance and communication in dividing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accessing GPS in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information on expected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Walkthroughs with end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754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time to finish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time efficiently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28431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9" name="Picture 8" descr="Screen Shot 2017-04-05 at 11.26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55" y="1646017"/>
            <a:ext cx="4913333" cy="4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26485"/>
              </p:ext>
            </p:extLst>
          </p:nvPr>
        </p:nvGraphicFramePr>
        <p:xfrm>
          <a:off x="609600" y="1600200"/>
          <a:ext cx="10972800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reading Drury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Menu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drop down with text tabs.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57515265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8317"/>
              </p:ext>
            </p:extLst>
          </p:nvPr>
        </p:nvGraphicFramePr>
        <p:xfrm>
          <a:off x="609600" y="1600200"/>
          <a:ext cx="10972800" cy="450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1906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679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04568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 Tree Species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search bar that accesses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3515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 Specific Trees on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Filter specified tree request from search bar, and access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05076020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830</Words>
  <Application>Microsoft Macintosh PowerPoint</Application>
  <PresentationFormat>Custom</PresentationFormat>
  <Paragraphs>258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Company background presentation</vt:lpstr>
      <vt:lpstr>D.Eco Application</vt:lpstr>
      <vt:lpstr>System Inception</vt:lpstr>
      <vt:lpstr>Use Case Model</vt:lpstr>
      <vt:lpstr>Technology Plan</vt:lpstr>
      <vt:lpstr>Technology Plan</vt:lpstr>
      <vt:lpstr>Risk Analysis</vt:lpstr>
      <vt:lpstr>Effort Estimate</vt:lpstr>
      <vt:lpstr>Effort Estimate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</vt:lpstr>
      <vt:lpstr>Initial Architecture</vt:lpstr>
      <vt:lpstr>Security Risk</vt:lpstr>
      <vt:lpstr>Plan – Sprint 1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2017-04-05T17:27:33Z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