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0"/>
  </p:notesMasterIdLst>
  <p:handoutMasterIdLst>
    <p:handoutMasterId r:id="rId21"/>
  </p:handout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83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-96" y="-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4/4/17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Code Monkey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84" y="915631"/>
            <a:ext cx="2379779" cy="31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15691"/>
              </p:ext>
            </p:extLst>
          </p:nvPr>
        </p:nvGraphicFramePr>
        <p:xfrm>
          <a:off x="609600" y="1600200"/>
          <a:ext cx="10972800" cy="318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Grass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data source with grass location.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44087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388078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Grasses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4195087847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252133"/>
              </p:ext>
            </p:extLst>
          </p:nvPr>
        </p:nvGraphicFramePr>
        <p:xfrm>
          <a:off x="609600" y="1600200"/>
          <a:ext cx="10972800" cy="318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Repurposed Pieces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data source with repurposed pieces location.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31965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49065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Repurposed Pieces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the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81916472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142021"/>
              </p:ext>
            </p:extLst>
          </p:nvPr>
        </p:nvGraphicFramePr>
        <p:xfrm>
          <a:off x="609600" y="1600200"/>
          <a:ext cx="109728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Manage Repurposed Pieces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screen and access to the database.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376481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Manage Grass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screen and access to the database.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476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Manage 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screen and access to the database.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18864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Total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 for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97767302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142880"/>
              </p:ext>
            </p:extLst>
          </p:nvPr>
        </p:nvGraphicFramePr>
        <p:xfrm>
          <a:off x="609600" y="1600200"/>
          <a:ext cx="10972800" cy="462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3GL Modules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371461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Map Modules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 requiring scripting against a map API.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34042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GPS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 to find individual location with GPS.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56408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Server Modules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server for all 4 Map Modules.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77594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3GL Total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Total object points for 3GL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54926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Total Object Points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 for the project.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78318549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Productivity (PROD)</a:t>
            </a:r>
          </a:p>
          <a:p>
            <a:pPr lvl="1"/>
            <a:r>
              <a:rPr lang="en-US" dirty="0"/>
              <a:t>PROD estimate is </a:t>
            </a:r>
            <a:r>
              <a:rPr lang="en-US" dirty="0" smtClean="0"/>
              <a:t>normal</a:t>
            </a:r>
            <a:r>
              <a:rPr lang="en-US" dirty="0" smtClean="0"/>
              <a:t> (10)</a:t>
            </a:r>
            <a:endParaRPr lang="en-US" dirty="0"/>
          </a:p>
          <a:p>
            <a:pPr lvl="1"/>
            <a:r>
              <a:rPr lang="en-US" dirty="0"/>
              <a:t>PROD = 160 NOP / </a:t>
            </a:r>
            <a:r>
              <a:rPr lang="en-US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person months</a:t>
            </a:r>
          </a:p>
          <a:p>
            <a:pPr lvl="1"/>
            <a:r>
              <a:rPr lang="en-US" dirty="0"/>
              <a:t>PM = </a:t>
            </a:r>
            <a:r>
              <a:rPr lang="en-US" dirty="0" smtClean="0"/>
              <a:t>4hr </a:t>
            </a:r>
            <a:r>
              <a:rPr lang="en-US" dirty="0"/>
              <a:t>x 1 week x 4 weeks</a:t>
            </a:r>
          </a:p>
          <a:p>
            <a:pPr lvl="1"/>
            <a:r>
              <a:rPr lang="en-US" dirty="0"/>
              <a:t>Justification: students</a:t>
            </a:r>
          </a:p>
          <a:p>
            <a:r>
              <a:rPr lang="en-US" dirty="0"/>
              <a:t>Some code reuse is anticipated so adjusted effort = NOP</a:t>
            </a:r>
          </a:p>
          <a:p>
            <a:pPr lvl="1"/>
            <a:r>
              <a:rPr lang="en-US" dirty="0"/>
              <a:t>NOP = (160 </a:t>
            </a:r>
            <a:r>
              <a:rPr lang="en-US" dirty="0" err="1"/>
              <a:t>Obj</a:t>
            </a:r>
            <a:r>
              <a:rPr lang="en-US" dirty="0"/>
              <a:t> pts x (100-0.1)) / 100 = 159.8</a:t>
            </a:r>
          </a:p>
          <a:p>
            <a:r>
              <a:rPr lang="en-US" dirty="0"/>
              <a:t>Effort Estimate in person months (PM) (PM = </a:t>
            </a:r>
            <a:r>
              <a:rPr lang="en-US" dirty="0" smtClean="0"/>
              <a:t>16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Effort(PM) = 159</a:t>
            </a:r>
            <a:r>
              <a:rPr lang="en-US" dirty="0" smtClean="0"/>
              <a:t>/10 </a:t>
            </a:r>
            <a:r>
              <a:rPr lang="en-US" dirty="0"/>
              <a:t>= </a:t>
            </a:r>
            <a:r>
              <a:rPr lang="en-US" dirty="0" smtClean="0"/>
              <a:t>15.9 </a:t>
            </a:r>
            <a:r>
              <a:rPr lang="en-US" dirty="0"/>
              <a:t>person months</a:t>
            </a:r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Architecture</a:t>
            </a:r>
            <a:endParaRPr lang="en-US" dirty="0"/>
          </a:p>
        </p:txBody>
      </p:sp>
      <p:pic>
        <p:nvPicPr>
          <p:cNvPr id="3074" name="Picture 2" descr="Initia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37" y="1600200"/>
            <a:ext cx="5831726" cy="465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Penetration attacks</a:t>
            </a:r>
          </a:p>
          <a:p>
            <a:pPr lvl="1"/>
            <a:r>
              <a:rPr lang="en-US" dirty="0" smtClean="0"/>
              <a:t>Denial of service</a:t>
            </a:r>
          </a:p>
          <a:p>
            <a:r>
              <a:rPr lang="en-US" dirty="0" smtClean="0"/>
              <a:t>Man in the middle attack</a:t>
            </a:r>
          </a:p>
          <a:p>
            <a:r>
              <a:rPr lang="en-US" dirty="0" smtClean="0"/>
              <a:t>SQL injection</a:t>
            </a:r>
          </a:p>
          <a:p>
            <a:r>
              <a:rPr lang="en-US" dirty="0" smtClean="0"/>
              <a:t>Penetration attacks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mr-IN" dirty="0" smtClean="0"/>
              <a:t>–</a:t>
            </a:r>
            <a:r>
              <a:rPr lang="en-US" dirty="0" smtClean="0"/>
              <a:t> Sprint 1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020283"/>
              </p:ext>
            </p:extLst>
          </p:nvPr>
        </p:nvGraphicFramePr>
        <p:xfrm>
          <a:off x="609600" y="1600200"/>
          <a:ext cx="10972800" cy="25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</a:p>
                    <a:p>
                      <a:r>
                        <a:rPr lang="en-US" dirty="0" smtClean="0"/>
                        <a:t>(Update Use 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7, 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</a:p>
                    <a:p>
                      <a:r>
                        <a:rPr lang="en-US" dirty="0" smtClean="0"/>
                        <a:t>(Update cost, risk</a:t>
                      </a:r>
                      <a:r>
                        <a:rPr lang="en-US" baseline="0" dirty="0" smtClean="0"/>
                        <a:t> &amp; effort estimate)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Kylie,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Cyler</a:t>
                      </a:r>
                      <a:r>
                        <a:rPr lang="en-US" baseline="0" dirty="0" smtClean="0"/>
                        <a:t>, Cory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21, 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</a:p>
                    <a:p>
                      <a:r>
                        <a:rPr lang="en-US" dirty="0" smtClean="0"/>
                        <a:t>(Platforms &amp; Architecture)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Fisal</a:t>
                      </a:r>
                      <a:r>
                        <a:rPr lang="en-US" dirty="0" smtClean="0"/>
                        <a:t>, Morgan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21, 2017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</a:p>
          <a:p>
            <a:r>
              <a:rPr lang="en-US" dirty="0" smtClean="0"/>
              <a:t>Risk Analysis</a:t>
            </a:r>
          </a:p>
          <a:p>
            <a:r>
              <a:rPr lang="en-US" dirty="0" smtClean="0"/>
              <a:t>Technology Plan</a:t>
            </a:r>
          </a:p>
          <a:p>
            <a:r>
              <a:rPr lang="en-US" dirty="0" smtClean="0"/>
              <a:t>Effort Estimate</a:t>
            </a:r>
          </a:p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17" y="1913670"/>
            <a:ext cx="2204648" cy="4529463"/>
          </a:xfrm>
          <a:prstGeom prst="rect">
            <a:avLst/>
          </a:prstGeom>
        </p:spPr>
      </p:pic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74900" y="2628900"/>
            <a:ext cx="6858000" cy="1600200"/>
          </a:xfrm>
        </p:spPr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2050" name="Picture 2" descr="Use Cas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44" y="298449"/>
            <a:ext cx="7270956" cy="62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616528"/>
              </p:ext>
            </p:extLst>
          </p:nvPr>
        </p:nvGraphicFramePr>
        <p:xfrm>
          <a:off x="609600" y="1600200"/>
          <a:ext cx="10972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App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069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787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Cordova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0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10</a:t>
                      </a:r>
                      <a:r>
                        <a:rPr lang="en-US" baseline="0" dirty="0" smtClean="0"/>
                        <a:t>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238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995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Bing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831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119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OpenStreetMap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0820458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653627"/>
              </p:ext>
            </p:extLst>
          </p:nvPr>
        </p:nvGraphicFramePr>
        <p:xfrm>
          <a:off x="609600" y="1600200"/>
          <a:ext cx="10972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&amp; Web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96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675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725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12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 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652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803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Iconic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223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Server</a:t>
                      </a:r>
                      <a:r>
                        <a:rPr lang="en-US" baseline="0" dirty="0" smtClean="0"/>
                        <a:t> Scripting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247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439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ASP.NET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3279396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838289"/>
              </p:ext>
            </p:extLst>
          </p:nvPr>
        </p:nvGraphicFramePr>
        <p:xfrm>
          <a:off x="609600" y="1600200"/>
          <a:ext cx="10972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3661438328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46208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002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with IOS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279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experience</a:t>
                      </a:r>
                      <a:r>
                        <a:rPr lang="en-US" baseline="0" dirty="0" smtClean="0"/>
                        <a:t> with app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</a:t>
                      </a:r>
                      <a:r>
                        <a:rPr lang="en-US" baseline="0" dirty="0" smtClean="0"/>
                        <a:t>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158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experience with tools (Cordova,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and Visual Paradigm)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to</a:t>
                      </a:r>
                      <a:r>
                        <a:rPr lang="en-US" baseline="0" dirty="0" smtClean="0"/>
                        <a:t> learn about the tools and work through the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208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conflicting schedules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meetings far</a:t>
                      </a:r>
                      <a:r>
                        <a:rPr lang="en-US" baseline="0" dirty="0" smtClean="0"/>
                        <a:t> in advance and communication in dividing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185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</a:t>
                      </a:r>
                      <a:r>
                        <a:rPr lang="en-US" baseline="0" dirty="0" smtClean="0"/>
                        <a:t> accessing GPS in 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</a:t>
                      </a:r>
                      <a:r>
                        <a:rPr lang="en-US" baseline="0" dirty="0" smtClean="0"/>
                        <a:t> time to learn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77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information on expected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Walkthroughs with end 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754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time to finish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</a:t>
                      </a:r>
                      <a:r>
                        <a:rPr lang="en-US" baseline="0" dirty="0" smtClean="0"/>
                        <a:t> time efficiently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284315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126485"/>
              </p:ext>
            </p:extLst>
          </p:nvPr>
        </p:nvGraphicFramePr>
        <p:xfrm>
          <a:off x="609600" y="1600200"/>
          <a:ext cx="10972800" cy="22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View Campus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reading Drury location from the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15234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Access Menu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drop down with text tabs.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957515265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 Assumptions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08317"/>
              </p:ext>
            </p:extLst>
          </p:nvPr>
        </p:nvGraphicFramePr>
        <p:xfrm>
          <a:off x="609600" y="1600200"/>
          <a:ext cx="10972800" cy="450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21 Tree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the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319061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76792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04568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Search Tree Species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search bar that accesses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35157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View Specific Trees on Campus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Filter specified tree request from search bar, and access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305076020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207687"/>
              </p:ext>
            </p:extLst>
          </p:nvPr>
        </p:nvGraphicFramePr>
        <p:xfrm>
          <a:off x="609600" y="1600200"/>
          <a:ext cx="10972800" cy="2908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Building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400271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94740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Repurposed Pieces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86441835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822</Words>
  <Application>Microsoft Macintosh PowerPoint</Application>
  <PresentationFormat>Custom</PresentationFormat>
  <Paragraphs>255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Company background presentation</vt:lpstr>
      <vt:lpstr>D.Eco Application</vt:lpstr>
      <vt:lpstr>System Inception</vt:lpstr>
      <vt:lpstr>Use Case Model</vt:lpstr>
      <vt:lpstr>Technology Plan</vt:lpstr>
      <vt:lpstr>Technology Plan</vt:lpstr>
      <vt:lpstr>Risk Analysis</vt:lpstr>
      <vt:lpstr>Effort Estimate</vt:lpstr>
      <vt:lpstr>Effort Estimate Assumptions</vt:lpstr>
      <vt:lpstr>Effort Estimate Assumptions</vt:lpstr>
      <vt:lpstr>Effort Estimate Assumptions</vt:lpstr>
      <vt:lpstr>Effort Estimate Assumptions</vt:lpstr>
      <vt:lpstr>Effort Estimate Assumptions</vt:lpstr>
      <vt:lpstr>Effort Estimate Assumptions</vt:lpstr>
      <vt:lpstr>Effort Estimate</vt:lpstr>
      <vt:lpstr>Initial Architecture</vt:lpstr>
      <vt:lpstr>Security Risk</vt:lpstr>
      <vt:lpstr>Plan – Sprint 1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2017-04-02T20:46:29Z</dcterms:created>
  <dcterms:modified xsi:type="dcterms:W3CDTF">2017-04-05T03:32:20Z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