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E5"/>
    <a:srgbClr val="9CBEBD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5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7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62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7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6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9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0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42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2CB0AAD-3441-4C0B-AC4B-1955167CC79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2682950-DBB5-43CC-8A96-4432413392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8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8D52-313A-8BFD-B93D-DDB1CA295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22800"/>
            <a:ext cx="8328853" cy="2084812"/>
          </a:xfrm>
        </p:spPr>
        <p:txBody>
          <a:bodyPr>
            <a:noAutofit/>
          </a:bodyPr>
          <a:lstStyle/>
          <a:p>
            <a:pPr algn="l"/>
            <a:br>
              <a:rPr lang="en-US" sz="4400" b="0" i="0" dirty="0">
                <a:solidFill>
                  <a:srgbClr val="000B14"/>
                </a:solidFill>
                <a:effectLst/>
                <a:latin typeface="Overpass"/>
              </a:rPr>
            </a:br>
            <a:r>
              <a:rPr lang="en-US" sz="4000" b="0" i="0" dirty="0">
                <a:solidFill>
                  <a:srgbClr val="000B14"/>
                </a:solidFill>
                <a:effectLst/>
                <a:latin typeface="Overpass"/>
              </a:rPr>
              <a:t>Data Analyst Portfolio Project  </a:t>
            </a:r>
            <a:r>
              <a:rPr lang="en-US" sz="4000" b="1" i="0" dirty="0">
                <a:solidFill>
                  <a:srgbClr val="000B14"/>
                </a:solidFill>
                <a:effectLst/>
                <a:latin typeface="Overpass"/>
              </a:rPr>
              <a:t>Sales Management</a:t>
            </a:r>
            <a:br>
              <a:rPr lang="en-US" sz="4400" b="0" i="0" dirty="0">
                <a:solidFill>
                  <a:srgbClr val="000B14"/>
                </a:solidFill>
                <a:effectLst/>
                <a:latin typeface="Overpass"/>
              </a:rPr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779A3-E378-FEB5-1CF0-153D79F24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7920" y="4933686"/>
            <a:ext cx="3200400" cy="1463040"/>
          </a:xfrm>
        </p:spPr>
        <p:txBody>
          <a:bodyPr/>
          <a:lstStyle/>
          <a:p>
            <a:pPr algn="r"/>
            <a:r>
              <a:rPr lang="en-US" dirty="0"/>
              <a:t>PRAKHAR BHARDWAJ</a:t>
            </a:r>
          </a:p>
          <a:p>
            <a:pPr algn="r"/>
            <a:r>
              <a:rPr lang="en-US" dirty="0"/>
              <a:t>MS MECHANICAL ENGINEERING</a:t>
            </a:r>
          </a:p>
          <a:p>
            <a:pPr algn="r"/>
            <a:r>
              <a:rPr lang="en-US" dirty="0"/>
              <a:t>CARNEGIE MELLON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9F472-E0D1-D179-9CD6-130FED98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212354"/>
            <a:ext cx="7394133" cy="410437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DB9F02-3D6B-3791-793C-F37A0DC43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49" y="212354"/>
            <a:ext cx="4038171" cy="41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8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DD33DE-CF01-3619-FE32-8B3C9E35F21A}"/>
              </a:ext>
            </a:extLst>
          </p:cNvPr>
          <p:cNvSpPr/>
          <p:nvPr/>
        </p:nvSpPr>
        <p:spPr>
          <a:xfrm>
            <a:off x="304800" y="737767"/>
            <a:ext cx="863600" cy="104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C8CB2-C163-41B6-5114-FF40A995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20072" cy="94488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444340"/>
                </a:solidFill>
                <a:effectLst/>
                <a:latin typeface="Overpass"/>
              </a:rPr>
              <a:t>Business Request &amp; User Stories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200EB2-4D01-2121-0879-AC941EFA7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792262"/>
              </p:ext>
            </p:extLst>
          </p:nvPr>
        </p:nvGraphicFramePr>
        <p:xfrm>
          <a:off x="304800" y="1155728"/>
          <a:ext cx="8795003" cy="470659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98307">
                  <a:extLst>
                    <a:ext uri="{9D8B030D-6E8A-4147-A177-3AD203B41FA5}">
                      <a16:colId xmlns:a16="http://schemas.microsoft.com/office/drawing/2014/main" val="157545178"/>
                    </a:ext>
                  </a:extLst>
                </a:gridCol>
                <a:gridCol w="1550184">
                  <a:extLst>
                    <a:ext uri="{9D8B030D-6E8A-4147-A177-3AD203B41FA5}">
                      <a16:colId xmlns:a16="http://schemas.microsoft.com/office/drawing/2014/main" val="998230504"/>
                    </a:ext>
                  </a:extLst>
                </a:gridCol>
                <a:gridCol w="2167830">
                  <a:extLst>
                    <a:ext uri="{9D8B030D-6E8A-4147-A177-3AD203B41FA5}">
                      <a16:colId xmlns:a16="http://schemas.microsoft.com/office/drawing/2014/main" val="821884427"/>
                    </a:ext>
                  </a:extLst>
                </a:gridCol>
                <a:gridCol w="1844316">
                  <a:extLst>
                    <a:ext uri="{9D8B030D-6E8A-4147-A177-3AD203B41FA5}">
                      <a16:colId xmlns:a16="http://schemas.microsoft.com/office/drawing/2014/main" val="3775881623"/>
                    </a:ext>
                  </a:extLst>
                </a:gridCol>
                <a:gridCol w="2534366">
                  <a:extLst>
                    <a:ext uri="{9D8B030D-6E8A-4147-A177-3AD203B41FA5}">
                      <a16:colId xmlns:a16="http://schemas.microsoft.com/office/drawing/2014/main" val="1481671550"/>
                    </a:ext>
                  </a:extLst>
                </a:gridCol>
              </a:tblGrid>
              <a:tr h="553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No #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As a (role)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 want (request/demand)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So that I (user value)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Acceptance Criteria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26422"/>
                  </a:ext>
                </a:extLst>
              </a:tr>
              <a:tr h="866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Sales Manager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 get a dashboard overview of internet sales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 follow better which customers and products sell the best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Power BI dashboard that updates data once a 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48597"/>
                  </a:ext>
                </a:extLst>
              </a:tr>
              <a:tr h="14038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Sales Representative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detailed overview of Internet Sales per Customers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 follow up with my customers that buy the most and to whom we can sell more 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Power BI dashboard that allows me to filter data for each customer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9612"/>
                  </a:ext>
                </a:extLst>
              </a:tr>
              <a:tr h="963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Sales Representative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detailed overview of Internet Sales per Products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Can follow up my Products that sell the most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Power BI dashboard that allows me to filter data for each Product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607951"/>
                  </a:ext>
                </a:extLst>
              </a:tr>
              <a:tr h="919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Sales Manager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dashboard overview of internet sales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Follow sales over time against budget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Power Bi dashboard with graphs and KPIs comparing against the budget.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E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9014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C0A778-FC2E-1D37-FB6C-6B4FCFF266B4}"/>
              </a:ext>
            </a:extLst>
          </p:cNvPr>
          <p:cNvSpPr txBox="1"/>
          <p:nvPr/>
        </p:nvSpPr>
        <p:spPr>
          <a:xfrm>
            <a:off x="9099803" y="1177957"/>
            <a:ext cx="29702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340"/>
                </a:solidFill>
                <a:effectLst/>
                <a:latin typeface="Roboto" panose="020B0604020202020204" pitchFamily="2" charset="0"/>
              </a:rPr>
              <a:t>The business request for this data analyst project was an executive sales report for sales managers.</a:t>
            </a:r>
          </a:p>
          <a:p>
            <a:pPr algn="just"/>
            <a:endParaRPr lang="en-US" dirty="0">
              <a:solidFill>
                <a:srgbClr val="444340"/>
              </a:solidFill>
              <a:latin typeface="Roboto" panose="020B0604020202020204" pitchFamily="2" charset="0"/>
            </a:endParaRPr>
          </a:p>
          <a:p>
            <a:pPr algn="just"/>
            <a:endParaRPr lang="en-US" dirty="0">
              <a:solidFill>
                <a:srgbClr val="444340"/>
              </a:solidFill>
              <a:latin typeface="Roboto" panose="020B06040202020202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340"/>
                </a:solidFill>
                <a:effectLst/>
                <a:latin typeface="Roboto" panose="020B0604020202020204" pitchFamily="2" charset="0"/>
              </a:rPr>
              <a:t>Based on the request that was made by the customer following user stories were defined to fulfill delivery and ensure that the acceptance criteria were maintained throughout the project.</a:t>
            </a:r>
            <a:br>
              <a:rPr lang="en-US" b="0" i="0" dirty="0">
                <a:solidFill>
                  <a:srgbClr val="444340"/>
                </a:solidFill>
                <a:effectLst/>
                <a:latin typeface="Roboto" panose="020B06040202020202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1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BEBD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A28F9C-2AFD-5BD6-423A-DBF0B60B3F9A}"/>
              </a:ext>
            </a:extLst>
          </p:cNvPr>
          <p:cNvSpPr/>
          <p:nvPr/>
        </p:nvSpPr>
        <p:spPr>
          <a:xfrm>
            <a:off x="304800" y="737767"/>
            <a:ext cx="863600" cy="1040233"/>
          </a:xfrm>
          <a:prstGeom prst="rect">
            <a:avLst/>
          </a:prstGeom>
          <a:solidFill>
            <a:srgbClr val="D7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20661-9706-900C-D837-65388B82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847"/>
            <a:ext cx="11308080" cy="75184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444340"/>
                </a:solidFill>
                <a:effectLst/>
                <a:latin typeface="Overpass"/>
              </a:rPr>
              <a:t>Data Cleansing &amp; Transformation (SQL)</a:t>
            </a:r>
            <a:br>
              <a:rPr lang="en-US" b="0" i="0" dirty="0">
                <a:solidFill>
                  <a:srgbClr val="444340"/>
                </a:solidFill>
                <a:effectLst/>
                <a:latin typeface="Overpas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B4A1-62D5-1649-6D45-E32EB0B1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20141"/>
            <a:ext cx="4218432" cy="4217718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endParaRPr lang="en-US" b="0" i="0" dirty="0">
              <a:solidFill>
                <a:srgbClr val="444340"/>
              </a:solidFill>
              <a:effectLst/>
              <a:latin typeface="Roboto" panose="02000000000000000000" pitchFamily="2" charset="0"/>
            </a:endParaRPr>
          </a:p>
          <a:p>
            <a:pPr marL="0" indent="0" algn="just" defTabSz="457200" fontAlgn="base">
              <a:buNone/>
            </a:pPr>
            <a:r>
              <a:rPr lang="en-US" sz="1900" dirty="0">
                <a:solidFill>
                  <a:srgbClr val="444340"/>
                </a:solidFill>
                <a:latin typeface="Roboto" panose="020B0604020202020204" pitchFamily="2" charset="0"/>
              </a:rPr>
              <a:t>To create the necessary data model for doing analysis and fulfilling the business needs which were defined in the user stories the following tables were extracted using SQL.</a:t>
            </a:r>
          </a:p>
          <a:p>
            <a:pPr algn="just" fontAlgn="base"/>
            <a:endParaRPr lang="en-US" b="0" i="0" dirty="0">
              <a:solidFill>
                <a:srgbClr val="444340"/>
              </a:solidFill>
              <a:effectLst/>
              <a:latin typeface="Roboto" panose="02000000000000000000" pitchFamily="2" charset="0"/>
            </a:endParaRPr>
          </a:p>
          <a:p>
            <a:pPr marL="0" indent="0" algn="just" defTabSz="457200" fontAlgn="base">
              <a:buNone/>
            </a:pPr>
            <a:r>
              <a:rPr lang="en-US" sz="1900" dirty="0">
                <a:solidFill>
                  <a:srgbClr val="444340"/>
                </a:solidFill>
                <a:latin typeface="Roboto" panose="020B0604020202020204" pitchFamily="2" charset="0"/>
              </a:rPr>
              <a:t>One data source (sales budgets) was provided in Excel format and was connected to the data model in a later step of the process.</a:t>
            </a:r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6CD04-49F7-F25E-229A-DCE40FDB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087" y="965200"/>
            <a:ext cx="7206113" cy="55201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03F3D3-B68F-FAB7-4B44-95C2F8C6F27F}"/>
              </a:ext>
            </a:extLst>
          </p:cNvPr>
          <p:cNvSpPr txBox="1"/>
          <p:nvPr/>
        </p:nvSpPr>
        <p:spPr>
          <a:xfrm>
            <a:off x="7287260" y="6485355"/>
            <a:ext cx="1782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444340"/>
                </a:solidFill>
                <a:effectLst/>
                <a:latin typeface="Roboto" panose="02000000000000000000" pitchFamily="2" charset="0"/>
              </a:rPr>
              <a:t>DIM_Calendar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BEBD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17D2AF5-045D-2C33-0C54-F333BC476F46}"/>
              </a:ext>
            </a:extLst>
          </p:cNvPr>
          <p:cNvGrpSpPr/>
          <p:nvPr/>
        </p:nvGrpSpPr>
        <p:grpSpPr>
          <a:xfrm>
            <a:off x="192107" y="787128"/>
            <a:ext cx="11807786" cy="5283743"/>
            <a:chOff x="146387" y="787128"/>
            <a:chExt cx="11807786" cy="528374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DE386B-263B-3817-5F02-1420EB0110CA}"/>
                </a:ext>
              </a:extLst>
            </p:cNvPr>
            <p:cNvGrpSpPr/>
            <p:nvPr/>
          </p:nvGrpSpPr>
          <p:grpSpPr>
            <a:xfrm>
              <a:off x="146387" y="787128"/>
              <a:ext cx="6861138" cy="5283743"/>
              <a:chOff x="237827" y="-827806"/>
              <a:chExt cx="6861138" cy="528374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6348B3B-75D7-4F9A-CDF9-B833E551ED5C}"/>
                  </a:ext>
                </a:extLst>
              </p:cNvPr>
              <p:cNvGrpSpPr/>
              <p:nvPr/>
            </p:nvGrpSpPr>
            <p:grpSpPr>
              <a:xfrm>
                <a:off x="237827" y="-827806"/>
                <a:ext cx="6861138" cy="5283743"/>
                <a:chOff x="258542" y="787128"/>
                <a:chExt cx="6861138" cy="5283743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A30AC6A4-2276-3D13-CCE4-65B3B61F067A}"/>
                    </a:ext>
                  </a:extLst>
                </p:cNvPr>
                <p:cNvGrpSpPr/>
                <p:nvPr/>
              </p:nvGrpSpPr>
              <p:grpSpPr>
                <a:xfrm>
                  <a:off x="258543" y="787128"/>
                  <a:ext cx="6861137" cy="5283743"/>
                  <a:chOff x="3458593" y="716008"/>
                  <a:chExt cx="6861137" cy="5283743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8090043F-3A82-6A54-5DF3-587DD0D91B7A}"/>
                      </a:ext>
                    </a:extLst>
                  </p:cNvPr>
                  <p:cNvGrpSpPr/>
                  <p:nvPr/>
                </p:nvGrpSpPr>
                <p:grpSpPr>
                  <a:xfrm>
                    <a:off x="3458593" y="716008"/>
                    <a:ext cx="6721727" cy="5283743"/>
                    <a:chOff x="7105391" y="640079"/>
                    <a:chExt cx="5086609" cy="4664888"/>
                  </a:xfrm>
                </p:grpSpPr>
                <p:pic>
                  <p:nvPicPr>
                    <p:cNvPr id="10" name="Picture 9">
                      <a:extLst>
                        <a:ext uri="{FF2B5EF4-FFF2-40B4-BE49-F238E27FC236}">
                          <a16:creationId xmlns:a16="http://schemas.microsoft.com/office/drawing/2014/main" id="{79AFEEE7-AA5E-C709-5D16-3F4A9996C6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r="12519" b="37557"/>
                    <a:stretch/>
                  </p:blipFill>
                  <p:spPr>
                    <a:xfrm>
                      <a:off x="7105391" y="640079"/>
                      <a:ext cx="5086609" cy="359803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022F17A6-E190-E615-E6B8-2BA245FF2C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7105391" y="4238112"/>
                      <a:ext cx="5035809" cy="106685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B48AA6C9-A02A-31C9-38A1-A1C004A976BE}"/>
                      </a:ext>
                    </a:extLst>
                  </p:cNvPr>
                  <p:cNvSpPr/>
                  <p:nvPr/>
                </p:nvSpPr>
                <p:spPr>
                  <a:xfrm>
                    <a:off x="10113190" y="716008"/>
                    <a:ext cx="206540" cy="52837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D02B921F-858E-C564-854A-169EB17E21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542" y="5502768"/>
                  <a:ext cx="1976657" cy="183231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6C3FB52-0CCD-B379-4E4A-E2B927C48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8817" y="3704604"/>
                <a:ext cx="3366477" cy="366461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857748-F366-753F-E5EE-F011D64462C2}"/>
                </a:ext>
              </a:extLst>
            </p:cNvPr>
            <p:cNvGrpSpPr/>
            <p:nvPr/>
          </p:nvGrpSpPr>
          <p:grpSpPr>
            <a:xfrm>
              <a:off x="5093036" y="787128"/>
              <a:ext cx="6861137" cy="5283743"/>
              <a:chOff x="149263" y="79887"/>
              <a:chExt cx="9807537" cy="750001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50EC638-63C4-909C-5AA6-ACE44A77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58555"/>
              <a:stretch/>
            </p:blipFill>
            <p:spPr>
              <a:xfrm>
                <a:off x="149263" y="79887"/>
                <a:ext cx="9807537" cy="4766433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A5C198-9C20-92AA-7CE1-224CDD2D0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263" y="4846320"/>
                <a:ext cx="9807537" cy="2733583"/>
              </a:xfrm>
              <a:prstGeom prst="rect">
                <a:avLst/>
              </a:prstGeom>
            </p:spPr>
          </p:pic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D47E5F-858E-51AD-A12F-0004A8410D77}"/>
                </a:ext>
              </a:extLst>
            </p:cNvPr>
            <p:cNvSpPr/>
            <p:nvPr/>
          </p:nvSpPr>
          <p:spPr>
            <a:xfrm>
              <a:off x="4307295" y="787128"/>
              <a:ext cx="544186" cy="5283743"/>
            </a:xfrm>
            <a:prstGeom prst="rect">
              <a:avLst/>
            </a:prstGeom>
            <a:solidFill>
              <a:srgbClr val="9CBEBD">
                <a:alpha val="22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A2CBA6D-88E2-8900-AF3D-F75FD642DB19}"/>
              </a:ext>
            </a:extLst>
          </p:cNvPr>
          <p:cNvSpPr txBox="1"/>
          <p:nvPr/>
        </p:nvSpPr>
        <p:spPr>
          <a:xfrm>
            <a:off x="772115" y="373936"/>
            <a:ext cx="2479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444340"/>
                </a:solidFill>
                <a:effectLst/>
                <a:latin typeface="Roboto" panose="02000000000000000000" pitchFamily="2" charset="0"/>
              </a:rPr>
              <a:t>FACT_InternetSales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03943D-9A8F-36CE-BF72-F1970FC8FF15}"/>
              </a:ext>
            </a:extLst>
          </p:cNvPr>
          <p:cNvSpPr txBox="1"/>
          <p:nvPr/>
        </p:nvSpPr>
        <p:spPr>
          <a:xfrm>
            <a:off x="7528560" y="373936"/>
            <a:ext cx="1983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444340"/>
                </a:solidFill>
                <a:effectLst/>
                <a:latin typeface="Roboto" panose="02000000000000000000" pitchFamily="2" charset="0"/>
              </a:rPr>
              <a:t>DIM_Customers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4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697306-6D94-31B9-3C64-EE8A5FF43486}"/>
              </a:ext>
            </a:extLst>
          </p:cNvPr>
          <p:cNvGrpSpPr/>
          <p:nvPr/>
        </p:nvGrpSpPr>
        <p:grpSpPr>
          <a:xfrm>
            <a:off x="152417" y="1151128"/>
            <a:ext cx="11887166" cy="4555744"/>
            <a:chOff x="152417" y="874776"/>
            <a:chExt cx="11887166" cy="455574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04A20B-04E0-A57E-E7E7-C8B0741B720B}"/>
                </a:ext>
              </a:extLst>
            </p:cNvPr>
            <p:cNvGrpSpPr/>
            <p:nvPr/>
          </p:nvGrpSpPr>
          <p:grpSpPr>
            <a:xfrm>
              <a:off x="152417" y="874776"/>
              <a:ext cx="6803049" cy="4555744"/>
              <a:chOff x="-1569949" y="2317497"/>
              <a:chExt cx="7665949" cy="523646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C42A204-1B31-8E96-0243-2F11162E7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569949" y="2317497"/>
                <a:ext cx="7665949" cy="5236464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D17ECAD-CBC2-8340-C00F-745377ECC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1887" y="4085062"/>
                <a:ext cx="3084113" cy="750113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7EF59A-9A5C-5F3D-E3A7-78AFB7F90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7426" y="874776"/>
              <a:ext cx="7362157" cy="455574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59EC5D-83D4-EB0D-DAFB-96948196243C}"/>
              </a:ext>
            </a:extLst>
          </p:cNvPr>
          <p:cNvSpPr txBox="1"/>
          <p:nvPr/>
        </p:nvSpPr>
        <p:spPr>
          <a:xfrm>
            <a:off x="4743707" y="682262"/>
            <a:ext cx="168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444340"/>
                </a:solidFill>
                <a:effectLst/>
                <a:latin typeface="Roboto" panose="02000000000000000000" pitchFamily="2" charset="0"/>
              </a:rPr>
              <a:t>DIM_Products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11D1D8-23D2-5B8D-7F6B-A494E979A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12" y="619760"/>
            <a:ext cx="1877499" cy="5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7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5E5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6B8EFD-1CE0-0B7F-4B2D-C6844D1F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88" y="785268"/>
            <a:ext cx="406940" cy="9566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5C0D-2AD3-9C2B-CB13-014D03E3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48" y="1899920"/>
            <a:ext cx="3405631" cy="4023360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444340"/>
                </a:solidFill>
                <a:latin typeface="Roboto" panose="020B0604020202020204" pitchFamily="2" charset="0"/>
              </a:rPr>
              <a:t>On the side is a screenshot of the data model after cleansed and prepared tables were read into Power BI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444340"/>
              </a:solidFill>
              <a:latin typeface="Roboto" panose="020B0604020202020204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444340"/>
                </a:solidFill>
                <a:latin typeface="Roboto" panose="020B0604020202020204" pitchFamily="2" charset="0"/>
              </a:rPr>
              <a:t>This data model also shows how </a:t>
            </a:r>
            <a:r>
              <a:rPr lang="en-US" altLang="en-US" sz="1800" dirty="0" err="1">
                <a:solidFill>
                  <a:srgbClr val="444340"/>
                </a:solidFill>
                <a:latin typeface="Roboto" panose="020B0604020202020204" pitchFamily="2" charset="0"/>
              </a:rPr>
              <a:t>FACT_Budget</a:t>
            </a:r>
            <a:r>
              <a:rPr lang="en-US" altLang="en-US" sz="1800" dirty="0">
                <a:solidFill>
                  <a:srgbClr val="444340"/>
                </a:solidFill>
                <a:latin typeface="Roboto" panose="020B0604020202020204" pitchFamily="2" charset="0"/>
              </a:rPr>
              <a:t> has been connected to FACT_InternetSales and other necessary DIM tables</a:t>
            </a:r>
            <a:endParaRPr lang="en-US" sz="1800" dirty="0">
              <a:solidFill>
                <a:srgbClr val="444340"/>
              </a:solidFill>
              <a:latin typeface="Roboto" panose="020B0604020202020204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911D6-5713-53AB-3219-79670FCCC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0688" y="61766"/>
            <a:ext cx="3214791" cy="956652"/>
          </a:xfrm>
          <a:prstGeom prst="rect">
            <a:avLst/>
          </a:prstGeom>
          <a:solidFill>
            <a:srgbClr val="D7E5E5">
              <a:alpha val="11000"/>
            </a:srgbClr>
          </a:solidFill>
          <a:ln>
            <a:noFill/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500" dirty="0">
                <a:solidFill>
                  <a:srgbClr val="444340"/>
                </a:solidFill>
                <a:latin typeface="Overpass"/>
              </a:rPr>
              <a:t>Data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44340"/>
                </a:solidFill>
                <a:effectLst/>
                <a:latin typeface="Roboto" panose="02000000000000000000" pitchFamily="2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262E22-352E-7466-49A3-2AE5AE47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58" y="1018418"/>
            <a:ext cx="8185494" cy="55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6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5E5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B681-D92E-33CC-BA93-234B18C7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28" y="0"/>
            <a:ext cx="9720072" cy="1499616"/>
          </a:xfrm>
        </p:spPr>
        <p:txBody>
          <a:bodyPr>
            <a:normAutofit/>
          </a:bodyPr>
          <a:lstStyle/>
          <a:p>
            <a:pPr fontAlgn="base"/>
            <a:r>
              <a:rPr lang="en-US" b="0" i="0" dirty="0">
                <a:solidFill>
                  <a:srgbClr val="444340"/>
                </a:solidFill>
                <a:effectLst/>
                <a:latin typeface="Overpass"/>
              </a:rPr>
              <a:t>Sales Management Dashboard</a:t>
            </a:r>
            <a:br>
              <a:rPr lang="en-US" b="0" i="0" dirty="0">
                <a:solidFill>
                  <a:srgbClr val="444340"/>
                </a:solidFill>
                <a:effectLst/>
                <a:latin typeface="Overpas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7AFF2-C1D9-7EF5-DC0C-D499A43D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3" y="749808"/>
            <a:ext cx="414528" cy="1068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4323F-3716-030F-558F-BA45FB96C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749808"/>
            <a:ext cx="10389089" cy="591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7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5E5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B681-D92E-33CC-BA93-234B18C7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28" y="0"/>
            <a:ext cx="9720072" cy="1499616"/>
          </a:xfrm>
        </p:spPr>
        <p:txBody>
          <a:bodyPr>
            <a:normAutofit/>
          </a:bodyPr>
          <a:lstStyle/>
          <a:p>
            <a:pPr fontAlgn="base"/>
            <a:r>
              <a:rPr lang="en-US" b="0" i="0" dirty="0">
                <a:solidFill>
                  <a:srgbClr val="444340"/>
                </a:solidFill>
                <a:effectLst/>
                <a:latin typeface="Overpass"/>
              </a:rPr>
              <a:t>Sales Management Dashboard</a:t>
            </a:r>
            <a:br>
              <a:rPr lang="en-US" b="0" i="0" dirty="0">
                <a:solidFill>
                  <a:srgbClr val="444340"/>
                </a:solidFill>
                <a:effectLst/>
                <a:latin typeface="Overpas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7AFF2-C1D9-7EF5-DC0C-D499A43D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3" y="749808"/>
            <a:ext cx="414528" cy="1068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2E381E-D47D-19E2-9FF1-DA1F3D789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49808"/>
            <a:ext cx="10617199" cy="605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3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5E5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B681-D92E-33CC-BA93-234B18C7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28" y="0"/>
            <a:ext cx="9720072" cy="1499616"/>
          </a:xfrm>
        </p:spPr>
        <p:txBody>
          <a:bodyPr>
            <a:normAutofit/>
          </a:bodyPr>
          <a:lstStyle/>
          <a:p>
            <a:pPr fontAlgn="base"/>
            <a:r>
              <a:rPr lang="en-US" b="0" i="0" dirty="0">
                <a:solidFill>
                  <a:srgbClr val="444340"/>
                </a:solidFill>
                <a:effectLst/>
                <a:latin typeface="Overpass"/>
              </a:rPr>
              <a:t>Sales Management Dashboard</a:t>
            </a:r>
            <a:br>
              <a:rPr lang="en-US" b="0" i="0" dirty="0">
                <a:solidFill>
                  <a:srgbClr val="444340"/>
                </a:solidFill>
                <a:effectLst/>
                <a:latin typeface="Overpas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7AFF2-C1D9-7EF5-DC0C-D499A43D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3" y="749808"/>
            <a:ext cx="414528" cy="1068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56487F-0C2E-3730-B812-DFC118399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668527"/>
            <a:ext cx="10535919" cy="600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77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101</TotalTime>
  <Words>358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Overpass</vt:lpstr>
      <vt:lpstr>Roboto</vt:lpstr>
      <vt:lpstr>Tw Cen MT</vt:lpstr>
      <vt:lpstr>Tw Cen MT Condensed</vt:lpstr>
      <vt:lpstr>Wingdings 3</vt:lpstr>
      <vt:lpstr>Integral</vt:lpstr>
      <vt:lpstr> Data Analyst Portfolio Project  Sales Management </vt:lpstr>
      <vt:lpstr>Business Request &amp; User Stories</vt:lpstr>
      <vt:lpstr>Data Cleansing &amp; Transformation (SQL) </vt:lpstr>
      <vt:lpstr>PowerPoint Presentation</vt:lpstr>
      <vt:lpstr>PowerPoint Presentation</vt:lpstr>
      <vt:lpstr>Data Model .</vt:lpstr>
      <vt:lpstr>Sales Management Dashboard </vt:lpstr>
      <vt:lpstr>Sales Management Dashboard </vt:lpstr>
      <vt:lpstr>Sales Management Dashboard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Analyst Portfolio Project  Sales Management </dc:title>
  <dc:creator>Prakhar Bhardwaj</dc:creator>
  <cp:lastModifiedBy>Prakhar Bhardwaj</cp:lastModifiedBy>
  <cp:revision>1</cp:revision>
  <dcterms:created xsi:type="dcterms:W3CDTF">2022-12-30T04:11:17Z</dcterms:created>
  <dcterms:modified xsi:type="dcterms:W3CDTF">2022-12-30T05:56:29Z</dcterms:modified>
</cp:coreProperties>
</file>