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59" r:id="rId8"/>
    <p:sldId id="262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DFF5-D898-AC3F-2816-4B06305BD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C086E-C734-2F5F-0482-666BDF3E1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9D26E-727F-0221-4CAE-72A5FD80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296B-D978-454C-BB56-D55C09DC640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C4F45-7F1F-31EE-7061-46B14BEE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9765F-D38C-8FCB-24BA-E5B38940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4C59-F48A-4EAD-9A5D-16C2E1FDF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93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F439-4465-8606-92C8-C4962292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84098-C6B1-52B1-E451-28D604CB1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67B4-471A-5A29-7413-9F284BEF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296B-D978-454C-BB56-D55C09DC640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8D79D-6E0F-4169-572A-BCBB9E41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A54C6-6B22-F467-1DE4-B10AC24C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4C59-F48A-4EAD-9A5D-16C2E1FDF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38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7A4DD-B967-CD1A-4E6B-55B074099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436B2-8216-18AF-472B-939CA9219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42A2B-910C-AAB6-D69B-91CCEA51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296B-D978-454C-BB56-D55C09DC640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F1E2-99B6-3C91-2CD1-3704C677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84962-21D8-0A41-DB47-FDC517D4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4C59-F48A-4EAD-9A5D-16C2E1FDF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76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AFCB-2617-A906-52D8-53A78B19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220D-DB53-87BE-5C6C-048997C0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A3470-107B-9F41-1113-2061FB77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296B-D978-454C-BB56-D55C09DC640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EB516-7FB8-122E-4FA9-A9E8A2DA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7097-2844-9196-92AD-74760646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4C59-F48A-4EAD-9A5D-16C2E1FDF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44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EFA1-6EAC-E403-B903-9183D9CA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49124-C164-1899-5900-6A99464A9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F8E8-2F2F-13C4-1777-CD707291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296B-D978-454C-BB56-D55C09DC640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3CE3F-EA44-1603-992B-586C8672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E1185-D14F-65DD-AF04-D95AF991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4C59-F48A-4EAD-9A5D-16C2E1FDF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5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E595-967E-DC60-227D-BFCA6C9C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0AC9-A747-AF26-6D78-94B69112A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898A5-1EDA-2DA9-478A-C7BC6EAA0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544B9-3D6C-01D6-7114-2F81FD20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296B-D978-454C-BB56-D55C09DC640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55868-E0B1-098C-8B0C-5DF1F2B1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69980-7474-542C-BA6D-0502DAD8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4C59-F48A-4EAD-9A5D-16C2E1FDF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0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1836-54C6-EBD3-6992-AA5D8209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9A585-9C3D-D017-8605-23EDF35C8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02F37-9514-4B6D-FC84-43E53B77E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0242C-B0E7-8FEA-2579-3E6259A7D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87CF5-4BB3-C093-E1EB-993C9E420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BD2DF-8A98-F09D-62F6-96D1164C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296B-D978-454C-BB56-D55C09DC640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F759E-5562-32A1-054E-682DA359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2C14E-1135-868F-E71E-EE21E9AB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4C59-F48A-4EAD-9A5D-16C2E1FDF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76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BD77-1442-A166-0C12-A57ECD15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9946D-8102-247B-12A6-0DB03769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296B-D978-454C-BB56-D55C09DC640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F35FB-3809-EB1D-DD1D-9F1A5731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F80DA-A68B-0294-799B-0EA52FD7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4C59-F48A-4EAD-9A5D-16C2E1FDF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72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87308-68FF-81ED-A749-1A1BC2DA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296B-D978-454C-BB56-D55C09DC640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C6807-CB44-47CD-C4A5-5D3FA4D5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5DA19-02BC-881E-734E-F3A79603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4C59-F48A-4EAD-9A5D-16C2E1FDF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63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A127-79B4-642D-F5A6-9C024E4C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54FD-97FE-3349-B9F9-3D9754C2D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AB31F-5A0C-4E18-E306-9CAABFD09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F5651-017D-0896-AC02-DC9B1E3B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296B-D978-454C-BB56-D55C09DC640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47AE-CC07-628C-CDE2-239EC37B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CDA20-E90F-AFD2-BB4A-94C07BFF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4C59-F48A-4EAD-9A5D-16C2E1FDF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62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4748-ED08-E199-C35B-BE4E2330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471C8-1302-6A26-0EFA-95BE9DFBF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26768-5042-F7B5-824C-22C68766A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16306-CFC6-2FC4-3578-00588930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296B-D978-454C-BB56-D55C09DC640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7D9FB-C47D-B2D8-B10C-7DFDDCD0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49864-BB44-5F66-CD0E-7AEB3265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4C59-F48A-4EAD-9A5D-16C2E1FDF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43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7E261-5D77-6048-89F5-D69D13A6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911F-250C-7112-BDE5-83DA6FEE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0E011-2617-AB17-B9FB-7BD87B2B5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296B-D978-454C-BB56-D55C09DC640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060A-AC66-5D96-2F3E-5BDD7AF73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7A7F0-7DEB-7307-6C35-B7EDA0D99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4C59-F48A-4EAD-9A5D-16C2E1FDF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31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d79nYk2keg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d79nYk2keg?feature=oembed" TargetMode="Externa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40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12" Type="http://schemas.openxmlformats.org/officeDocument/2006/relationships/image" Target="../media/image39.jpeg"/><Relationship Id="rId17" Type="http://schemas.openxmlformats.org/officeDocument/2006/relationships/image" Target="../media/image43.svg"/><Relationship Id="rId2" Type="http://schemas.openxmlformats.org/officeDocument/2006/relationships/image" Target="../media/image29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11" Type="http://schemas.openxmlformats.org/officeDocument/2006/relationships/image" Target="../media/image38.jpeg"/><Relationship Id="rId5" Type="http://schemas.openxmlformats.org/officeDocument/2006/relationships/image" Target="../media/image32.jpeg"/><Relationship Id="rId15" Type="http://schemas.openxmlformats.org/officeDocument/2006/relationships/image" Target="../media/image42.svg"/><Relationship Id="rId10" Type="http://schemas.openxmlformats.org/officeDocument/2006/relationships/image" Target="../media/image37.jpeg"/><Relationship Id="rId4" Type="http://schemas.openxmlformats.org/officeDocument/2006/relationships/image" Target="../media/image31.jpeg"/><Relationship Id="rId9" Type="http://schemas.openxmlformats.org/officeDocument/2006/relationships/image" Target="../media/image36.jpe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5DC2C9-7425-B284-C720-71EBB5123BFC}"/>
              </a:ext>
            </a:extLst>
          </p:cNvPr>
          <p:cNvSpPr txBox="1"/>
          <p:nvPr/>
        </p:nvSpPr>
        <p:spPr>
          <a:xfrm>
            <a:off x="2202729" y="2149311"/>
            <a:ext cx="77865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An Introduction to Artificial Intelligence and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CE26A-CF0C-11D6-9428-7EC7C9774AB7}"/>
              </a:ext>
            </a:extLst>
          </p:cNvPr>
          <p:cNvSpPr txBox="1"/>
          <p:nvPr/>
        </p:nvSpPr>
        <p:spPr>
          <a:xfrm>
            <a:off x="4685122" y="3714161"/>
            <a:ext cx="34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Bhagabat Prasad Behera</a:t>
            </a:r>
          </a:p>
        </p:txBody>
      </p:sp>
    </p:spTree>
    <p:extLst>
      <p:ext uri="{BB962C8B-B14F-4D97-AF65-F5344CB8AC3E}">
        <p14:creationId xmlns:p14="http://schemas.microsoft.com/office/powerpoint/2010/main" val="381506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65A65E-CF9B-2227-5117-84FFDF87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39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70C0"/>
                </a:solidFill>
              </a:rPr>
              <a:t>When to avoid Machine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0204D-3688-B6C8-18A2-EF3D619FCC14}"/>
              </a:ext>
            </a:extLst>
          </p:cNvPr>
          <p:cNvSpPr txBox="1"/>
          <p:nvPr/>
        </p:nvSpPr>
        <p:spPr>
          <a:xfrm>
            <a:off x="1715679" y="1757158"/>
            <a:ext cx="6127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Rule based approach should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does not change often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Accuracy required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Lack of good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39951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65A65E-CF9B-2227-5117-84FFDF87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5180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70C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2412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D2A2-F8A0-B137-377E-7B603F86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D2A9B-A97B-5C27-5B3E-FDF8F67020A8}"/>
              </a:ext>
            </a:extLst>
          </p:cNvPr>
          <p:cNvSpPr txBox="1"/>
          <p:nvPr/>
        </p:nvSpPr>
        <p:spPr>
          <a:xfrm>
            <a:off x="4580641" y="2177590"/>
            <a:ext cx="5401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AI/ML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ML vs Traditional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AI/ML 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When to Use/Not to Use ML</a:t>
            </a:r>
          </a:p>
        </p:txBody>
      </p:sp>
    </p:spTree>
    <p:extLst>
      <p:ext uri="{BB962C8B-B14F-4D97-AF65-F5344CB8AC3E}">
        <p14:creationId xmlns:p14="http://schemas.microsoft.com/office/powerpoint/2010/main" val="303028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588081-859E-BAE5-A13F-55DD24306C6F}"/>
              </a:ext>
            </a:extLst>
          </p:cNvPr>
          <p:cNvSpPr txBox="1"/>
          <p:nvPr/>
        </p:nvSpPr>
        <p:spPr>
          <a:xfrm>
            <a:off x="2850699" y="613332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Source: </a:t>
            </a:r>
            <a:r>
              <a:rPr lang="en-IN" dirty="0">
                <a:hlinkClick r:id="rId3"/>
              </a:rPr>
              <a:t>Simplilearn</a:t>
            </a:r>
            <a:endParaRPr lang="en-IN" dirty="0"/>
          </a:p>
        </p:txBody>
      </p:sp>
      <p:pic>
        <p:nvPicPr>
          <p:cNvPr id="6" name="Online Media 5" title="What Is Artificial Intelligence? | 🔥Artificial Intelligence Course | AI In 5 Minutes | |Simplilearn">
            <a:hlinkClick r:id="" action="ppaction://media"/>
            <a:extLst>
              <a:ext uri="{FF2B5EF4-FFF2-40B4-BE49-F238E27FC236}">
                <a16:creationId xmlns:a16="http://schemas.microsoft.com/office/drawing/2014/main" id="{6FA35278-53C8-6A29-1DD0-FACF50C78CE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89776" y="294908"/>
            <a:ext cx="9612447" cy="543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3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65A65E-CF9B-2227-5117-84FFDF87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39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70C0"/>
                </a:solidFill>
              </a:rPr>
              <a:t>What are AI and ML?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7D6166-4F00-D74A-12BA-C9A470BF2E34}"/>
              </a:ext>
            </a:extLst>
          </p:cNvPr>
          <p:cNvSpPr/>
          <p:nvPr/>
        </p:nvSpPr>
        <p:spPr>
          <a:xfrm>
            <a:off x="1181493" y="949918"/>
            <a:ext cx="9577633" cy="57126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49B21-8A9B-BB19-9D58-F83D8A908725}"/>
              </a:ext>
            </a:extLst>
          </p:cNvPr>
          <p:cNvSpPr txBox="1"/>
          <p:nvPr/>
        </p:nvSpPr>
        <p:spPr>
          <a:xfrm>
            <a:off x="2923095" y="1860947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Artificial intelligence </a:t>
            </a:r>
            <a:r>
              <a:rPr lang="en-IN" dirty="0"/>
              <a:t>is the capability of a computer system to mimic human cognitive functions such as learning and problem-solving. Through AI, a computer system uses maths and logic to simulate the reasoning that people use to learn from new information and make decisions.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2924B1-AC81-1D37-2918-091A5ED1F6FE}"/>
              </a:ext>
            </a:extLst>
          </p:cNvPr>
          <p:cNvSpPr/>
          <p:nvPr/>
        </p:nvSpPr>
        <p:spPr>
          <a:xfrm>
            <a:off x="2923094" y="3624104"/>
            <a:ext cx="6852501" cy="275262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4AB36-641E-8259-3048-04B6372576D8}"/>
              </a:ext>
            </a:extLst>
          </p:cNvPr>
          <p:cNvSpPr txBox="1"/>
          <p:nvPr/>
        </p:nvSpPr>
        <p:spPr>
          <a:xfrm>
            <a:off x="3622250" y="4303654"/>
            <a:ext cx="59930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Machine learning </a:t>
            </a:r>
            <a:r>
              <a:rPr lang="en-IN" dirty="0"/>
              <a:t>is an application of AI. It’s the process of using mathematical models of data to help a computer learn without direct instruction. This enables a computer system to continue learning and improving on its own, based on experience.</a:t>
            </a:r>
          </a:p>
        </p:txBody>
      </p:sp>
    </p:spTree>
    <p:extLst>
      <p:ext uri="{BB962C8B-B14F-4D97-AF65-F5344CB8AC3E}">
        <p14:creationId xmlns:p14="http://schemas.microsoft.com/office/powerpoint/2010/main" val="154431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65A65E-CF9B-2227-5117-84FFDF87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39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70C0"/>
                </a:solidFill>
              </a:rPr>
              <a:t>Traditional Software vs Machine Learning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600FDE-B40E-4849-5372-E6F5DD28FC90}"/>
              </a:ext>
            </a:extLst>
          </p:cNvPr>
          <p:cNvSpPr/>
          <p:nvPr/>
        </p:nvSpPr>
        <p:spPr>
          <a:xfrm>
            <a:off x="113122" y="1442306"/>
            <a:ext cx="11962614" cy="18382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C4F33838-F37A-A724-5B17-47EE3DEFA65E}"/>
              </a:ext>
            </a:extLst>
          </p:cNvPr>
          <p:cNvSpPr/>
          <p:nvPr/>
        </p:nvSpPr>
        <p:spPr>
          <a:xfrm>
            <a:off x="3171330" y="1809955"/>
            <a:ext cx="1084083" cy="26395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0117634-7F64-E93A-3588-D77C3DB39DFB}"/>
              </a:ext>
            </a:extLst>
          </p:cNvPr>
          <p:cNvSpPr/>
          <p:nvPr/>
        </p:nvSpPr>
        <p:spPr>
          <a:xfrm>
            <a:off x="3171330" y="2587666"/>
            <a:ext cx="1084083" cy="26395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DB35BFB0-D717-C46F-7F99-1357297C394A}"/>
              </a:ext>
            </a:extLst>
          </p:cNvPr>
          <p:cNvSpPr/>
          <p:nvPr/>
        </p:nvSpPr>
        <p:spPr>
          <a:xfrm>
            <a:off x="7969576" y="2229443"/>
            <a:ext cx="1084083" cy="26395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A8CBA5-A023-0385-4DBE-1280B0DD6DB1}"/>
              </a:ext>
            </a:extLst>
          </p:cNvPr>
          <p:cNvSpPr/>
          <p:nvPr/>
        </p:nvSpPr>
        <p:spPr>
          <a:xfrm>
            <a:off x="4612063" y="1654408"/>
            <a:ext cx="2964731" cy="14140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7E64A-2EC6-C101-B437-499D3ECA0297}"/>
              </a:ext>
            </a:extLst>
          </p:cNvPr>
          <p:cNvSpPr txBox="1"/>
          <p:nvPr/>
        </p:nvSpPr>
        <p:spPr>
          <a:xfrm>
            <a:off x="5026844" y="2176752"/>
            <a:ext cx="230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Traditional Software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F3937-2064-07A7-2FB0-D4764F0D014A}"/>
              </a:ext>
            </a:extLst>
          </p:cNvPr>
          <p:cNvSpPr txBox="1"/>
          <p:nvPr/>
        </p:nvSpPr>
        <p:spPr>
          <a:xfrm>
            <a:off x="2552302" y="1786381"/>
            <a:ext cx="881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B7737-4103-326A-9609-2D4B4D129C82}"/>
              </a:ext>
            </a:extLst>
          </p:cNvPr>
          <p:cNvSpPr txBox="1"/>
          <p:nvPr/>
        </p:nvSpPr>
        <p:spPr>
          <a:xfrm>
            <a:off x="2552302" y="2546084"/>
            <a:ext cx="881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Rules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DC5D3-77CB-933C-7C5D-1FB14534381B}"/>
              </a:ext>
            </a:extLst>
          </p:cNvPr>
          <p:cNvSpPr txBox="1"/>
          <p:nvPr/>
        </p:nvSpPr>
        <p:spPr>
          <a:xfrm>
            <a:off x="9132998" y="2176752"/>
            <a:ext cx="1201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Answers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7830CF-EE39-F048-97FE-D4F5B78BF4D0}"/>
              </a:ext>
            </a:extLst>
          </p:cNvPr>
          <p:cNvSpPr/>
          <p:nvPr/>
        </p:nvSpPr>
        <p:spPr>
          <a:xfrm>
            <a:off x="109193" y="4322191"/>
            <a:ext cx="11962614" cy="1918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F3F104B3-C744-ECC5-5FA6-C9CDB3C4F839}"/>
              </a:ext>
            </a:extLst>
          </p:cNvPr>
          <p:cNvSpPr/>
          <p:nvPr/>
        </p:nvSpPr>
        <p:spPr>
          <a:xfrm>
            <a:off x="1281257" y="4875236"/>
            <a:ext cx="1084083" cy="26395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609CA-FEFD-3BB7-A992-6FCB1D992B8A}"/>
              </a:ext>
            </a:extLst>
          </p:cNvPr>
          <p:cNvSpPr txBox="1"/>
          <p:nvPr/>
        </p:nvSpPr>
        <p:spPr>
          <a:xfrm>
            <a:off x="435196" y="4828913"/>
            <a:ext cx="881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Data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6FDF4E79-2119-D578-C1B4-CA3847ACB563}"/>
              </a:ext>
            </a:extLst>
          </p:cNvPr>
          <p:cNvSpPr/>
          <p:nvPr/>
        </p:nvSpPr>
        <p:spPr>
          <a:xfrm>
            <a:off x="1289899" y="5476221"/>
            <a:ext cx="1084083" cy="26395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B5E115-8956-3696-BC61-773CC00CAA0D}"/>
              </a:ext>
            </a:extLst>
          </p:cNvPr>
          <p:cNvSpPr txBox="1"/>
          <p:nvPr/>
        </p:nvSpPr>
        <p:spPr>
          <a:xfrm>
            <a:off x="435592" y="5434639"/>
            <a:ext cx="881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Answers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998B7A-12DB-2609-167D-A08202F8C480}"/>
              </a:ext>
            </a:extLst>
          </p:cNvPr>
          <p:cNvSpPr/>
          <p:nvPr/>
        </p:nvSpPr>
        <p:spPr>
          <a:xfrm>
            <a:off x="2476887" y="4584545"/>
            <a:ext cx="1369245" cy="14140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BBE844-D355-8A05-6389-5AA1121781D3}"/>
              </a:ext>
            </a:extLst>
          </p:cNvPr>
          <p:cNvSpPr txBox="1"/>
          <p:nvPr/>
        </p:nvSpPr>
        <p:spPr>
          <a:xfrm>
            <a:off x="2618289" y="4957585"/>
            <a:ext cx="108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ML training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0AC9F027-8DAD-7475-43FF-7FCA62CCC579}"/>
              </a:ext>
            </a:extLst>
          </p:cNvPr>
          <p:cNvSpPr/>
          <p:nvPr/>
        </p:nvSpPr>
        <p:spPr>
          <a:xfrm>
            <a:off x="3957679" y="5139186"/>
            <a:ext cx="1084083" cy="26395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F5F1E9-F172-6C09-602D-882DD2CE133F}"/>
              </a:ext>
            </a:extLst>
          </p:cNvPr>
          <p:cNvSpPr txBox="1"/>
          <p:nvPr/>
        </p:nvSpPr>
        <p:spPr>
          <a:xfrm>
            <a:off x="5026831" y="5105349"/>
            <a:ext cx="695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Rules</a:t>
            </a:r>
          </a:p>
        </p:txBody>
      </p:sp>
      <p:pic>
        <p:nvPicPr>
          <p:cNvPr id="23" name="Graphic 22" descr="Head with gears outline">
            <a:extLst>
              <a:ext uri="{FF2B5EF4-FFF2-40B4-BE49-F238E27FC236}">
                <a16:creationId xmlns:a16="http://schemas.microsoft.com/office/drawing/2014/main" id="{9F68F505-7CBC-EB3B-8A58-7ADF85470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714" y="5413213"/>
            <a:ext cx="573464" cy="573464"/>
          </a:xfrm>
          <a:prstGeom prst="rect">
            <a:avLst/>
          </a:prstGeom>
        </p:spPr>
      </p:pic>
      <p:sp>
        <p:nvSpPr>
          <p:cNvPr id="24" name="Plus Sign 23">
            <a:extLst>
              <a:ext uri="{FF2B5EF4-FFF2-40B4-BE49-F238E27FC236}">
                <a16:creationId xmlns:a16="http://schemas.microsoft.com/office/drawing/2014/main" id="{979C58AD-726F-DC0C-A52D-D29A0158870D}"/>
              </a:ext>
            </a:extLst>
          </p:cNvPr>
          <p:cNvSpPr/>
          <p:nvPr/>
        </p:nvSpPr>
        <p:spPr>
          <a:xfrm>
            <a:off x="5711060" y="5048382"/>
            <a:ext cx="438347" cy="414779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3CDAD4-AECA-3340-63CE-B6768649FACF}"/>
              </a:ext>
            </a:extLst>
          </p:cNvPr>
          <p:cNvSpPr txBox="1"/>
          <p:nvPr/>
        </p:nvSpPr>
        <p:spPr>
          <a:xfrm>
            <a:off x="6091270" y="4972456"/>
            <a:ext cx="928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Unseen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7F555FC-283A-2DC2-5887-CB051D1A6C55}"/>
              </a:ext>
            </a:extLst>
          </p:cNvPr>
          <p:cNvSpPr/>
          <p:nvPr/>
        </p:nvSpPr>
        <p:spPr>
          <a:xfrm>
            <a:off x="8219370" y="4556264"/>
            <a:ext cx="1369245" cy="14140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007E39-FFB6-0EE6-FB1C-945444592D16}"/>
              </a:ext>
            </a:extLst>
          </p:cNvPr>
          <p:cNvSpPr txBox="1"/>
          <p:nvPr/>
        </p:nvSpPr>
        <p:spPr>
          <a:xfrm>
            <a:off x="8290854" y="4929304"/>
            <a:ext cx="1227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ML Inferencing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8A64B020-8746-B937-58F0-58A1A209E69D}"/>
              </a:ext>
            </a:extLst>
          </p:cNvPr>
          <p:cNvSpPr/>
          <p:nvPr/>
        </p:nvSpPr>
        <p:spPr>
          <a:xfrm>
            <a:off x="7006846" y="5139186"/>
            <a:ext cx="1084083" cy="26395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4A175191-D543-07A1-4898-D388CD7C59B3}"/>
              </a:ext>
            </a:extLst>
          </p:cNvPr>
          <p:cNvSpPr/>
          <p:nvPr/>
        </p:nvSpPr>
        <p:spPr>
          <a:xfrm>
            <a:off x="9713124" y="5110905"/>
            <a:ext cx="1084083" cy="26395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63EE19-F86B-5A5A-0662-DD27D7734259}"/>
              </a:ext>
            </a:extLst>
          </p:cNvPr>
          <p:cNvSpPr txBox="1"/>
          <p:nvPr/>
        </p:nvSpPr>
        <p:spPr>
          <a:xfrm>
            <a:off x="10781881" y="4952032"/>
            <a:ext cx="928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Inferred Answers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D8D01A-6E50-5AF3-7E4A-D6F41F904303}"/>
              </a:ext>
            </a:extLst>
          </p:cNvPr>
          <p:cNvSpPr txBox="1"/>
          <p:nvPr/>
        </p:nvSpPr>
        <p:spPr>
          <a:xfrm>
            <a:off x="4488930" y="1093513"/>
            <a:ext cx="32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Traditional Software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F0B2AE-4CFF-1C25-8C0D-6FB94AF2364E}"/>
              </a:ext>
            </a:extLst>
          </p:cNvPr>
          <p:cNvSpPr txBox="1"/>
          <p:nvPr/>
        </p:nvSpPr>
        <p:spPr>
          <a:xfrm>
            <a:off x="4409006" y="3991147"/>
            <a:ext cx="32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86517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65A65E-CF9B-2227-5117-84FFDF87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52" y="-30578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</a:rPr>
              <a:t>ML Use Cases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2E9991-9C90-7264-A87A-D1F6D8BCC2D6}"/>
              </a:ext>
            </a:extLst>
          </p:cNvPr>
          <p:cNvSpPr/>
          <p:nvPr/>
        </p:nvSpPr>
        <p:spPr>
          <a:xfrm>
            <a:off x="3522771" y="1520072"/>
            <a:ext cx="4675113" cy="44245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EB45E-3856-2155-DAEC-8422A82369BA}"/>
              </a:ext>
            </a:extLst>
          </p:cNvPr>
          <p:cNvSpPr/>
          <p:nvPr/>
        </p:nvSpPr>
        <p:spPr>
          <a:xfrm>
            <a:off x="5860327" y="1182290"/>
            <a:ext cx="3150631" cy="5205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18A6A8-159D-A4F3-B1BF-ABF9ECDAB02B}"/>
              </a:ext>
            </a:extLst>
          </p:cNvPr>
          <p:cNvSpPr/>
          <p:nvPr/>
        </p:nvSpPr>
        <p:spPr>
          <a:xfrm>
            <a:off x="5339217" y="3211719"/>
            <a:ext cx="1042219" cy="10412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0D886B-6AFC-2477-D54D-31C015BEA7C9}"/>
              </a:ext>
            </a:extLst>
          </p:cNvPr>
          <p:cNvCxnSpPr>
            <a:cxnSpLocks/>
          </p:cNvCxnSpPr>
          <p:nvPr/>
        </p:nvCxnSpPr>
        <p:spPr>
          <a:xfrm>
            <a:off x="3222887" y="3725944"/>
            <a:ext cx="2116330" cy="10795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5F3DC4-5580-43AF-E196-8362A4C684A2}"/>
              </a:ext>
            </a:extLst>
          </p:cNvPr>
          <p:cNvCxnSpPr>
            <a:cxnSpLocks/>
          </p:cNvCxnSpPr>
          <p:nvPr/>
        </p:nvCxnSpPr>
        <p:spPr>
          <a:xfrm flipV="1">
            <a:off x="3775718" y="4074521"/>
            <a:ext cx="1806195" cy="1461813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91CF97-30AA-2139-9982-B16D9D83C994}"/>
              </a:ext>
            </a:extLst>
          </p:cNvPr>
          <p:cNvCxnSpPr>
            <a:cxnSpLocks/>
          </p:cNvCxnSpPr>
          <p:nvPr/>
        </p:nvCxnSpPr>
        <p:spPr>
          <a:xfrm>
            <a:off x="3708380" y="1928335"/>
            <a:ext cx="1836117" cy="1481026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4153D2-745E-393E-F667-FCB8519C0B25}"/>
              </a:ext>
            </a:extLst>
          </p:cNvPr>
          <p:cNvCxnSpPr>
            <a:cxnSpLocks/>
          </p:cNvCxnSpPr>
          <p:nvPr/>
        </p:nvCxnSpPr>
        <p:spPr>
          <a:xfrm flipV="1">
            <a:off x="6395292" y="3719554"/>
            <a:ext cx="1816448" cy="639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8CAD56-3771-E6A4-EA7D-1B3D36A16985}"/>
              </a:ext>
            </a:extLst>
          </p:cNvPr>
          <p:cNvCxnSpPr>
            <a:cxnSpLocks/>
          </p:cNvCxnSpPr>
          <p:nvPr/>
        </p:nvCxnSpPr>
        <p:spPr>
          <a:xfrm>
            <a:off x="6203266" y="4114820"/>
            <a:ext cx="1515359" cy="122310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6E3FF2-2B2C-60F3-3CE3-A354B6984F2E}"/>
              </a:ext>
            </a:extLst>
          </p:cNvPr>
          <p:cNvCxnSpPr>
            <a:cxnSpLocks/>
          </p:cNvCxnSpPr>
          <p:nvPr/>
        </p:nvCxnSpPr>
        <p:spPr>
          <a:xfrm flipV="1">
            <a:off x="6156080" y="1977272"/>
            <a:ext cx="1453254" cy="133055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Graphic 7" descr="Store outline">
            <a:extLst>
              <a:ext uri="{FF2B5EF4-FFF2-40B4-BE49-F238E27FC236}">
                <a16:creationId xmlns:a16="http://schemas.microsoft.com/office/drawing/2014/main" id="{AC28DF59-E336-8E10-AE17-665E010D3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4498" y="2944196"/>
            <a:ext cx="498221" cy="498221"/>
          </a:xfrm>
          <a:prstGeom prst="rect">
            <a:avLst/>
          </a:prstGeom>
        </p:spPr>
      </p:pic>
      <p:pic>
        <p:nvPicPr>
          <p:cNvPr id="10" name="Graphic 9" descr="City outline">
            <a:extLst>
              <a:ext uri="{FF2B5EF4-FFF2-40B4-BE49-F238E27FC236}">
                <a16:creationId xmlns:a16="http://schemas.microsoft.com/office/drawing/2014/main" id="{DCEBA7BD-5959-6D6A-B199-B0E51593F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2224" y="2000859"/>
            <a:ext cx="569168" cy="569168"/>
          </a:xfrm>
          <a:prstGeom prst="rect">
            <a:avLst/>
          </a:prstGeom>
        </p:spPr>
      </p:pic>
      <p:pic>
        <p:nvPicPr>
          <p:cNvPr id="12" name="Graphic 11" descr="Atom outline">
            <a:extLst>
              <a:ext uri="{FF2B5EF4-FFF2-40B4-BE49-F238E27FC236}">
                <a16:creationId xmlns:a16="http://schemas.microsoft.com/office/drawing/2014/main" id="{4874BD5B-2688-F007-5BE1-DE5EEB42E9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7139" y="2132868"/>
            <a:ext cx="549275" cy="549275"/>
          </a:xfrm>
          <a:prstGeom prst="rect">
            <a:avLst/>
          </a:prstGeom>
        </p:spPr>
      </p:pic>
      <p:pic>
        <p:nvPicPr>
          <p:cNvPr id="16" name="Graphic 15" descr="Medical outline">
            <a:extLst>
              <a:ext uri="{FF2B5EF4-FFF2-40B4-BE49-F238E27FC236}">
                <a16:creationId xmlns:a16="http://schemas.microsoft.com/office/drawing/2014/main" id="{27024079-B167-AE19-D709-0597FA9F2F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43430" y="4018599"/>
            <a:ext cx="549275" cy="549275"/>
          </a:xfrm>
          <a:prstGeom prst="rect">
            <a:avLst/>
          </a:prstGeom>
        </p:spPr>
      </p:pic>
      <p:pic>
        <p:nvPicPr>
          <p:cNvPr id="18" name="Graphic 17" descr="Travel outline">
            <a:extLst>
              <a:ext uri="{FF2B5EF4-FFF2-40B4-BE49-F238E27FC236}">
                <a16:creationId xmlns:a16="http://schemas.microsoft.com/office/drawing/2014/main" id="{83E341F9-BFA0-40BC-A58C-1663EEFF24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37342" y="4799133"/>
            <a:ext cx="603749" cy="603749"/>
          </a:xfrm>
          <a:prstGeom prst="rect">
            <a:avLst/>
          </a:prstGeom>
        </p:spPr>
      </p:pic>
      <p:pic>
        <p:nvPicPr>
          <p:cNvPr id="14" name="Graphic 13" descr="Money outline">
            <a:extLst>
              <a:ext uri="{FF2B5EF4-FFF2-40B4-BE49-F238E27FC236}">
                <a16:creationId xmlns:a16="http://schemas.microsoft.com/office/drawing/2014/main" id="{6870FDD0-80B6-64B1-5E6D-9B18875731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45833" y="3985185"/>
            <a:ext cx="570322" cy="570322"/>
          </a:xfrm>
          <a:prstGeom prst="rect">
            <a:avLst/>
          </a:prstGeom>
        </p:spPr>
      </p:pic>
      <p:pic>
        <p:nvPicPr>
          <p:cNvPr id="42" name="Graphic 41" descr="Robot Hand outline">
            <a:extLst>
              <a:ext uri="{FF2B5EF4-FFF2-40B4-BE49-F238E27FC236}">
                <a16:creationId xmlns:a16="http://schemas.microsoft.com/office/drawing/2014/main" id="{1AA2530C-F770-3B6F-931A-5CB57075B3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00598" y="2956656"/>
            <a:ext cx="551640" cy="551640"/>
          </a:xfrm>
          <a:prstGeom prst="rect">
            <a:avLst/>
          </a:prstGeom>
        </p:spPr>
      </p:pic>
      <p:pic>
        <p:nvPicPr>
          <p:cNvPr id="44" name="Graphic 43" descr="Film reel outline">
            <a:extLst>
              <a:ext uri="{FF2B5EF4-FFF2-40B4-BE49-F238E27FC236}">
                <a16:creationId xmlns:a16="http://schemas.microsoft.com/office/drawing/2014/main" id="{0B1ABDA6-29CE-C796-6523-F78B38456C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89410" y="4854803"/>
            <a:ext cx="530362" cy="530362"/>
          </a:xfrm>
          <a:prstGeom prst="rect">
            <a:avLst/>
          </a:prstGeom>
        </p:spPr>
      </p:pic>
      <p:pic>
        <p:nvPicPr>
          <p:cNvPr id="46" name="Graphic 45" descr="Left Brain outline">
            <a:extLst>
              <a:ext uri="{FF2B5EF4-FFF2-40B4-BE49-F238E27FC236}">
                <a16:creationId xmlns:a16="http://schemas.microsoft.com/office/drawing/2014/main" id="{78B101DE-E40D-72FE-FA9B-1266E92B6E3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19891" y="3391279"/>
            <a:ext cx="709523" cy="70952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39F1EA9-2D74-3A2A-A918-4C06686942B1}"/>
              </a:ext>
            </a:extLst>
          </p:cNvPr>
          <p:cNvSpPr txBox="1"/>
          <p:nvPr/>
        </p:nvSpPr>
        <p:spPr>
          <a:xfrm>
            <a:off x="2063683" y="898339"/>
            <a:ext cx="31058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Energy &amp; Utilities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Power usage analytics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Smart grid management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Demand and supply optimization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Smart energy utilization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BC5862-083D-04CE-180E-ACEC372F636F}"/>
              </a:ext>
            </a:extLst>
          </p:cNvPr>
          <p:cNvSpPr txBox="1"/>
          <p:nvPr/>
        </p:nvSpPr>
        <p:spPr>
          <a:xfrm>
            <a:off x="943844" y="2254478"/>
            <a:ext cx="31058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Manufacturing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Predictive maintenance and monitoring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Demand forecasting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Defect detection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Process optimization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B0939C-4A39-EF82-80F7-E01A2D8063D4}"/>
              </a:ext>
            </a:extLst>
          </p:cNvPr>
          <p:cNvSpPr txBox="1"/>
          <p:nvPr/>
        </p:nvSpPr>
        <p:spPr>
          <a:xfrm>
            <a:off x="900774" y="3962251"/>
            <a:ext cx="31058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Financial Services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Risk analysis and regulation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Customer segmentation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Credit worthiness evaluation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Churn analytics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E45080-99A3-3379-7228-1C7FFA4FB334}"/>
              </a:ext>
            </a:extLst>
          </p:cNvPr>
          <p:cNvSpPr txBox="1"/>
          <p:nvPr/>
        </p:nvSpPr>
        <p:spPr>
          <a:xfrm>
            <a:off x="2067824" y="5558416"/>
            <a:ext cx="31058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Travel &amp; Hospitality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Aircraft scheduling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Dynamic pricing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Traffic management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Intelligent travel assistants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D21155-8ADD-DAD3-8E8B-7FC999D58D8D}"/>
              </a:ext>
            </a:extLst>
          </p:cNvPr>
          <p:cNvSpPr txBox="1"/>
          <p:nvPr/>
        </p:nvSpPr>
        <p:spPr>
          <a:xfrm>
            <a:off x="8026600" y="795834"/>
            <a:ext cx="31058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Energy &amp; Utilities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House search and recommendation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Property management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Virtual tour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Site monitoring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86A6F8-1BAA-346C-F09B-D071F4457C74}"/>
              </a:ext>
            </a:extLst>
          </p:cNvPr>
          <p:cNvSpPr txBox="1"/>
          <p:nvPr/>
        </p:nvSpPr>
        <p:spPr>
          <a:xfrm>
            <a:off x="8982514" y="2123751"/>
            <a:ext cx="31058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Retail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Predictive inventory planning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Recommendation engine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Customer life time value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Virtual try and buy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51ECB1-A237-79F4-B396-87F9D70BFEE3}"/>
              </a:ext>
            </a:extLst>
          </p:cNvPr>
          <p:cNvSpPr txBox="1"/>
          <p:nvPr/>
        </p:nvSpPr>
        <p:spPr>
          <a:xfrm>
            <a:off x="8982514" y="3906581"/>
            <a:ext cx="31058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Healthcare &amp; Life Sciences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Diagnostics based on real time patient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Predictive health management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Healthcare service sentiment analysis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AI based medical image screening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A9E840-B3A6-8A05-2993-EA55D8B3F37C}"/>
              </a:ext>
            </a:extLst>
          </p:cNvPr>
          <p:cNvSpPr txBox="1"/>
          <p:nvPr/>
        </p:nvSpPr>
        <p:spPr>
          <a:xfrm>
            <a:off x="8012276" y="5558416"/>
            <a:ext cx="31058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Media &amp; Entertainment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Content quality management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Content creation and moderation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Recommendations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dirty="0"/>
              <a:t>Automated transcription and subtitles</a:t>
            </a:r>
          </a:p>
        </p:txBody>
      </p:sp>
    </p:spTree>
    <p:extLst>
      <p:ext uri="{BB962C8B-B14F-4D97-AF65-F5344CB8AC3E}">
        <p14:creationId xmlns:p14="http://schemas.microsoft.com/office/powerpoint/2010/main" val="35319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EB1246-D792-7A8A-2BA1-26995F38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39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70C0"/>
                </a:solidFill>
              </a:rPr>
              <a:t>AI Innovations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90A0C-D11A-9370-A1A9-2A5CC3548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10" y="983473"/>
            <a:ext cx="1752752" cy="403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04674A-29F8-ABE2-E663-DB783307F2AF}"/>
              </a:ext>
            </a:extLst>
          </p:cNvPr>
          <p:cNvSpPr txBox="1"/>
          <p:nvPr/>
        </p:nvSpPr>
        <p:spPr>
          <a:xfrm>
            <a:off x="958710" y="1555671"/>
            <a:ext cx="17527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Cogram</a:t>
            </a:r>
            <a:r>
              <a:rPr lang="en-IN" dirty="0"/>
              <a:t> takes automatic notes in virtual meetings and identifies action items, while keeping your data private and secure.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DEBB9F-5B94-4364-B8BA-C7DDA4C25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402" y="974046"/>
            <a:ext cx="1798476" cy="3581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BBDE85-3F01-B7FF-5D8E-411104B17106}"/>
              </a:ext>
            </a:extLst>
          </p:cNvPr>
          <p:cNvSpPr txBox="1"/>
          <p:nvPr/>
        </p:nvSpPr>
        <p:spPr>
          <a:xfrm>
            <a:off x="3311402" y="1555670"/>
            <a:ext cx="1798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Compose AI</a:t>
            </a:r>
            <a:r>
              <a:rPr lang="en-IN" dirty="0"/>
              <a:t> is a Chrome extension that cuts your writing time by 40% with AI-powered autocompletion &amp; text generation.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D4A79-B00C-C402-0195-63C93C517ACA}"/>
              </a:ext>
            </a:extLst>
          </p:cNvPr>
          <p:cNvSpPr txBox="1"/>
          <p:nvPr/>
        </p:nvSpPr>
        <p:spPr>
          <a:xfrm>
            <a:off x="5882324" y="968404"/>
            <a:ext cx="1725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SlidesAI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7A48A-7BED-EF39-B6C5-EBC6CBBFF49B}"/>
              </a:ext>
            </a:extLst>
          </p:cNvPr>
          <p:cNvSpPr txBox="1"/>
          <p:nvPr/>
        </p:nvSpPr>
        <p:spPr>
          <a:xfrm>
            <a:off x="5882324" y="1555670"/>
            <a:ext cx="16214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Easily create professional, engaging slides from any text in no time.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971C35-47A1-94BE-2656-999031F35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740" y="914348"/>
            <a:ext cx="2842506" cy="3962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80E680-3DBD-85DF-3C3C-A76D86A07FF6}"/>
              </a:ext>
            </a:extLst>
          </p:cNvPr>
          <p:cNvSpPr txBox="1"/>
          <p:nvPr/>
        </p:nvSpPr>
        <p:spPr>
          <a:xfrm>
            <a:off x="8276183" y="1555670"/>
            <a:ext cx="28425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Transform your text instructions into Excel formulas in seconds with the help of AI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2252A3-894B-343C-1BB6-B073B4A74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14" y="4524341"/>
            <a:ext cx="1463167" cy="3734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6C1BA4-4743-9A84-69D1-1B5BF8EEAB13}"/>
              </a:ext>
            </a:extLst>
          </p:cNvPr>
          <p:cNvSpPr txBox="1"/>
          <p:nvPr/>
        </p:nvSpPr>
        <p:spPr>
          <a:xfrm>
            <a:off x="941897" y="5091634"/>
            <a:ext cx="20446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Write and edit lightning fast resume bullet points with cutting-edge </a:t>
            </a:r>
            <a:r>
              <a:rPr lang="en-IN" dirty="0" err="1"/>
              <a:t>ChatGPT</a:t>
            </a:r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2510AB-2CBB-22D4-DD36-E7F19C90AE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1402" y="4493704"/>
            <a:ext cx="1089754" cy="3810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3A19D34-25EA-A417-3078-0460E73E3A4B}"/>
              </a:ext>
            </a:extLst>
          </p:cNvPr>
          <p:cNvSpPr txBox="1"/>
          <p:nvPr/>
        </p:nvSpPr>
        <p:spPr>
          <a:xfrm>
            <a:off x="3311402" y="5082073"/>
            <a:ext cx="29197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Grow your business with data-driven decisions. Go from data to AI in 10 minutes — no code or data science skills required.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F0568EB-8196-E1E9-9A5D-8A8067026C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3030" y="4427165"/>
            <a:ext cx="1348857" cy="38865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0309922-BA8C-0FF2-67EC-DF062330189E}"/>
              </a:ext>
            </a:extLst>
          </p:cNvPr>
          <p:cNvSpPr txBox="1"/>
          <p:nvPr/>
        </p:nvSpPr>
        <p:spPr>
          <a:xfrm>
            <a:off x="6555944" y="5031835"/>
            <a:ext cx="20035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QuillBot's</a:t>
            </a:r>
            <a:r>
              <a:rPr lang="en-IN" dirty="0"/>
              <a:t> AI-powered paraphrasing tool will enhance your writing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0BD3DEE-AF59-9983-B571-76696CE1BE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6343" y="4427165"/>
            <a:ext cx="1501270" cy="38103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BD8658D-E69E-6592-7C41-6011EBF222A8}"/>
              </a:ext>
            </a:extLst>
          </p:cNvPr>
          <p:cNvSpPr txBox="1"/>
          <p:nvPr/>
        </p:nvSpPr>
        <p:spPr>
          <a:xfrm>
            <a:off x="9127740" y="5031835"/>
            <a:ext cx="1798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Turn text into memes using AI</a:t>
            </a:r>
          </a:p>
        </p:txBody>
      </p:sp>
    </p:spTree>
    <p:extLst>
      <p:ext uri="{BB962C8B-B14F-4D97-AF65-F5344CB8AC3E}">
        <p14:creationId xmlns:p14="http://schemas.microsoft.com/office/powerpoint/2010/main" val="307933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65A65E-CF9B-2227-5117-84FFDF87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39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70C0"/>
                </a:solidFill>
              </a:rPr>
              <a:t>ML : How it works</a:t>
            </a:r>
          </a:p>
        </p:txBody>
      </p:sp>
      <p:pic>
        <p:nvPicPr>
          <p:cNvPr id="1026" name="Picture 2" descr="1,000+ Free Labrador &amp; Dog Images - Pixabay">
            <a:extLst>
              <a:ext uri="{FF2B5EF4-FFF2-40B4-BE49-F238E27FC236}">
                <a16:creationId xmlns:a16="http://schemas.microsoft.com/office/drawing/2014/main" id="{81CB0CBB-1AEF-DB0E-6241-E08C09FB5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5" y="1967564"/>
            <a:ext cx="73331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30 Cutest Dog Breeds - Most Adorable Dogs and Puppies">
            <a:extLst>
              <a:ext uri="{FF2B5EF4-FFF2-40B4-BE49-F238E27FC236}">
                <a16:creationId xmlns:a16="http://schemas.microsoft.com/office/drawing/2014/main" id="{4077E731-30C5-D71D-CE1F-844010B77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5" y="2664757"/>
            <a:ext cx="733310" cy="61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rman Shepherd | Dog Breed, Description, Temperament, &amp; Facts | Britannica">
            <a:extLst>
              <a:ext uri="{FF2B5EF4-FFF2-40B4-BE49-F238E27FC236}">
                <a16:creationId xmlns:a16="http://schemas.microsoft.com/office/drawing/2014/main" id="{651A5D1C-9499-357B-6ACF-41AF8AEA8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6" y="3426757"/>
            <a:ext cx="733310" cy="61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3 Wolf Dog Breeds: Siberian Husky, Northern Inuit Dog &amp; More">
            <a:extLst>
              <a:ext uri="{FF2B5EF4-FFF2-40B4-BE49-F238E27FC236}">
                <a16:creationId xmlns:a16="http://schemas.microsoft.com/office/drawing/2014/main" id="{C653F41E-8619-09DB-2D3C-523CCA408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5" y="4229097"/>
            <a:ext cx="733310" cy="61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ugs Not Considered Typical Dog Breed from Health Perspective">
            <a:extLst>
              <a:ext uri="{FF2B5EF4-FFF2-40B4-BE49-F238E27FC236}">
                <a16:creationId xmlns:a16="http://schemas.microsoft.com/office/drawing/2014/main" id="{29958DBE-E18A-F63B-BA74-337F9ADAC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5" y="4991097"/>
            <a:ext cx="733310" cy="52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30 Loveable Large Dog Breeds that Make Good Pets">
            <a:extLst>
              <a:ext uri="{FF2B5EF4-FFF2-40B4-BE49-F238E27FC236}">
                <a16:creationId xmlns:a16="http://schemas.microsoft.com/office/drawing/2014/main" id="{BF355417-45D5-D513-0017-200266BE4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24" y="4143067"/>
            <a:ext cx="73331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mestic cat">
            <a:extLst>
              <a:ext uri="{FF2B5EF4-FFF2-40B4-BE49-F238E27FC236}">
                <a16:creationId xmlns:a16="http://schemas.microsoft.com/office/drawing/2014/main" id="{ECC2E502-144C-55A9-395D-1645CA8D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43" y="1972046"/>
            <a:ext cx="733309" cy="54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t - Wiktionary">
            <a:extLst>
              <a:ext uri="{FF2B5EF4-FFF2-40B4-BE49-F238E27FC236}">
                <a16:creationId xmlns:a16="http://schemas.microsoft.com/office/drawing/2014/main" id="{1B618BE3-66BE-17B9-C548-0814984A9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42" y="2664757"/>
            <a:ext cx="733309" cy="61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t What Age Are Cats Fully Grown? | PetMD">
            <a:extLst>
              <a:ext uri="{FF2B5EF4-FFF2-40B4-BE49-F238E27FC236}">
                <a16:creationId xmlns:a16="http://schemas.microsoft.com/office/drawing/2014/main" id="{3595AA75-CB6B-9744-97E3-E6813500C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41" y="3426757"/>
            <a:ext cx="733309" cy="61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ow the Cat Gets Its Stripes: It's Genetics, Not a Folk Tale - The New York  Times">
            <a:extLst>
              <a:ext uri="{FF2B5EF4-FFF2-40B4-BE49-F238E27FC236}">
                <a16:creationId xmlns:a16="http://schemas.microsoft.com/office/drawing/2014/main" id="{16C59171-6E0A-F0CE-27ED-AC3BED26B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41" y="4229097"/>
            <a:ext cx="733309" cy="61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at Stock Photos, Images and Backgrounds for Free Download">
            <a:extLst>
              <a:ext uri="{FF2B5EF4-FFF2-40B4-BE49-F238E27FC236}">
                <a16:creationId xmlns:a16="http://schemas.microsoft.com/office/drawing/2014/main" id="{7A72A7D3-3ED3-696C-58E9-886E7ACA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41" y="4965615"/>
            <a:ext cx="733309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e 13 Best Cat Breeds for First-Time Owners - Affectionate Pet Cats">
            <a:extLst>
              <a:ext uri="{FF2B5EF4-FFF2-40B4-BE49-F238E27FC236}">
                <a16:creationId xmlns:a16="http://schemas.microsoft.com/office/drawing/2014/main" id="{913230F4-1450-68F7-8261-0328F161A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738" y="4128273"/>
            <a:ext cx="733310" cy="56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AB5BB2-D9A1-60CF-1B94-19B4BC16D07E}"/>
              </a:ext>
            </a:extLst>
          </p:cNvPr>
          <p:cNvSpPr txBox="1"/>
          <p:nvPr/>
        </p:nvSpPr>
        <p:spPr>
          <a:xfrm>
            <a:off x="189224" y="1190707"/>
            <a:ext cx="168412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Labelled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5CB5C-F78B-9C2A-782D-2D9B63CE111E}"/>
              </a:ext>
            </a:extLst>
          </p:cNvPr>
          <p:cNvSpPr txBox="1"/>
          <p:nvPr/>
        </p:nvSpPr>
        <p:spPr>
          <a:xfrm>
            <a:off x="268227" y="1549725"/>
            <a:ext cx="575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Dog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7C17F-7E06-0CD2-BF97-3015BB1BA6B5}"/>
              </a:ext>
            </a:extLst>
          </p:cNvPr>
          <p:cNvSpPr txBox="1"/>
          <p:nvPr/>
        </p:nvSpPr>
        <p:spPr>
          <a:xfrm>
            <a:off x="1219042" y="1549725"/>
            <a:ext cx="575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4E202B-3871-8C80-A1B0-A8996D728627}"/>
              </a:ext>
            </a:extLst>
          </p:cNvPr>
          <p:cNvSpPr/>
          <p:nvPr/>
        </p:nvSpPr>
        <p:spPr>
          <a:xfrm>
            <a:off x="3143935" y="2382369"/>
            <a:ext cx="1219201" cy="544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 Cleaning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53CF-2114-ACEA-832F-B4F3CA915A9C}"/>
              </a:ext>
            </a:extLst>
          </p:cNvPr>
          <p:cNvSpPr/>
          <p:nvPr/>
        </p:nvSpPr>
        <p:spPr>
          <a:xfrm>
            <a:off x="3143935" y="3256588"/>
            <a:ext cx="1219201" cy="544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Exploratory Data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8ABB2F-03ED-D15F-9622-A130CD979554}"/>
              </a:ext>
            </a:extLst>
          </p:cNvPr>
          <p:cNvSpPr/>
          <p:nvPr/>
        </p:nvSpPr>
        <p:spPr>
          <a:xfrm>
            <a:off x="3143934" y="4143067"/>
            <a:ext cx="1219201" cy="544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 Pre-processing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8A66543-E32F-2879-DEAE-D2E1D0496F6E}"/>
              </a:ext>
            </a:extLst>
          </p:cNvPr>
          <p:cNvCxnSpPr>
            <a:cxnSpLocks/>
          </p:cNvCxnSpPr>
          <p:nvPr/>
        </p:nvCxnSpPr>
        <p:spPr>
          <a:xfrm flipV="1">
            <a:off x="1987485" y="2654766"/>
            <a:ext cx="1093695" cy="1036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B2F1A6-8108-526B-2A82-0C24C41CE5AD}"/>
              </a:ext>
            </a:extLst>
          </p:cNvPr>
          <p:cNvCxnSpPr/>
          <p:nvPr/>
        </p:nvCxnSpPr>
        <p:spPr>
          <a:xfrm>
            <a:off x="3753534" y="2908178"/>
            <a:ext cx="0" cy="29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ECF320-0682-6E59-EA5C-B65D2DDC84B9}"/>
              </a:ext>
            </a:extLst>
          </p:cNvPr>
          <p:cNvCxnSpPr/>
          <p:nvPr/>
        </p:nvCxnSpPr>
        <p:spPr>
          <a:xfrm>
            <a:off x="3753534" y="3801381"/>
            <a:ext cx="0" cy="29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647B1-8545-3B04-65F9-BB8D68CD9821}"/>
              </a:ext>
            </a:extLst>
          </p:cNvPr>
          <p:cNvSpPr/>
          <p:nvPr/>
        </p:nvSpPr>
        <p:spPr>
          <a:xfrm>
            <a:off x="5546476" y="2749922"/>
            <a:ext cx="1219197" cy="676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83900-C47B-89E6-5F97-AB9A974167CF}"/>
              </a:ext>
            </a:extLst>
          </p:cNvPr>
          <p:cNvSpPr txBox="1"/>
          <p:nvPr/>
        </p:nvSpPr>
        <p:spPr>
          <a:xfrm>
            <a:off x="2704973" y="1190707"/>
            <a:ext cx="209712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Data Analysis &amp; Pre-processing</a:t>
            </a:r>
          </a:p>
        </p:txBody>
      </p:sp>
      <p:pic>
        <p:nvPicPr>
          <p:cNvPr id="13" name="Graphic 12" descr="Head with gears outline">
            <a:extLst>
              <a:ext uri="{FF2B5EF4-FFF2-40B4-BE49-F238E27FC236}">
                <a16:creationId xmlns:a16="http://schemas.microsoft.com/office/drawing/2014/main" id="{6C97E304-3EA7-2CB4-7482-177C323A37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46476" y="2846104"/>
            <a:ext cx="544793" cy="5447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E066B6-6AEE-30B2-6E9F-1999386E4518}"/>
              </a:ext>
            </a:extLst>
          </p:cNvPr>
          <p:cNvSpPr txBox="1"/>
          <p:nvPr/>
        </p:nvSpPr>
        <p:spPr>
          <a:xfrm>
            <a:off x="6003676" y="2857506"/>
            <a:ext cx="76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Model Training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2E10A-EEE7-C032-FD09-2F3C38F1880F}"/>
              </a:ext>
            </a:extLst>
          </p:cNvPr>
          <p:cNvSpPr txBox="1"/>
          <p:nvPr/>
        </p:nvSpPr>
        <p:spPr>
          <a:xfrm>
            <a:off x="5295776" y="1187374"/>
            <a:ext cx="168412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Model Training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E60A9DE-8B1A-7B55-CAA5-FD7122252699}"/>
              </a:ext>
            </a:extLst>
          </p:cNvPr>
          <p:cNvCxnSpPr>
            <a:stCxn id="9" idx="2"/>
            <a:endCxn id="17" idx="2"/>
          </p:cNvCxnSpPr>
          <p:nvPr/>
        </p:nvCxnSpPr>
        <p:spPr>
          <a:xfrm rot="5400000" flipH="1" flipV="1">
            <a:off x="4324253" y="2856039"/>
            <a:ext cx="1261103" cy="2402540"/>
          </a:xfrm>
          <a:prstGeom prst="bentConnector3">
            <a:avLst>
              <a:gd name="adj1" fmla="val -18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C21239-59B8-B667-B6B7-D9882E991C7B}"/>
              </a:ext>
            </a:extLst>
          </p:cNvPr>
          <p:cNvSpPr txBox="1"/>
          <p:nvPr/>
        </p:nvSpPr>
        <p:spPr>
          <a:xfrm>
            <a:off x="8580434" y="1187374"/>
            <a:ext cx="168412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Inference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427A05-7D5C-7EDC-DF6B-37691B5B4004}"/>
              </a:ext>
            </a:extLst>
          </p:cNvPr>
          <p:cNvSpPr/>
          <p:nvPr/>
        </p:nvSpPr>
        <p:spPr>
          <a:xfrm>
            <a:off x="8861039" y="2727501"/>
            <a:ext cx="1122914" cy="6716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Generate Prediction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0BE490-DB39-73C0-5348-92439445C1AD}"/>
              </a:ext>
            </a:extLst>
          </p:cNvPr>
          <p:cNvCxnSpPr/>
          <p:nvPr/>
        </p:nvCxnSpPr>
        <p:spPr>
          <a:xfrm flipV="1">
            <a:off x="9429984" y="3426757"/>
            <a:ext cx="0" cy="61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4" descr="30 Loveable Large Dog Breeds that Make Good Pets">
            <a:extLst>
              <a:ext uri="{FF2B5EF4-FFF2-40B4-BE49-F238E27FC236}">
                <a16:creationId xmlns:a16="http://schemas.microsoft.com/office/drawing/2014/main" id="{8CACD6F1-351B-5607-A556-6AB3108E5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921" y="2377887"/>
            <a:ext cx="73331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6" descr="The 13 Best Cat Breeds for First-Time Owners - Affectionate Pet Cats">
            <a:extLst>
              <a:ext uri="{FF2B5EF4-FFF2-40B4-BE49-F238E27FC236}">
                <a16:creationId xmlns:a16="http://schemas.microsoft.com/office/drawing/2014/main" id="{973B3F32-3B90-7FD5-30CB-F91813F3F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921" y="3202799"/>
            <a:ext cx="733310" cy="56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63371D-C981-B159-88D8-64D1F2730912}"/>
              </a:ext>
            </a:extLst>
          </p:cNvPr>
          <p:cNvCxnSpPr/>
          <p:nvPr/>
        </p:nvCxnSpPr>
        <p:spPr>
          <a:xfrm>
            <a:off x="9983953" y="3048412"/>
            <a:ext cx="699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F97458-9575-CC30-CE9F-B440FF034594}"/>
              </a:ext>
            </a:extLst>
          </p:cNvPr>
          <p:cNvSpPr txBox="1"/>
          <p:nvPr/>
        </p:nvSpPr>
        <p:spPr>
          <a:xfrm>
            <a:off x="11630231" y="2498635"/>
            <a:ext cx="575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Dog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668056-5840-9619-5B8E-C6FB4F1568CB}"/>
              </a:ext>
            </a:extLst>
          </p:cNvPr>
          <p:cNvSpPr txBox="1"/>
          <p:nvPr/>
        </p:nvSpPr>
        <p:spPr>
          <a:xfrm>
            <a:off x="11630231" y="3330944"/>
            <a:ext cx="575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668352-983C-A570-B546-C8B9BDE0FFB5}"/>
              </a:ext>
            </a:extLst>
          </p:cNvPr>
          <p:cNvSpPr txBox="1"/>
          <p:nvPr/>
        </p:nvSpPr>
        <p:spPr>
          <a:xfrm>
            <a:off x="7176915" y="1187374"/>
            <a:ext cx="127680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Artefact</a:t>
            </a:r>
          </a:p>
        </p:txBody>
      </p:sp>
      <p:pic>
        <p:nvPicPr>
          <p:cNvPr id="34" name="Graphic 33" descr="Head with gears outline">
            <a:extLst>
              <a:ext uri="{FF2B5EF4-FFF2-40B4-BE49-F238E27FC236}">
                <a16:creationId xmlns:a16="http://schemas.microsoft.com/office/drawing/2014/main" id="{1B3C3EB4-25C1-DD63-6565-5706D68727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69815" y="2810244"/>
            <a:ext cx="544793" cy="544793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F796E8-E8B9-0D6E-ED39-50839FA72526}"/>
              </a:ext>
            </a:extLst>
          </p:cNvPr>
          <p:cNvCxnSpPr/>
          <p:nvPr/>
        </p:nvCxnSpPr>
        <p:spPr>
          <a:xfrm>
            <a:off x="6765673" y="3082640"/>
            <a:ext cx="777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1FCBCB-192A-EEED-D7C7-C9222BB12C2F}"/>
              </a:ext>
            </a:extLst>
          </p:cNvPr>
          <p:cNvCxnSpPr/>
          <p:nvPr/>
        </p:nvCxnSpPr>
        <p:spPr>
          <a:xfrm>
            <a:off x="8083792" y="3057376"/>
            <a:ext cx="777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80DA6D-789E-6E81-67F2-20FA00C496B3}"/>
              </a:ext>
            </a:extLst>
          </p:cNvPr>
          <p:cNvSpPr txBox="1"/>
          <p:nvPr/>
        </p:nvSpPr>
        <p:spPr>
          <a:xfrm>
            <a:off x="7414502" y="3427359"/>
            <a:ext cx="801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Trained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2E0751-6D93-EFAB-6253-D6DC74B5DBD3}"/>
              </a:ext>
            </a:extLst>
          </p:cNvPr>
          <p:cNvSpPr txBox="1"/>
          <p:nvPr/>
        </p:nvSpPr>
        <p:spPr>
          <a:xfrm>
            <a:off x="8862587" y="4915940"/>
            <a:ext cx="1240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Unseen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F314FB-DF71-A061-74C1-74B05A6F2897}"/>
              </a:ext>
            </a:extLst>
          </p:cNvPr>
          <p:cNvSpPr txBox="1"/>
          <p:nvPr/>
        </p:nvSpPr>
        <p:spPr>
          <a:xfrm>
            <a:off x="10600738" y="1182460"/>
            <a:ext cx="127680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Predicted Labels</a:t>
            </a:r>
          </a:p>
        </p:txBody>
      </p:sp>
    </p:spTree>
    <p:extLst>
      <p:ext uri="{BB962C8B-B14F-4D97-AF65-F5344CB8AC3E}">
        <p14:creationId xmlns:p14="http://schemas.microsoft.com/office/powerpoint/2010/main" val="310516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65A65E-CF9B-2227-5117-84FFDF87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39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70C0"/>
                </a:solidFill>
              </a:rPr>
              <a:t>When to use Machine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0204D-3688-B6C8-18A2-EF3D619FCC14}"/>
              </a:ext>
            </a:extLst>
          </p:cNvPr>
          <p:cNvSpPr txBox="1"/>
          <p:nvPr/>
        </p:nvSpPr>
        <p:spPr>
          <a:xfrm>
            <a:off x="1715679" y="1757158"/>
            <a:ext cx="6127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Complex problem solving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Volume of data is large and growing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Personalized experience is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Some errors in the output result is accepted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Training data is of high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Studying the underlying pattern of the data</a:t>
            </a:r>
          </a:p>
        </p:txBody>
      </p:sp>
    </p:spTree>
    <p:extLst>
      <p:ext uri="{BB962C8B-B14F-4D97-AF65-F5344CB8AC3E}">
        <p14:creationId xmlns:p14="http://schemas.microsoft.com/office/powerpoint/2010/main" val="248221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5343</TotalTime>
  <Words>503</Words>
  <Application>Microsoft Office PowerPoint</Application>
  <PresentationFormat>Widescreen</PresentationFormat>
  <Paragraphs>107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Agenda</vt:lpstr>
      <vt:lpstr>PowerPoint Presentation</vt:lpstr>
      <vt:lpstr>What are AI and ML?</vt:lpstr>
      <vt:lpstr>Traditional Software vs Machine Learning</vt:lpstr>
      <vt:lpstr>ML Use Cases</vt:lpstr>
      <vt:lpstr>AI Innovations</vt:lpstr>
      <vt:lpstr>ML : How it works</vt:lpstr>
      <vt:lpstr>When to use Machine Learning</vt:lpstr>
      <vt:lpstr>When to avoid Machine Learning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Bhagabat Behera</dc:creator>
  <cp:lastModifiedBy>Bhagabat Behera</cp:lastModifiedBy>
  <cp:revision>28</cp:revision>
  <dcterms:created xsi:type="dcterms:W3CDTF">2023-02-08T06:30:09Z</dcterms:created>
  <dcterms:modified xsi:type="dcterms:W3CDTF">2023-02-22T09:01:10Z</dcterms:modified>
</cp:coreProperties>
</file>