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65" autoAdjust="0"/>
  </p:normalViewPr>
  <p:slideViewPr>
    <p:cSldViewPr snapToGrid="0">
      <p:cViewPr>
        <p:scale>
          <a:sx n="80" d="100"/>
          <a:sy n="80" d="100"/>
        </p:scale>
        <p:origin x="754"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3375-788D-4E16-F900-307C67B4F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5FFD69-8CEA-8FF1-DB49-85B39D449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F47CA3-416A-BF28-5FD0-69520235434F}"/>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5" name="Footer Placeholder 4">
            <a:extLst>
              <a:ext uri="{FF2B5EF4-FFF2-40B4-BE49-F238E27FC236}">
                <a16:creationId xmlns:a16="http://schemas.microsoft.com/office/drawing/2014/main" id="{EB58FD7C-A18D-4EA0-903E-D00A0C4CC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DE000-049D-6859-BFE7-7CBD89435853}"/>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255614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1339-51B7-ADC3-5366-1357A85E25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85E1B4-0050-EDA3-97B9-454B64C90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CA89B-67D4-927F-CD4D-D37048AA1D80}"/>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5" name="Footer Placeholder 4">
            <a:extLst>
              <a:ext uri="{FF2B5EF4-FFF2-40B4-BE49-F238E27FC236}">
                <a16:creationId xmlns:a16="http://schemas.microsoft.com/office/drawing/2014/main" id="{D5EF8269-CA55-27C1-1A7D-E17935DB7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DB333C-8288-C2C6-519A-81B4C119BB59}"/>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359499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D0605-64D6-0777-08BA-A7694C1C85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72D6ED-0E5E-E948-81EE-9DE16ABE1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DE283-9070-3D6E-DBDC-8883F8A1D43E}"/>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5" name="Footer Placeholder 4">
            <a:extLst>
              <a:ext uri="{FF2B5EF4-FFF2-40B4-BE49-F238E27FC236}">
                <a16:creationId xmlns:a16="http://schemas.microsoft.com/office/drawing/2014/main" id="{2174D47F-FCA1-AC52-3155-2CD268424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28C98-266D-BBF2-FF25-8422DFD39E32}"/>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68686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2AD3-0436-DD7E-2ABE-CF73053D45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96AE68-C6CA-FC75-5735-47C337158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E5A93-5705-A359-0B24-2C16BD726AB4}"/>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5" name="Footer Placeholder 4">
            <a:extLst>
              <a:ext uri="{FF2B5EF4-FFF2-40B4-BE49-F238E27FC236}">
                <a16:creationId xmlns:a16="http://schemas.microsoft.com/office/drawing/2014/main" id="{7801FA05-4A08-A302-EA2A-31CB1565E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FDFF6-C04F-C361-2DDE-82DE4E54E937}"/>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106656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FAD9-C911-135C-E07F-D336BCF0D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0111D9-BAC9-E434-890D-365D08F0DA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BB2AAA-591F-0AEF-CA9E-53F941720E81}"/>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5" name="Footer Placeholder 4">
            <a:extLst>
              <a:ext uri="{FF2B5EF4-FFF2-40B4-BE49-F238E27FC236}">
                <a16:creationId xmlns:a16="http://schemas.microsoft.com/office/drawing/2014/main" id="{022310C0-829D-796F-08A2-0FF430829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2CCA4-2B9C-1720-D3E8-02809F187220}"/>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87492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C351-F3AC-855C-583B-F26F82C50A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899685-DE7C-4819-05D5-D69B444C9F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5A4402-4361-C9FF-F737-6B9FE7B00E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C97C8B-3773-EDC5-8384-20ADCB8A9C0D}"/>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6" name="Footer Placeholder 5">
            <a:extLst>
              <a:ext uri="{FF2B5EF4-FFF2-40B4-BE49-F238E27FC236}">
                <a16:creationId xmlns:a16="http://schemas.microsoft.com/office/drawing/2014/main" id="{80156543-034A-9B59-693F-A7778DB23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C3766E-48F6-EBFE-F9E4-33F15B246AA3}"/>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91602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E4D7-BB3C-3F27-34C3-7AAFC7A2A1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E7A4EA-B2DA-E41D-1049-CB2F8FEE5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F65FA-0021-B0C1-18FC-385202ADD9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F06506-75AA-A846-B77D-3EFAA31D4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62AA20-E418-14C0-B02E-320EE8F9D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E438F8-0FCA-5276-F51D-93938A7B4448}"/>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8" name="Footer Placeholder 7">
            <a:extLst>
              <a:ext uri="{FF2B5EF4-FFF2-40B4-BE49-F238E27FC236}">
                <a16:creationId xmlns:a16="http://schemas.microsoft.com/office/drawing/2014/main" id="{7921D1ED-C310-138E-07D3-424E6AA7F2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358C73-79C0-5CE8-0DFB-CD17FF4FE123}"/>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31958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1D4F-D8CA-D5C8-AA20-058C4B719B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EB9607-2871-F837-BD76-B62FCB44FE19}"/>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4" name="Footer Placeholder 3">
            <a:extLst>
              <a:ext uri="{FF2B5EF4-FFF2-40B4-BE49-F238E27FC236}">
                <a16:creationId xmlns:a16="http://schemas.microsoft.com/office/drawing/2014/main" id="{5FEEBBDA-A698-BD02-78F0-94EFC7AD62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DEF00B-C24A-49D5-E2FB-9196C832F266}"/>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23134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D4362-297B-751F-BD82-06C1BC796640}"/>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3" name="Footer Placeholder 2">
            <a:extLst>
              <a:ext uri="{FF2B5EF4-FFF2-40B4-BE49-F238E27FC236}">
                <a16:creationId xmlns:a16="http://schemas.microsoft.com/office/drawing/2014/main" id="{CBFED364-82D7-409C-C6C1-0C779A8678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44EBCA-B630-DB0B-86AC-3BCBDFD4DB56}"/>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74324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53E-3788-7BF5-862E-0079FC85F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369B01-DC7E-BCCD-07A1-CB5DFE16C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55F478-9EC1-8629-BF4E-174E519EC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E9577-42B1-8705-9A04-B12B4E0B0AD7}"/>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6" name="Footer Placeholder 5">
            <a:extLst>
              <a:ext uri="{FF2B5EF4-FFF2-40B4-BE49-F238E27FC236}">
                <a16:creationId xmlns:a16="http://schemas.microsoft.com/office/drawing/2014/main" id="{F1310E56-098D-D102-BB04-6D4B3039E0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CC913-B975-C4DA-4604-FCA0DE752917}"/>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96060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0335-EC5E-AB02-B596-1CFF8C701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29FB77-3892-252A-9274-C29F70D2E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F73C5A-1FE0-C6B7-9691-459DB32B3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93271-60CE-C5E3-8A3E-4AC60AB3A570}"/>
              </a:ext>
            </a:extLst>
          </p:cNvPr>
          <p:cNvSpPr>
            <a:spLocks noGrp="1"/>
          </p:cNvSpPr>
          <p:nvPr>
            <p:ph type="dt" sz="half" idx="10"/>
          </p:nvPr>
        </p:nvSpPr>
        <p:spPr/>
        <p:txBody>
          <a:bodyPr/>
          <a:lstStyle/>
          <a:p>
            <a:fld id="{0B660C73-603A-4AA1-B5FA-EC8F5D62421E}" type="datetimeFigureOut">
              <a:rPr lang="en-IN" smtClean="0"/>
              <a:t>23-02-2023</a:t>
            </a:fld>
            <a:endParaRPr lang="en-IN"/>
          </a:p>
        </p:txBody>
      </p:sp>
      <p:sp>
        <p:nvSpPr>
          <p:cNvPr id="6" name="Footer Placeholder 5">
            <a:extLst>
              <a:ext uri="{FF2B5EF4-FFF2-40B4-BE49-F238E27FC236}">
                <a16:creationId xmlns:a16="http://schemas.microsoft.com/office/drawing/2014/main" id="{F8BAA2A5-065D-5DB6-704D-84C3B000F6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10134-295E-A3AB-A0FA-3319E302B73F}"/>
              </a:ext>
            </a:extLst>
          </p:cNvPr>
          <p:cNvSpPr>
            <a:spLocks noGrp="1"/>
          </p:cNvSpPr>
          <p:nvPr>
            <p:ph type="sldNum" sz="quarter" idx="12"/>
          </p:nvPr>
        </p:nvSpPr>
        <p:spPr/>
        <p:txBody>
          <a:bodyPr/>
          <a:lstStyle/>
          <a:p>
            <a:fld id="{44052B0E-A124-4AA4-9CA0-C55716EAF92F}" type="slidenum">
              <a:rPr lang="en-IN" smtClean="0"/>
              <a:t>‹#›</a:t>
            </a:fld>
            <a:endParaRPr lang="en-IN"/>
          </a:p>
        </p:txBody>
      </p:sp>
    </p:spTree>
    <p:extLst>
      <p:ext uri="{BB962C8B-B14F-4D97-AF65-F5344CB8AC3E}">
        <p14:creationId xmlns:p14="http://schemas.microsoft.com/office/powerpoint/2010/main" val="286263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54479-8B48-EA2C-04B7-03DC7444A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428FB-BB51-AD9B-DC01-CFB4865DF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D1667-F68C-9FAF-5594-5E3C9237E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60C73-603A-4AA1-B5FA-EC8F5D62421E}" type="datetimeFigureOut">
              <a:rPr lang="en-IN" smtClean="0"/>
              <a:t>23-02-2023</a:t>
            </a:fld>
            <a:endParaRPr lang="en-IN"/>
          </a:p>
        </p:txBody>
      </p:sp>
      <p:sp>
        <p:nvSpPr>
          <p:cNvPr id="5" name="Footer Placeholder 4">
            <a:extLst>
              <a:ext uri="{FF2B5EF4-FFF2-40B4-BE49-F238E27FC236}">
                <a16:creationId xmlns:a16="http://schemas.microsoft.com/office/drawing/2014/main" id="{9D8A1BC3-2CF8-7982-9471-5432383406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17E11B-8B89-3059-4A5E-B38D48264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52B0E-A124-4AA4-9CA0-C55716EAF92F}" type="slidenum">
              <a:rPr lang="en-IN" smtClean="0"/>
              <a:t>‹#›</a:t>
            </a:fld>
            <a:endParaRPr lang="en-IN"/>
          </a:p>
        </p:txBody>
      </p:sp>
    </p:spTree>
    <p:extLst>
      <p:ext uri="{BB962C8B-B14F-4D97-AF65-F5344CB8AC3E}">
        <p14:creationId xmlns:p14="http://schemas.microsoft.com/office/powerpoint/2010/main" val="259558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ristophergs.com/"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atacamp.com/blog/machine-learning-lifecycle-explaine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neptune.ai/blog/life-cycle-of-a-machine-learning-projec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neptune.ai/blog/life-cycle-of-a-machine-learning-project" TargetMode="External"/><Relationship Id="rId2" Type="http://schemas.openxmlformats.org/officeDocument/2006/relationships/hyperlink" Target="https://www.datacamp.com/blog/machine-learning-lifecycle-explained"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devopedia.org/exploratory-data-analysis"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qualcomm.com/software/qualcomm-neural-processing-sdk/learning-resources/ai-ml-android-neural-processing/data-collection-pre-processin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hd.ws/hosted_files/kccnceu18/1a/SeldonKubeconEurope2018.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p:txBody>
          <a:bodyPr/>
          <a:lstStyle/>
          <a:p>
            <a:r>
              <a:rPr lang="en-IN" dirty="0"/>
              <a:t>Machine Learning Project Life Cycle</a:t>
            </a:r>
          </a:p>
        </p:txBody>
      </p:sp>
      <p:sp>
        <p:nvSpPr>
          <p:cNvPr id="4" name="TextBox 3">
            <a:extLst>
              <a:ext uri="{FF2B5EF4-FFF2-40B4-BE49-F238E27FC236}">
                <a16:creationId xmlns:a16="http://schemas.microsoft.com/office/drawing/2014/main" id="{CA3C42C8-B245-84E4-8B0F-1A284B61CEF2}"/>
              </a:ext>
            </a:extLst>
          </p:cNvPr>
          <p:cNvSpPr txBox="1"/>
          <p:nvPr/>
        </p:nvSpPr>
        <p:spPr>
          <a:xfrm>
            <a:off x="3300412" y="4400550"/>
            <a:ext cx="5591175" cy="307777"/>
          </a:xfrm>
          <a:prstGeom prst="rect">
            <a:avLst/>
          </a:prstGeom>
          <a:noFill/>
        </p:spPr>
        <p:txBody>
          <a:bodyPr wrap="square" rtlCol="0">
            <a:spAutoFit/>
          </a:bodyPr>
          <a:lstStyle/>
          <a:p>
            <a:pPr algn="ctr"/>
            <a:r>
              <a:rPr lang="en-IN" sz="1400" dirty="0"/>
              <a:t>By Bhagabat Prasad Behera</a:t>
            </a:r>
          </a:p>
        </p:txBody>
      </p:sp>
    </p:spTree>
    <p:extLst>
      <p:ext uri="{BB962C8B-B14F-4D97-AF65-F5344CB8AC3E}">
        <p14:creationId xmlns:p14="http://schemas.microsoft.com/office/powerpoint/2010/main" val="22791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Model Monitoring</a:t>
            </a:r>
            <a:endParaRPr lang="en-IN" sz="4800" dirty="0">
              <a:solidFill>
                <a:schemeClr val="accent1">
                  <a:lumMod val="75000"/>
                </a:schemeClr>
              </a:solidFill>
            </a:endParaRPr>
          </a:p>
        </p:txBody>
      </p:sp>
      <p:sp>
        <p:nvSpPr>
          <p:cNvPr id="4" name="TextBox 3">
            <a:extLst>
              <a:ext uri="{FF2B5EF4-FFF2-40B4-BE49-F238E27FC236}">
                <a16:creationId xmlns:a16="http://schemas.microsoft.com/office/drawing/2014/main" id="{55C6311E-D6B7-E7CB-59AB-794ACC4954CB}"/>
              </a:ext>
            </a:extLst>
          </p:cNvPr>
          <p:cNvSpPr txBox="1"/>
          <p:nvPr/>
        </p:nvSpPr>
        <p:spPr>
          <a:xfrm>
            <a:off x="7190423" y="1687800"/>
            <a:ext cx="4468177" cy="3108543"/>
          </a:xfrm>
          <a:prstGeom prst="rect">
            <a:avLst/>
          </a:prstGeom>
          <a:noFill/>
        </p:spPr>
        <p:txBody>
          <a:bodyPr wrap="square">
            <a:spAutoFit/>
          </a:bodyPr>
          <a:lstStyle/>
          <a:p>
            <a:r>
              <a:rPr lang="en-US" sz="1400" b="1" dirty="0"/>
              <a:t>Monitoring:</a:t>
            </a:r>
          </a:p>
          <a:p>
            <a:r>
              <a:rPr lang="en-US" sz="1400" dirty="0"/>
              <a:t>The model is deployed to Production, but the job is far from over, we can’t just relax and wait for a new project. We need to track deployed model performance, to make sure it continues to do the job with the quality that the business requires. </a:t>
            </a:r>
          </a:p>
          <a:p>
            <a:endParaRPr lang="en-US" sz="1400" dirty="0"/>
          </a:p>
          <a:p>
            <a:r>
              <a:rPr lang="en-US" sz="1400" dirty="0"/>
              <a:t>The monitoring can be done completely automatically, and the professionals are notified about the anomalies, reduced model and system performance. Another good practice would be to collect samples that were wrongly processed by the model to figure out the root cause reasons for why it happened and use it for retraining the model making it more robust to such samples. </a:t>
            </a:r>
            <a:endParaRPr lang="en-IN" sz="1400" dirty="0"/>
          </a:p>
        </p:txBody>
      </p:sp>
      <p:pic>
        <p:nvPicPr>
          <p:cNvPr id="1026" name="Picture 2" descr="Monitoring Machine Learning Models in Production">
            <a:extLst>
              <a:ext uri="{FF2B5EF4-FFF2-40B4-BE49-F238E27FC236}">
                <a16:creationId xmlns:a16="http://schemas.microsoft.com/office/drawing/2014/main" id="{BCA7D983-E7EF-32E8-6F18-84FF0EFE9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390650"/>
            <a:ext cx="5763577" cy="38786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061F8C-F1AA-E108-EE9F-C994D257CE56}"/>
              </a:ext>
            </a:extLst>
          </p:cNvPr>
          <p:cNvSpPr txBox="1"/>
          <p:nvPr/>
        </p:nvSpPr>
        <p:spPr>
          <a:xfrm>
            <a:off x="2125503" y="5790919"/>
            <a:ext cx="2788920" cy="261610"/>
          </a:xfrm>
          <a:prstGeom prst="rect">
            <a:avLst/>
          </a:prstGeom>
          <a:noFill/>
        </p:spPr>
        <p:txBody>
          <a:bodyPr wrap="square" rtlCol="0">
            <a:spAutoFit/>
          </a:bodyPr>
          <a:lstStyle/>
          <a:p>
            <a:pPr algn="ctr"/>
            <a:r>
              <a:rPr lang="en-IN" sz="1100" dirty="0"/>
              <a:t>Image Credit: </a:t>
            </a:r>
            <a:r>
              <a:rPr lang="en-IN" sz="1100" dirty="0">
                <a:hlinkClick r:id="rId3"/>
              </a:rPr>
              <a:t>Christopher</a:t>
            </a:r>
            <a:endParaRPr lang="en-IN" sz="1100" dirty="0"/>
          </a:p>
        </p:txBody>
      </p:sp>
    </p:spTree>
    <p:extLst>
      <p:ext uri="{BB962C8B-B14F-4D97-AF65-F5344CB8AC3E}">
        <p14:creationId xmlns:p14="http://schemas.microsoft.com/office/powerpoint/2010/main" val="2626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743075" y="3577629"/>
            <a:ext cx="9144000" cy="401637"/>
          </a:xfrm>
        </p:spPr>
        <p:txBody>
          <a:bodyPr>
            <a:noAutofit/>
          </a:bodyPr>
          <a:lstStyle/>
          <a:p>
            <a:r>
              <a:rPr lang="en-IN" sz="8000" dirty="0">
                <a:solidFill>
                  <a:schemeClr val="accent1">
                    <a:lumMod val="75000"/>
                  </a:schemeClr>
                </a:solidFill>
              </a:rPr>
              <a:t>Thank you!</a:t>
            </a:r>
            <a:endParaRPr lang="en-IN" sz="13800" dirty="0">
              <a:solidFill>
                <a:schemeClr val="accent1">
                  <a:lumMod val="75000"/>
                </a:schemeClr>
              </a:solidFill>
            </a:endParaRPr>
          </a:p>
        </p:txBody>
      </p:sp>
    </p:spTree>
    <p:extLst>
      <p:ext uri="{BB962C8B-B14F-4D97-AF65-F5344CB8AC3E}">
        <p14:creationId xmlns:p14="http://schemas.microsoft.com/office/powerpoint/2010/main" val="257613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Agenda</a:t>
            </a:r>
            <a:endParaRPr lang="en-IN" sz="4800" dirty="0">
              <a:solidFill>
                <a:schemeClr val="accent1">
                  <a:lumMod val="75000"/>
                </a:schemeClr>
              </a:solidFill>
            </a:endParaRPr>
          </a:p>
        </p:txBody>
      </p:sp>
      <p:sp>
        <p:nvSpPr>
          <p:cNvPr id="3" name="TextBox 2">
            <a:extLst>
              <a:ext uri="{FF2B5EF4-FFF2-40B4-BE49-F238E27FC236}">
                <a16:creationId xmlns:a16="http://schemas.microsoft.com/office/drawing/2014/main" id="{54C8ED4E-2518-3971-897D-6EBF87CA2F18}"/>
              </a:ext>
            </a:extLst>
          </p:cNvPr>
          <p:cNvSpPr txBox="1"/>
          <p:nvPr/>
        </p:nvSpPr>
        <p:spPr>
          <a:xfrm>
            <a:off x="2019300" y="1997839"/>
            <a:ext cx="4076700" cy="2862322"/>
          </a:xfrm>
          <a:prstGeom prst="rect">
            <a:avLst/>
          </a:prstGeom>
          <a:noFill/>
        </p:spPr>
        <p:txBody>
          <a:bodyPr wrap="square" rtlCol="0">
            <a:spAutoFit/>
          </a:bodyPr>
          <a:lstStyle/>
          <a:p>
            <a:pPr marL="285750" indent="-285750">
              <a:buFont typeface="Arial" panose="020B0604020202020204" pitchFamily="34" charset="0"/>
              <a:buChar char="•"/>
            </a:pPr>
            <a:r>
              <a:rPr lang="en-IN" sz="2000" dirty="0"/>
              <a:t>Phases of ML Project Lifecycle</a:t>
            </a:r>
          </a:p>
          <a:p>
            <a:pPr marL="285750" indent="-285750">
              <a:buFont typeface="Arial" panose="020B0604020202020204" pitchFamily="34" charset="0"/>
              <a:buChar char="•"/>
            </a:pPr>
            <a:r>
              <a:rPr lang="en-IN" sz="2000" dirty="0"/>
              <a:t>Problem understanding and planning</a:t>
            </a:r>
          </a:p>
          <a:p>
            <a:pPr marL="285750" indent="-285750">
              <a:buFont typeface="Arial" panose="020B0604020202020204" pitchFamily="34" charset="0"/>
              <a:buChar char="•"/>
            </a:pPr>
            <a:r>
              <a:rPr lang="en-IN" sz="2000" dirty="0"/>
              <a:t>Data collection</a:t>
            </a:r>
          </a:p>
          <a:p>
            <a:pPr marL="285750" indent="-285750">
              <a:buFont typeface="Arial" panose="020B0604020202020204" pitchFamily="34" charset="0"/>
              <a:buChar char="•"/>
            </a:pPr>
            <a:r>
              <a:rPr lang="en-IN" sz="2000" dirty="0"/>
              <a:t>Data preparation</a:t>
            </a:r>
          </a:p>
          <a:p>
            <a:pPr marL="285750" indent="-285750">
              <a:buFont typeface="Arial" panose="020B0604020202020204" pitchFamily="34" charset="0"/>
              <a:buChar char="•"/>
            </a:pPr>
            <a:r>
              <a:rPr lang="en-IN" sz="2000" dirty="0"/>
              <a:t>Exploratory Data Analysis</a:t>
            </a:r>
          </a:p>
          <a:p>
            <a:pPr marL="285750" indent="-285750">
              <a:buFont typeface="Arial" panose="020B0604020202020204" pitchFamily="34" charset="0"/>
              <a:buChar char="•"/>
            </a:pPr>
            <a:r>
              <a:rPr lang="en-IN" sz="2000" dirty="0"/>
              <a:t>Model development and training</a:t>
            </a:r>
          </a:p>
          <a:p>
            <a:pPr marL="285750" indent="-285750">
              <a:buFont typeface="Arial" panose="020B0604020202020204" pitchFamily="34" charset="0"/>
              <a:buChar char="•"/>
            </a:pPr>
            <a:r>
              <a:rPr lang="en-IN" sz="2000" dirty="0"/>
              <a:t>Model Deployment and monitoring </a:t>
            </a:r>
          </a:p>
        </p:txBody>
      </p:sp>
    </p:spTree>
    <p:extLst>
      <p:ext uri="{BB962C8B-B14F-4D97-AF65-F5344CB8AC3E}">
        <p14:creationId xmlns:p14="http://schemas.microsoft.com/office/powerpoint/2010/main" val="220773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ML Project Life Cycle</a:t>
            </a:r>
            <a:endParaRPr lang="en-IN" sz="4800" dirty="0">
              <a:solidFill>
                <a:schemeClr val="accent1">
                  <a:lumMod val="75000"/>
                </a:schemeClr>
              </a:solidFill>
            </a:endParaRPr>
          </a:p>
        </p:txBody>
      </p:sp>
      <p:sp>
        <p:nvSpPr>
          <p:cNvPr id="3" name="Rectangle: Rounded Corners 2">
            <a:extLst>
              <a:ext uri="{FF2B5EF4-FFF2-40B4-BE49-F238E27FC236}">
                <a16:creationId xmlns:a16="http://schemas.microsoft.com/office/drawing/2014/main" id="{7764057A-749C-C820-ED09-10E6B89533A4}"/>
              </a:ext>
            </a:extLst>
          </p:cNvPr>
          <p:cNvSpPr/>
          <p:nvPr/>
        </p:nvSpPr>
        <p:spPr>
          <a:xfrm>
            <a:off x="5343525" y="927595"/>
            <a:ext cx="1581150" cy="1119188"/>
          </a:xfrm>
          <a:prstGeom prst="round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E42A0CC8-D3E6-AD04-C055-84F43A34A28F}"/>
              </a:ext>
            </a:extLst>
          </p:cNvPr>
          <p:cNvSpPr/>
          <p:nvPr/>
        </p:nvSpPr>
        <p:spPr>
          <a:xfrm>
            <a:off x="3573067" y="2438443"/>
            <a:ext cx="1581150" cy="111918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44719F1-9E04-9F60-0C54-7EEA3A60D1B5}"/>
              </a:ext>
            </a:extLst>
          </p:cNvPr>
          <p:cNvSpPr/>
          <p:nvPr/>
        </p:nvSpPr>
        <p:spPr>
          <a:xfrm>
            <a:off x="5343525" y="2438443"/>
            <a:ext cx="1581150" cy="111918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738AEBC-63CA-90B9-DAD1-FCB9941CB1B8}"/>
              </a:ext>
            </a:extLst>
          </p:cNvPr>
          <p:cNvSpPr/>
          <p:nvPr/>
        </p:nvSpPr>
        <p:spPr>
          <a:xfrm>
            <a:off x="5380436" y="3930154"/>
            <a:ext cx="1581150" cy="1119188"/>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84CCE48-C10F-A922-FDD6-CA7B10D4ED75}"/>
              </a:ext>
            </a:extLst>
          </p:cNvPr>
          <p:cNvSpPr/>
          <p:nvPr/>
        </p:nvSpPr>
        <p:spPr>
          <a:xfrm>
            <a:off x="5389961" y="5456576"/>
            <a:ext cx="1581150" cy="1119188"/>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8244C68-95AD-FD26-B66D-8A7F03606C57}"/>
              </a:ext>
            </a:extLst>
          </p:cNvPr>
          <p:cNvSpPr txBox="1"/>
          <p:nvPr/>
        </p:nvSpPr>
        <p:spPr>
          <a:xfrm>
            <a:off x="5525692" y="5646838"/>
            <a:ext cx="1309688" cy="738664"/>
          </a:xfrm>
          <a:prstGeom prst="rect">
            <a:avLst/>
          </a:prstGeom>
          <a:noFill/>
        </p:spPr>
        <p:txBody>
          <a:bodyPr wrap="square" rtlCol="0">
            <a:spAutoFit/>
          </a:bodyPr>
          <a:lstStyle/>
          <a:p>
            <a:pPr algn="ctr"/>
            <a:r>
              <a:rPr lang="en-IN" sz="1400" dirty="0"/>
              <a:t>Model deployment and monitoring</a:t>
            </a:r>
          </a:p>
        </p:txBody>
      </p:sp>
      <p:sp>
        <p:nvSpPr>
          <p:cNvPr id="10" name="TextBox 9">
            <a:extLst>
              <a:ext uri="{FF2B5EF4-FFF2-40B4-BE49-F238E27FC236}">
                <a16:creationId xmlns:a16="http://schemas.microsoft.com/office/drawing/2014/main" id="{D1762A0F-58CD-F23D-3C93-EC332BC0B498}"/>
              </a:ext>
            </a:extLst>
          </p:cNvPr>
          <p:cNvSpPr txBox="1"/>
          <p:nvPr/>
        </p:nvSpPr>
        <p:spPr>
          <a:xfrm>
            <a:off x="5510212" y="2736427"/>
            <a:ext cx="1247775" cy="523220"/>
          </a:xfrm>
          <a:prstGeom prst="rect">
            <a:avLst/>
          </a:prstGeom>
          <a:noFill/>
        </p:spPr>
        <p:txBody>
          <a:bodyPr wrap="square" rtlCol="0">
            <a:spAutoFit/>
          </a:bodyPr>
          <a:lstStyle/>
          <a:p>
            <a:pPr algn="ctr"/>
            <a:r>
              <a:rPr lang="en-IN" sz="1400" dirty="0"/>
              <a:t>Data Preparation</a:t>
            </a:r>
          </a:p>
        </p:txBody>
      </p:sp>
      <p:sp>
        <p:nvSpPr>
          <p:cNvPr id="12" name="TextBox 11">
            <a:extLst>
              <a:ext uri="{FF2B5EF4-FFF2-40B4-BE49-F238E27FC236}">
                <a16:creationId xmlns:a16="http://schemas.microsoft.com/office/drawing/2014/main" id="{3749C426-39B4-1C60-EFF5-7A5822775A03}"/>
              </a:ext>
            </a:extLst>
          </p:cNvPr>
          <p:cNvSpPr txBox="1"/>
          <p:nvPr/>
        </p:nvSpPr>
        <p:spPr>
          <a:xfrm>
            <a:off x="3739754" y="2736427"/>
            <a:ext cx="1247775" cy="523220"/>
          </a:xfrm>
          <a:prstGeom prst="rect">
            <a:avLst/>
          </a:prstGeom>
          <a:noFill/>
        </p:spPr>
        <p:txBody>
          <a:bodyPr wrap="square" rtlCol="0">
            <a:spAutoFit/>
          </a:bodyPr>
          <a:lstStyle/>
          <a:p>
            <a:pPr algn="ctr"/>
            <a:r>
              <a:rPr lang="en-IN" sz="1400" dirty="0"/>
              <a:t>Data collection</a:t>
            </a:r>
          </a:p>
        </p:txBody>
      </p:sp>
      <p:sp>
        <p:nvSpPr>
          <p:cNvPr id="13" name="TextBox 12">
            <a:extLst>
              <a:ext uri="{FF2B5EF4-FFF2-40B4-BE49-F238E27FC236}">
                <a16:creationId xmlns:a16="http://schemas.microsoft.com/office/drawing/2014/main" id="{032CED49-0014-5026-E2EC-EC8EC5B5E65C}"/>
              </a:ext>
            </a:extLst>
          </p:cNvPr>
          <p:cNvSpPr txBox="1"/>
          <p:nvPr/>
        </p:nvSpPr>
        <p:spPr>
          <a:xfrm>
            <a:off x="5499497" y="1122689"/>
            <a:ext cx="1247775" cy="738664"/>
          </a:xfrm>
          <a:prstGeom prst="rect">
            <a:avLst/>
          </a:prstGeom>
          <a:noFill/>
        </p:spPr>
        <p:txBody>
          <a:bodyPr wrap="square" rtlCol="0">
            <a:spAutoFit/>
          </a:bodyPr>
          <a:lstStyle/>
          <a:p>
            <a:pPr algn="ctr"/>
            <a:r>
              <a:rPr lang="en-IN" sz="1400" dirty="0"/>
              <a:t>Problem understanding and planning</a:t>
            </a:r>
          </a:p>
        </p:txBody>
      </p:sp>
      <p:sp>
        <p:nvSpPr>
          <p:cNvPr id="14" name="TextBox 13">
            <a:extLst>
              <a:ext uri="{FF2B5EF4-FFF2-40B4-BE49-F238E27FC236}">
                <a16:creationId xmlns:a16="http://schemas.microsoft.com/office/drawing/2014/main" id="{4D830A01-4DAB-CDEF-646D-1C22125062A2}"/>
              </a:ext>
            </a:extLst>
          </p:cNvPr>
          <p:cNvSpPr txBox="1"/>
          <p:nvPr/>
        </p:nvSpPr>
        <p:spPr>
          <a:xfrm>
            <a:off x="5547123" y="4120416"/>
            <a:ext cx="1247775" cy="738664"/>
          </a:xfrm>
          <a:prstGeom prst="rect">
            <a:avLst/>
          </a:prstGeom>
          <a:noFill/>
        </p:spPr>
        <p:txBody>
          <a:bodyPr wrap="square" rtlCol="0">
            <a:spAutoFit/>
          </a:bodyPr>
          <a:lstStyle/>
          <a:p>
            <a:pPr algn="ctr"/>
            <a:r>
              <a:rPr lang="en-IN" sz="1400" dirty="0"/>
              <a:t>Model development and training</a:t>
            </a:r>
          </a:p>
        </p:txBody>
      </p:sp>
      <p:sp>
        <p:nvSpPr>
          <p:cNvPr id="18" name="Isosceles Triangle 17">
            <a:extLst>
              <a:ext uri="{FF2B5EF4-FFF2-40B4-BE49-F238E27FC236}">
                <a16:creationId xmlns:a16="http://schemas.microsoft.com/office/drawing/2014/main" id="{9A386F93-73B3-01C9-BEE5-BCF47099CC71}"/>
              </a:ext>
            </a:extLst>
          </p:cNvPr>
          <p:cNvSpPr/>
          <p:nvPr/>
        </p:nvSpPr>
        <p:spPr>
          <a:xfrm rot="16200000">
            <a:off x="6688931" y="2964700"/>
            <a:ext cx="642938" cy="6667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Isosceles Triangle 18">
            <a:extLst>
              <a:ext uri="{FF2B5EF4-FFF2-40B4-BE49-F238E27FC236}">
                <a16:creationId xmlns:a16="http://schemas.microsoft.com/office/drawing/2014/main" id="{A1C5A363-9341-0F4D-AE8A-0CD72879000E}"/>
              </a:ext>
            </a:extLst>
          </p:cNvPr>
          <p:cNvSpPr/>
          <p:nvPr/>
        </p:nvSpPr>
        <p:spPr>
          <a:xfrm rot="5400000">
            <a:off x="4930379" y="2986370"/>
            <a:ext cx="642938" cy="6667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F71B7BD-8861-4586-6B2E-0CE8000CB44B}"/>
              </a:ext>
            </a:extLst>
          </p:cNvPr>
          <p:cNvSpPr/>
          <p:nvPr/>
        </p:nvSpPr>
        <p:spPr>
          <a:xfrm>
            <a:off x="7210425" y="2438443"/>
            <a:ext cx="1581150" cy="111918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3A0E0B8-89F3-32E7-4254-25A0AB608D62}"/>
              </a:ext>
            </a:extLst>
          </p:cNvPr>
          <p:cNvSpPr txBox="1"/>
          <p:nvPr/>
        </p:nvSpPr>
        <p:spPr>
          <a:xfrm>
            <a:off x="7377112" y="2736427"/>
            <a:ext cx="1247775" cy="523220"/>
          </a:xfrm>
          <a:prstGeom prst="rect">
            <a:avLst/>
          </a:prstGeom>
          <a:noFill/>
        </p:spPr>
        <p:txBody>
          <a:bodyPr wrap="square" rtlCol="0">
            <a:spAutoFit/>
          </a:bodyPr>
          <a:lstStyle/>
          <a:p>
            <a:pPr algn="ctr"/>
            <a:r>
              <a:rPr lang="en-IN" sz="1400" dirty="0"/>
              <a:t>Exploratory data analysis</a:t>
            </a:r>
          </a:p>
        </p:txBody>
      </p:sp>
      <p:sp>
        <p:nvSpPr>
          <p:cNvPr id="22" name="Isosceles Triangle 21">
            <a:extLst>
              <a:ext uri="{FF2B5EF4-FFF2-40B4-BE49-F238E27FC236}">
                <a16:creationId xmlns:a16="http://schemas.microsoft.com/office/drawing/2014/main" id="{789F6924-C9B8-9039-D5ED-058A03F966DA}"/>
              </a:ext>
            </a:extLst>
          </p:cNvPr>
          <p:cNvSpPr/>
          <p:nvPr/>
        </p:nvSpPr>
        <p:spPr>
          <a:xfrm rot="5400000">
            <a:off x="6805612" y="2964700"/>
            <a:ext cx="642938" cy="6667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Isosceles Triangle 22">
            <a:extLst>
              <a:ext uri="{FF2B5EF4-FFF2-40B4-BE49-F238E27FC236}">
                <a16:creationId xmlns:a16="http://schemas.microsoft.com/office/drawing/2014/main" id="{26E20FB5-7384-7D14-0431-016FDF7553C1}"/>
              </a:ext>
            </a:extLst>
          </p:cNvPr>
          <p:cNvSpPr/>
          <p:nvPr/>
        </p:nvSpPr>
        <p:spPr>
          <a:xfrm rot="10800000">
            <a:off x="5553075" y="2153699"/>
            <a:ext cx="1162050" cy="1778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7F13F923-4917-CE92-80AF-A2549B0D9884}"/>
              </a:ext>
            </a:extLst>
          </p:cNvPr>
          <p:cNvSpPr/>
          <p:nvPr/>
        </p:nvSpPr>
        <p:spPr>
          <a:xfrm rot="10800000">
            <a:off x="5567362" y="3685650"/>
            <a:ext cx="1162050" cy="1778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id="{2AF7FFC4-BEA0-0111-58AA-67CE9ACF7348}"/>
              </a:ext>
            </a:extLst>
          </p:cNvPr>
          <p:cNvSpPr/>
          <p:nvPr/>
        </p:nvSpPr>
        <p:spPr>
          <a:xfrm rot="10800000">
            <a:off x="5575698" y="5182167"/>
            <a:ext cx="1162050" cy="1778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782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Problem Understanding and Planning</a:t>
            </a:r>
            <a:endParaRPr lang="en-IN" sz="4800" dirty="0">
              <a:solidFill>
                <a:schemeClr val="accent1">
                  <a:lumMod val="75000"/>
                </a:schemeClr>
              </a:solidFill>
            </a:endParaRPr>
          </a:p>
        </p:txBody>
      </p:sp>
      <p:sp>
        <p:nvSpPr>
          <p:cNvPr id="4" name="TextBox 3">
            <a:extLst>
              <a:ext uri="{FF2B5EF4-FFF2-40B4-BE49-F238E27FC236}">
                <a16:creationId xmlns:a16="http://schemas.microsoft.com/office/drawing/2014/main" id="{55C6311E-D6B7-E7CB-59AB-794ACC4954CB}"/>
              </a:ext>
            </a:extLst>
          </p:cNvPr>
          <p:cNvSpPr txBox="1"/>
          <p:nvPr/>
        </p:nvSpPr>
        <p:spPr>
          <a:xfrm>
            <a:off x="5691188" y="1280369"/>
            <a:ext cx="6053137" cy="4832092"/>
          </a:xfrm>
          <a:prstGeom prst="rect">
            <a:avLst/>
          </a:prstGeom>
          <a:noFill/>
        </p:spPr>
        <p:txBody>
          <a:bodyPr wrap="square">
            <a:spAutoFit/>
          </a:bodyPr>
          <a:lstStyle/>
          <a:p>
            <a:r>
              <a:rPr lang="en-IN" sz="1400" b="1" dirty="0"/>
              <a:t>Availability of the data</a:t>
            </a:r>
            <a:r>
              <a:rPr lang="en-IN" sz="1400" dirty="0"/>
              <a:t>: Understand the business and decide what data is required for the use case. Do we have enough data available to train the model? Can we get a constant supply of new and updated data? Can we use synthetic data to reduce the cost?</a:t>
            </a:r>
          </a:p>
          <a:p>
            <a:endParaRPr lang="en-IN" sz="1400" dirty="0"/>
          </a:p>
          <a:p>
            <a:r>
              <a:rPr lang="en-IN" sz="1400" b="1" dirty="0"/>
              <a:t>Applicability</a:t>
            </a:r>
            <a:r>
              <a:rPr lang="en-IN" sz="1400" dirty="0"/>
              <a:t>: Will this solution solve the problem or improve the current process? Can we even use machine learning to solve this issue? </a:t>
            </a:r>
          </a:p>
          <a:p>
            <a:endParaRPr lang="en-IN" sz="1400" dirty="0"/>
          </a:p>
          <a:p>
            <a:r>
              <a:rPr lang="en-IN" sz="1400" b="1" dirty="0"/>
              <a:t>Legal constraints</a:t>
            </a:r>
            <a:r>
              <a:rPr lang="en-IN" sz="1400" dirty="0"/>
              <a:t>: Do we have permission from the local government to implement this solution? Are we following an ethical way of collecting the data? What will be the impact of this application on society? </a:t>
            </a:r>
          </a:p>
          <a:p>
            <a:endParaRPr lang="en-IN" sz="1400" dirty="0"/>
          </a:p>
          <a:p>
            <a:r>
              <a:rPr lang="en-IN" sz="1400" b="1" dirty="0"/>
              <a:t>Success criteria</a:t>
            </a:r>
            <a:r>
              <a:rPr lang="en-IN" sz="1400" dirty="0"/>
              <a:t>: What are the metrics to consider to measure the success and outcome of the project in line with business expectation?</a:t>
            </a:r>
          </a:p>
          <a:p>
            <a:endParaRPr lang="en-IN" sz="1400" dirty="0"/>
          </a:p>
          <a:p>
            <a:r>
              <a:rPr lang="en-IN" sz="1400" b="1" dirty="0"/>
              <a:t>Robustness and scalability</a:t>
            </a:r>
            <a:r>
              <a:rPr lang="en-IN" sz="1400" dirty="0"/>
              <a:t>: Is this application robust enough? Is it scalable? </a:t>
            </a:r>
          </a:p>
          <a:p>
            <a:endParaRPr lang="en-IN" sz="1400" dirty="0"/>
          </a:p>
          <a:p>
            <a:r>
              <a:rPr lang="en-IN" sz="1400" b="1" dirty="0"/>
              <a:t>Explainability</a:t>
            </a:r>
            <a:r>
              <a:rPr lang="en-IN" sz="1400" dirty="0"/>
              <a:t>: Can we explain how the machine learning model is coming up with the results? Can we explain the deep neural networks' inner workings? </a:t>
            </a:r>
          </a:p>
          <a:p>
            <a:endParaRPr lang="en-IN" sz="1400" dirty="0"/>
          </a:p>
          <a:p>
            <a:r>
              <a:rPr lang="en-IN" sz="1400" b="1" dirty="0"/>
              <a:t>Availability of resources</a:t>
            </a:r>
            <a:r>
              <a:rPr lang="en-IN" sz="1400" dirty="0"/>
              <a:t>: Do we have enough computing, storage, network, and human resources? Do we need to acquire any new skills? </a:t>
            </a:r>
          </a:p>
        </p:txBody>
      </p:sp>
      <p:sp>
        <p:nvSpPr>
          <p:cNvPr id="5" name="TextBox 4">
            <a:extLst>
              <a:ext uri="{FF2B5EF4-FFF2-40B4-BE49-F238E27FC236}">
                <a16:creationId xmlns:a16="http://schemas.microsoft.com/office/drawing/2014/main" id="{393DF439-D25A-A168-3285-52B4251BE2F5}"/>
              </a:ext>
            </a:extLst>
          </p:cNvPr>
          <p:cNvSpPr txBox="1"/>
          <p:nvPr/>
        </p:nvSpPr>
        <p:spPr>
          <a:xfrm>
            <a:off x="3905250" y="6301174"/>
            <a:ext cx="3886200" cy="276999"/>
          </a:xfrm>
          <a:prstGeom prst="rect">
            <a:avLst/>
          </a:prstGeom>
          <a:noFill/>
        </p:spPr>
        <p:txBody>
          <a:bodyPr wrap="square" rtlCol="0">
            <a:spAutoFit/>
          </a:bodyPr>
          <a:lstStyle/>
          <a:p>
            <a:pPr algn="ctr"/>
            <a:r>
              <a:rPr lang="en-IN" sz="1200" dirty="0"/>
              <a:t>Reference: </a:t>
            </a:r>
            <a:r>
              <a:rPr lang="en-IN" sz="1200" dirty="0">
                <a:hlinkClick r:id="rId2"/>
              </a:rPr>
              <a:t>Datacamp</a:t>
            </a:r>
            <a:endParaRPr lang="en-IN" sz="1200" dirty="0"/>
          </a:p>
        </p:txBody>
      </p:sp>
      <p:pic>
        <p:nvPicPr>
          <p:cNvPr id="6" name="Picture 5">
            <a:extLst>
              <a:ext uri="{FF2B5EF4-FFF2-40B4-BE49-F238E27FC236}">
                <a16:creationId xmlns:a16="http://schemas.microsoft.com/office/drawing/2014/main" id="{622B0727-0DC6-B9E9-29B9-442E5A1A4311}"/>
              </a:ext>
            </a:extLst>
          </p:cNvPr>
          <p:cNvPicPr>
            <a:picLocks noChangeAspect="1"/>
          </p:cNvPicPr>
          <p:nvPr/>
        </p:nvPicPr>
        <p:blipFill>
          <a:blip r:embed="rId3"/>
          <a:stretch>
            <a:fillRect/>
          </a:stretch>
        </p:blipFill>
        <p:spPr>
          <a:xfrm>
            <a:off x="447675" y="1979946"/>
            <a:ext cx="4830178" cy="2898107"/>
          </a:xfrm>
          <a:prstGeom prst="rect">
            <a:avLst/>
          </a:prstGeom>
        </p:spPr>
      </p:pic>
    </p:spTree>
    <p:extLst>
      <p:ext uri="{BB962C8B-B14F-4D97-AF65-F5344CB8AC3E}">
        <p14:creationId xmlns:p14="http://schemas.microsoft.com/office/powerpoint/2010/main" val="388243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Data Collection</a:t>
            </a:r>
            <a:endParaRPr lang="en-IN" sz="4800" dirty="0">
              <a:solidFill>
                <a:schemeClr val="accent1">
                  <a:lumMod val="75000"/>
                </a:schemeClr>
              </a:solidFill>
            </a:endParaRPr>
          </a:p>
        </p:txBody>
      </p:sp>
      <p:sp>
        <p:nvSpPr>
          <p:cNvPr id="4" name="TextBox 3">
            <a:extLst>
              <a:ext uri="{FF2B5EF4-FFF2-40B4-BE49-F238E27FC236}">
                <a16:creationId xmlns:a16="http://schemas.microsoft.com/office/drawing/2014/main" id="{55C6311E-D6B7-E7CB-59AB-794ACC4954CB}"/>
              </a:ext>
            </a:extLst>
          </p:cNvPr>
          <p:cNvSpPr txBox="1"/>
          <p:nvPr/>
        </p:nvSpPr>
        <p:spPr>
          <a:xfrm>
            <a:off x="466726" y="731241"/>
            <a:ext cx="11258548" cy="3323987"/>
          </a:xfrm>
          <a:prstGeom prst="rect">
            <a:avLst/>
          </a:prstGeom>
          <a:noFill/>
        </p:spPr>
        <p:txBody>
          <a:bodyPr wrap="square">
            <a:spAutoFit/>
          </a:bodyPr>
          <a:lstStyle/>
          <a:p>
            <a:r>
              <a:rPr lang="en-US" sz="1400" b="1" dirty="0"/>
              <a:t>Source databases:</a:t>
            </a:r>
          </a:p>
          <a:p>
            <a:r>
              <a:rPr lang="en-US" sz="1400" dirty="0"/>
              <a:t>You might have an internal database that can be queried for relevant data. You can ask data engineers to extract the data for you or you do it yourself.</a:t>
            </a:r>
          </a:p>
          <a:p>
            <a:endParaRPr lang="en-US" sz="1400" dirty="0"/>
          </a:p>
          <a:p>
            <a:r>
              <a:rPr lang="en-US" sz="1400" b="1" dirty="0"/>
              <a:t>Client provides data:</a:t>
            </a:r>
          </a:p>
          <a:p>
            <a:r>
              <a:rPr lang="en-US" sz="1400" dirty="0"/>
              <a:t>You might receive data from their clients in flat files directly. This is typically the case when you work on a client’s problem side-by-side. The client is interested in the end result, and is willing to share data assets.</a:t>
            </a:r>
          </a:p>
          <a:p>
            <a:endParaRPr lang="en-US" sz="1400" dirty="0"/>
          </a:p>
          <a:p>
            <a:r>
              <a:rPr lang="en-US" sz="1400" b="1" dirty="0"/>
              <a:t>Third party data:</a:t>
            </a:r>
          </a:p>
          <a:p>
            <a:r>
              <a:rPr lang="en-US" sz="1400" dirty="0"/>
              <a:t>Another option to consider is buying data from third-party providers. Nielsen Media Research is a good example. It focuses on the FMCG (fast moving consumer goods) market. They do plenty of research, collecting data from different market populations. </a:t>
            </a:r>
          </a:p>
          <a:p>
            <a:endParaRPr lang="en-US" sz="1400" dirty="0"/>
          </a:p>
          <a:p>
            <a:r>
              <a:rPr lang="en-US" sz="1400" b="1" dirty="0"/>
              <a:t>Open Source data:</a:t>
            </a:r>
          </a:p>
          <a:p>
            <a:r>
              <a:rPr lang="en-US" sz="1400" dirty="0"/>
              <a:t>There are also open-source datasets. They’re especially handy if you work on a general problem that many business and industries might also have. There’s a big chance that a dataset you need is already somewhere on the web. Some of the datasets come from government organizations, some are from public companies and universities.</a:t>
            </a:r>
            <a:endParaRPr lang="en-IN" sz="1400" dirty="0"/>
          </a:p>
        </p:txBody>
      </p:sp>
      <p:sp>
        <p:nvSpPr>
          <p:cNvPr id="5" name="TextBox 4">
            <a:extLst>
              <a:ext uri="{FF2B5EF4-FFF2-40B4-BE49-F238E27FC236}">
                <a16:creationId xmlns:a16="http://schemas.microsoft.com/office/drawing/2014/main" id="{393DF439-D25A-A168-3285-52B4251BE2F5}"/>
              </a:ext>
            </a:extLst>
          </p:cNvPr>
          <p:cNvSpPr txBox="1"/>
          <p:nvPr/>
        </p:nvSpPr>
        <p:spPr>
          <a:xfrm>
            <a:off x="3905250" y="6301174"/>
            <a:ext cx="3886200" cy="276999"/>
          </a:xfrm>
          <a:prstGeom prst="rect">
            <a:avLst/>
          </a:prstGeom>
          <a:noFill/>
        </p:spPr>
        <p:txBody>
          <a:bodyPr wrap="square" rtlCol="0">
            <a:spAutoFit/>
          </a:bodyPr>
          <a:lstStyle/>
          <a:p>
            <a:pPr algn="ctr"/>
            <a:r>
              <a:rPr lang="en-IN" sz="1200" dirty="0"/>
              <a:t>Reference: </a:t>
            </a:r>
            <a:r>
              <a:rPr lang="en-IN" sz="1200" dirty="0">
                <a:hlinkClick r:id="rId2"/>
              </a:rPr>
              <a:t>Neptune.ai</a:t>
            </a:r>
            <a:endParaRPr lang="en-IN" sz="1200" dirty="0"/>
          </a:p>
        </p:txBody>
      </p:sp>
      <p:sp>
        <p:nvSpPr>
          <p:cNvPr id="3" name="Rectangle: Rounded Corners 2">
            <a:extLst>
              <a:ext uri="{FF2B5EF4-FFF2-40B4-BE49-F238E27FC236}">
                <a16:creationId xmlns:a16="http://schemas.microsoft.com/office/drawing/2014/main" id="{0B8B253C-1F64-D04B-66C5-0889BD802306}"/>
              </a:ext>
            </a:extLst>
          </p:cNvPr>
          <p:cNvSpPr/>
          <p:nvPr/>
        </p:nvSpPr>
        <p:spPr>
          <a:xfrm>
            <a:off x="466725" y="4467225"/>
            <a:ext cx="11258549" cy="16723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7D06560-F8AA-8636-82ED-904D748CA633}"/>
              </a:ext>
            </a:extLst>
          </p:cNvPr>
          <p:cNvSpPr/>
          <p:nvPr/>
        </p:nvSpPr>
        <p:spPr>
          <a:xfrm>
            <a:off x="1257300" y="4343400"/>
            <a:ext cx="3124200" cy="247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What to do if data is not enough?</a:t>
            </a:r>
          </a:p>
        </p:txBody>
      </p:sp>
      <p:sp>
        <p:nvSpPr>
          <p:cNvPr id="7" name="TextBox 6">
            <a:extLst>
              <a:ext uri="{FF2B5EF4-FFF2-40B4-BE49-F238E27FC236}">
                <a16:creationId xmlns:a16="http://schemas.microsoft.com/office/drawing/2014/main" id="{BA096F61-C267-8198-EA5F-F3BEFD570161}"/>
              </a:ext>
            </a:extLst>
          </p:cNvPr>
          <p:cNvSpPr txBox="1"/>
          <p:nvPr/>
        </p:nvSpPr>
        <p:spPr>
          <a:xfrm>
            <a:off x="733426" y="4672817"/>
            <a:ext cx="10858500" cy="1384995"/>
          </a:xfrm>
          <a:prstGeom prst="rect">
            <a:avLst/>
          </a:prstGeom>
          <a:noFill/>
        </p:spPr>
        <p:txBody>
          <a:bodyPr wrap="square" rtlCol="0">
            <a:spAutoFit/>
          </a:bodyPr>
          <a:lstStyle/>
          <a:p>
            <a:r>
              <a:rPr lang="en-IN" sz="1400" b="1" dirty="0"/>
              <a:t>Data augmentation</a:t>
            </a:r>
            <a:r>
              <a:rPr lang="en-IN" sz="1400" dirty="0"/>
              <a:t>: </a:t>
            </a:r>
            <a:r>
              <a:rPr lang="en-US" sz="1400" dirty="0"/>
              <a:t>It will introduce extra variations to the existing dataset, making the model better at generalization. It doesn’t really add more samples, it just manipulates the current data to make the most out of it.</a:t>
            </a:r>
          </a:p>
          <a:p>
            <a:endParaRPr lang="en-US" sz="1400" dirty="0"/>
          </a:p>
          <a:p>
            <a:r>
              <a:rPr lang="en-US" sz="1400" b="1" dirty="0"/>
              <a:t>Synthetic data generation</a:t>
            </a:r>
            <a:r>
              <a:rPr lang="en-US" sz="1400" dirty="0"/>
              <a:t>: Synthetic datasets, on the other hand, are new samples that can be used as inputs to your model. This is completely new data that you can artificially generate using either unsupervised deep learning (e.g. Generative Adversarial Networks), or libraries that work with images (e.g. in Python you can think of OpenCV or PIL).</a:t>
            </a:r>
            <a:endParaRPr lang="en-IN" sz="1400" dirty="0"/>
          </a:p>
        </p:txBody>
      </p:sp>
    </p:spTree>
    <p:extLst>
      <p:ext uri="{BB962C8B-B14F-4D97-AF65-F5344CB8AC3E}">
        <p14:creationId xmlns:p14="http://schemas.microsoft.com/office/powerpoint/2010/main" val="239704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Data Preparation</a:t>
            </a:r>
            <a:endParaRPr lang="en-IN" sz="4800" dirty="0">
              <a:solidFill>
                <a:schemeClr val="accent1">
                  <a:lumMod val="75000"/>
                </a:schemeClr>
              </a:solidFill>
            </a:endParaRPr>
          </a:p>
        </p:txBody>
      </p:sp>
      <p:sp>
        <p:nvSpPr>
          <p:cNvPr id="4" name="TextBox 3">
            <a:extLst>
              <a:ext uri="{FF2B5EF4-FFF2-40B4-BE49-F238E27FC236}">
                <a16:creationId xmlns:a16="http://schemas.microsoft.com/office/drawing/2014/main" id="{55C6311E-D6B7-E7CB-59AB-794ACC4954CB}"/>
              </a:ext>
            </a:extLst>
          </p:cNvPr>
          <p:cNvSpPr txBox="1"/>
          <p:nvPr/>
        </p:nvSpPr>
        <p:spPr>
          <a:xfrm>
            <a:off x="7258050" y="1673477"/>
            <a:ext cx="4600575" cy="3323987"/>
          </a:xfrm>
          <a:prstGeom prst="rect">
            <a:avLst/>
          </a:prstGeom>
          <a:noFill/>
        </p:spPr>
        <p:txBody>
          <a:bodyPr wrap="square">
            <a:spAutoFit/>
          </a:bodyPr>
          <a:lstStyle/>
          <a:p>
            <a:endParaRPr lang="en-US" sz="1400" dirty="0"/>
          </a:p>
          <a:p>
            <a:r>
              <a:rPr lang="en-IN" sz="1400" b="1" dirty="0"/>
              <a:t>Creation of new features</a:t>
            </a:r>
            <a:r>
              <a:rPr lang="en-IN" sz="1400" dirty="0"/>
              <a:t>:</a:t>
            </a:r>
          </a:p>
          <a:p>
            <a:r>
              <a:rPr lang="en-IN" sz="1400" dirty="0"/>
              <a:t>Based on data understanding we might have to create new features from the existing data that can be directly consumed in the model.</a:t>
            </a:r>
          </a:p>
          <a:p>
            <a:endParaRPr lang="en-IN" sz="1400" dirty="0"/>
          </a:p>
          <a:p>
            <a:r>
              <a:rPr lang="en-US" sz="1400" b="1" dirty="0"/>
              <a:t>Dimensionality reduction with PCA</a:t>
            </a:r>
            <a:r>
              <a:rPr lang="en-US" sz="1400" dirty="0"/>
              <a:t>: PCA reduces the number of features in the dataset, keeping only those that are the most valuable for future decision making.</a:t>
            </a:r>
          </a:p>
          <a:p>
            <a:endParaRPr lang="en-US" sz="1400" dirty="0"/>
          </a:p>
          <a:p>
            <a:r>
              <a:rPr lang="en-US" sz="1400" b="1" dirty="0"/>
              <a:t>Data annotation</a:t>
            </a:r>
            <a:r>
              <a:rPr lang="en-US" sz="1400" dirty="0"/>
              <a:t>: If it is supervised problem and there is no label information or little label information, then we need to create the label/target data first. The process of assigning labels to each data sample is called data annotation or data labeling.</a:t>
            </a:r>
            <a:endParaRPr lang="en-IN" sz="1400" dirty="0"/>
          </a:p>
        </p:txBody>
      </p:sp>
      <p:sp>
        <p:nvSpPr>
          <p:cNvPr id="5" name="TextBox 4">
            <a:extLst>
              <a:ext uri="{FF2B5EF4-FFF2-40B4-BE49-F238E27FC236}">
                <a16:creationId xmlns:a16="http://schemas.microsoft.com/office/drawing/2014/main" id="{393DF439-D25A-A168-3285-52B4251BE2F5}"/>
              </a:ext>
            </a:extLst>
          </p:cNvPr>
          <p:cNvSpPr txBox="1"/>
          <p:nvPr/>
        </p:nvSpPr>
        <p:spPr>
          <a:xfrm>
            <a:off x="3905250" y="6301174"/>
            <a:ext cx="3886200" cy="276999"/>
          </a:xfrm>
          <a:prstGeom prst="rect">
            <a:avLst/>
          </a:prstGeom>
          <a:noFill/>
        </p:spPr>
        <p:txBody>
          <a:bodyPr wrap="square" rtlCol="0">
            <a:spAutoFit/>
          </a:bodyPr>
          <a:lstStyle/>
          <a:p>
            <a:pPr algn="ctr"/>
            <a:r>
              <a:rPr lang="en-IN" sz="1200" dirty="0"/>
              <a:t>References: </a:t>
            </a:r>
            <a:r>
              <a:rPr lang="en-IN" sz="1200" dirty="0">
                <a:hlinkClick r:id="rId2"/>
              </a:rPr>
              <a:t>Datacamp</a:t>
            </a:r>
            <a:r>
              <a:rPr lang="en-IN" sz="1200" dirty="0"/>
              <a:t>, </a:t>
            </a:r>
            <a:r>
              <a:rPr lang="en-IN" sz="1200" dirty="0">
                <a:hlinkClick r:id="rId3"/>
              </a:rPr>
              <a:t>Neptune.ai</a:t>
            </a:r>
            <a:endParaRPr lang="en-IN" sz="1200" dirty="0"/>
          </a:p>
        </p:txBody>
      </p:sp>
      <p:pic>
        <p:nvPicPr>
          <p:cNvPr id="6" name="Picture 5">
            <a:extLst>
              <a:ext uri="{FF2B5EF4-FFF2-40B4-BE49-F238E27FC236}">
                <a16:creationId xmlns:a16="http://schemas.microsoft.com/office/drawing/2014/main" id="{EE6DD77F-0EA1-38B5-2DF2-454B50BC22C3}"/>
              </a:ext>
            </a:extLst>
          </p:cNvPr>
          <p:cNvPicPr>
            <a:picLocks noChangeAspect="1"/>
          </p:cNvPicPr>
          <p:nvPr/>
        </p:nvPicPr>
        <p:blipFill>
          <a:blip r:embed="rId4"/>
          <a:stretch>
            <a:fillRect/>
          </a:stretch>
        </p:blipFill>
        <p:spPr>
          <a:xfrm>
            <a:off x="497367" y="1244855"/>
            <a:ext cx="5977252" cy="2293819"/>
          </a:xfrm>
          <a:prstGeom prst="rect">
            <a:avLst/>
          </a:prstGeom>
        </p:spPr>
      </p:pic>
      <p:sp>
        <p:nvSpPr>
          <p:cNvPr id="8" name="TextBox 7">
            <a:extLst>
              <a:ext uri="{FF2B5EF4-FFF2-40B4-BE49-F238E27FC236}">
                <a16:creationId xmlns:a16="http://schemas.microsoft.com/office/drawing/2014/main" id="{B1D298AD-B6C3-FE07-2F83-006D666A74C9}"/>
              </a:ext>
            </a:extLst>
          </p:cNvPr>
          <p:cNvSpPr txBox="1"/>
          <p:nvPr/>
        </p:nvSpPr>
        <p:spPr>
          <a:xfrm>
            <a:off x="602143" y="3934443"/>
            <a:ext cx="5977252" cy="1815882"/>
          </a:xfrm>
          <a:prstGeom prst="rect">
            <a:avLst/>
          </a:prstGeom>
          <a:noFill/>
        </p:spPr>
        <p:txBody>
          <a:bodyPr wrap="square">
            <a:spAutoFit/>
          </a:bodyPr>
          <a:lstStyle/>
          <a:p>
            <a:r>
              <a:rPr lang="en-US" sz="1400" dirty="0"/>
              <a:t>Collected data is messy. There are many problems that machine learning engineers face when dealing with raw data. Here are the most common issues:</a:t>
            </a:r>
          </a:p>
          <a:p>
            <a:pPr marL="285750" indent="-285750">
              <a:buFont typeface="Arial" panose="020B0604020202020204" pitchFamily="34" charset="0"/>
              <a:buChar char="•"/>
            </a:pPr>
            <a:r>
              <a:rPr lang="en-US" sz="1400" dirty="0"/>
              <a:t>Relevant data should be filtered. Irrelevant data should be cleaned up.</a:t>
            </a:r>
          </a:p>
          <a:p>
            <a:pPr marL="285750" indent="-285750">
              <a:buFont typeface="Arial" panose="020B0604020202020204" pitchFamily="34" charset="0"/>
              <a:buChar char="•"/>
            </a:pPr>
            <a:r>
              <a:rPr lang="en-US" sz="1400" dirty="0"/>
              <a:t>Noise, delusive and erroneous samples should be identified and removed.</a:t>
            </a:r>
          </a:p>
          <a:p>
            <a:pPr marL="285750" indent="-285750">
              <a:buFont typeface="Arial" panose="020B0604020202020204" pitchFamily="34" charset="0"/>
              <a:buChar char="•"/>
            </a:pPr>
            <a:r>
              <a:rPr lang="en-US" sz="1400" dirty="0"/>
              <a:t>Outliers should be recognized and eliminated.</a:t>
            </a:r>
          </a:p>
          <a:p>
            <a:pPr marL="285750" indent="-285750">
              <a:buFont typeface="Arial" panose="020B0604020202020204" pitchFamily="34" charset="0"/>
              <a:buChar char="•"/>
            </a:pPr>
            <a:r>
              <a:rPr lang="en-US" sz="1400" dirty="0"/>
              <a:t>Missing values should be spotted and either removed and imputed by proper methods.</a:t>
            </a:r>
          </a:p>
          <a:p>
            <a:pPr marL="285750" indent="-285750">
              <a:buFont typeface="Arial" panose="020B0604020202020204" pitchFamily="34" charset="0"/>
              <a:buChar char="•"/>
            </a:pPr>
            <a:r>
              <a:rPr lang="en-US" sz="1400" dirty="0"/>
              <a:t>Data should be converted to proper formats.</a:t>
            </a:r>
          </a:p>
        </p:txBody>
      </p:sp>
    </p:spTree>
    <p:extLst>
      <p:ext uri="{BB962C8B-B14F-4D97-AF65-F5344CB8AC3E}">
        <p14:creationId xmlns:p14="http://schemas.microsoft.com/office/powerpoint/2010/main" val="16283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Exploratory Data Analysis</a:t>
            </a:r>
            <a:endParaRPr lang="en-IN" sz="4800" dirty="0">
              <a:solidFill>
                <a:schemeClr val="accent1">
                  <a:lumMod val="75000"/>
                </a:schemeClr>
              </a:solidFill>
            </a:endParaRPr>
          </a:p>
        </p:txBody>
      </p:sp>
      <p:sp>
        <p:nvSpPr>
          <p:cNvPr id="4" name="TextBox 3">
            <a:extLst>
              <a:ext uri="{FF2B5EF4-FFF2-40B4-BE49-F238E27FC236}">
                <a16:creationId xmlns:a16="http://schemas.microsoft.com/office/drawing/2014/main" id="{55C6311E-D6B7-E7CB-59AB-794ACC4954CB}"/>
              </a:ext>
            </a:extLst>
          </p:cNvPr>
          <p:cNvSpPr txBox="1"/>
          <p:nvPr/>
        </p:nvSpPr>
        <p:spPr>
          <a:xfrm>
            <a:off x="583406" y="852329"/>
            <a:ext cx="11253787" cy="3970318"/>
          </a:xfrm>
          <a:prstGeom prst="rect">
            <a:avLst/>
          </a:prstGeom>
          <a:noFill/>
        </p:spPr>
        <p:txBody>
          <a:bodyPr wrap="square">
            <a:spAutoFit/>
          </a:bodyPr>
          <a:lstStyle/>
          <a:p>
            <a:r>
              <a:rPr lang="en-US" sz="1400" dirty="0"/>
              <a:t>Once we have a first version of our data, we need to perform exploratory data analysis (EDA). The goal of EDA is to probe our data in as many ways as possible to gain an understanding for its characteristics. A few questions that can guide our exploration:</a:t>
            </a:r>
          </a:p>
          <a:p>
            <a:pPr marL="285750" indent="-285750">
              <a:buFont typeface="Arial" panose="020B0604020202020204" pitchFamily="34" charset="0"/>
              <a:buChar char="•"/>
            </a:pPr>
            <a:r>
              <a:rPr lang="en-US" sz="1400" dirty="0"/>
              <a:t>What is the label distribution? </a:t>
            </a:r>
          </a:p>
          <a:p>
            <a:pPr marL="285750" indent="-285750">
              <a:buFont typeface="Arial" panose="020B0604020202020204" pitchFamily="34" charset="0"/>
              <a:buChar char="•"/>
            </a:pPr>
            <a:r>
              <a:rPr lang="en-US" sz="1400" dirty="0"/>
              <a:t>Do we have a balanced/imbalanced dataset?</a:t>
            </a:r>
          </a:p>
          <a:p>
            <a:pPr marL="285750" indent="-285750">
              <a:buFont typeface="Arial" panose="020B0604020202020204" pitchFamily="34" charset="0"/>
              <a:buChar char="•"/>
            </a:pPr>
            <a:r>
              <a:rPr lang="en-US" sz="1400" dirty="0"/>
              <a:t>What are the distributions of feature values?</a:t>
            </a:r>
          </a:p>
          <a:p>
            <a:pPr marL="285750" indent="-285750">
              <a:buFont typeface="Arial" panose="020B0604020202020204" pitchFamily="34" charset="0"/>
              <a:buChar char="•"/>
            </a:pPr>
            <a:r>
              <a:rPr lang="en-US" sz="1400" dirty="0"/>
              <a:t>Are there any features that are malformed?</a:t>
            </a:r>
          </a:p>
          <a:p>
            <a:pPr marL="285750" indent="-285750">
              <a:buFont typeface="Arial" panose="020B0604020202020204" pitchFamily="34" charset="0"/>
              <a:buChar char="•"/>
            </a:pPr>
            <a:r>
              <a:rPr lang="en-US" sz="1400" dirty="0"/>
              <a:t>Is there any relation among the input features?</a:t>
            </a:r>
          </a:p>
          <a:p>
            <a:pPr marL="285750" indent="-285750">
              <a:buFont typeface="Arial" panose="020B0604020202020204" pitchFamily="34" charset="0"/>
              <a:buChar char="•"/>
            </a:pPr>
            <a:r>
              <a:rPr lang="en-US" sz="1400" dirty="0"/>
              <a:t>Is there any correlation between input and target variables?</a:t>
            </a:r>
          </a:p>
          <a:p>
            <a:pPr marL="285750" indent="-285750">
              <a:buFont typeface="Arial" panose="020B0604020202020204" pitchFamily="34" charset="0"/>
              <a:buChar char="•"/>
            </a:pPr>
            <a:r>
              <a:rPr lang="en-US" sz="1400" dirty="0"/>
              <a:t>To what extent there are missing values in the data? Are there any reason and relation for those missing values?</a:t>
            </a:r>
          </a:p>
          <a:p>
            <a:pPr marL="285750" indent="-285750">
              <a:buFont typeface="Arial" panose="020B0604020202020204" pitchFamily="34" charset="0"/>
              <a:buChar char="•"/>
            </a:pPr>
            <a:r>
              <a:rPr lang="en-US" sz="1400" dirty="0"/>
              <a:t>Are there any outliers in the data and how does their distribution look like?</a:t>
            </a:r>
          </a:p>
          <a:p>
            <a:endParaRPr lang="en-US" sz="1400" dirty="0"/>
          </a:p>
          <a:p>
            <a:r>
              <a:rPr lang="en-IN" sz="1400" dirty="0"/>
              <a:t>Basics of data analysis techniques:</a:t>
            </a:r>
          </a:p>
          <a:p>
            <a:pPr marL="285750" indent="-285750">
              <a:buFont typeface="Arial" panose="020B0604020202020204" pitchFamily="34" charset="0"/>
              <a:buChar char="•"/>
            </a:pPr>
            <a:r>
              <a:rPr lang="en-IN" sz="1400" dirty="0"/>
              <a:t>Missing value analysis</a:t>
            </a:r>
          </a:p>
          <a:p>
            <a:pPr marL="285750" indent="-285750">
              <a:buFont typeface="Arial" panose="020B0604020202020204" pitchFamily="34" charset="0"/>
              <a:buChar char="•"/>
            </a:pPr>
            <a:r>
              <a:rPr lang="en-IN" sz="1400" dirty="0"/>
              <a:t>Handling outliers</a:t>
            </a:r>
          </a:p>
          <a:p>
            <a:pPr marL="285750" indent="-285750">
              <a:buFont typeface="Arial" panose="020B0604020202020204" pitchFamily="34" charset="0"/>
              <a:buChar char="•"/>
            </a:pPr>
            <a:r>
              <a:rPr lang="en-IN" sz="1400" dirty="0"/>
              <a:t>Univariate analysis</a:t>
            </a:r>
          </a:p>
          <a:p>
            <a:pPr marL="285750" indent="-285750">
              <a:buFont typeface="Arial" panose="020B0604020202020204" pitchFamily="34" charset="0"/>
              <a:buChar char="•"/>
            </a:pPr>
            <a:r>
              <a:rPr lang="en-IN" sz="1400" dirty="0"/>
              <a:t>Bivariate analysis</a:t>
            </a:r>
          </a:p>
          <a:p>
            <a:pPr marL="285750" indent="-285750">
              <a:buFont typeface="Arial" panose="020B0604020202020204" pitchFamily="34" charset="0"/>
              <a:buChar char="•"/>
            </a:pPr>
            <a:r>
              <a:rPr lang="en-IN" sz="1400" dirty="0"/>
              <a:t>Multivariate analysis</a:t>
            </a:r>
          </a:p>
          <a:p>
            <a:endParaRPr lang="en-IN" sz="1400" dirty="0"/>
          </a:p>
        </p:txBody>
      </p:sp>
      <p:pic>
        <p:nvPicPr>
          <p:cNvPr id="3" name="Picture 2">
            <a:extLst>
              <a:ext uri="{FF2B5EF4-FFF2-40B4-BE49-F238E27FC236}">
                <a16:creationId xmlns:a16="http://schemas.microsoft.com/office/drawing/2014/main" id="{FA3D99E5-39C0-035F-E664-5B826F17384C}"/>
              </a:ext>
            </a:extLst>
          </p:cNvPr>
          <p:cNvPicPr>
            <a:picLocks noChangeAspect="1"/>
          </p:cNvPicPr>
          <p:nvPr/>
        </p:nvPicPr>
        <p:blipFill>
          <a:blip r:embed="rId2"/>
          <a:stretch>
            <a:fillRect/>
          </a:stretch>
        </p:blipFill>
        <p:spPr>
          <a:xfrm>
            <a:off x="5586944" y="3246259"/>
            <a:ext cx="6021650" cy="3152775"/>
          </a:xfrm>
          <a:prstGeom prst="rect">
            <a:avLst/>
          </a:prstGeom>
        </p:spPr>
      </p:pic>
      <p:sp>
        <p:nvSpPr>
          <p:cNvPr id="6" name="TextBox 5">
            <a:extLst>
              <a:ext uri="{FF2B5EF4-FFF2-40B4-BE49-F238E27FC236}">
                <a16:creationId xmlns:a16="http://schemas.microsoft.com/office/drawing/2014/main" id="{74A7380E-C661-5E15-7376-6DB0C3086B44}"/>
              </a:ext>
            </a:extLst>
          </p:cNvPr>
          <p:cNvSpPr txBox="1"/>
          <p:nvPr/>
        </p:nvSpPr>
        <p:spPr>
          <a:xfrm>
            <a:off x="7962900" y="6371561"/>
            <a:ext cx="2085975" cy="261610"/>
          </a:xfrm>
          <a:prstGeom prst="rect">
            <a:avLst/>
          </a:prstGeom>
          <a:noFill/>
        </p:spPr>
        <p:txBody>
          <a:bodyPr wrap="square" rtlCol="0">
            <a:spAutoFit/>
          </a:bodyPr>
          <a:lstStyle/>
          <a:p>
            <a:pPr algn="ctr"/>
            <a:r>
              <a:rPr lang="en-IN" sz="1100" dirty="0"/>
              <a:t>Image credit: </a:t>
            </a:r>
            <a:r>
              <a:rPr lang="en-IN" sz="1100" dirty="0">
                <a:hlinkClick r:id="rId3"/>
              </a:rPr>
              <a:t>Devopedia</a:t>
            </a:r>
            <a:endParaRPr lang="en-IN" sz="1100" dirty="0"/>
          </a:p>
        </p:txBody>
      </p:sp>
    </p:spTree>
    <p:extLst>
      <p:ext uri="{BB962C8B-B14F-4D97-AF65-F5344CB8AC3E}">
        <p14:creationId xmlns:p14="http://schemas.microsoft.com/office/powerpoint/2010/main" val="271863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a:solidFill>
                  <a:schemeClr val="accent1">
                    <a:lumMod val="75000"/>
                  </a:schemeClr>
                </a:solidFill>
              </a:rPr>
              <a:t>Model Training</a:t>
            </a:r>
            <a:endParaRPr lang="en-IN" sz="4800" dirty="0">
              <a:solidFill>
                <a:schemeClr val="accent1">
                  <a:lumMod val="75000"/>
                </a:schemeClr>
              </a:solidFill>
            </a:endParaRPr>
          </a:p>
        </p:txBody>
      </p:sp>
      <p:sp>
        <p:nvSpPr>
          <p:cNvPr id="4" name="TextBox 3">
            <a:extLst>
              <a:ext uri="{FF2B5EF4-FFF2-40B4-BE49-F238E27FC236}">
                <a16:creationId xmlns:a16="http://schemas.microsoft.com/office/drawing/2014/main" id="{55C6311E-D6B7-E7CB-59AB-794ACC4954CB}"/>
              </a:ext>
            </a:extLst>
          </p:cNvPr>
          <p:cNvSpPr txBox="1"/>
          <p:nvPr/>
        </p:nvSpPr>
        <p:spPr>
          <a:xfrm>
            <a:off x="919162" y="4252649"/>
            <a:ext cx="10563225" cy="2246769"/>
          </a:xfrm>
          <a:prstGeom prst="rect">
            <a:avLst/>
          </a:prstGeom>
          <a:noFill/>
        </p:spPr>
        <p:txBody>
          <a:bodyPr wrap="square">
            <a:spAutoFit/>
          </a:bodyPr>
          <a:lstStyle/>
          <a:p>
            <a:r>
              <a:rPr lang="en-US" sz="1400" dirty="0"/>
              <a:t>In this phase, we will be using all the information from the planning phase to build and train a machine learning model. For example: tracking model metrics, ensuring scalability and robustness, and optimizing storage and compute resources. </a:t>
            </a:r>
          </a:p>
          <a:p>
            <a:endParaRPr lang="en-US" sz="1400" dirty="0"/>
          </a:p>
          <a:p>
            <a:pPr marL="285750" indent="-285750">
              <a:buFont typeface="Arial" panose="020B0604020202020204" pitchFamily="34" charset="0"/>
              <a:buChar char="•"/>
            </a:pPr>
            <a:r>
              <a:rPr lang="en-US" sz="1400" dirty="0"/>
              <a:t>Build effective model architecture by doing extensive research.</a:t>
            </a:r>
          </a:p>
          <a:p>
            <a:pPr marL="285750" indent="-285750">
              <a:buFont typeface="Arial" panose="020B0604020202020204" pitchFamily="34" charset="0"/>
              <a:buChar char="•"/>
            </a:pPr>
            <a:r>
              <a:rPr lang="en-US" sz="1400" dirty="0"/>
              <a:t>If required evaluate transfer learning.</a:t>
            </a:r>
          </a:p>
          <a:p>
            <a:pPr marL="285750" indent="-285750">
              <a:buFont typeface="Arial" panose="020B0604020202020204" pitchFamily="34" charset="0"/>
              <a:buChar char="•"/>
            </a:pPr>
            <a:r>
              <a:rPr lang="en-US" sz="1400" dirty="0"/>
              <a:t>Define model metrics in line with business objectives.</a:t>
            </a:r>
          </a:p>
          <a:p>
            <a:pPr marL="285750" indent="-285750">
              <a:buFont typeface="Arial" panose="020B0604020202020204" pitchFamily="34" charset="0"/>
              <a:buChar char="•"/>
            </a:pPr>
            <a:r>
              <a:rPr lang="en-US" sz="1400" dirty="0"/>
              <a:t>Run training experiments and fine tune.</a:t>
            </a:r>
          </a:p>
          <a:p>
            <a:pPr marL="285750" indent="-285750">
              <a:buFont typeface="Arial" panose="020B0604020202020204" pitchFamily="34" charset="0"/>
              <a:buChar char="•"/>
            </a:pPr>
            <a:r>
              <a:rPr lang="en-US" sz="1400" dirty="0"/>
              <a:t>Validating the model on the training and validation dataset. </a:t>
            </a:r>
          </a:p>
          <a:p>
            <a:pPr marL="285750" indent="-285750">
              <a:buFont typeface="Arial" panose="020B0604020202020204" pitchFamily="34" charset="0"/>
              <a:buChar char="•"/>
            </a:pPr>
            <a:r>
              <a:rPr lang="en-US" sz="1400" dirty="0"/>
              <a:t>Tracking experiments, metadata, features, code changes, and machine learning pipelines.</a:t>
            </a:r>
          </a:p>
          <a:p>
            <a:pPr marL="285750" indent="-285750">
              <a:buFont typeface="Arial" panose="020B0604020202020204" pitchFamily="34" charset="0"/>
              <a:buChar char="•"/>
            </a:pPr>
            <a:r>
              <a:rPr lang="en-US" sz="1400" dirty="0"/>
              <a:t>Interpreting the results by incorporating domain knowledge experts. </a:t>
            </a:r>
            <a:endParaRPr lang="en-IN" sz="1400" dirty="0"/>
          </a:p>
        </p:txBody>
      </p:sp>
      <p:pic>
        <p:nvPicPr>
          <p:cNvPr id="5" name="Picture 4">
            <a:extLst>
              <a:ext uri="{FF2B5EF4-FFF2-40B4-BE49-F238E27FC236}">
                <a16:creationId xmlns:a16="http://schemas.microsoft.com/office/drawing/2014/main" id="{F045C8EF-B046-8783-2316-E91935CAE5BF}"/>
              </a:ext>
            </a:extLst>
          </p:cNvPr>
          <p:cNvPicPr>
            <a:picLocks noChangeAspect="1"/>
          </p:cNvPicPr>
          <p:nvPr/>
        </p:nvPicPr>
        <p:blipFill>
          <a:blip r:embed="rId2"/>
          <a:stretch>
            <a:fillRect/>
          </a:stretch>
        </p:blipFill>
        <p:spPr>
          <a:xfrm>
            <a:off x="1392186" y="607416"/>
            <a:ext cx="9407627" cy="3243596"/>
          </a:xfrm>
          <a:prstGeom prst="rect">
            <a:avLst/>
          </a:prstGeom>
        </p:spPr>
      </p:pic>
      <p:sp>
        <p:nvSpPr>
          <p:cNvPr id="6" name="TextBox 5">
            <a:extLst>
              <a:ext uri="{FF2B5EF4-FFF2-40B4-BE49-F238E27FC236}">
                <a16:creationId xmlns:a16="http://schemas.microsoft.com/office/drawing/2014/main" id="{CB351910-0DCD-809D-F599-D13B83D20A46}"/>
              </a:ext>
            </a:extLst>
          </p:cNvPr>
          <p:cNvSpPr txBox="1"/>
          <p:nvPr/>
        </p:nvSpPr>
        <p:spPr>
          <a:xfrm>
            <a:off x="4714874" y="3790220"/>
            <a:ext cx="2762250" cy="261610"/>
          </a:xfrm>
          <a:prstGeom prst="rect">
            <a:avLst/>
          </a:prstGeom>
          <a:noFill/>
        </p:spPr>
        <p:txBody>
          <a:bodyPr wrap="square" rtlCol="0">
            <a:spAutoFit/>
          </a:bodyPr>
          <a:lstStyle/>
          <a:p>
            <a:pPr algn="ctr"/>
            <a:r>
              <a:rPr lang="en-IN" sz="1100" dirty="0"/>
              <a:t>Image credit: </a:t>
            </a:r>
            <a:r>
              <a:rPr lang="en-IN" sz="1100" dirty="0">
                <a:hlinkClick r:id="rId3"/>
              </a:rPr>
              <a:t>Qualcomm</a:t>
            </a:r>
            <a:endParaRPr lang="en-IN" sz="1100" dirty="0"/>
          </a:p>
        </p:txBody>
      </p:sp>
    </p:spTree>
    <p:extLst>
      <p:ext uri="{BB962C8B-B14F-4D97-AF65-F5344CB8AC3E}">
        <p14:creationId xmlns:p14="http://schemas.microsoft.com/office/powerpoint/2010/main" val="49466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2921-23A1-0384-8CA6-23B3BDA48589}"/>
              </a:ext>
            </a:extLst>
          </p:cNvPr>
          <p:cNvSpPr>
            <a:spLocks noGrp="1"/>
          </p:cNvSpPr>
          <p:nvPr>
            <p:ph type="ctrTitle"/>
          </p:nvPr>
        </p:nvSpPr>
        <p:spPr>
          <a:xfrm>
            <a:off x="1524000" y="205779"/>
            <a:ext cx="9144000" cy="401637"/>
          </a:xfrm>
        </p:spPr>
        <p:txBody>
          <a:bodyPr>
            <a:normAutofit fontScale="90000"/>
          </a:bodyPr>
          <a:lstStyle/>
          <a:p>
            <a:r>
              <a:rPr lang="en-IN" sz="2800" dirty="0">
                <a:solidFill>
                  <a:schemeClr val="accent1">
                    <a:lumMod val="75000"/>
                  </a:schemeClr>
                </a:solidFill>
              </a:rPr>
              <a:t>Model Deployment</a:t>
            </a:r>
            <a:endParaRPr lang="en-IN" sz="4800" dirty="0">
              <a:solidFill>
                <a:schemeClr val="accent1">
                  <a:lumMod val="75000"/>
                </a:schemeClr>
              </a:solidFill>
            </a:endParaRPr>
          </a:p>
        </p:txBody>
      </p:sp>
      <p:sp>
        <p:nvSpPr>
          <p:cNvPr id="3" name="TextBox 2">
            <a:extLst>
              <a:ext uri="{FF2B5EF4-FFF2-40B4-BE49-F238E27FC236}">
                <a16:creationId xmlns:a16="http://schemas.microsoft.com/office/drawing/2014/main" id="{FF061F8C-F1AA-E108-EE9F-C994D257CE56}"/>
              </a:ext>
            </a:extLst>
          </p:cNvPr>
          <p:cNvSpPr txBox="1"/>
          <p:nvPr/>
        </p:nvSpPr>
        <p:spPr>
          <a:xfrm>
            <a:off x="1975008" y="5876261"/>
            <a:ext cx="2788920" cy="261610"/>
          </a:xfrm>
          <a:prstGeom prst="rect">
            <a:avLst/>
          </a:prstGeom>
          <a:noFill/>
        </p:spPr>
        <p:txBody>
          <a:bodyPr wrap="square" rtlCol="0">
            <a:spAutoFit/>
          </a:bodyPr>
          <a:lstStyle/>
          <a:p>
            <a:pPr algn="ctr"/>
            <a:r>
              <a:rPr lang="en-IN" sz="1100" dirty="0"/>
              <a:t>Image Credit: </a:t>
            </a:r>
            <a:r>
              <a:rPr lang="en-IN" sz="1100" dirty="0">
                <a:hlinkClick r:id="rId2"/>
              </a:rPr>
              <a:t>Kubecon</a:t>
            </a:r>
            <a:endParaRPr lang="en-IN" sz="1100" dirty="0"/>
          </a:p>
        </p:txBody>
      </p:sp>
      <p:sp>
        <p:nvSpPr>
          <p:cNvPr id="6" name="TextBox 5">
            <a:extLst>
              <a:ext uri="{FF2B5EF4-FFF2-40B4-BE49-F238E27FC236}">
                <a16:creationId xmlns:a16="http://schemas.microsoft.com/office/drawing/2014/main" id="{32D987AF-52A4-BF63-6E7A-6985CD65EC36}"/>
              </a:ext>
            </a:extLst>
          </p:cNvPr>
          <p:cNvSpPr txBox="1"/>
          <p:nvPr/>
        </p:nvSpPr>
        <p:spPr>
          <a:xfrm>
            <a:off x="6781800" y="2090172"/>
            <a:ext cx="5024437" cy="2677656"/>
          </a:xfrm>
          <a:prstGeom prst="rect">
            <a:avLst/>
          </a:prstGeom>
          <a:noFill/>
        </p:spPr>
        <p:txBody>
          <a:bodyPr wrap="square">
            <a:spAutoFit/>
          </a:bodyPr>
          <a:lstStyle/>
          <a:p>
            <a:r>
              <a:rPr lang="en-US" sz="1400" b="1" dirty="0"/>
              <a:t>Deployment</a:t>
            </a:r>
            <a:r>
              <a:rPr lang="en-US" sz="1400" dirty="0"/>
              <a:t>:</a:t>
            </a:r>
          </a:p>
          <a:p>
            <a:r>
              <a:rPr lang="en-US" sz="1400" dirty="0"/>
              <a:t>The ML model deployment denotes a process of the ML model integration into the existing software system. For example: introducing automatic warehouse labeling using the shape of the product. We will be deploying a computer vision model into the current system, which will use the images from the camera to print the labels. </a:t>
            </a:r>
          </a:p>
          <a:p>
            <a:endParaRPr lang="en-US" sz="1400" dirty="0"/>
          </a:p>
          <a:p>
            <a:r>
              <a:rPr lang="en-US" sz="1400" dirty="0"/>
              <a:t>Generally, the models can be deployed on the cloud and local server, web browser, package as software, and edge device. After that, you can use API, web app, plugins, or dashboard to access the predictions.</a:t>
            </a:r>
          </a:p>
        </p:txBody>
      </p:sp>
      <p:pic>
        <p:nvPicPr>
          <p:cNvPr id="5" name="Picture 2">
            <a:extLst>
              <a:ext uri="{FF2B5EF4-FFF2-40B4-BE49-F238E27FC236}">
                <a16:creationId xmlns:a16="http://schemas.microsoft.com/office/drawing/2014/main" id="{603B9AA8-F152-D63B-798C-FF2B43C08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276350"/>
            <a:ext cx="5024437"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3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1300</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 Project Life Cycle</vt:lpstr>
      <vt:lpstr>Agenda</vt:lpstr>
      <vt:lpstr>ML Project Life Cycle</vt:lpstr>
      <vt:lpstr>Problem Understanding and Planning</vt:lpstr>
      <vt:lpstr>Data Collection</vt:lpstr>
      <vt:lpstr>Data Preparation</vt:lpstr>
      <vt:lpstr>Exploratory Data Analysis</vt:lpstr>
      <vt:lpstr>Model Training</vt:lpstr>
      <vt:lpstr>Model Deployment</vt:lpstr>
      <vt:lpstr>Model Monitoring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Life Cycle</dc:title>
  <dc:creator>Bhagabat Behera</dc:creator>
  <cp:lastModifiedBy>Bhagabat Behera</cp:lastModifiedBy>
  <cp:revision>44</cp:revision>
  <dcterms:created xsi:type="dcterms:W3CDTF">2023-02-23T09:45:16Z</dcterms:created>
  <dcterms:modified xsi:type="dcterms:W3CDTF">2023-02-24T09:28:38Z</dcterms:modified>
</cp:coreProperties>
</file>