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65" autoAdjust="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13DA-806D-020D-BDD7-4D18AA2E0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CCCF48-412F-E83D-E73A-2A49176BB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BADB88-83E7-EF6E-3076-8E467FB52EA8}"/>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5" name="Footer Placeholder 4">
            <a:extLst>
              <a:ext uri="{FF2B5EF4-FFF2-40B4-BE49-F238E27FC236}">
                <a16:creationId xmlns:a16="http://schemas.microsoft.com/office/drawing/2014/main" id="{C013B13E-1D78-A61B-303E-D5B02C08A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FDD4E-6F09-80F7-2045-C6E1AC63F59F}"/>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79100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7C78-594B-9A4F-632F-0C5BC4AC59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3EA17E-7700-3381-1875-FED0473AAD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7D76F-37F0-B3A6-DE45-B246A427ACA2}"/>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5" name="Footer Placeholder 4">
            <a:extLst>
              <a:ext uri="{FF2B5EF4-FFF2-40B4-BE49-F238E27FC236}">
                <a16:creationId xmlns:a16="http://schemas.microsoft.com/office/drawing/2014/main" id="{6EC85965-779F-ED07-78DC-249B445B3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AEA67-8EAE-8A69-F8B5-09EBB311AD23}"/>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249820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16AE6-9900-6A65-B763-EEFAA654DB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DA2D91-3D21-A6F8-AD8A-5868331012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CC56A9-2D1D-AF6E-0EC5-D6C03F974551}"/>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5" name="Footer Placeholder 4">
            <a:extLst>
              <a:ext uri="{FF2B5EF4-FFF2-40B4-BE49-F238E27FC236}">
                <a16:creationId xmlns:a16="http://schemas.microsoft.com/office/drawing/2014/main" id="{B568C158-CADF-D0BF-1F68-C02C4147B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7BA0C-CC9C-64ED-D4E0-880DA7BFAA74}"/>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346788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911B-DFC2-3CFF-0446-8D3B096DB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5139FF-3849-AD9D-2072-70DA3B422B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81D3D-D025-F8A1-53C3-2DF48790F2EF}"/>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5" name="Footer Placeholder 4">
            <a:extLst>
              <a:ext uri="{FF2B5EF4-FFF2-40B4-BE49-F238E27FC236}">
                <a16:creationId xmlns:a16="http://schemas.microsoft.com/office/drawing/2014/main" id="{1DBED054-FB9A-55F7-ED5D-84FBAB47C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8D98A-1144-2E85-24A3-047C7DBFDFB7}"/>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148013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D108-380E-3E91-97ED-15F1374EB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E64018-2C62-0FDA-5795-2EF81D9AB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4EBA1D-C9A0-8628-BF8C-5FB384EE3740}"/>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5" name="Footer Placeholder 4">
            <a:extLst>
              <a:ext uri="{FF2B5EF4-FFF2-40B4-BE49-F238E27FC236}">
                <a16:creationId xmlns:a16="http://schemas.microsoft.com/office/drawing/2014/main" id="{FB6F217B-ECB9-3ABA-E587-10FBFEF6B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8F5950-5CC5-72D4-F44A-6A98CF1AC406}"/>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371246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1C8C-FBEA-772B-2E1C-E382D4E79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8586D5-A9F8-AE34-C635-0503AE1250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74DFE0-0DD5-9D4D-A551-BAE6BE18C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0BD537-F3EF-6193-17FF-AD6A8E4B2790}"/>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6" name="Footer Placeholder 5">
            <a:extLst>
              <a:ext uri="{FF2B5EF4-FFF2-40B4-BE49-F238E27FC236}">
                <a16:creationId xmlns:a16="http://schemas.microsoft.com/office/drawing/2014/main" id="{9A77237C-5375-7839-3A6E-EDA29E7EF8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853FB4-CA15-8AE1-334B-29D6D65A9133}"/>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16808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4D4D-8E0C-CC46-D047-1170112DDE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D83D42-6A67-C135-EA31-4B1168F61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1391B-C258-4E11-E7CF-851A7F805B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7FE3D4-71B9-4D21-DD6C-61F7348A5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3B7FD8-B0B6-B72E-758A-7F5618EA6A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48D2F8-ABC3-D118-22AB-9F8E2CFEA5F4}"/>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8" name="Footer Placeholder 7">
            <a:extLst>
              <a:ext uri="{FF2B5EF4-FFF2-40B4-BE49-F238E27FC236}">
                <a16:creationId xmlns:a16="http://schemas.microsoft.com/office/drawing/2014/main" id="{DA3DB02F-1D86-45AD-B87A-0E0AC3CC48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DBF278-87B8-6318-4EFD-D55688395084}"/>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152957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C6B9-B836-C423-58EB-3518715F87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2536F7-D1AF-A991-29B0-7F4BD67A7A01}"/>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4" name="Footer Placeholder 3">
            <a:extLst>
              <a:ext uri="{FF2B5EF4-FFF2-40B4-BE49-F238E27FC236}">
                <a16:creationId xmlns:a16="http://schemas.microsoft.com/office/drawing/2014/main" id="{E40DE324-E81F-47F4-7AE2-939B84C6E5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BB13F4-FBC1-4D37-0411-13D07D7ECC36}"/>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391710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5B0B5-83DE-2D23-8484-F7CDD2E34973}"/>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3" name="Footer Placeholder 2">
            <a:extLst>
              <a:ext uri="{FF2B5EF4-FFF2-40B4-BE49-F238E27FC236}">
                <a16:creationId xmlns:a16="http://schemas.microsoft.com/office/drawing/2014/main" id="{D16896C4-6FA7-4998-81D9-162A8385C7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D6E720-E7F3-7262-5E7B-B4A98023BFF7}"/>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289539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F22C-9A18-3DFE-DBD6-171CE18B7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518966-B5C4-E500-6E1C-1A9E503EF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C11D32-D398-3CDB-352A-D29655DF8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55009-51D7-CC22-A7C2-3A664BD9FF2C}"/>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6" name="Footer Placeholder 5">
            <a:extLst>
              <a:ext uri="{FF2B5EF4-FFF2-40B4-BE49-F238E27FC236}">
                <a16:creationId xmlns:a16="http://schemas.microsoft.com/office/drawing/2014/main" id="{4BE08750-27CA-87D0-A8F4-DE803042CC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E4F81-AE7D-C815-7B88-B880DC470D10}"/>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35268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3D62-BE1C-DC70-65E4-C85AE3402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EBA209-7988-7B0A-D68E-6225191AD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FF13CF-6705-5B54-1D75-F94263B24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5CB8C-CB64-FB73-80C5-D955962A9021}"/>
              </a:ext>
            </a:extLst>
          </p:cNvPr>
          <p:cNvSpPr>
            <a:spLocks noGrp="1"/>
          </p:cNvSpPr>
          <p:nvPr>
            <p:ph type="dt" sz="half" idx="10"/>
          </p:nvPr>
        </p:nvSpPr>
        <p:spPr/>
        <p:txBody>
          <a:bodyPr/>
          <a:lstStyle/>
          <a:p>
            <a:fld id="{C3954860-BD74-4A88-9B1B-6ED32FFF7664}" type="datetimeFigureOut">
              <a:rPr lang="en-IN" smtClean="0"/>
              <a:t>23-02-2023</a:t>
            </a:fld>
            <a:endParaRPr lang="en-IN"/>
          </a:p>
        </p:txBody>
      </p:sp>
      <p:sp>
        <p:nvSpPr>
          <p:cNvPr id="6" name="Footer Placeholder 5">
            <a:extLst>
              <a:ext uri="{FF2B5EF4-FFF2-40B4-BE49-F238E27FC236}">
                <a16:creationId xmlns:a16="http://schemas.microsoft.com/office/drawing/2014/main" id="{84DCE5A4-692F-0A4F-E014-181C30A176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AA36F-A673-D211-5CF0-2CEF0FC9D166}"/>
              </a:ext>
            </a:extLst>
          </p:cNvPr>
          <p:cNvSpPr>
            <a:spLocks noGrp="1"/>
          </p:cNvSpPr>
          <p:nvPr>
            <p:ph type="sldNum" sz="quarter" idx="12"/>
          </p:nvPr>
        </p:nvSpPr>
        <p:spPr/>
        <p:txBody>
          <a:bodyPr/>
          <a:lstStyle/>
          <a:p>
            <a:fld id="{158C0945-8E99-4617-8978-5870BC498F70}" type="slidenum">
              <a:rPr lang="en-IN" smtClean="0"/>
              <a:t>‹#›</a:t>
            </a:fld>
            <a:endParaRPr lang="en-IN"/>
          </a:p>
        </p:txBody>
      </p:sp>
    </p:spTree>
    <p:extLst>
      <p:ext uri="{BB962C8B-B14F-4D97-AF65-F5344CB8AC3E}">
        <p14:creationId xmlns:p14="http://schemas.microsoft.com/office/powerpoint/2010/main" val="319527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5F7EF-60C8-BB8B-560B-90EB110FD5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DDE8FD-E2FF-4E4F-C528-B0A1602F31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6F7DD-FA15-8CD5-4274-E1ABBDADE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54860-BD74-4A88-9B1B-6ED32FFF7664}" type="datetimeFigureOut">
              <a:rPr lang="en-IN" smtClean="0"/>
              <a:t>23-02-2023</a:t>
            </a:fld>
            <a:endParaRPr lang="en-IN"/>
          </a:p>
        </p:txBody>
      </p:sp>
      <p:sp>
        <p:nvSpPr>
          <p:cNvPr id="5" name="Footer Placeholder 4">
            <a:extLst>
              <a:ext uri="{FF2B5EF4-FFF2-40B4-BE49-F238E27FC236}">
                <a16:creationId xmlns:a16="http://schemas.microsoft.com/office/drawing/2014/main" id="{A165A88F-942D-77EA-1822-5CA266770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A28445-FB3D-C9BC-773B-A2E743543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C0945-8E99-4617-8978-5870BC498F70}" type="slidenum">
              <a:rPr lang="en-IN" smtClean="0"/>
              <a:t>‹#›</a:t>
            </a:fld>
            <a:endParaRPr lang="en-IN"/>
          </a:p>
        </p:txBody>
      </p:sp>
    </p:spTree>
    <p:extLst>
      <p:ext uri="{BB962C8B-B14F-4D97-AF65-F5344CB8AC3E}">
        <p14:creationId xmlns:p14="http://schemas.microsoft.com/office/powerpoint/2010/main" val="410841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87B3C7-D244-74E0-D6AF-59C3A415735E}"/>
              </a:ext>
            </a:extLst>
          </p:cNvPr>
          <p:cNvSpPr>
            <a:spLocks noGrp="1"/>
          </p:cNvSpPr>
          <p:nvPr>
            <p:ph type="ctrTitle"/>
          </p:nvPr>
        </p:nvSpPr>
        <p:spPr/>
        <p:txBody>
          <a:bodyPr/>
          <a:lstStyle/>
          <a:p>
            <a:r>
              <a:rPr lang="en-IN" dirty="0"/>
              <a:t>Overview of Machine Learning</a:t>
            </a:r>
          </a:p>
        </p:txBody>
      </p:sp>
      <p:sp>
        <p:nvSpPr>
          <p:cNvPr id="6" name="TextBox 5">
            <a:extLst>
              <a:ext uri="{FF2B5EF4-FFF2-40B4-BE49-F238E27FC236}">
                <a16:creationId xmlns:a16="http://schemas.microsoft.com/office/drawing/2014/main" id="{79F28477-9653-7CBA-BD73-A866010E2F70}"/>
              </a:ext>
            </a:extLst>
          </p:cNvPr>
          <p:cNvSpPr txBox="1"/>
          <p:nvPr/>
        </p:nvSpPr>
        <p:spPr>
          <a:xfrm>
            <a:off x="4800600" y="4607957"/>
            <a:ext cx="4695825" cy="369332"/>
          </a:xfrm>
          <a:prstGeom prst="rect">
            <a:avLst/>
          </a:prstGeom>
          <a:noFill/>
        </p:spPr>
        <p:txBody>
          <a:bodyPr wrap="square" rtlCol="0">
            <a:spAutoFit/>
          </a:bodyPr>
          <a:lstStyle/>
          <a:p>
            <a:r>
              <a:rPr lang="en-IN" dirty="0"/>
              <a:t>By Bhagabat Prasad Behera</a:t>
            </a:r>
          </a:p>
        </p:txBody>
      </p:sp>
    </p:spTree>
    <p:extLst>
      <p:ext uri="{BB962C8B-B14F-4D97-AF65-F5344CB8AC3E}">
        <p14:creationId xmlns:p14="http://schemas.microsoft.com/office/powerpoint/2010/main" val="285041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Unsupervised Learning: Pattern Recognition</a:t>
            </a:r>
            <a:endParaRPr lang="en-IN" dirty="0">
              <a:solidFill>
                <a:schemeClr val="accent1"/>
              </a:solidFill>
            </a:endParaRPr>
          </a:p>
        </p:txBody>
      </p:sp>
      <p:cxnSp>
        <p:nvCxnSpPr>
          <p:cNvPr id="16" name="Straight Connector 15">
            <a:extLst>
              <a:ext uri="{FF2B5EF4-FFF2-40B4-BE49-F238E27FC236}">
                <a16:creationId xmlns:a16="http://schemas.microsoft.com/office/drawing/2014/main" id="{F5F58306-802B-1E3D-0CC0-ABFD6F04B4B6}"/>
              </a:ext>
            </a:extLst>
          </p:cNvPr>
          <p:cNvCxnSpPr>
            <a:stCxn id="13" idx="2"/>
            <a:endCxn id="6" idx="3"/>
          </p:cNvCxnSpPr>
          <p:nvPr/>
        </p:nvCxnSpPr>
        <p:spPr>
          <a:xfrm flipH="1">
            <a:off x="5522259" y="1376083"/>
            <a:ext cx="663388" cy="19274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01D941-69D1-3D28-F710-FFD49B65BB52}"/>
              </a:ext>
            </a:extLst>
          </p:cNvPr>
          <p:cNvCxnSpPr>
            <a:stCxn id="13" idx="2"/>
            <a:endCxn id="14" idx="0"/>
          </p:cNvCxnSpPr>
          <p:nvPr/>
        </p:nvCxnSpPr>
        <p:spPr>
          <a:xfrm>
            <a:off x="6185647" y="1376083"/>
            <a:ext cx="1308848" cy="9188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C2B828-7F5E-5A54-4FD5-7F70015B2029}"/>
              </a:ext>
            </a:extLst>
          </p:cNvPr>
          <p:cNvCxnSpPr>
            <a:stCxn id="13" idx="2"/>
            <a:endCxn id="12" idx="0"/>
          </p:cNvCxnSpPr>
          <p:nvPr/>
        </p:nvCxnSpPr>
        <p:spPr>
          <a:xfrm>
            <a:off x="6185647" y="1376083"/>
            <a:ext cx="636495" cy="46616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70DBDD-A284-E56F-0F3C-64D8878017B2}"/>
              </a:ext>
            </a:extLst>
          </p:cNvPr>
          <p:cNvCxnSpPr>
            <a:stCxn id="13" idx="2"/>
            <a:endCxn id="7" idx="0"/>
          </p:cNvCxnSpPr>
          <p:nvPr/>
        </p:nvCxnSpPr>
        <p:spPr>
          <a:xfrm flipH="1">
            <a:off x="5522259" y="1376083"/>
            <a:ext cx="663388" cy="7339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D1F264-2DC7-A650-FCE4-E9E239A0CEB4}"/>
              </a:ext>
            </a:extLst>
          </p:cNvPr>
          <p:cNvCxnSpPr>
            <a:stCxn id="6" idx="2"/>
            <a:endCxn id="11" idx="0"/>
          </p:cNvCxnSpPr>
          <p:nvPr/>
        </p:nvCxnSpPr>
        <p:spPr>
          <a:xfrm flipH="1">
            <a:off x="4016189" y="1703294"/>
            <a:ext cx="932329" cy="304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8DA1FE-3214-ECC5-2DA4-3B4BD63CA4BD}"/>
              </a:ext>
            </a:extLst>
          </p:cNvPr>
          <p:cNvCxnSpPr>
            <a:stCxn id="6" idx="2"/>
            <a:endCxn id="7" idx="0"/>
          </p:cNvCxnSpPr>
          <p:nvPr/>
        </p:nvCxnSpPr>
        <p:spPr>
          <a:xfrm>
            <a:off x="4948518" y="1703294"/>
            <a:ext cx="573741" cy="4067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027314-07CF-38DA-E8B3-25FBEF967129}"/>
              </a:ext>
            </a:extLst>
          </p:cNvPr>
          <p:cNvCxnSpPr>
            <a:stCxn id="6" idx="2"/>
            <a:endCxn id="9" idx="0"/>
          </p:cNvCxnSpPr>
          <p:nvPr/>
        </p:nvCxnSpPr>
        <p:spPr>
          <a:xfrm flipH="1">
            <a:off x="4930589" y="1703294"/>
            <a:ext cx="17929" cy="77768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234730C-08FA-B8DF-ADBE-FD044AADC9FC}"/>
              </a:ext>
            </a:extLst>
          </p:cNvPr>
          <p:cNvCxnSpPr>
            <a:stCxn id="6" idx="2"/>
            <a:endCxn id="12" idx="0"/>
          </p:cNvCxnSpPr>
          <p:nvPr/>
        </p:nvCxnSpPr>
        <p:spPr>
          <a:xfrm>
            <a:off x="4948518" y="1703294"/>
            <a:ext cx="1873624" cy="13895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920B2F-2000-EDA6-90FB-BFECE5004530}"/>
              </a:ext>
            </a:extLst>
          </p:cNvPr>
          <p:cNvCxnSpPr>
            <a:stCxn id="13" idx="2"/>
            <a:endCxn id="8" idx="0"/>
          </p:cNvCxnSpPr>
          <p:nvPr/>
        </p:nvCxnSpPr>
        <p:spPr>
          <a:xfrm>
            <a:off x="6185647" y="1376083"/>
            <a:ext cx="62753" cy="14814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39FFD0-C0BA-1432-C520-5AFD45899C5B}"/>
              </a:ext>
            </a:extLst>
          </p:cNvPr>
          <p:cNvCxnSpPr>
            <a:stCxn id="13" idx="2"/>
            <a:endCxn id="9" idx="0"/>
          </p:cNvCxnSpPr>
          <p:nvPr/>
        </p:nvCxnSpPr>
        <p:spPr>
          <a:xfrm flipH="1">
            <a:off x="4930589" y="1376083"/>
            <a:ext cx="1255058" cy="110489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7F45EB-3180-0689-EA59-76EBCE6D7816}"/>
              </a:ext>
            </a:extLst>
          </p:cNvPr>
          <p:cNvCxnSpPr>
            <a:stCxn id="13" idx="2"/>
            <a:endCxn id="10" idx="0"/>
          </p:cNvCxnSpPr>
          <p:nvPr/>
        </p:nvCxnSpPr>
        <p:spPr>
          <a:xfrm>
            <a:off x="6185647" y="1376083"/>
            <a:ext cx="1183342" cy="100404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4B015E-8D91-DE46-6F07-E7A1867881EA}"/>
              </a:ext>
            </a:extLst>
          </p:cNvPr>
          <p:cNvCxnSpPr>
            <a:stCxn id="8" idx="0"/>
            <a:endCxn id="12" idx="2"/>
          </p:cNvCxnSpPr>
          <p:nvPr/>
        </p:nvCxnSpPr>
        <p:spPr>
          <a:xfrm flipV="1">
            <a:off x="6248400" y="2111185"/>
            <a:ext cx="573742" cy="74630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C366CE-5299-B5B4-B890-252B7FBAFB0D}"/>
              </a:ext>
            </a:extLst>
          </p:cNvPr>
          <p:cNvCxnSpPr>
            <a:stCxn id="12" idx="2"/>
            <a:endCxn id="10" idx="0"/>
          </p:cNvCxnSpPr>
          <p:nvPr/>
        </p:nvCxnSpPr>
        <p:spPr>
          <a:xfrm>
            <a:off x="6822142" y="2111185"/>
            <a:ext cx="546847" cy="2689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3D7E4A-BE15-C7E1-F800-137FA66D42A7}"/>
              </a:ext>
            </a:extLst>
          </p:cNvPr>
          <p:cNvCxnSpPr>
            <a:stCxn id="14" idx="2"/>
            <a:endCxn id="10" idx="0"/>
          </p:cNvCxnSpPr>
          <p:nvPr/>
        </p:nvCxnSpPr>
        <p:spPr>
          <a:xfrm flipH="1">
            <a:off x="7368989" y="1736912"/>
            <a:ext cx="125506" cy="64321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AB77E6D-4C49-A73E-4453-8395545DDC76}"/>
              </a:ext>
            </a:extLst>
          </p:cNvPr>
          <p:cNvCxnSpPr>
            <a:stCxn id="14" idx="2"/>
            <a:endCxn id="12" idx="0"/>
          </p:cNvCxnSpPr>
          <p:nvPr/>
        </p:nvCxnSpPr>
        <p:spPr>
          <a:xfrm flipH="1">
            <a:off x="6822142" y="1736912"/>
            <a:ext cx="672353" cy="1053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6D49ED-8289-6B71-F4EA-0F4106D4F6AB}"/>
              </a:ext>
            </a:extLst>
          </p:cNvPr>
          <p:cNvCxnSpPr>
            <a:stCxn id="12" idx="2"/>
            <a:endCxn id="9" idx="0"/>
          </p:cNvCxnSpPr>
          <p:nvPr/>
        </p:nvCxnSpPr>
        <p:spPr>
          <a:xfrm flipH="1">
            <a:off x="4930589" y="2111185"/>
            <a:ext cx="1891553" cy="36979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3798C3-A876-1DFA-0E9F-BDBBCE8DCD61}"/>
              </a:ext>
            </a:extLst>
          </p:cNvPr>
          <p:cNvCxnSpPr>
            <a:stCxn id="7" idx="2"/>
            <a:endCxn id="8" idx="0"/>
          </p:cNvCxnSpPr>
          <p:nvPr/>
        </p:nvCxnSpPr>
        <p:spPr>
          <a:xfrm>
            <a:off x="5522259" y="2379007"/>
            <a:ext cx="726141" cy="4784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5CF5EA6-F2FF-5BA4-A0E4-0CB73FB5B1B0}"/>
              </a:ext>
            </a:extLst>
          </p:cNvPr>
          <p:cNvCxnSpPr>
            <a:stCxn id="11" idx="2"/>
            <a:endCxn id="9" idx="0"/>
          </p:cNvCxnSpPr>
          <p:nvPr/>
        </p:nvCxnSpPr>
        <p:spPr>
          <a:xfrm>
            <a:off x="4016189" y="2277035"/>
            <a:ext cx="914400" cy="2039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8839A24-7E54-095F-A02E-C87B3C0DFB63}"/>
              </a:ext>
            </a:extLst>
          </p:cNvPr>
          <p:cNvCxnSpPr>
            <a:stCxn id="6" idx="2"/>
            <a:endCxn id="8" idx="0"/>
          </p:cNvCxnSpPr>
          <p:nvPr/>
        </p:nvCxnSpPr>
        <p:spPr>
          <a:xfrm>
            <a:off x="4948518" y="1703294"/>
            <a:ext cx="1299882" cy="115419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EDB23F8-E9EF-9928-1186-DEC83A876CDC}"/>
              </a:ext>
            </a:extLst>
          </p:cNvPr>
          <p:cNvCxnSpPr>
            <a:stCxn id="10" idx="2"/>
            <a:endCxn id="8" idx="0"/>
          </p:cNvCxnSpPr>
          <p:nvPr/>
        </p:nvCxnSpPr>
        <p:spPr>
          <a:xfrm flipH="1">
            <a:off x="6248400" y="2649068"/>
            <a:ext cx="1120589" cy="2084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F349D5-EFC8-A7AB-BB0F-5411F7E58002}"/>
              </a:ext>
            </a:extLst>
          </p:cNvPr>
          <p:cNvCxnSpPr>
            <a:stCxn id="10" idx="2"/>
            <a:endCxn id="10" idx="2"/>
          </p:cNvCxnSpPr>
          <p:nvPr/>
        </p:nvCxnSpPr>
        <p:spPr>
          <a:xfrm>
            <a:off x="7368989" y="2649068"/>
            <a:ext cx="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9FBA9B1-6688-D58E-004B-A1EE3D47BC94}"/>
              </a:ext>
            </a:extLst>
          </p:cNvPr>
          <p:cNvCxnSpPr>
            <a:stCxn id="11" idx="3"/>
            <a:endCxn id="7" idx="1"/>
          </p:cNvCxnSpPr>
          <p:nvPr/>
        </p:nvCxnSpPr>
        <p:spPr>
          <a:xfrm>
            <a:off x="4589930" y="2142565"/>
            <a:ext cx="358587" cy="1019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3D47B19-ECCF-C4A5-CAD2-9B3B2967585A}"/>
              </a:ext>
            </a:extLst>
          </p:cNvPr>
          <p:cNvCxnSpPr>
            <a:stCxn id="14" idx="1"/>
            <a:endCxn id="7" idx="0"/>
          </p:cNvCxnSpPr>
          <p:nvPr/>
        </p:nvCxnSpPr>
        <p:spPr>
          <a:xfrm flipH="1">
            <a:off x="5522259" y="1602442"/>
            <a:ext cx="1398494" cy="5076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C6B2A3-572E-195F-B404-4DAF045AE916}"/>
              </a:ext>
            </a:extLst>
          </p:cNvPr>
          <p:cNvCxnSpPr>
            <a:cxnSpLocks/>
            <a:stCxn id="14" idx="1"/>
            <a:endCxn id="6" idx="3"/>
          </p:cNvCxnSpPr>
          <p:nvPr/>
        </p:nvCxnSpPr>
        <p:spPr>
          <a:xfrm flipH="1" flipV="1">
            <a:off x="5522259" y="1568824"/>
            <a:ext cx="1398494" cy="336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04E8F-1B57-2E51-19BC-BF905090C3EC}"/>
              </a:ext>
            </a:extLst>
          </p:cNvPr>
          <p:cNvCxnSpPr>
            <a:stCxn id="14" idx="1"/>
            <a:endCxn id="11" idx="3"/>
          </p:cNvCxnSpPr>
          <p:nvPr/>
        </p:nvCxnSpPr>
        <p:spPr>
          <a:xfrm flipH="1">
            <a:off x="4589930" y="1602442"/>
            <a:ext cx="2330823" cy="5401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BBD0EB5-2786-8D8A-9970-522963AF7038}"/>
              </a:ext>
            </a:extLst>
          </p:cNvPr>
          <p:cNvCxnSpPr>
            <a:stCxn id="7" idx="3"/>
            <a:endCxn id="10" idx="1"/>
          </p:cNvCxnSpPr>
          <p:nvPr/>
        </p:nvCxnSpPr>
        <p:spPr>
          <a:xfrm>
            <a:off x="6096000" y="2244537"/>
            <a:ext cx="699247" cy="27006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4D9B10B-A864-6DCB-A4B6-54EA69FA873A}"/>
              </a:ext>
            </a:extLst>
          </p:cNvPr>
          <p:cNvCxnSpPr>
            <a:stCxn id="8" idx="1"/>
            <a:endCxn id="9" idx="2"/>
          </p:cNvCxnSpPr>
          <p:nvPr/>
        </p:nvCxnSpPr>
        <p:spPr>
          <a:xfrm flipH="1" flipV="1">
            <a:off x="4930589" y="2749921"/>
            <a:ext cx="744069" cy="2420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475389-C5A7-4A9B-257D-87A6298958FF}"/>
              </a:ext>
            </a:extLst>
          </p:cNvPr>
          <p:cNvCxnSpPr>
            <a:stCxn id="9" idx="3"/>
            <a:endCxn id="10" idx="1"/>
          </p:cNvCxnSpPr>
          <p:nvPr/>
        </p:nvCxnSpPr>
        <p:spPr>
          <a:xfrm flipV="1">
            <a:off x="5504330" y="2514598"/>
            <a:ext cx="1290917" cy="1008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5DEA123-7940-AF4C-4D5A-77282EB65126}"/>
              </a:ext>
            </a:extLst>
          </p:cNvPr>
          <p:cNvCxnSpPr>
            <a:stCxn id="7" idx="0"/>
            <a:endCxn id="12" idx="1"/>
          </p:cNvCxnSpPr>
          <p:nvPr/>
        </p:nvCxnSpPr>
        <p:spPr>
          <a:xfrm flipV="1">
            <a:off x="5522259" y="1976715"/>
            <a:ext cx="726141" cy="13335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27CD63A-AF96-5DFE-03BB-F6E72654540D}"/>
              </a:ext>
            </a:extLst>
          </p:cNvPr>
          <p:cNvSpPr/>
          <p:nvPr/>
        </p:nvSpPr>
        <p:spPr>
          <a:xfrm>
            <a:off x="4374776" y="1434353"/>
            <a:ext cx="1147483" cy="26894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Classroom</a:t>
            </a:r>
            <a:endParaRPr lang="en-IN" dirty="0"/>
          </a:p>
        </p:txBody>
      </p:sp>
      <p:sp>
        <p:nvSpPr>
          <p:cNvPr id="7" name="Rectangle: Rounded Corners 6">
            <a:extLst>
              <a:ext uri="{FF2B5EF4-FFF2-40B4-BE49-F238E27FC236}">
                <a16:creationId xmlns:a16="http://schemas.microsoft.com/office/drawing/2014/main" id="{88E69657-44BC-8161-0865-34D81AC10C33}"/>
              </a:ext>
            </a:extLst>
          </p:cNvPr>
          <p:cNvSpPr/>
          <p:nvPr/>
        </p:nvSpPr>
        <p:spPr>
          <a:xfrm>
            <a:off x="4948517" y="2110066"/>
            <a:ext cx="1147483" cy="26894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Teachers</a:t>
            </a:r>
            <a:endParaRPr lang="en-IN" dirty="0"/>
          </a:p>
        </p:txBody>
      </p:sp>
      <p:sp>
        <p:nvSpPr>
          <p:cNvPr id="8" name="Rectangle: Rounded Corners 7">
            <a:extLst>
              <a:ext uri="{FF2B5EF4-FFF2-40B4-BE49-F238E27FC236}">
                <a16:creationId xmlns:a16="http://schemas.microsoft.com/office/drawing/2014/main" id="{0ACD2115-B0AC-7FBC-1D35-9B5965B18972}"/>
              </a:ext>
            </a:extLst>
          </p:cNvPr>
          <p:cNvSpPr/>
          <p:nvPr/>
        </p:nvSpPr>
        <p:spPr>
          <a:xfrm>
            <a:off x="5674658" y="2857492"/>
            <a:ext cx="1147483" cy="26894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Seminar</a:t>
            </a:r>
            <a:endParaRPr lang="en-IN" dirty="0"/>
          </a:p>
        </p:txBody>
      </p:sp>
      <p:sp>
        <p:nvSpPr>
          <p:cNvPr id="9" name="Rectangle: Rounded Corners 8">
            <a:extLst>
              <a:ext uri="{FF2B5EF4-FFF2-40B4-BE49-F238E27FC236}">
                <a16:creationId xmlns:a16="http://schemas.microsoft.com/office/drawing/2014/main" id="{25B70622-0DCC-C4B4-AD34-6235CB44636A}"/>
              </a:ext>
            </a:extLst>
          </p:cNvPr>
          <p:cNvSpPr/>
          <p:nvPr/>
        </p:nvSpPr>
        <p:spPr>
          <a:xfrm>
            <a:off x="4356847" y="2480980"/>
            <a:ext cx="1147483" cy="26894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Books</a:t>
            </a:r>
            <a:endParaRPr lang="en-IN" dirty="0"/>
          </a:p>
        </p:txBody>
      </p:sp>
      <p:sp>
        <p:nvSpPr>
          <p:cNvPr id="10" name="Rectangle: Rounded Corners 9">
            <a:extLst>
              <a:ext uri="{FF2B5EF4-FFF2-40B4-BE49-F238E27FC236}">
                <a16:creationId xmlns:a16="http://schemas.microsoft.com/office/drawing/2014/main" id="{BF26C4CD-A7F1-5492-C055-25985B07D35D}"/>
              </a:ext>
            </a:extLst>
          </p:cNvPr>
          <p:cNvSpPr/>
          <p:nvPr/>
        </p:nvSpPr>
        <p:spPr>
          <a:xfrm>
            <a:off x="6795247" y="2380127"/>
            <a:ext cx="1147483" cy="26894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Examination</a:t>
            </a:r>
            <a:endParaRPr lang="en-IN" dirty="0"/>
          </a:p>
        </p:txBody>
      </p:sp>
      <p:sp>
        <p:nvSpPr>
          <p:cNvPr id="11" name="Rectangle: Rounded Corners 10">
            <a:extLst>
              <a:ext uri="{FF2B5EF4-FFF2-40B4-BE49-F238E27FC236}">
                <a16:creationId xmlns:a16="http://schemas.microsoft.com/office/drawing/2014/main" id="{87E59BB0-9B18-F68C-F05A-8DB8FD1CBD5F}"/>
              </a:ext>
            </a:extLst>
          </p:cNvPr>
          <p:cNvSpPr/>
          <p:nvPr/>
        </p:nvSpPr>
        <p:spPr>
          <a:xfrm>
            <a:off x="3442447" y="2008094"/>
            <a:ext cx="1147483" cy="26894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University</a:t>
            </a:r>
            <a:endParaRPr lang="en-IN" dirty="0"/>
          </a:p>
        </p:txBody>
      </p:sp>
      <p:sp>
        <p:nvSpPr>
          <p:cNvPr id="12" name="Rectangle: Rounded Corners 11">
            <a:extLst>
              <a:ext uri="{FF2B5EF4-FFF2-40B4-BE49-F238E27FC236}">
                <a16:creationId xmlns:a16="http://schemas.microsoft.com/office/drawing/2014/main" id="{2C7B7464-DDF0-E1DB-BB33-9DD3B877BC26}"/>
              </a:ext>
            </a:extLst>
          </p:cNvPr>
          <p:cNvSpPr/>
          <p:nvPr/>
        </p:nvSpPr>
        <p:spPr>
          <a:xfrm>
            <a:off x="6248400" y="1842244"/>
            <a:ext cx="1147483" cy="26894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Students</a:t>
            </a:r>
            <a:endParaRPr lang="en-IN" dirty="0"/>
          </a:p>
        </p:txBody>
      </p:sp>
      <p:sp>
        <p:nvSpPr>
          <p:cNvPr id="13" name="Rectangle: Rounded Corners 12">
            <a:extLst>
              <a:ext uri="{FF2B5EF4-FFF2-40B4-BE49-F238E27FC236}">
                <a16:creationId xmlns:a16="http://schemas.microsoft.com/office/drawing/2014/main" id="{55D53A52-32CF-8ECA-9D6D-4A506FBFCFDC}"/>
              </a:ext>
            </a:extLst>
          </p:cNvPr>
          <p:cNvSpPr/>
          <p:nvPr/>
        </p:nvSpPr>
        <p:spPr>
          <a:xfrm>
            <a:off x="5611905" y="1107142"/>
            <a:ext cx="1147483" cy="26894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School</a:t>
            </a:r>
            <a:endParaRPr lang="en-IN" dirty="0"/>
          </a:p>
        </p:txBody>
      </p:sp>
      <p:sp>
        <p:nvSpPr>
          <p:cNvPr id="14" name="Rectangle: Rounded Corners 13">
            <a:extLst>
              <a:ext uri="{FF2B5EF4-FFF2-40B4-BE49-F238E27FC236}">
                <a16:creationId xmlns:a16="http://schemas.microsoft.com/office/drawing/2014/main" id="{4F59F09D-7D7A-8C0A-C552-A6A05031AC1D}"/>
              </a:ext>
            </a:extLst>
          </p:cNvPr>
          <p:cNvSpPr/>
          <p:nvPr/>
        </p:nvSpPr>
        <p:spPr>
          <a:xfrm>
            <a:off x="6920753" y="1467971"/>
            <a:ext cx="1147483" cy="268941"/>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College</a:t>
            </a:r>
            <a:endParaRPr lang="en-IN" dirty="0"/>
          </a:p>
        </p:txBody>
      </p:sp>
      <p:cxnSp>
        <p:nvCxnSpPr>
          <p:cNvPr id="114" name="Straight Connector 113">
            <a:extLst>
              <a:ext uri="{FF2B5EF4-FFF2-40B4-BE49-F238E27FC236}">
                <a16:creationId xmlns:a16="http://schemas.microsoft.com/office/drawing/2014/main" id="{72E30C8A-B080-5F41-3DE9-8B7B131FD765}"/>
              </a:ext>
            </a:extLst>
          </p:cNvPr>
          <p:cNvCxnSpPr>
            <a:stCxn id="150" idx="2"/>
            <a:endCxn id="143" idx="3"/>
          </p:cNvCxnSpPr>
          <p:nvPr/>
        </p:nvCxnSpPr>
        <p:spPr>
          <a:xfrm flipH="1">
            <a:off x="2770093" y="4018440"/>
            <a:ext cx="1246096" cy="2465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452A46D-C3B3-FC04-E429-7C9DF018FB0C}"/>
              </a:ext>
            </a:extLst>
          </p:cNvPr>
          <p:cNvCxnSpPr>
            <a:cxnSpLocks/>
            <a:stCxn id="150" idx="2"/>
          </p:cNvCxnSpPr>
          <p:nvPr/>
        </p:nvCxnSpPr>
        <p:spPr>
          <a:xfrm>
            <a:off x="4016189" y="4018440"/>
            <a:ext cx="62754" cy="72054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9CDEB53-B576-F5C4-2DFE-A80BE827C37C}"/>
              </a:ext>
            </a:extLst>
          </p:cNvPr>
          <p:cNvCxnSpPr>
            <a:stCxn id="150" idx="2"/>
            <a:endCxn id="149" idx="0"/>
          </p:cNvCxnSpPr>
          <p:nvPr/>
        </p:nvCxnSpPr>
        <p:spPr>
          <a:xfrm>
            <a:off x="4016189" y="4018440"/>
            <a:ext cx="999563" cy="2196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8522506-B437-BD92-E1C9-B83B0C3D560A}"/>
              </a:ext>
            </a:extLst>
          </p:cNvPr>
          <p:cNvCxnSpPr>
            <a:stCxn id="150" idx="2"/>
            <a:endCxn id="144" idx="0"/>
          </p:cNvCxnSpPr>
          <p:nvPr/>
        </p:nvCxnSpPr>
        <p:spPr>
          <a:xfrm flipH="1">
            <a:off x="2788025" y="4018440"/>
            <a:ext cx="1228164" cy="16853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BBC6665-3F54-9D8E-C1A8-AB1D9A6BB6F8}"/>
              </a:ext>
            </a:extLst>
          </p:cNvPr>
          <p:cNvCxnSpPr>
            <a:stCxn id="143" idx="2"/>
            <a:endCxn id="148" idx="0"/>
          </p:cNvCxnSpPr>
          <p:nvPr/>
        </p:nvCxnSpPr>
        <p:spPr>
          <a:xfrm flipH="1">
            <a:off x="2187387" y="4177564"/>
            <a:ext cx="8965" cy="84941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F3E52C3-3E83-D9D4-A922-8B07148A209E}"/>
              </a:ext>
            </a:extLst>
          </p:cNvPr>
          <p:cNvCxnSpPr>
            <a:stCxn id="143" idx="2"/>
            <a:endCxn id="144" idx="0"/>
          </p:cNvCxnSpPr>
          <p:nvPr/>
        </p:nvCxnSpPr>
        <p:spPr>
          <a:xfrm>
            <a:off x="2196352" y="4177564"/>
            <a:ext cx="591673" cy="152622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FB2BD41-40EC-44E1-6D1C-31720DF30AD2}"/>
              </a:ext>
            </a:extLst>
          </p:cNvPr>
          <p:cNvCxnSpPr>
            <a:stCxn id="143" idx="2"/>
            <a:endCxn id="146" idx="0"/>
          </p:cNvCxnSpPr>
          <p:nvPr/>
        </p:nvCxnSpPr>
        <p:spPr>
          <a:xfrm>
            <a:off x="2196352" y="4177564"/>
            <a:ext cx="609601" cy="27117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EA0FF6A-7941-4012-1F4E-DF51C5DEEFBB}"/>
              </a:ext>
            </a:extLst>
          </p:cNvPr>
          <p:cNvCxnSpPr>
            <a:stCxn id="143" idx="2"/>
            <a:endCxn id="149" idx="0"/>
          </p:cNvCxnSpPr>
          <p:nvPr/>
        </p:nvCxnSpPr>
        <p:spPr>
          <a:xfrm>
            <a:off x="2196352" y="4177564"/>
            <a:ext cx="2819400" cy="605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F64CC84-AC48-C0F2-3292-A84BF1185116}"/>
              </a:ext>
            </a:extLst>
          </p:cNvPr>
          <p:cNvCxnSpPr>
            <a:stCxn id="150" idx="2"/>
            <a:endCxn id="145" idx="0"/>
          </p:cNvCxnSpPr>
          <p:nvPr/>
        </p:nvCxnSpPr>
        <p:spPr>
          <a:xfrm>
            <a:off x="4016189" y="4018440"/>
            <a:ext cx="62753" cy="14814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4933084-478E-5CFB-1685-5F3369300668}"/>
              </a:ext>
            </a:extLst>
          </p:cNvPr>
          <p:cNvCxnSpPr>
            <a:stCxn id="150" idx="2"/>
            <a:endCxn id="146" idx="0"/>
          </p:cNvCxnSpPr>
          <p:nvPr/>
        </p:nvCxnSpPr>
        <p:spPr>
          <a:xfrm flipH="1">
            <a:off x="2805953" y="4018440"/>
            <a:ext cx="1210236" cy="43030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0B6E4F5-401A-F6C8-8E56-96CBD6DDBD15}"/>
              </a:ext>
            </a:extLst>
          </p:cNvPr>
          <p:cNvCxnSpPr>
            <a:stCxn id="150" idx="2"/>
            <a:endCxn id="147" idx="0"/>
          </p:cNvCxnSpPr>
          <p:nvPr/>
        </p:nvCxnSpPr>
        <p:spPr>
          <a:xfrm>
            <a:off x="4016189" y="4018440"/>
            <a:ext cx="53790" cy="73510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29DFB7B-FEAB-3C4D-37FB-FAFF9512493B}"/>
              </a:ext>
            </a:extLst>
          </p:cNvPr>
          <p:cNvCxnSpPr>
            <a:stCxn id="145" idx="0"/>
            <a:endCxn id="149" idx="2"/>
          </p:cNvCxnSpPr>
          <p:nvPr/>
        </p:nvCxnSpPr>
        <p:spPr>
          <a:xfrm flipV="1">
            <a:off x="4078942" y="4507023"/>
            <a:ext cx="936810" cy="9928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E561132-E53F-157F-BC12-F5C1206ABFC0}"/>
              </a:ext>
            </a:extLst>
          </p:cNvPr>
          <p:cNvCxnSpPr>
            <a:stCxn id="149" idx="2"/>
            <a:endCxn id="147" idx="0"/>
          </p:cNvCxnSpPr>
          <p:nvPr/>
        </p:nvCxnSpPr>
        <p:spPr>
          <a:xfrm flipH="1">
            <a:off x="4069979" y="4507023"/>
            <a:ext cx="945773" cy="24652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4D78289-02D4-D4D7-874B-FCCEB23E056C}"/>
              </a:ext>
            </a:extLst>
          </p:cNvPr>
          <p:cNvCxnSpPr>
            <a:cxnSpLocks/>
            <a:endCxn id="147" idx="0"/>
          </p:cNvCxnSpPr>
          <p:nvPr/>
        </p:nvCxnSpPr>
        <p:spPr>
          <a:xfrm>
            <a:off x="2949391" y="4738981"/>
            <a:ext cx="1120588" cy="1456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636B391-7822-DE78-52A1-482AB0BCF0B6}"/>
              </a:ext>
            </a:extLst>
          </p:cNvPr>
          <p:cNvCxnSpPr>
            <a:cxnSpLocks/>
            <a:endCxn id="149" idx="0"/>
          </p:cNvCxnSpPr>
          <p:nvPr/>
        </p:nvCxnSpPr>
        <p:spPr>
          <a:xfrm flipV="1">
            <a:off x="4078943" y="4238082"/>
            <a:ext cx="936809" cy="7698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367BE11-8AC6-8E0E-1FB7-4129184098E6}"/>
              </a:ext>
            </a:extLst>
          </p:cNvPr>
          <p:cNvCxnSpPr>
            <a:stCxn id="149" idx="2"/>
            <a:endCxn id="146" idx="0"/>
          </p:cNvCxnSpPr>
          <p:nvPr/>
        </p:nvCxnSpPr>
        <p:spPr>
          <a:xfrm flipH="1" flipV="1">
            <a:off x="2805953" y="4448743"/>
            <a:ext cx="2209799" cy="582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EB64723-9E3A-43BA-7DB7-D2838A86E25A}"/>
              </a:ext>
            </a:extLst>
          </p:cNvPr>
          <p:cNvCxnSpPr>
            <a:stCxn id="144" idx="2"/>
            <a:endCxn id="145" idx="0"/>
          </p:cNvCxnSpPr>
          <p:nvPr/>
        </p:nvCxnSpPr>
        <p:spPr>
          <a:xfrm flipV="1">
            <a:off x="2788025" y="5499849"/>
            <a:ext cx="1290917" cy="4728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D2B9B25-A257-754A-A72B-FF72A278B1BA}"/>
              </a:ext>
            </a:extLst>
          </p:cNvPr>
          <p:cNvCxnSpPr>
            <a:stCxn id="148" idx="2"/>
            <a:endCxn id="146" idx="0"/>
          </p:cNvCxnSpPr>
          <p:nvPr/>
        </p:nvCxnSpPr>
        <p:spPr>
          <a:xfrm flipV="1">
            <a:off x="2187387" y="4448743"/>
            <a:ext cx="618566" cy="84717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0CDFF8B-E84E-B728-721C-CA6560689F45}"/>
              </a:ext>
            </a:extLst>
          </p:cNvPr>
          <p:cNvCxnSpPr>
            <a:stCxn id="143" idx="2"/>
            <a:endCxn id="145" idx="0"/>
          </p:cNvCxnSpPr>
          <p:nvPr/>
        </p:nvCxnSpPr>
        <p:spPr>
          <a:xfrm>
            <a:off x="2196352" y="4177564"/>
            <a:ext cx="1882590" cy="13222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88F9A2E-525D-347C-FFDF-1F6C454EA638}"/>
              </a:ext>
            </a:extLst>
          </p:cNvPr>
          <p:cNvCxnSpPr>
            <a:stCxn id="147" idx="2"/>
            <a:endCxn id="145" idx="0"/>
          </p:cNvCxnSpPr>
          <p:nvPr/>
        </p:nvCxnSpPr>
        <p:spPr>
          <a:xfrm>
            <a:off x="4069979" y="5022484"/>
            <a:ext cx="8963" cy="4773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2CBEA0E-42AC-053F-9999-E9DA05EA6B6E}"/>
              </a:ext>
            </a:extLst>
          </p:cNvPr>
          <p:cNvCxnSpPr>
            <a:stCxn id="147" idx="2"/>
            <a:endCxn id="147" idx="2"/>
          </p:cNvCxnSpPr>
          <p:nvPr/>
        </p:nvCxnSpPr>
        <p:spPr>
          <a:xfrm>
            <a:off x="4069979" y="5022484"/>
            <a:ext cx="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762267-21B3-8C6C-657D-2C79F84DFD00}"/>
              </a:ext>
            </a:extLst>
          </p:cNvPr>
          <p:cNvCxnSpPr>
            <a:stCxn id="148" idx="3"/>
            <a:endCxn id="144" idx="1"/>
          </p:cNvCxnSpPr>
          <p:nvPr/>
        </p:nvCxnSpPr>
        <p:spPr>
          <a:xfrm flipH="1">
            <a:off x="2214283" y="5161446"/>
            <a:ext cx="546845" cy="6768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9324F34-514E-4B13-1E5A-C48D7EEBD1DA}"/>
              </a:ext>
            </a:extLst>
          </p:cNvPr>
          <p:cNvCxnSpPr>
            <a:cxnSpLocks/>
            <a:endCxn id="144" idx="0"/>
          </p:cNvCxnSpPr>
          <p:nvPr/>
        </p:nvCxnSpPr>
        <p:spPr>
          <a:xfrm flipH="1">
            <a:off x="2788025" y="4873452"/>
            <a:ext cx="717176" cy="83034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484FE9C-BEE2-03C2-314E-9971BFF81DF9}"/>
              </a:ext>
            </a:extLst>
          </p:cNvPr>
          <p:cNvCxnSpPr>
            <a:cxnSpLocks/>
            <a:endCxn id="143" idx="3"/>
          </p:cNvCxnSpPr>
          <p:nvPr/>
        </p:nvCxnSpPr>
        <p:spPr>
          <a:xfrm flipH="1" flipV="1">
            <a:off x="2770093" y="4043094"/>
            <a:ext cx="735108" cy="8303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7C54CF3-45F9-93D1-E4EE-27480B4E716D}"/>
              </a:ext>
            </a:extLst>
          </p:cNvPr>
          <p:cNvCxnSpPr>
            <a:cxnSpLocks/>
            <a:endCxn id="148" idx="3"/>
          </p:cNvCxnSpPr>
          <p:nvPr/>
        </p:nvCxnSpPr>
        <p:spPr>
          <a:xfrm flipH="1">
            <a:off x="2761128" y="4873452"/>
            <a:ext cx="744073" cy="28799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7335351-B5F9-697F-4F8D-C1D727406C65}"/>
              </a:ext>
            </a:extLst>
          </p:cNvPr>
          <p:cNvCxnSpPr>
            <a:stCxn id="144" idx="3"/>
            <a:endCxn id="147" idx="1"/>
          </p:cNvCxnSpPr>
          <p:nvPr/>
        </p:nvCxnSpPr>
        <p:spPr>
          <a:xfrm flipV="1">
            <a:off x="3361766" y="4888014"/>
            <a:ext cx="134471" cy="95025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7725895-525F-C70C-868D-363EF70A09BA}"/>
              </a:ext>
            </a:extLst>
          </p:cNvPr>
          <p:cNvCxnSpPr>
            <a:stCxn id="145" idx="1"/>
            <a:endCxn id="146" idx="2"/>
          </p:cNvCxnSpPr>
          <p:nvPr/>
        </p:nvCxnSpPr>
        <p:spPr>
          <a:xfrm flipH="1" flipV="1">
            <a:off x="2805953" y="4717684"/>
            <a:ext cx="699247" cy="91663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B8A763A-9170-2A08-B67F-919B8B039C39}"/>
              </a:ext>
            </a:extLst>
          </p:cNvPr>
          <p:cNvCxnSpPr>
            <a:stCxn id="146" idx="3"/>
            <a:endCxn id="147" idx="1"/>
          </p:cNvCxnSpPr>
          <p:nvPr/>
        </p:nvCxnSpPr>
        <p:spPr>
          <a:xfrm>
            <a:off x="3379694" y="4583214"/>
            <a:ext cx="116543" cy="304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8C6AD8F-8696-215E-7E99-90305673EF93}"/>
              </a:ext>
            </a:extLst>
          </p:cNvPr>
          <p:cNvCxnSpPr>
            <a:stCxn id="144" idx="0"/>
            <a:endCxn id="149" idx="1"/>
          </p:cNvCxnSpPr>
          <p:nvPr/>
        </p:nvCxnSpPr>
        <p:spPr>
          <a:xfrm flipV="1">
            <a:off x="2788025" y="4372553"/>
            <a:ext cx="1653985" cy="13312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Rectangle: Rounded Corners 142">
            <a:extLst>
              <a:ext uri="{FF2B5EF4-FFF2-40B4-BE49-F238E27FC236}">
                <a16:creationId xmlns:a16="http://schemas.microsoft.com/office/drawing/2014/main" id="{A30C6901-92DA-E7A6-DDC4-313610E04243}"/>
              </a:ext>
            </a:extLst>
          </p:cNvPr>
          <p:cNvSpPr/>
          <p:nvPr/>
        </p:nvSpPr>
        <p:spPr>
          <a:xfrm>
            <a:off x="1622610" y="3908623"/>
            <a:ext cx="1147483" cy="268941"/>
          </a:xfrm>
          <a:prstGeom prst="roundRect">
            <a:avLst/>
          </a:prstGeom>
          <a:solidFill>
            <a:schemeClr val="accent5">
              <a:lumMod val="20000"/>
              <a:lumOff val="80000"/>
            </a:schemeClr>
          </a:solidFill>
          <a:ln>
            <a:solidFill>
              <a:schemeClr val="accent1">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Judiciary</a:t>
            </a:r>
            <a:endParaRPr lang="en-IN" dirty="0"/>
          </a:p>
        </p:txBody>
      </p:sp>
      <p:sp>
        <p:nvSpPr>
          <p:cNvPr id="144" name="Rectangle: Rounded Corners 143">
            <a:extLst>
              <a:ext uri="{FF2B5EF4-FFF2-40B4-BE49-F238E27FC236}">
                <a16:creationId xmlns:a16="http://schemas.microsoft.com/office/drawing/2014/main" id="{F42652F0-BA4B-99F1-44F3-1A612FD63807}"/>
              </a:ext>
            </a:extLst>
          </p:cNvPr>
          <p:cNvSpPr/>
          <p:nvPr/>
        </p:nvSpPr>
        <p:spPr>
          <a:xfrm>
            <a:off x="2214283" y="5703793"/>
            <a:ext cx="1147483" cy="268941"/>
          </a:xfrm>
          <a:prstGeom prst="roundRect">
            <a:avLst/>
          </a:prstGeom>
          <a:solidFill>
            <a:schemeClr val="accent5">
              <a:lumMod val="20000"/>
              <a:lumOff val="80000"/>
            </a:schemeClr>
          </a:solidFill>
          <a:ln>
            <a:solidFill>
              <a:schemeClr val="accent1">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Courtroom</a:t>
            </a:r>
            <a:endParaRPr lang="en-IN" dirty="0"/>
          </a:p>
        </p:txBody>
      </p:sp>
      <p:sp>
        <p:nvSpPr>
          <p:cNvPr id="145" name="Rectangle: Rounded Corners 144">
            <a:extLst>
              <a:ext uri="{FF2B5EF4-FFF2-40B4-BE49-F238E27FC236}">
                <a16:creationId xmlns:a16="http://schemas.microsoft.com/office/drawing/2014/main" id="{DF2EAF48-90B6-858C-6AE3-501EFFAC8386}"/>
              </a:ext>
            </a:extLst>
          </p:cNvPr>
          <p:cNvSpPr/>
          <p:nvPr/>
        </p:nvSpPr>
        <p:spPr>
          <a:xfrm>
            <a:off x="3505200" y="5499849"/>
            <a:ext cx="1147483" cy="268941"/>
          </a:xfrm>
          <a:prstGeom prst="roundRect">
            <a:avLst/>
          </a:prstGeom>
          <a:solidFill>
            <a:schemeClr val="accent5">
              <a:lumMod val="20000"/>
              <a:lumOff val="80000"/>
            </a:schemeClr>
          </a:solidFill>
          <a:ln>
            <a:solidFill>
              <a:schemeClr val="accent1">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Lawyer</a:t>
            </a:r>
            <a:endParaRPr lang="en-IN" dirty="0"/>
          </a:p>
        </p:txBody>
      </p:sp>
      <p:sp>
        <p:nvSpPr>
          <p:cNvPr id="146" name="Rectangle: Rounded Corners 145">
            <a:extLst>
              <a:ext uri="{FF2B5EF4-FFF2-40B4-BE49-F238E27FC236}">
                <a16:creationId xmlns:a16="http://schemas.microsoft.com/office/drawing/2014/main" id="{03766467-BF01-9E96-31B4-A51D824F7CD0}"/>
              </a:ext>
            </a:extLst>
          </p:cNvPr>
          <p:cNvSpPr/>
          <p:nvPr/>
        </p:nvSpPr>
        <p:spPr>
          <a:xfrm>
            <a:off x="2232211" y="4448743"/>
            <a:ext cx="1147483" cy="268941"/>
          </a:xfrm>
          <a:prstGeom prst="roundRect">
            <a:avLst/>
          </a:prstGeom>
          <a:solidFill>
            <a:schemeClr val="accent5">
              <a:lumMod val="20000"/>
              <a:lumOff val="80000"/>
            </a:schemeClr>
          </a:solidFill>
          <a:ln>
            <a:solidFill>
              <a:schemeClr val="accent1">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Convicted</a:t>
            </a:r>
            <a:endParaRPr lang="en-IN" dirty="0"/>
          </a:p>
        </p:txBody>
      </p:sp>
      <p:sp>
        <p:nvSpPr>
          <p:cNvPr id="147" name="Rectangle: Rounded Corners 146">
            <a:extLst>
              <a:ext uri="{FF2B5EF4-FFF2-40B4-BE49-F238E27FC236}">
                <a16:creationId xmlns:a16="http://schemas.microsoft.com/office/drawing/2014/main" id="{44CB0531-80CC-D76E-AFA9-0A8098CC9A3C}"/>
              </a:ext>
            </a:extLst>
          </p:cNvPr>
          <p:cNvSpPr/>
          <p:nvPr/>
        </p:nvSpPr>
        <p:spPr>
          <a:xfrm>
            <a:off x="3496237" y="4753543"/>
            <a:ext cx="1147483" cy="268941"/>
          </a:xfrm>
          <a:prstGeom prst="roundRect">
            <a:avLst/>
          </a:prstGeom>
          <a:solidFill>
            <a:schemeClr val="accent5">
              <a:lumMod val="20000"/>
              <a:lumOff val="80000"/>
            </a:schemeClr>
          </a:solidFill>
          <a:ln>
            <a:solidFill>
              <a:schemeClr val="accent1">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Trial</a:t>
            </a:r>
            <a:endParaRPr lang="en-IN" dirty="0"/>
          </a:p>
        </p:txBody>
      </p:sp>
      <p:sp>
        <p:nvSpPr>
          <p:cNvPr id="148" name="Rectangle: Rounded Corners 147">
            <a:extLst>
              <a:ext uri="{FF2B5EF4-FFF2-40B4-BE49-F238E27FC236}">
                <a16:creationId xmlns:a16="http://schemas.microsoft.com/office/drawing/2014/main" id="{E3476B86-88BA-F693-F9F6-E51F05D0DE89}"/>
              </a:ext>
            </a:extLst>
          </p:cNvPr>
          <p:cNvSpPr/>
          <p:nvPr/>
        </p:nvSpPr>
        <p:spPr>
          <a:xfrm>
            <a:off x="1613645" y="5026975"/>
            <a:ext cx="1147483" cy="268941"/>
          </a:xfrm>
          <a:prstGeom prst="roundRect">
            <a:avLst/>
          </a:prstGeom>
          <a:solidFill>
            <a:schemeClr val="accent5">
              <a:lumMod val="20000"/>
              <a:lumOff val="80000"/>
            </a:schemeClr>
          </a:solidFill>
          <a:ln>
            <a:solidFill>
              <a:schemeClr val="accent1">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Persecution</a:t>
            </a:r>
            <a:endParaRPr lang="en-IN" dirty="0"/>
          </a:p>
        </p:txBody>
      </p:sp>
      <p:sp>
        <p:nvSpPr>
          <p:cNvPr id="149" name="Rectangle: Rounded Corners 148">
            <a:extLst>
              <a:ext uri="{FF2B5EF4-FFF2-40B4-BE49-F238E27FC236}">
                <a16:creationId xmlns:a16="http://schemas.microsoft.com/office/drawing/2014/main" id="{B9C9B0E2-FCD6-970A-8E6A-E6AAFEB76382}"/>
              </a:ext>
            </a:extLst>
          </p:cNvPr>
          <p:cNvSpPr/>
          <p:nvPr/>
        </p:nvSpPr>
        <p:spPr>
          <a:xfrm>
            <a:off x="4442010" y="4238082"/>
            <a:ext cx="1147483" cy="268941"/>
          </a:xfrm>
          <a:prstGeom prst="roundRect">
            <a:avLst/>
          </a:prstGeom>
          <a:solidFill>
            <a:schemeClr val="accent5">
              <a:lumMod val="20000"/>
              <a:lumOff val="80000"/>
            </a:schemeClr>
          </a:solidFill>
          <a:ln>
            <a:solidFill>
              <a:schemeClr val="accent1">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Lawsuit</a:t>
            </a:r>
            <a:endParaRPr lang="en-IN" dirty="0"/>
          </a:p>
        </p:txBody>
      </p:sp>
      <p:sp>
        <p:nvSpPr>
          <p:cNvPr id="150" name="Rectangle: Rounded Corners 149">
            <a:extLst>
              <a:ext uri="{FF2B5EF4-FFF2-40B4-BE49-F238E27FC236}">
                <a16:creationId xmlns:a16="http://schemas.microsoft.com/office/drawing/2014/main" id="{8078D814-3E6B-CACE-F06C-64181E413064}"/>
              </a:ext>
            </a:extLst>
          </p:cNvPr>
          <p:cNvSpPr/>
          <p:nvPr/>
        </p:nvSpPr>
        <p:spPr>
          <a:xfrm>
            <a:off x="3442447" y="3749499"/>
            <a:ext cx="1147483" cy="268941"/>
          </a:xfrm>
          <a:prstGeom prst="roundRect">
            <a:avLst/>
          </a:prstGeom>
          <a:solidFill>
            <a:schemeClr val="accent5">
              <a:lumMod val="20000"/>
              <a:lumOff val="80000"/>
            </a:schemeClr>
          </a:solidFill>
          <a:ln>
            <a:solidFill>
              <a:schemeClr val="accent1">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Judge</a:t>
            </a:r>
            <a:endParaRPr lang="en-IN" dirty="0"/>
          </a:p>
        </p:txBody>
      </p:sp>
      <p:cxnSp>
        <p:nvCxnSpPr>
          <p:cNvPr id="214" name="Straight Connector 213">
            <a:extLst>
              <a:ext uri="{FF2B5EF4-FFF2-40B4-BE49-F238E27FC236}">
                <a16:creationId xmlns:a16="http://schemas.microsoft.com/office/drawing/2014/main" id="{359EDCEE-4132-FF9A-26A1-73C41C0B13B3}"/>
              </a:ext>
            </a:extLst>
          </p:cNvPr>
          <p:cNvCxnSpPr>
            <a:stCxn id="148" idx="2"/>
            <a:endCxn id="144" idx="0"/>
          </p:cNvCxnSpPr>
          <p:nvPr/>
        </p:nvCxnSpPr>
        <p:spPr>
          <a:xfrm>
            <a:off x="2187387" y="5295916"/>
            <a:ext cx="600638" cy="40787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2A8116E-2CFF-4E7A-4FBA-49A06BF7E751}"/>
              </a:ext>
            </a:extLst>
          </p:cNvPr>
          <p:cNvCxnSpPr>
            <a:stCxn id="251" idx="2"/>
            <a:endCxn id="244" idx="3"/>
          </p:cNvCxnSpPr>
          <p:nvPr/>
        </p:nvCxnSpPr>
        <p:spPr>
          <a:xfrm flipH="1">
            <a:off x="7799293" y="3561224"/>
            <a:ext cx="842683" cy="44709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CDE20D76-4119-8820-DED8-E264A80D59EC}"/>
              </a:ext>
            </a:extLst>
          </p:cNvPr>
          <p:cNvCxnSpPr>
            <a:stCxn id="251" idx="2"/>
            <a:endCxn id="252" idx="0"/>
          </p:cNvCxnSpPr>
          <p:nvPr/>
        </p:nvCxnSpPr>
        <p:spPr>
          <a:xfrm>
            <a:off x="8641976" y="3561224"/>
            <a:ext cx="376520" cy="27678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52DC872-E65A-0144-11B4-CE3397326C3F}"/>
              </a:ext>
            </a:extLst>
          </p:cNvPr>
          <p:cNvCxnSpPr>
            <a:stCxn id="251" idx="2"/>
            <a:endCxn id="250" idx="0"/>
          </p:cNvCxnSpPr>
          <p:nvPr/>
        </p:nvCxnSpPr>
        <p:spPr>
          <a:xfrm>
            <a:off x="8641976" y="3561224"/>
            <a:ext cx="1524001" cy="86060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3D723FE-62A0-323F-661B-BEA128A4B039}"/>
              </a:ext>
            </a:extLst>
          </p:cNvPr>
          <p:cNvCxnSpPr>
            <a:stCxn id="251" idx="2"/>
            <a:endCxn id="245" idx="0"/>
          </p:cNvCxnSpPr>
          <p:nvPr/>
        </p:nvCxnSpPr>
        <p:spPr>
          <a:xfrm>
            <a:off x="8641976" y="3561224"/>
            <a:ext cx="206188" cy="253025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AB4FDC1-C106-0ACD-BA5B-243482C462E0}"/>
              </a:ext>
            </a:extLst>
          </p:cNvPr>
          <p:cNvCxnSpPr>
            <a:stCxn id="244" idx="2"/>
            <a:endCxn id="249" idx="0"/>
          </p:cNvCxnSpPr>
          <p:nvPr/>
        </p:nvCxnSpPr>
        <p:spPr>
          <a:xfrm>
            <a:off x="7225552" y="4142788"/>
            <a:ext cx="703729" cy="25325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DDBD15D-D090-97CD-41A8-44B157F41619}"/>
              </a:ext>
            </a:extLst>
          </p:cNvPr>
          <p:cNvCxnSpPr>
            <a:stCxn id="244" idx="2"/>
            <a:endCxn id="245" idx="0"/>
          </p:cNvCxnSpPr>
          <p:nvPr/>
        </p:nvCxnSpPr>
        <p:spPr>
          <a:xfrm>
            <a:off x="7225552" y="4142788"/>
            <a:ext cx="1622612" cy="194868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C2A387A-7470-53AE-6804-5668303A1970}"/>
              </a:ext>
            </a:extLst>
          </p:cNvPr>
          <p:cNvCxnSpPr>
            <a:stCxn id="244" idx="2"/>
            <a:endCxn id="247" idx="0"/>
          </p:cNvCxnSpPr>
          <p:nvPr/>
        </p:nvCxnSpPr>
        <p:spPr>
          <a:xfrm>
            <a:off x="7225552" y="4142788"/>
            <a:ext cx="80683" cy="8852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93ED9E03-9463-2AB4-6E78-932A340FCDE7}"/>
              </a:ext>
            </a:extLst>
          </p:cNvPr>
          <p:cNvCxnSpPr>
            <a:stCxn id="244" idx="2"/>
            <a:endCxn id="250" idx="0"/>
          </p:cNvCxnSpPr>
          <p:nvPr/>
        </p:nvCxnSpPr>
        <p:spPr>
          <a:xfrm>
            <a:off x="7225552" y="4142788"/>
            <a:ext cx="2940425" cy="2790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75EEDC3-0909-BB6A-E45B-CBACEB29EAE6}"/>
              </a:ext>
            </a:extLst>
          </p:cNvPr>
          <p:cNvCxnSpPr>
            <a:stCxn id="251" idx="2"/>
            <a:endCxn id="246" idx="0"/>
          </p:cNvCxnSpPr>
          <p:nvPr/>
        </p:nvCxnSpPr>
        <p:spPr>
          <a:xfrm>
            <a:off x="8641976" y="3561224"/>
            <a:ext cx="1559859" cy="20215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6414DAE7-C94B-D1CA-6682-0B740969F3EB}"/>
              </a:ext>
            </a:extLst>
          </p:cNvPr>
          <p:cNvCxnSpPr>
            <a:stCxn id="251" idx="2"/>
            <a:endCxn id="247" idx="0"/>
          </p:cNvCxnSpPr>
          <p:nvPr/>
        </p:nvCxnSpPr>
        <p:spPr>
          <a:xfrm flipH="1">
            <a:off x="7306235" y="3561224"/>
            <a:ext cx="1335741" cy="14668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7F672AD-E1EE-F68E-8166-B087B2DC27A3}"/>
              </a:ext>
            </a:extLst>
          </p:cNvPr>
          <p:cNvCxnSpPr>
            <a:stCxn id="251" idx="2"/>
            <a:endCxn id="248" idx="0"/>
          </p:cNvCxnSpPr>
          <p:nvPr/>
        </p:nvCxnSpPr>
        <p:spPr>
          <a:xfrm>
            <a:off x="8641976" y="3561224"/>
            <a:ext cx="842684" cy="141468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E18989D-A16A-0707-A46B-C0AE60E5F083}"/>
              </a:ext>
            </a:extLst>
          </p:cNvPr>
          <p:cNvCxnSpPr>
            <a:stCxn id="246" idx="0"/>
            <a:endCxn id="250" idx="2"/>
          </p:cNvCxnSpPr>
          <p:nvPr/>
        </p:nvCxnSpPr>
        <p:spPr>
          <a:xfrm flipH="1" flipV="1">
            <a:off x="10165977" y="4690766"/>
            <a:ext cx="35858" cy="8919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048F1A2-2FF9-8535-D2C7-369B8B1D7091}"/>
              </a:ext>
            </a:extLst>
          </p:cNvPr>
          <p:cNvCxnSpPr>
            <a:stCxn id="250" idx="2"/>
            <a:endCxn id="248" idx="0"/>
          </p:cNvCxnSpPr>
          <p:nvPr/>
        </p:nvCxnSpPr>
        <p:spPr>
          <a:xfrm flipH="1">
            <a:off x="9484660" y="4690766"/>
            <a:ext cx="681317" cy="28514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AF090F1-AA64-C8AA-0BA2-1147A01A796A}"/>
              </a:ext>
            </a:extLst>
          </p:cNvPr>
          <p:cNvCxnSpPr>
            <a:stCxn id="252" idx="2"/>
            <a:endCxn id="248" idx="0"/>
          </p:cNvCxnSpPr>
          <p:nvPr/>
        </p:nvCxnSpPr>
        <p:spPr>
          <a:xfrm>
            <a:off x="9018496" y="4106952"/>
            <a:ext cx="466164" cy="8689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86A24B8-5E98-A03F-37A5-6F58010D4336}"/>
              </a:ext>
            </a:extLst>
          </p:cNvPr>
          <p:cNvCxnSpPr>
            <a:stCxn id="252" idx="2"/>
            <a:endCxn id="250" idx="0"/>
          </p:cNvCxnSpPr>
          <p:nvPr/>
        </p:nvCxnSpPr>
        <p:spPr>
          <a:xfrm>
            <a:off x="9018496" y="4106952"/>
            <a:ext cx="1147481" cy="31487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A1F31E22-C38D-C8D6-B6B3-0D97A260D47B}"/>
              </a:ext>
            </a:extLst>
          </p:cNvPr>
          <p:cNvCxnSpPr>
            <a:stCxn id="250" idx="2"/>
            <a:endCxn id="247" idx="0"/>
          </p:cNvCxnSpPr>
          <p:nvPr/>
        </p:nvCxnSpPr>
        <p:spPr>
          <a:xfrm flipH="1">
            <a:off x="7306235" y="4690766"/>
            <a:ext cx="2859742" cy="33732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3872415-E82C-60A2-3D23-BD4C5C8CCD50}"/>
              </a:ext>
            </a:extLst>
          </p:cNvPr>
          <p:cNvCxnSpPr>
            <a:stCxn id="245" idx="2"/>
            <a:endCxn id="246" idx="0"/>
          </p:cNvCxnSpPr>
          <p:nvPr/>
        </p:nvCxnSpPr>
        <p:spPr>
          <a:xfrm flipV="1">
            <a:off x="8848164" y="5582732"/>
            <a:ext cx="1353671" cy="7776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F345106E-F94C-081B-7538-38815A1E8C2D}"/>
              </a:ext>
            </a:extLst>
          </p:cNvPr>
          <p:cNvCxnSpPr>
            <a:stCxn id="249" idx="2"/>
            <a:endCxn id="247" idx="0"/>
          </p:cNvCxnSpPr>
          <p:nvPr/>
        </p:nvCxnSpPr>
        <p:spPr>
          <a:xfrm flipH="1">
            <a:off x="7306235" y="4664984"/>
            <a:ext cx="623046" cy="36310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6DAA1B2-9E17-D00B-FC28-067549B88328}"/>
              </a:ext>
            </a:extLst>
          </p:cNvPr>
          <p:cNvCxnSpPr>
            <a:stCxn id="244" idx="2"/>
            <a:endCxn id="246" idx="0"/>
          </p:cNvCxnSpPr>
          <p:nvPr/>
        </p:nvCxnSpPr>
        <p:spPr>
          <a:xfrm>
            <a:off x="7225552" y="4142788"/>
            <a:ext cx="2976283" cy="143994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446CA9B-7260-D1C9-F38F-A00B8DB24F41}"/>
              </a:ext>
            </a:extLst>
          </p:cNvPr>
          <p:cNvCxnSpPr>
            <a:stCxn id="248" idx="2"/>
            <a:endCxn id="246" idx="0"/>
          </p:cNvCxnSpPr>
          <p:nvPr/>
        </p:nvCxnSpPr>
        <p:spPr>
          <a:xfrm>
            <a:off x="9484660" y="5244851"/>
            <a:ext cx="717175" cy="33788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0A82735-63F7-5B63-1815-3ABEDC45A528}"/>
              </a:ext>
            </a:extLst>
          </p:cNvPr>
          <p:cNvCxnSpPr>
            <a:stCxn id="248" idx="2"/>
            <a:endCxn id="248" idx="2"/>
          </p:cNvCxnSpPr>
          <p:nvPr/>
        </p:nvCxnSpPr>
        <p:spPr>
          <a:xfrm>
            <a:off x="9484660" y="5244851"/>
            <a:ext cx="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BDF8841-0F8D-1F04-AF31-0FACA0E9DC5B}"/>
              </a:ext>
            </a:extLst>
          </p:cNvPr>
          <p:cNvCxnSpPr>
            <a:stCxn id="249" idx="3"/>
            <a:endCxn id="245" idx="1"/>
          </p:cNvCxnSpPr>
          <p:nvPr/>
        </p:nvCxnSpPr>
        <p:spPr>
          <a:xfrm flipH="1">
            <a:off x="8274422" y="4530514"/>
            <a:ext cx="228600" cy="169543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B9BC7C27-884B-BDC7-3FD9-CCF3F71D35B6}"/>
              </a:ext>
            </a:extLst>
          </p:cNvPr>
          <p:cNvCxnSpPr>
            <a:stCxn id="252" idx="1"/>
            <a:endCxn id="245" idx="0"/>
          </p:cNvCxnSpPr>
          <p:nvPr/>
        </p:nvCxnSpPr>
        <p:spPr>
          <a:xfrm>
            <a:off x="8444754" y="3972482"/>
            <a:ext cx="403410" cy="211899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5B8A753-6180-4D0B-95FA-B5DB73D63C8B}"/>
              </a:ext>
            </a:extLst>
          </p:cNvPr>
          <p:cNvCxnSpPr>
            <a:cxnSpLocks/>
            <a:stCxn id="252" idx="1"/>
            <a:endCxn id="244" idx="3"/>
          </p:cNvCxnSpPr>
          <p:nvPr/>
        </p:nvCxnSpPr>
        <p:spPr>
          <a:xfrm flipH="1">
            <a:off x="7799293" y="3972482"/>
            <a:ext cx="645461" cy="3583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01308470-95F1-04B3-C1C8-1F21C59B0E18}"/>
              </a:ext>
            </a:extLst>
          </p:cNvPr>
          <p:cNvCxnSpPr>
            <a:stCxn id="252" idx="1"/>
            <a:endCxn id="249" idx="3"/>
          </p:cNvCxnSpPr>
          <p:nvPr/>
        </p:nvCxnSpPr>
        <p:spPr>
          <a:xfrm>
            <a:off x="8444754" y="3972482"/>
            <a:ext cx="58268" cy="5580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3E0BDD0-CCB6-58FC-BC65-65701D304318}"/>
              </a:ext>
            </a:extLst>
          </p:cNvPr>
          <p:cNvCxnSpPr>
            <a:stCxn id="245" idx="3"/>
            <a:endCxn id="248" idx="1"/>
          </p:cNvCxnSpPr>
          <p:nvPr/>
        </p:nvCxnSpPr>
        <p:spPr>
          <a:xfrm flipH="1" flipV="1">
            <a:off x="8910918" y="5110381"/>
            <a:ext cx="510987" cy="11155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EE8E8EE-A34A-ED99-B9ED-4C44AD91140E}"/>
              </a:ext>
            </a:extLst>
          </p:cNvPr>
          <p:cNvCxnSpPr>
            <a:stCxn id="246" idx="1"/>
            <a:endCxn id="247" idx="2"/>
          </p:cNvCxnSpPr>
          <p:nvPr/>
        </p:nvCxnSpPr>
        <p:spPr>
          <a:xfrm flipH="1" flipV="1">
            <a:off x="7306235" y="5297028"/>
            <a:ext cx="2321858" cy="42017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4708C53-E164-44FC-EE83-33AA0BE7D279}"/>
              </a:ext>
            </a:extLst>
          </p:cNvPr>
          <p:cNvCxnSpPr>
            <a:stCxn id="247" idx="3"/>
            <a:endCxn id="248" idx="1"/>
          </p:cNvCxnSpPr>
          <p:nvPr/>
        </p:nvCxnSpPr>
        <p:spPr>
          <a:xfrm flipV="1">
            <a:off x="7879976" y="5110381"/>
            <a:ext cx="1030942" cy="5217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8CF679A-32B6-EA9D-3586-22758E1EF939}"/>
              </a:ext>
            </a:extLst>
          </p:cNvPr>
          <p:cNvCxnSpPr>
            <a:stCxn id="245" idx="0"/>
            <a:endCxn id="250" idx="1"/>
          </p:cNvCxnSpPr>
          <p:nvPr/>
        </p:nvCxnSpPr>
        <p:spPr>
          <a:xfrm flipV="1">
            <a:off x="8848164" y="4556296"/>
            <a:ext cx="744071" cy="15351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E7E68DE2-E91F-1B1D-FE1C-EF1BEDCE3080}"/>
              </a:ext>
            </a:extLst>
          </p:cNvPr>
          <p:cNvCxnSpPr>
            <a:stCxn id="259" idx="1"/>
            <a:endCxn id="246" idx="3"/>
          </p:cNvCxnSpPr>
          <p:nvPr/>
        </p:nvCxnSpPr>
        <p:spPr>
          <a:xfrm flipV="1">
            <a:off x="6768351" y="5717203"/>
            <a:ext cx="4007225" cy="672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AB59DEAC-2DBD-B0AA-EED6-AD54F3CDBC51}"/>
              </a:ext>
            </a:extLst>
          </p:cNvPr>
          <p:cNvCxnSpPr>
            <a:stCxn id="259" idx="0"/>
            <a:endCxn id="248" idx="2"/>
          </p:cNvCxnSpPr>
          <p:nvPr/>
        </p:nvCxnSpPr>
        <p:spPr>
          <a:xfrm flipV="1">
            <a:off x="7342093" y="5244851"/>
            <a:ext cx="2142567" cy="40511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12083FD-C6A4-DBC8-B996-282C4DC5E13A}"/>
              </a:ext>
            </a:extLst>
          </p:cNvPr>
          <p:cNvCxnSpPr>
            <a:cxnSpLocks/>
            <a:stCxn id="259" idx="1"/>
            <a:endCxn id="245" idx="3"/>
          </p:cNvCxnSpPr>
          <p:nvPr/>
        </p:nvCxnSpPr>
        <p:spPr>
          <a:xfrm>
            <a:off x="6768351" y="5784438"/>
            <a:ext cx="2653554" cy="4415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420ED50-0ED8-8DE6-CF62-221CC9EDB081}"/>
              </a:ext>
            </a:extLst>
          </p:cNvPr>
          <p:cNvCxnSpPr>
            <a:stCxn id="259" idx="1"/>
            <a:endCxn id="250" idx="2"/>
          </p:cNvCxnSpPr>
          <p:nvPr/>
        </p:nvCxnSpPr>
        <p:spPr>
          <a:xfrm flipV="1">
            <a:off x="6768351" y="4690766"/>
            <a:ext cx="3397626" cy="10936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C0C6EC7E-EC8F-4FD9-AFE3-12E6FA962C0E}"/>
              </a:ext>
            </a:extLst>
          </p:cNvPr>
          <p:cNvCxnSpPr>
            <a:stCxn id="259" idx="0"/>
            <a:endCxn id="252" idx="2"/>
          </p:cNvCxnSpPr>
          <p:nvPr/>
        </p:nvCxnSpPr>
        <p:spPr>
          <a:xfrm flipV="1">
            <a:off x="7342093" y="4106952"/>
            <a:ext cx="1676403" cy="154301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A415B02-1A3D-1C85-4A87-635505F192D3}"/>
              </a:ext>
            </a:extLst>
          </p:cNvPr>
          <p:cNvCxnSpPr>
            <a:stCxn id="259" idx="1"/>
            <a:endCxn id="247" idx="3"/>
          </p:cNvCxnSpPr>
          <p:nvPr/>
        </p:nvCxnSpPr>
        <p:spPr>
          <a:xfrm flipV="1">
            <a:off x="6768351" y="5162558"/>
            <a:ext cx="1111625" cy="6218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4835BE3-B012-A2B7-69B4-EE1B024821B5}"/>
              </a:ext>
            </a:extLst>
          </p:cNvPr>
          <p:cNvCxnSpPr>
            <a:cxnSpLocks/>
          </p:cNvCxnSpPr>
          <p:nvPr/>
        </p:nvCxnSpPr>
        <p:spPr>
          <a:xfrm flipV="1">
            <a:off x="6956610" y="3542176"/>
            <a:ext cx="1299883" cy="208874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D223910-8659-DF9E-7A08-BBB4A7C0F413}"/>
              </a:ext>
            </a:extLst>
          </p:cNvPr>
          <p:cNvCxnSpPr>
            <a:stCxn id="259" idx="0"/>
            <a:endCxn id="244" idx="3"/>
          </p:cNvCxnSpPr>
          <p:nvPr/>
        </p:nvCxnSpPr>
        <p:spPr>
          <a:xfrm flipV="1">
            <a:off x="7342093" y="4008318"/>
            <a:ext cx="457200" cy="164164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6033CCBA-445E-5620-E8F9-AB754F18149D}"/>
              </a:ext>
            </a:extLst>
          </p:cNvPr>
          <p:cNvCxnSpPr>
            <a:cxnSpLocks/>
            <a:stCxn id="259" idx="1"/>
            <a:endCxn id="249" idx="3"/>
          </p:cNvCxnSpPr>
          <p:nvPr/>
        </p:nvCxnSpPr>
        <p:spPr>
          <a:xfrm flipV="1">
            <a:off x="6768351" y="4530514"/>
            <a:ext cx="1734671" cy="12539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4" name="Rectangle: Rounded Corners 243">
            <a:extLst>
              <a:ext uri="{FF2B5EF4-FFF2-40B4-BE49-F238E27FC236}">
                <a16:creationId xmlns:a16="http://schemas.microsoft.com/office/drawing/2014/main" id="{222BF4A3-81FC-D258-697F-70AF104DA1EF}"/>
              </a:ext>
            </a:extLst>
          </p:cNvPr>
          <p:cNvSpPr/>
          <p:nvPr/>
        </p:nvSpPr>
        <p:spPr>
          <a:xfrm>
            <a:off x="6651810" y="3873847"/>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Dancing</a:t>
            </a:r>
            <a:endParaRPr lang="en-IN" dirty="0"/>
          </a:p>
        </p:txBody>
      </p:sp>
      <p:sp>
        <p:nvSpPr>
          <p:cNvPr id="245" name="Rectangle: Rounded Corners 244">
            <a:extLst>
              <a:ext uri="{FF2B5EF4-FFF2-40B4-BE49-F238E27FC236}">
                <a16:creationId xmlns:a16="http://schemas.microsoft.com/office/drawing/2014/main" id="{03287C3A-BD6A-B874-0B07-68E7B2E29E41}"/>
              </a:ext>
            </a:extLst>
          </p:cNvPr>
          <p:cNvSpPr/>
          <p:nvPr/>
        </p:nvSpPr>
        <p:spPr>
          <a:xfrm>
            <a:off x="8274422" y="6091476"/>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Song</a:t>
            </a:r>
            <a:endParaRPr lang="en-IN" dirty="0"/>
          </a:p>
        </p:txBody>
      </p:sp>
      <p:sp>
        <p:nvSpPr>
          <p:cNvPr id="246" name="Rectangle: Rounded Corners 245">
            <a:extLst>
              <a:ext uri="{FF2B5EF4-FFF2-40B4-BE49-F238E27FC236}">
                <a16:creationId xmlns:a16="http://schemas.microsoft.com/office/drawing/2014/main" id="{F562A116-CA89-450E-A757-E59B10115BE2}"/>
              </a:ext>
            </a:extLst>
          </p:cNvPr>
          <p:cNvSpPr/>
          <p:nvPr/>
        </p:nvSpPr>
        <p:spPr>
          <a:xfrm>
            <a:off x="9628093" y="5582732"/>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Musician</a:t>
            </a:r>
            <a:endParaRPr lang="en-IN" dirty="0"/>
          </a:p>
        </p:txBody>
      </p:sp>
      <p:sp>
        <p:nvSpPr>
          <p:cNvPr id="247" name="Rectangle: Rounded Corners 246">
            <a:extLst>
              <a:ext uri="{FF2B5EF4-FFF2-40B4-BE49-F238E27FC236}">
                <a16:creationId xmlns:a16="http://schemas.microsoft.com/office/drawing/2014/main" id="{0E94F1BF-5822-9326-9DC5-FE50D223C7C9}"/>
              </a:ext>
            </a:extLst>
          </p:cNvPr>
          <p:cNvSpPr/>
          <p:nvPr/>
        </p:nvSpPr>
        <p:spPr>
          <a:xfrm>
            <a:off x="6732493" y="5028087"/>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Books</a:t>
            </a:r>
            <a:endParaRPr lang="en-IN" dirty="0"/>
          </a:p>
        </p:txBody>
      </p:sp>
      <p:sp>
        <p:nvSpPr>
          <p:cNvPr id="249" name="Rectangle: Rounded Corners 248">
            <a:extLst>
              <a:ext uri="{FF2B5EF4-FFF2-40B4-BE49-F238E27FC236}">
                <a16:creationId xmlns:a16="http://schemas.microsoft.com/office/drawing/2014/main" id="{EDE63822-2BAA-F733-AA7B-097000C7A1F1}"/>
              </a:ext>
            </a:extLst>
          </p:cNvPr>
          <p:cNvSpPr/>
          <p:nvPr/>
        </p:nvSpPr>
        <p:spPr>
          <a:xfrm>
            <a:off x="7355539" y="4396043"/>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EDM</a:t>
            </a:r>
            <a:endParaRPr lang="en-IN" dirty="0"/>
          </a:p>
        </p:txBody>
      </p:sp>
      <p:sp>
        <p:nvSpPr>
          <p:cNvPr id="250" name="Rectangle: Rounded Corners 249">
            <a:extLst>
              <a:ext uri="{FF2B5EF4-FFF2-40B4-BE49-F238E27FC236}">
                <a16:creationId xmlns:a16="http://schemas.microsoft.com/office/drawing/2014/main" id="{89590A92-4C61-25C7-80E8-5A70BDBDC81B}"/>
              </a:ext>
            </a:extLst>
          </p:cNvPr>
          <p:cNvSpPr/>
          <p:nvPr/>
        </p:nvSpPr>
        <p:spPr>
          <a:xfrm>
            <a:off x="9592235" y="4421825"/>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Guitar</a:t>
            </a:r>
            <a:endParaRPr lang="en-IN" dirty="0"/>
          </a:p>
        </p:txBody>
      </p:sp>
      <p:sp>
        <p:nvSpPr>
          <p:cNvPr id="251" name="Rectangle: Rounded Corners 250">
            <a:extLst>
              <a:ext uri="{FF2B5EF4-FFF2-40B4-BE49-F238E27FC236}">
                <a16:creationId xmlns:a16="http://schemas.microsoft.com/office/drawing/2014/main" id="{653475AA-733D-2D8E-B0B8-8E1020C94754}"/>
              </a:ext>
            </a:extLst>
          </p:cNvPr>
          <p:cNvSpPr/>
          <p:nvPr/>
        </p:nvSpPr>
        <p:spPr>
          <a:xfrm>
            <a:off x="8068234" y="3292283"/>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Singing</a:t>
            </a:r>
            <a:endParaRPr lang="en-IN" dirty="0"/>
          </a:p>
        </p:txBody>
      </p:sp>
      <p:sp>
        <p:nvSpPr>
          <p:cNvPr id="252" name="Rectangle: Rounded Corners 251">
            <a:extLst>
              <a:ext uri="{FF2B5EF4-FFF2-40B4-BE49-F238E27FC236}">
                <a16:creationId xmlns:a16="http://schemas.microsoft.com/office/drawing/2014/main" id="{64E1B27F-27FE-2549-3EE0-67BE5158EAC8}"/>
              </a:ext>
            </a:extLst>
          </p:cNvPr>
          <p:cNvSpPr/>
          <p:nvPr/>
        </p:nvSpPr>
        <p:spPr>
          <a:xfrm>
            <a:off x="8444754" y="3838011"/>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Rock music</a:t>
            </a:r>
            <a:endParaRPr lang="en-IN" dirty="0"/>
          </a:p>
        </p:txBody>
      </p:sp>
      <p:sp>
        <p:nvSpPr>
          <p:cNvPr id="259" name="Rectangle: Rounded Corners 258">
            <a:extLst>
              <a:ext uri="{FF2B5EF4-FFF2-40B4-BE49-F238E27FC236}">
                <a16:creationId xmlns:a16="http://schemas.microsoft.com/office/drawing/2014/main" id="{5E536ECC-91EF-9AE4-8028-2AABD84647EA}"/>
              </a:ext>
            </a:extLst>
          </p:cNvPr>
          <p:cNvSpPr/>
          <p:nvPr/>
        </p:nvSpPr>
        <p:spPr>
          <a:xfrm>
            <a:off x="6768351" y="5649967"/>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Rock Band</a:t>
            </a:r>
            <a:endParaRPr lang="en-IN" dirty="0"/>
          </a:p>
        </p:txBody>
      </p:sp>
      <p:sp>
        <p:nvSpPr>
          <p:cNvPr id="248" name="Rectangle: Rounded Corners 247">
            <a:extLst>
              <a:ext uri="{FF2B5EF4-FFF2-40B4-BE49-F238E27FC236}">
                <a16:creationId xmlns:a16="http://schemas.microsoft.com/office/drawing/2014/main" id="{E0466A6A-CDDC-5507-C118-3DC57F093CD7}"/>
              </a:ext>
            </a:extLst>
          </p:cNvPr>
          <p:cNvSpPr/>
          <p:nvPr/>
        </p:nvSpPr>
        <p:spPr>
          <a:xfrm>
            <a:off x="8910918" y="4975910"/>
            <a:ext cx="1147483" cy="268941"/>
          </a:xfrm>
          <a:prstGeom prst="roundRect">
            <a:avLst/>
          </a:prstGeom>
          <a:solidFill>
            <a:schemeClr val="accent6">
              <a:lumMod val="20000"/>
              <a:lumOff val="80000"/>
            </a:schemeClr>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Tomorrowland</a:t>
            </a:r>
            <a:endParaRPr lang="en-IN" dirty="0"/>
          </a:p>
        </p:txBody>
      </p:sp>
    </p:spTree>
    <p:extLst>
      <p:ext uri="{BB962C8B-B14F-4D97-AF65-F5344CB8AC3E}">
        <p14:creationId xmlns:p14="http://schemas.microsoft.com/office/powerpoint/2010/main" val="395304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Unsupervised Learning: Clustering</a:t>
            </a:r>
            <a:endParaRPr lang="en-IN" dirty="0">
              <a:solidFill>
                <a:schemeClr val="accent1"/>
              </a:solidFill>
            </a:endParaRPr>
          </a:p>
        </p:txBody>
      </p:sp>
      <p:pic>
        <p:nvPicPr>
          <p:cNvPr id="6" name="Picture 5">
            <a:extLst>
              <a:ext uri="{FF2B5EF4-FFF2-40B4-BE49-F238E27FC236}">
                <a16:creationId xmlns:a16="http://schemas.microsoft.com/office/drawing/2014/main" id="{21DA427D-8353-6205-3CAB-3589EACDDF28}"/>
              </a:ext>
            </a:extLst>
          </p:cNvPr>
          <p:cNvPicPr>
            <a:picLocks noChangeAspect="1"/>
          </p:cNvPicPr>
          <p:nvPr/>
        </p:nvPicPr>
        <p:blipFill>
          <a:blip r:embed="rId2"/>
          <a:stretch>
            <a:fillRect/>
          </a:stretch>
        </p:blipFill>
        <p:spPr>
          <a:xfrm>
            <a:off x="3865422" y="732242"/>
            <a:ext cx="4461155" cy="3005521"/>
          </a:xfrm>
          <a:prstGeom prst="rect">
            <a:avLst/>
          </a:prstGeom>
        </p:spPr>
      </p:pic>
      <p:sp>
        <p:nvSpPr>
          <p:cNvPr id="8" name="TextBox 7">
            <a:extLst>
              <a:ext uri="{FF2B5EF4-FFF2-40B4-BE49-F238E27FC236}">
                <a16:creationId xmlns:a16="http://schemas.microsoft.com/office/drawing/2014/main" id="{12A3CF60-CBAC-C489-C589-B21B1B11DE76}"/>
              </a:ext>
            </a:extLst>
          </p:cNvPr>
          <p:cNvSpPr txBox="1"/>
          <p:nvPr/>
        </p:nvSpPr>
        <p:spPr>
          <a:xfrm>
            <a:off x="654425" y="4150918"/>
            <a:ext cx="9771530" cy="584775"/>
          </a:xfrm>
          <a:prstGeom prst="rect">
            <a:avLst/>
          </a:prstGeom>
          <a:noFill/>
        </p:spPr>
        <p:txBody>
          <a:bodyPr wrap="square">
            <a:spAutoFit/>
          </a:bodyPr>
          <a:lstStyle/>
          <a:p>
            <a:r>
              <a:rPr lang="en-IN" sz="1600" dirty="0"/>
              <a:t>Grouping unlabelled examples is called clustering. As the examples are unlabelled, clustering relies on unsupervised machine learning. If the examples are labelled, then clustering becomes classification.</a:t>
            </a:r>
          </a:p>
        </p:txBody>
      </p:sp>
      <p:sp>
        <p:nvSpPr>
          <p:cNvPr id="10" name="TextBox 9">
            <a:extLst>
              <a:ext uri="{FF2B5EF4-FFF2-40B4-BE49-F238E27FC236}">
                <a16:creationId xmlns:a16="http://schemas.microsoft.com/office/drawing/2014/main" id="{4947D9E5-EDED-FCD5-6CAE-490CB1CB0F03}"/>
              </a:ext>
            </a:extLst>
          </p:cNvPr>
          <p:cNvSpPr txBox="1"/>
          <p:nvPr/>
        </p:nvSpPr>
        <p:spPr>
          <a:xfrm>
            <a:off x="4050409" y="3706532"/>
            <a:ext cx="4141693" cy="461665"/>
          </a:xfrm>
          <a:prstGeom prst="rect">
            <a:avLst/>
          </a:prstGeom>
          <a:noFill/>
        </p:spPr>
        <p:txBody>
          <a:bodyPr wrap="square">
            <a:spAutoFit/>
          </a:bodyPr>
          <a:lstStyle/>
          <a:p>
            <a:pPr algn="ctr"/>
            <a:r>
              <a:rPr lang="en-IN" sz="1200" i="1" dirty="0"/>
              <a:t>Unlabelled examples grouped into three clusters.</a:t>
            </a:r>
          </a:p>
          <a:p>
            <a:pPr algn="ctr"/>
            <a:r>
              <a:rPr lang="en-IN" sz="1200" i="1" dirty="0"/>
              <a:t>Source: Developers.google.com</a:t>
            </a:r>
          </a:p>
        </p:txBody>
      </p:sp>
      <p:sp>
        <p:nvSpPr>
          <p:cNvPr id="12" name="TextBox 11">
            <a:extLst>
              <a:ext uri="{FF2B5EF4-FFF2-40B4-BE49-F238E27FC236}">
                <a16:creationId xmlns:a16="http://schemas.microsoft.com/office/drawing/2014/main" id="{B8D4058D-B431-D07B-427A-1EB269A2BF46}"/>
              </a:ext>
            </a:extLst>
          </p:cNvPr>
          <p:cNvSpPr txBox="1"/>
          <p:nvPr/>
        </p:nvSpPr>
        <p:spPr>
          <a:xfrm>
            <a:off x="654425" y="4854372"/>
            <a:ext cx="6096000" cy="1815882"/>
          </a:xfrm>
          <a:prstGeom prst="rect">
            <a:avLst/>
          </a:prstGeom>
          <a:noFill/>
        </p:spPr>
        <p:txBody>
          <a:bodyPr wrap="square">
            <a:spAutoFit/>
          </a:bodyPr>
          <a:lstStyle/>
          <a:p>
            <a:r>
              <a:rPr lang="en-IN" sz="1400" b="1" dirty="0"/>
              <a:t>Use cases of unsupervised learning:</a:t>
            </a:r>
          </a:p>
          <a:p>
            <a:pPr marL="285750" indent="-285750">
              <a:buFont typeface="Wingdings" panose="05000000000000000000" pitchFamily="2" charset="2"/>
              <a:buChar char="q"/>
            </a:pPr>
            <a:r>
              <a:rPr lang="en-IN" sz="1400" dirty="0"/>
              <a:t>Market segmentation</a:t>
            </a:r>
          </a:p>
          <a:p>
            <a:pPr marL="285750" indent="-285750">
              <a:buFont typeface="Wingdings" panose="05000000000000000000" pitchFamily="2" charset="2"/>
              <a:buChar char="q"/>
            </a:pPr>
            <a:r>
              <a:rPr lang="en-IN" sz="1400" dirty="0"/>
              <a:t>Social network analysis</a:t>
            </a:r>
          </a:p>
          <a:p>
            <a:pPr marL="285750" indent="-285750">
              <a:buFont typeface="Wingdings" panose="05000000000000000000" pitchFamily="2" charset="2"/>
              <a:buChar char="q"/>
            </a:pPr>
            <a:r>
              <a:rPr lang="en-IN" sz="1400" dirty="0"/>
              <a:t>Search result grouping</a:t>
            </a:r>
          </a:p>
          <a:p>
            <a:pPr marL="285750" indent="-285750">
              <a:buFont typeface="Wingdings" panose="05000000000000000000" pitchFamily="2" charset="2"/>
              <a:buChar char="q"/>
            </a:pPr>
            <a:r>
              <a:rPr lang="en-IN" sz="1400" dirty="0"/>
              <a:t>Medical imaging</a:t>
            </a:r>
          </a:p>
          <a:p>
            <a:pPr marL="285750" indent="-285750">
              <a:buFont typeface="Wingdings" panose="05000000000000000000" pitchFamily="2" charset="2"/>
              <a:buChar char="q"/>
            </a:pPr>
            <a:r>
              <a:rPr lang="en-IN" sz="1400" dirty="0"/>
              <a:t>Anomaly detection</a:t>
            </a:r>
          </a:p>
          <a:p>
            <a:pPr marL="285750" indent="-285750">
              <a:buFont typeface="Wingdings" panose="05000000000000000000" pitchFamily="2" charset="2"/>
              <a:buChar char="q"/>
            </a:pPr>
            <a:r>
              <a:rPr lang="en-IN" sz="1400" dirty="0"/>
              <a:t>Grouping starts by brightness</a:t>
            </a:r>
          </a:p>
          <a:p>
            <a:pPr marL="285750" indent="-285750">
              <a:buFont typeface="Wingdings" panose="05000000000000000000" pitchFamily="2" charset="2"/>
              <a:buChar char="q"/>
            </a:pPr>
            <a:r>
              <a:rPr lang="en-IN" sz="1400" dirty="0"/>
              <a:t>Grouping documents by topics</a:t>
            </a:r>
          </a:p>
        </p:txBody>
      </p:sp>
    </p:spTree>
    <p:extLst>
      <p:ext uri="{BB962C8B-B14F-4D97-AF65-F5344CB8AC3E}">
        <p14:creationId xmlns:p14="http://schemas.microsoft.com/office/powerpoint/2010/main" val="256163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Semi-Supervised Learning</a:t>
            </a:r>
            <a:endParaRPr lang="en-IN" dirty="0">
              <a:solidFill>
                <a:schemeClr val="accent1"/>
              </a:solidFill>
            </a:endParaRPr>
          </a:p>
        </p:txBody>
      </p:sp>
      <p:pic>
        <p:nvPicPr>
          <p:cNvPr id="4" name="Picture 3">
            <a:extLst>
              <a:ext uri="{FF2B5EF4-FFF2-40B4-BE49-F238E27FC236}">
                <a16:creationId xmlns:a16="http://schemas.microsoft.com/office/drawing/2014/main" id="{F73B6F05-65B7-0C3D-79AC-143C8FDC59E8}"/>
              </a:ext>
            </a:extLst>
          </p:cNvPr>
          <p:cNvPicPr>
            <a:picLocks noChangeAspect="1"/>
          </p:cNvPicPr>
          <p:nvPr/>
        </p:nvPicPr>
        <p:blipFill>
          <a:blip r:embed="rId2"/>
          <a:stretch>
            <a:fillRect/>
          </a:stretch>
        </p:blipFill>
        <p:spPr>
          <a:xfrm>
            <a:off x="2760048" y="1611499"/>
            <a:ext cx="3718950" cy="3042777"/>
          </a:xfrm>
          <a:prstGeom prst="rect">
            <a:avLst/>
          </a:prstGeom>
        </p:spPr>
      </p:pic>
      <p:pic>
        <p:nvPicPr>
          <p:cNvPr id="5" name="Picture 4">
            <a:extLst>
              <a:ext uri="{FF2B5EF4-FFF2-40B4-BE49-F238E27FC236}">
                <a16:creationId xmlns:a16="http://schemas.microsoft.com/office/drawing/2014/main" id="{FA55AAF2-337F-752C-1A84-DBB0E3214595}"/>
              </a:ext>
            </a:extLst>
          </p:cNvPr>
          <p:cNvPicPr>
            <a:picLocks noChangeAspect="1"/>
          </p:cNvPicPr>
          <p:nvPr/>
        </p:nvPicPr>
        <p:blipFill>
          <a:blip r:embed="rId2"/>
          <a:stretch>
            <a:fillRect/>
          </a:stretch>
        </p:blipFill>
        <p:spPr>
          <a:xfrm>
            <a:off x="7102536" y="1611499"/>
            <a:ext cx="3718950" cy="3042777"/>
          </a:xfrm>
          <a:prstGeom prst="rect">
            <a:avLst/>
          </a:prstGeom>
        </p:spPr>
      </p:pic>
      <p:pic>
        <p:nvPicPr>
          <p:cNvPr id="7" name="Picture 6">
            <a:extLst>
              <a:ext uri="{FF2B5EF4-FFF2-40B4-BE49-F238E27FC236}">
                <a16:creationId xmlns:a16="http://schemas.microsoft.com/office/drawing/2014/main" id="{504FF2CB-188D-738B-B97B-7BA30A384198}"/>
              </a:ext>
            </a:extLst>
          </p:cNvPr>
          <p:cNvPicPr>
            <a:picLocks noChangeAspect="1"/>
          </p:cNvPicPr>
          <p:nvPr/>
        </p:nvPicPr>
        <p:blipFill>
          <a:blip r:embed="rId3"/>
          <a:stretch>
            <a:fillRect/>
          </a:stretch>
        </p:blipFill>
        <p:spPr>
          <a:xfrm>
            <a:off x="4619523" y="2199503"/>
            <a:ext cx="845475" cy="662023"/>
          </a:xfrm>
          <a:prstGeom prst="rect">
            <a:avLst/>
          </a:prstGeom>
        </p:spPr>
      </p:pic>
      <p:pic>
        <p:nvPicPr>
          <p:cNvPr id="10" name="Picture 9">
            <a:extLst>
              <a:ext uri="{FF2B5EF4-FFF2-40B4-BE49-F238E27FC236}">
                <a16:creationId xmlns:a16="http://schemas.microsoft.com/office/drawing/2014/main" id="{6E7B42C1-748F-8AA8-F749-A13B644F9123}"/>
              </a:ext>
            </a:extLst>
          </p:cNvPr>
          <p:cNvPicPr>
            <a:picLocks noChangeAspect="1"/>
          </p:cNvPicPr>
          <p:nvPr/>
        </p:nvPicPr>
        <p:blipFill>
          <a:blip r:embed="rId4"/>
          <a:stretch>
            <a:fillRect/>
          </a:stretch>
        </p:blipFill>
        <p:spPr>
          <a:xfrm>
            <a:off x="8692835" y="1899983"/>
            <a:ext cx="1532568" cy="1232904"/>
          </a:xfrm>
          <a:prstGeom prst="rect">
            <a:avLst/>
          </a:prstGeom>
        </p:spPr>
      </p:pic>
      <p:pic>
        <p:nvPicPr>
          <p:cNvPr id="12" name="Picture 11">
            <a:extLst>
              <a:ext uri="{FF2B5EF4-FFF2-40B4-BE49-F238E27FC236}">
                <a16:creationId xmlns:a16="http://schemas.microsoft.com/office/drawing/2014/main" id="{F1AC8AC5-DDE3-576B-BBA0-D98C292DE851}"/>
              </a:ext>
            </a:extLst>
          </p:cNvPr>
          <p:cNvPicPr>
            <a:picLocks noChangeAspect="1"/>
          </p:cNvPicPr>
          <p:nvPr/>
        </p:nvPicPr>
        <p:blipFill>
          <a:blip r:embed="rId5"/>
          <a:stretch>
            <a:fillRect/>
          </a:stretch>
        </p:blipFill>
        <p:spPr>
          <a:xfrm>
            <a:off x="8962011" y="2183030"/>
            <a:ext cx="845475" cy="666809"/>
          </a:xfrm>
          <a:prstGeom prst="rect">
            <a:avLst/>
          </a:prstGeom>
        </p:spPr>
      </p:pic>
      <p:pic>
        <p:nvPicPr>
          <p:cNvPr id="16" name="Picture 15">
            <a:extLst>
              <a:ext uri="{FF2B5EF4-FFF2-40B4-BE49-F238E27FC236}">
                <a16:creationId xmlns:a16="http://schemas.microsoft.com/office/drawing/2014/main" id="{281C8A83-F0E8-A4EB-09FA-A43DC6DAB237}"/>
              </a:ext>
            </a:extLst>
          </p:cNvPr>
          <p:cNvPicPr>
            <a:picLocks noChangeAspect="1"/>
          </p:cNvPicPr>
          <p:nvPr/>
        </p:nvPicPr>
        <p:blipFill>
          <a:blip r:embed="rId6"/>
          <a:stretch>
            <a:fillRect/>
          </a:stretch>
        </p:blipFill>
        <p:spPr>
          <a:xfrm>
            <a:off x="3916827" y="3314377"/>
            <a:ext cx="826332" cy="662023"/>
          </a:xfrm>
          <a:prstGeom prst="rect">
            <a:avLst/>
          </a:prstGeom>
        </p:spPr>
      </p:pic>
      <p:pic>
        <p:nvPicPr>
          <p:cNvPr id="18" name="Picture 17">
            <a:extLst>
              <a:ext uri="{FF2B5EF4-FFF2-40B4-BE49-F238E27FC236}">
                <a16:creationId xmlns:a16="http://schemas.microsoft.com/office/drawing/2014/main" id="{95097501-F481-7604-F801-B0F08A0E94D2}"/>
              </a:ext>
            </a:extLst>
          </p:cNvPr>
          <p:cNvPicPr>
            <a:picLocks noChangeAspect="1"/>
          </p:cNvPicPr>
          <p:nvPr/>
        </p:nvPicPr>
        <p:blipFill>
          <a:blip r:embed="rId7"/>
          <a:stretch>
            <a:fillRect/>
          </a:stretch>
        </p:blipFill>
        <p:spPr>
          <a:xfrm>
            <a:off x="7794060" y="3106340"/>
            <a:ext cx="1403417" cy="1164075"/>
          </a:xfrm>
          <a:prstGeom prst="rect">
            <a:avLst/>
          </a:prstGeom>
        </p:spPr>
      </p:pic>
      <p:pic>
        <p:nvPicPr>
          <p:cNvPr id="14" name="Picture 13">
            <a:extLst>
              <a:ext uri="{FF2B5EF4-FFF2-40B4-BE49-F238E27FC236}">
                <a16:creationId xmlns:a16="http://schemas.microsoft.com/office/drawing/2014/main" id="{BB1DE9F2-BDFB-90DE-20CA-E4A56B08EF14}"/>
              </a:ext>
            </a:extLst>
          </p:cNvPr>
          <p:cNvPicPr>
            <a:picLocks noChangeAspect="1"/>
          </p:cNvPicPr>
          <p:nvPr/>
        </p:nvPicPr>
        <p:blipFill>
          <a:blip r:embed="rId8"/>
          <a:stretch>
            <a:fillRect/>
          </a:stretch>
        </p:blipFill>
        <p:spPr>
          <a:xfrm>
            <a:off x="8142422" y="3359750"/>
            <a:ext cx="819589" cy="656594"/>
          </a:xfrm>
          <a:prstGeom prst="rect">
            <a:avLst/>
          </a:prstGeom>
        </p:spPr>
      </p:pic>
      <p:sp>
        <p:nvSpPr>
          <p:cNvPr id="20" name="Rectangle: Rounded Corners 19">
            <a:extLst>
              <a:ext uri="{FF2B5EF4-FFF2-40B4-BE49-F238E27FC236}">
                <a16:creationId xmlns:a16="http://schemas.microsoft.com/office/drawing/2014/main" id="{83B529F4-2E5C-A112-3E97-35613A43D1AE}"/>
              </a:ext>
            </a:extLst>
          </p:cNvPr>
          <p:cNvSpPr/>
          <p:nvPr/>
        </p:nvSpPr>
        <p:spPr>
          <a:xfrm>
            <a:off x="5615220" y="1754194"/>
            <a:ext cx="1497105" cy="596153"/>
          </a:xfrm>
          <a:prstGeom prst="roundRect">
            <a:avLst/>
          </a:prstGeom>
          <a:solidFill>
            <a:schemeClr val="bg1">
              <a:lumMod val="9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 Train a model with few labelled data</a:t>
            </a:r>
          </a:p>
        </p:txBody>
      </p:sp>
      <p:sp>
        <p:nvSpPr>
          <p:cNvPr id="21" name="Rectangle: Rounded Corners 20">
            <a:extLst>
              <a:ext uri="{FF2B5EF4-FFF2-40B4-BE49-F238E27FC236}">
                <a16:creationId xmlns:a16="http://schemas.microsoft.com/office/drawing/2014/main" id="{43454D95-9170-9A5F-82ED-E3E9E67FC9E1}"/>
              </a:ext>
            </a:extLst>
          </p:cNvPr>
          <p:cNvSpPr/>
          <p:nvPr/>
        </p:nvSpPr>
        <p:spPr>
          <a:xfrm>
            <a:off x="6469209" y="4218007"/>
            <a:ext cx="1599027" cy="596153"/>
          </a:xfrm>
          <a:prstGeom prst="roundRect">
            <a:avLst/>
          </a:prstGeom>
          <a:solidFill>
            <a:schemeClr val="bg1">
              <a:lumMod val="9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 Generate additional labelled data from predictions</a:t>
            </a:r>
          </a:p>
        </p:txBody>
      </p:sp>
      <p:sp>
        <p:nvSpPr>
          <p:cNvPr id="22" name="Rectangle: Rounded Corners 21">
            <a:extLst>
              <a:ext uri="{FF2B5EF4-FFF2-40B4-BE49-F238E27FC236}">
                <a16:creationId xmlns:a16="http://schemas.microsoft.com/office/drawing/2014/main" id="{92B10FB5-24FB-B724-F15C-5142F7380AB8}"/>
              </a:ext>
            </a:extLst>
          </p:cNvPr>
          <p:cNvSpPr/>
          <p:nvPr/>
        </p:nvSpPr>
        <p:spPr>
          <a:xfrm>
            <a:off x="10370334" y="3961081"/>
            <a:ext cx="1599027" cy="596153"/>
          </a:xfrm>
          <a:prstGeom prst="roundRect">
            <a:avLst/>
          </a:prstGeom>
          <a:solidFill>
            <a:schemeClr val="bg1">
              <a:lumMod val="9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 Retrain the model including newly labelled data</a:t>
            </a:r>
          </a:p>
        </p:txBody>
      </p:sp>
      <p:pic>
        <p:nvPicPr>
          <p:cNvPr id="24" name="Picture 23">
            <a:extLst>
              <a:ext uri="{FF2B5EF4-FFF2-40B4-BE49-F238E27FC236}">
                <a16:creationId xmlns:a16="http://schemas.microsoft.com/office/drawing/2014/main" id="{C0650B53-623E-C39D-E883-4A118F06737F}"/>
              </a:ext>
            </a:extLst>
          </p:cNvPr>
          <p:cNvPicPr>
            <a:picLocks noChangeAspect="1"/>
          </p:cNvPicPr>
          <p:nvPr/>
        </p:nvPicPr>
        <p:blipFill>
          <a:blip r:embed="rId9"/>
          <a:stretch>
            <a:fillRect/>
          </a:stretch>
        </p:blipFill>
        <p:spPr>
          <a:xfrm>
            <a:off x="633578" y="3865760"/>
            <a:ext cx="1835379" cy="1370726"/>
          </a:xfrm>
          <a:prstGeom prst="rect">
            <a:avLst/>
          </a:prstGeom>
        </p:spPr>
      </p:pic>
      <p:sp>
        <p:nvSpPr>
          <p:cNvPr id="25" name="Rectangle: Rounded Corners 24">
            <a:extLst>
              <a:ext uri="{FF2B5EF4-FFF2-40B4-BE49-F238E27FC236}">
                <a16:creationId xmlns:a16="http://schemas.microsoft.com/office/drawing/2014/main" id="{B022B7FB-AEED-1F33-476C-1B479DA6F1F5}"/>
              </a:ext>
            </a:extLst>
          </p:cNvPr>
          <p:cNvSpPr/>
          <p:nvPr/>
        </p:nvSpPr>
        <p:spPr>
          <a:xfrm>
            <a:off x="511738" y="5340935"/>
            <a:ext cx="2079058" cy="28164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10 bn+ YouTube videos</a:t>
            </a:r>
          </a:p>
        </p:txBody>
      </p:sp>
      <p:sp>
        <p:nvSpPr>
          <p:cNvPr id="26" name="Rectangle: Rounded Corners 25">
            <a:extLst>
              <a:ext uri="{FF2B5EF4-FFF2-40B4-BE49-F238E27FC236}">
                <a16:creationId xmlns:a16="http://schemas.microsoft.com/office/drawing/2014/main" id="{6BC47C14-C530-B9DF-43CF-14FC769A94B0}"/>
              </a:ext>
            </a:extLst>
          </p:cNvPr>
          <p:cNvSpPr/>
          <p:nvPr/>
        </p:nvSpPr>
        <p:spPr>
          <a:xfrm>
            <a:off x="657261" y="1611499"/>
            <a:ext cx="1733477" cy="392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a:t>
            </a:r>
          </a:p>
        </p:txBody>
      </p:sp>
      <p:sp>
        <p:nvSpPr>
          <p:cNvPr id="27" name="TextBox 26">
            <a:extLst>
              <a:ext uri="{FF2B5EF4-FFF2-40B4-BE49-F238E27FC236}">
                <a16:creationId xmlns:a16="http://schemas.microsoft.com/office/drawing/2014/main" id="{914A3A14-BE16-CA75-F391-B32EC44BA3F7}"/>
              </a:ext>
            </a:extLst>
          </p:cNvPr>
          <p:cNvSpPr txBox="1"/>
          <p:nvPr/>
        </p:nvSpPr>
        <p:spPr>
          <a:xfrm>
            <a:off x="711048" y="2162569"/>
            <a:ext cx="1625901" cy="646331"/>
          </a:xfrm>
          <a:prstGeom prst="rect">
            <a:avLst/>
          </a:prstGeom>
          <a:noFill/>
        </p:spPr>
        <p:txBody>
          <a:bodyPr wrap="square" rtlCol="0">
            <a:spAutoFit/>
          </a:bodyPr>
          <a:lstStyle/>
          <a:p>
            <a:pPr algn="ctr"/>
            <a:r>
              <a:rPr lang="en-IN" dirty="0"/>
              <a:t>Cartoon vs Non-cartoon</a:t>
            </a:r>
          </a:p>
        </p:txBody>
      </p:sp>
    </p:spTree>
    <p:extLst>
      <p:ext uri="{BB962C8B-B14F-4D97-AF65-F5344CB8AC3E}">
        <p14:creationId xmlns:p14="http://schemas.microsoft.com/office/powerpoint/2010/main" val="46754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Reinforcement Learning</a:t>
            </a:r>
            <a:endParaRPr lang="en-IN" dirty="0">
              <a:solidFill>
                <a:schemeClr val="accent1"/>
              </a:solidFill>
            </a:endParaRPr>
          </a:p>
        </p:txBody>
      </p:sp>
      <p:pic>
        <p:nvPicPr>
          <p:cNvPr id="4" name="Picture 3">
            <a:extLst>
              <a:ext uri="{FF2B5EF4-FFF2-40B4-BE49-F238E27FC236}">
                <a16:creationId xmlns:a16="http://schemas.microsoft.com/office/drawing/2014/main" id="{4F41B804-6678-7DF0-BAE4-8EC514D015F2}"/>
              </a:ext>
            </a:extLst>
          </p:cNvPr>
          <p:cNvPicPr>
            <a:picLocks noChangeAspect="1"/>
          </p:cNvPicPr>
          <p:nvPr/>
        </p:nvPicPr>
        <p:blipFill>
          <a:blip r:embed="rId2"/>
          <a:stretch>
            <a:fillRect/>
          </a:stretch>
        </p:blipFill>
        <p:spPr>
          <a:xfrm>
            <a:off x="1933866" y="3124839"/>
            <a:ext cx="1005927" cy="769687"/>
          </a:xfrm>
          <a:prstGeom prst="rect">
            <a:avLst/>
          </a:prstGeom>
        </p:spPr>
      </p:pic>
      <p:pic>
        <p:nvPicPr>
          <p:cNvPr id="6" name="Picture 5">
            <a:extLst>
              <a:ext uri="{FF2B5EF4-FFF2-40B4-BE49-F238E27FC236}">
                <a16:creationId xmlns:a16="http://schemas.microsoft.com/office/drawing/2014/main" id="{EF686548-A042-AF30-51FE-F4B785C145E7}"/>
              </a:ext>
            </a:extLst>
          </p:cNvPr>
          <p:cNvPicPr>
            <a:picLocks noChangeAspect="1"/>
          </p:cNvPicPr>
          <p:nvPr/>
        </p:nvPicPr>
        <p:blipFill>
          <a:blip r:embed="rId3"/>
          <a:stretch>
            <a:fillRect/>
          </a:stretch>
        </p:blipFill>
        <p:spPr>
          <a:xfrm>
            <a:off x="3907405" y="3006045"/>
            <a:ext cx="929721" cy="883997"/>
          </a:xfrm>
          <a:prstGeom prst="rect">
            <a:avLst/>
          </a:prstGeom>
        </p:spPr>
      </p:pic>
      <p:pic>
        <p:nvPicPr>
          <p:cNvPr id="8" name="Picture 7">
            <a:extLst>
              <a:ext uri="{FF2B5EF4-FFF2-40B4-BE49-F238E27FC236}">
                <a16:creationId xmlns:a16="http://schemas.microsoft.com/office/drawing/2014/main" id="{9A71CE04-0CB8-F706-F889-0B02B5EF6C58}"/>
              </a:ext>
            </a:extLst>
          </p:cNvPr>
          <p:cNvPicPr>
            <a:picLocks noChangeAspect="1"/>
          </p:cNvPicPr>
          <p:nvPr/>
        </p:nvPicPr>
        <p:blipFill>
          <a:blip r:embed="rId4"/>
          <a:stretch>
            <a:fillRect/>
          </a:stretch>
        </p:blipFill>
        <p:spPr>
          <a:xfrm>
            <a:off x="6102016" y="3890042"/>
            <a:ext cx="800169" cy="952583"/>
          </a:xfrm>
          <a:prstGeom prst="rect">
            <a:avLst/>
          </a:prstGeom>
        </p:spPr>
      </p:pic>
      <p:pic>
        <p:nvPicPr>
          <p:cNvPr id="10" name="Picture 9">
            <a:extLst>
              <a:ext uri="{FF2B5EF4-FFF2-40B4-BE49-F238E27FC236}">
                <a16:creationId xmlns:a16="http://schemas.microsoft.com/office/drawing/2014/main" id="{707C8BA4-5BCB-219C-E820-CB8D48868432}"/>
              </a:ext>
            </a:extLst>
          </p:cNvPr>
          <p:cNvPicPr>
            <a:picLocks noChangeAspect="1"/>
          </p:cNvPicPr>
          <p:nvPr/>
        </p:nvPicPr>
        <p:blipFill>
          <a:blip r:embed="rId5"/>
          <a:stretch>
            <a:fillRect/>
          </a:stretch>
        </p:blipFill>
        <p:spPr>
          <a:xfrm>
            <a:off x="6015317" y="1615787"/>
            <a:ext cx="845893" cy="1310754"/>
          </a:xfrm>
          <a:prstGeom prst="rect">
            <a:avLst/>
          </a:prstGeom>
        </p:spPr>
      </p:pic>
      <p:pic>
        <p:nvPicPr>
          <p:cNvPr id="2050" name="Picture 2" descr="Free Photo | Cute baby going for their first steps">
            <a:extLst>
              <a:ext uri="{FF2B5EF4-FFF2-40B4-BE49-F238E27FC236}">
                <a16:creationId xmlns:a16="http://schemas.microsoft.com/office/drawing/2014/main" id="{8A2D08CE-B64D-FA66-8939-89E4B79458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1771" y="1641993"/>
            <a:ext cx="1410261" cy="10073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aby Falling from Bed: Prevention &amp; Ways To Deal With It">
            <a:extLst>
              <a:ext uri="{FF2B5EF4-FFF2-40B4-BE49-F238E27FC236}">
                <a16:creationId xmlns:a16="http://schemas.microsoft.com/office/drawing/2014/main" id="{7B813224-75C3-690D-9566-FB6A1A3273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1771" y="3855759"/>
            <a:ext cx="1400556" cy="952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FBE3825-BB8C-CFC8-61EA-EDC73E852C2E}"/>
              </a:ext>
            </a:extLst>
          </p:cNvPr>
          <p:cNvSpPr txBox="1"/>
          <p:nvPr/>
        </p:nvSpPr>
        <p:spPr>
          <a:xfrm>
            <a:off x="8220418" y="2619310"/>
            <a:ext cx="1532965" cy="276999"/>
          </a:xfrm>
          <a:prstGeom prst="rect">
            <a:avLst/>
          </a:prstGeom>
          <a:noFill/>
        </p:spPr>
        <p:txBody>
          <a:bodyPr wrap="square" rtlCol="0">
            <a:spAutoFit/>
          </a:bodyPr>
          <a:lstStyle/>
          <a:p>
            <a:pPr algn="ctr"/>
            <a:r>
              <a:rPr lang="en-IN" sz="1200" b="1" dirty="0">
                <a:solidFill>
                  <a:schemeClr val="accent6">
                    <a:lumMod val="75000"/>
                  </a:schemeClr>
                </a:solidFill>
              </a:rPr>
              <a:t>Complement</a:t>
            </a:r>
          </a:p>
        </p:txBody>
      </p:sp>
      <p:sp>
        <p:nvSpPr>
          <p:cNvPr id="12" name="TextBox 11">
            <a:extLst>
              <a:ext uri="{FF2B5EF4-FFF2-40B4-BE49-F238E27FC236}">
                <a16:creationId xmlns:a16="http://schemas.microsoft.com/office/drawing/2014/main" id="{FBCBD85A-AD3B-624A-3A48-D795C79C7F59}"/>
              </a:ext>
            </a:extLst>
          </p:cNvPr>
          <p:cNvSpPr txBox="1"/>
          <p:nvPr/>
        </p:nvSpPr>
        <p:spPr>
          <a:xfrm>
            <a:off x="8220418" y="4808343"/>
            <a:ext cx="1532965" cy="276999"/>
          </a:xfrm>
          <a:prstGeom prst="rect">
            <a:avLst/>
          </a:prstGeom>
          <a:noFill/>
        </p:spPr>
        <p:txBody>
          <a:bodyPr wrap="square" rtlCol="0">
            <a:spAutoFit/>
          </a:bodyPr>
          <a:lstStyle/>
          <a:p>
            <a:pPr algn="ctr"/>
            <a:r>
              <a:rPr lang="en-IN" sz="1200" b="1" dirty="0">
                <a:solidFill>
                  <a:srgbClr val="C00000"/>
                </a:solidFill>
              </a:rPr>
              <a:t>Pain</a:t>
            </a:r>
          </a:p>
        </p:txBody>
      </p:sp>
      <p:sp>
        <p:nvSpPr>
          <p:cNvPr id="13" name="Arrow: Right 12">
            <a:extLst>
              <a:ext uri="{FF2B5EF4-FFF2-40B4-BE49-F238E27FC236}">
                <a16:creationId xmlns:a16="http://schemas.microsoft.com/office/drawing/2014/main" id="{D075CD02-7129-B85C-F00C-1EE595648901}"/>
              </a:ext>
            </a:extLst>
          </p:cNvPr>
          <p:cNvSpPr/>
          <p:nvPr/>
        </p:nvSpPr>
        <p:spPr>
          <a:xfrm>
            <a:off x="3061512" y="3492867"/>
            <a:ext cx="845893" cy="12550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2EB519F-17E4-88B6-1922-4D695BCB75DC}"/>
              </a:ext>
            </a:extLst>
          </p:cNvPr>
          <p:cNvSpPr txBox="1"/>
          <p:nvPr/>
        </p:nvSpPr>
        <p:spPr>
          <a:xfrm>
            <a:off x="2939793" y="3915199"/>
            <a:ext cx="1198962" cy="461665"/>
          </a:xfrm>
          <a:prstGeom prst="rect">
            <a:avLst/>
          </a:prstGeom>
          <a:noFill/>
        </p:spPr>
        <p:txBody>
          <a:bodyPr wrap="square" rtlCol="0">
            <a:spAutoFit/>
          </a:bodyPr>
          <a:lstStyle/>
          <a:p>
            <a:pPr algn="ctr"/>
            <a:r>
              <a:rPr lang="en-IN" sz="1200" dirty="0"/>
              <a:t>Baby attempts to walk</a:t>
            </a:r>
          </a:p>
        </p:txBody>
      </p:sp>
      <p:sp>
        <p:nvSpPr>
          <p:cNvPr id="15" name="Arrow: Right 14">
            <a:extLst>
              <a:ext uri="{FF2B5EF4-FFF2-40B4-BE49-F238E27FC236}">
                <a16:creationId xmlns:a16="http://schemas.microsoft.com/office/drawing/2014/main" id="{B9FDE2D6-1709-DCF9-9C04-A6B14EBE0870}"/>
              </a:ext>
            </a:extLst>
          </p:cNvPr>
          <p:cNvSpPr/>
          <p:nvPr/>
        </p:nvSpPr>
        <p:spPr>
          <a:xfrm rot="19651994">
            <a:off x="4948316" y="2768663"/>
            <a:ext cx="1121893" cy="12213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14C53E22-65B2-CD26-E06F-EEFDC09AA06B}"/>
              </a:ext>
            </a:extLst>
          </p:cNvPr>
          <p:cNvSpPr/>
          <p:nvPr/>
        </p:nvSpPr>
        <p:spPr>
          <a:xfrm rot="1438917">
            <a:off x="5003726" y="3933983"/>
            <a:ext cx="1121893" cy="12213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A85FD18-AFB4-D5A9-1467-2A296A149091}"/>
              </a:ext>
            </a:extLst>
          </p:cNvPr>
          <p:cNvSpPr/>
          <p:nvPr/>
        </p:nvSpPr>
        <p:spPr>
          <a:xfrm>
            <a:off x="7126257" y="2145658"/>
            <a:ext cx="845893" cy="12550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06AD2924-0F42-38BB-4A5B-043EC5A3A9E3}"/>
              </a:ext>
            </a:extLst>
          </p:cNvPr>
          <p:cNvSpPr/>
          <p:nvPr/>
        </p:nvSpPr>
        <p:spPr>
          <a:xfrm>
            <a:off x="7131075" y="4269298"/>
            <a:ext cx="845893" cy="12550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052BDC6-D42C-E1AC-77D9-C6E88E1A27B7}"/>
              </a:ext>
            </a:extLst>
          </p:cNvPr>
          <p:cNvSpPr txBox="1"/>
          <p:nvPr/>
        </p:nvSpPr>
        <p:spPr>
          <a:xfrm rot="19777667">
            <a:off x="4550745" y="2377728"/>
            <a:ext cx="1569936" cy="461665"/>
          </a:xfrm>
          <a:prstGeom prst="rect">
            <a:avLst/>
          </a:prstGeom>
          <a:noFill/>
        </p:spPr>
        <p:txBody>
          <a:bodyPr wrap="square" rtlCol="0">
            <a:spAutoFit/>
          </a:bodyPr>
          <a:lstStyle/>
          <a:p>
            <a:pPr algn="ctr"/>
            <a:r>
              <a:rPr lang="en-IN" sz="1200" dirty="0"/>
              <a:t>Baby walks successfully</a:t>
            </a:r>
          </a:p>
        </p:txBody>
      </p:sp>
      <p:sp>
        <p:nvSpPr>
          <p:cNvPr id="20" name="TextBox 19">
            <a:extLst>
              <a:ext uri="{FF2B5EF4-FFF2-40B4-BE49-F238E27FC236}">
                <a16:creationId xmlns:a16="http://schemas.microsoft.com/office/drawing/2014/main" id="{C2A6B178-C394-3A95-7DA9-0E2C8330E88C}"/>
              </a:ext>
            </a:extLst>
          </p:cNvPr>
          <p:cNvSpPr txBox="1"/>
          <p:nvPr/>
        </p:nvSpPr>
        <p:spPr>
          <a:xfrm rot="1437210">
            <a:off x="4646520" y="4007378"/>
            <a:ext cx="1569936" cy="276999"/>
          </a:xfrm>
          <a:prstGeom prst="rect">
            <a:avLst/>
          </a:prstGeom>
          <a:noFill/>
        </p:spPr>
        <p:txBody>
          <a:bodyPr wrap="square" rtlCol="0">
            <a:spAutoFit/>
          </a:bodyPr>
          <a:lstStyle/>
          <a:p>
            <a:pPr algn="ctr"/>
            <a:r>
              <a:rPr lang="en-IN" sz="1200" dirty="0"/>
              <a:t>Baby falls</a:t>
            </a:r>
          </a:p>
        </p:txBody>
      </p:sp>
      <p:sp>
        <p:nvSpPr>
          <p:cNvPr id="21" name="TextBox 20">
            <a:extLst>
              <a:ext uri="{FF2B5EF4-FFF2-40B4-BE49-F238E27FC236}">
                <a16:creationId xmlns:a16="http://schemas.microsoft.com/office/drawing/2014/main" id="{2AF74F50-FDCB-3218-4D76-36181D60A0AF}"/>
              </a:ext>
            </a:extLst>
          </p:cNvPr>
          <p:cNvSpPr txBox="1"/>
          <p:nvPr/>
        </p:nvSpPr>
        <p:spPr>
          <a:xfrm>
            <a:off x="4633512" y="6455102"/>
            <a:ext cx="3254442" cy="261610"/>
          </a:xfrm>
          <a:prstGeom prst="rect">
            <a:avLst/>
          </a:prstGeom>
          <a:noFill/>
        </p:spPr>
        <p:txBody>
          <a:bodyPr wrap="square" rtlCol="0">
            <a:spAutoFit/>
          </a:bodyPr>
          <a:lstStyle/>
          <a:p>
            <a:r>
              <a:rPr lang="en-IN" sz="1100" dirty="0"/>
              <a:t>Credit: Individual images taken from iStock</a:t>
            </a:r>
          </a:p>
        </p:txBody>
      </p:sp>
    </p:spTree>
    <p:extLst>
      <p:ext uri="{BB962C8B-B14F-4D97-AF65-F5344CB8AC3E}">
        <p14:creationId xmlns:p14="http://schemas.microsoft.com/office/powerpoint/2010/main" val="288120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3379F30-73A1-02F2-48C4-9AAA1466FC17}"/>
              </a:ext>
            </a:extLst>
          </p:cNvPr>
          <p:cNvGraphicFramePr>
            <a:graphicFrameLocks noGrp="1"/>
          </p:cNvGraphicFramePr>
          <p:nvPr>
            <p:extLst>
              <p:ext uri="{D42A27DB-BD31-4B8C-83A1-F6EECF244321}">
                <p14:modId xmlns:p14="http://schemas.microsoft.com/office/powerpoint/2010/main" val="3652858807"/>
              </p:ext>
            </p:extLst>
          </p:nvPr>
        </p:nvGraphicFramePr>
        <p:xfrm>
          <a:off x="5531223" y="1141008"/>
          <a:ext cx="1120588" cy="1112520"/>
        </p:xfrm>
        <a:graphic>
          <a:graphicData uri="http://schemas.openxmlformats.org/drawingml/2006/table">
            <a:tbl>
              <a:tblPr firstRow="1" bandRow="1">
                <a:tableStyleId>{5940675A-B579-460E-94D1-54222C63F5DA}</a:tableStyleId>
              </a:tblPr>
              <a:tblGrid>
                <a:gridCol w="367553">
                  <a:extLst>
                    <a:ext uri="{9D8B030D-6E8A-4147-A177-3AD203B41FA5}">
                      <a16:colId xmlns:a16="http://schemas.microsoft.com/office/drawing/2014/main" val="3008321492"/>
                    </a:ext>
                  </a:extLst>
                </a:gridCol>
                <a:gridCol w="383327">
                  <a:extLst>
                    <a:ext uri="{9D8B030D-6E8A-4147-A177-3AD203B41FA5}">
                      <a16:colId xmlns:a16="http://schemas.microsoft.com/office/drawing/2014/main" val="587535657"/>
                    </a:ext>
                  </a:extLst>
                </a:gridCol>
                <a:gridCol w="369708">
                  <a:extLst>
                    <a:ext uri="{9D8B030D-6E8A-4147-A177-3AD203B41FA5}">
                      <a16:colId xmlns:a16="http://schemas.microsoft.com/office/drawing/2014/main" val="2500393446"/>
                    </a:ext>
                  </a:extLst>
                </a:gridCol>
              </a:tblGrid>
              <a:tr h="370840">
                <a:tc>
                  <a:txBody>
                    <a:bodyPr/>
                    <a:lstStyle/>
                    <a:p>
                      <a:pPr algn="ctr"/>
                      <a:r>
                        <a:rPr lang="en-IN" dirty="0"/>
                        <a:t>x</a:t>
                      </a:r>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373049811"/>
                  </a:ext>
                </a:extLst>
              </a:tr>
              <a:tr h="370840">
                <a:tc>
                  <a:txBody>
                    <a:bodyPr/>
                    <a:lstStyle/>
                    <a:p>
                      <a:pPr algn="ctr"/>
                      <a:endParaRPr lang="en-IN"/>
                    </a:p>
                  </a:txBody>
                  <a:tcPr/>
                </a:tc>
                <a:tc>
                  <a:txBody>
                    <a:bodyPr/>
                    <a:lstStyle/>
                    <a:p>
                      <a:pPr algn="ctr"/>
                      <a:r>
                        <a:rPr lang="en-IN" dirty="0"/>
                        <a:t>o</a:t>
                      </a:r>
                    </a:p>
                  </a:txBody>
                  <a:tcPr/>
                </a:tc>
                <a:tc>
                  <a:txBody>
                    <a:bodyPr/>
                    <a:lstStyle/>
                    <a:p>
                      <a:pPr algn="ctr"/>
                      <a:r>
                        <a:rPr lang="en-IN" dirty="0"/>
                        <a:t>x</a:t>
                      </a:r>
                    </a:p>
                  </a:txBody>
                  <a:tcPr/>
                </a:tc>
                <a:extLst>
                  <a:ext uri="{0D108BD9-81ED-4DB2-BD59-A6C34878D82A}">
                    <a16:rowId xmlns:a16="http://schemas.microsoft.com/office/drawing/2014/main" val="3473343607"/>
                  </a:ext>
                </a:extLst>
              </a:tr>
              <a:tr h="370840">
                <a:tc>
                  <a:txBody>
                    <a:bodyPr/>
                    <a:lstStyle/>
                    <a:p>
                      <a:pPr algn="ctr"/>
                      <a:endParaRPr lang="en-IN" dirty="0"/>
                    </a:p>
                  </a:txBody>
                  <a:tcPr/>
                </a:tc>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1693559479"/>
                  </a:ext>
                </a:extLst>
              </a:tr>
            </a:tbl>
          </a:graphicData>
        </a:graphic>
      </p:graphicFrame>
      <p:graphicFrame>
        <p:nvGraphicFramePr>
          <p:cNvPr id="4" name="Table 3">
            <a:extLst>
              <a:ext uri="{FF2B5EF4-FFF2-40B4-BE49-F238E27FC236}">
                <a16:creationId xmlns:a16="http://schemas.microsoft.com/office/drawing/2014/main" id="{088D921E-6040-CEE9-42F6-7CD4C8C44EDA}"/>
              </a:ext>
            </a:extLst>
          </p:cNvPr>
          <p:cNvGraphicFramePr>
            <a:graphicFrameLocks noGrp="1"/>
          </p:cNvGraphicFramePr>
          <p:nvPr>
            <p:extLst>
              <p:ext uri="{D42A27DB-BD31-4B8C-83A1-F6EECF244321}">
                <p14:modId xmlns:p14="http://schemas.microsoft.com/office/powerpoint/2010/main" val="2500802234"/>
              </p:ext>
            </p:extLst>
          </p:nvPr>
        </p:nvGraphicFramePr>
        <p:xfrm>
          <a:off x="1237129" y="3256678"/>
          <a:ext cx="1120588" cy="1112520"/>
        </p:xfrm>
        <a:graphic>
          <a:graphicData uri="http://schemas.openxmlformats.org/drawingml/2006/table">
            <a:tbl>
              <a:tblPr firstRow="1" bandRow="1">
                <a:tableStyleId>{5940675A-B579-460E-94D1-54222C63F5DA}</a:tableStyleId>
              </a:tblPr>
              <a:tblGrid>
                <a:gridCol w="367553">
                  <a:extLst>
                    <a:ext uri="{9D8B030D-6E8A-4147-A177-3AD203B41FA5}">
                      <a16:colId xmlns:a16="http://schemas.microsoft.com/office/drawing/2014/main" val="3008321492"/>
                    </a:ext>
                  </a:extLst>
                </a:gridCol>
                <a:gridCol w="383327">
                  <a:extLst>
                    <a:ext uri="{9D8B030D-6E8A-4147-A177-3AD203B41FA5}">
                      <a16:colId xmlns:a16="http://schemas.microsoft.com/office/drawing/2014/main" val="587535657"/>
                    </a:ext>
                  </a:extLst>
                </a:gridCol>
                <a:gridCol w="369708">
                  <a:extLst>
                    <a:ext uri="{9D8B030D-6E8A-4147-A177-3AD203B41FA5}">
                      <a16:colId xmlns:a16="http://schemas.microsoft.com/office/drawing/2014/main" val="2500393446"/>
                    </a:ext>
                  </a:extLst>
                </a:gridCol>
              </a:tblGrid>
              <a:tr h="370840">
                <a:tc>
                  <a:txBody>
                    <a:bodyPr/>
                    <a:lstStyle/>
                    <a:p>
                      <a:pPr algn="ctr"/>
                      <a:r>
                        <a:rPr lang="en-IN" dirty="0"/>
                        <a:t>x</a:t>
                      </a:r>
                    </a:p>
                  </a:txBody>
                  <a:tcPr>
                    <a:solidFill>
                      <a:schemeClr val="tx2">
                        <a:lumMod val="20000"/>
                        <a:lumOff val="80000"/>
                      </a:schemeClr>
                    </a:solidFill>
                  </a:tcPr>
                </a:tc>
                <a:tc>
                  <a:txBody>
                    <a:bodyPr/>
                    <a:lstStyle/>
                    <a:p>
                      <a:pPr algn="ctr"/>
                      <a:r>
                        <a:rPr lang="en-IN" dirty="0">
                          <a:solidFill>
                            <a:srgbClr val="C00000"/>
                          </a:solidFill>
                        </a:rPr>
                        <a:t>o</a:t>
                      </a:r>
                    </a:p>
                  </a:txBody>
                  <a:tcPr>
                    <a:solidFill>
                      <a:schemeClr val="tx2">
                        <a:lumMod val="20000"/>
                        <a:lumOff val="80000"/>
                      </a:schemeClr>
                    </a:solidFill>
                  </a:tcPr>
                </a:tc>
                <a:tc>
                  <a:txBody>
                    <a:bodyPr/>
                    <a:lstStyle/>
                    <a:p>
                      <a:pPr algn="ctr"/>
                      <a:endParaRPr lang="en-IN"/>
                    </a:p>
                  </a:txBody>
                  <a:tcPr>
                    <a:solidFill>
                      <a:schemeClr val="tx2">
                        <a:lumMod val="20000"/>
                        <a:lumOff val="80000"/>
                      </a:schemeClr>
                    </a:solidFill>
                  </a:tcPr>
                </a:tc>
                <a:extLst>
                  <a:ext uri="{0D108BD9-81ED-4DB2-BD59-A6C34878D82A}">
                    <a16:rowId xmlns:a16="http://schemas.microsoft.com/office/drawing/2014/main" val="373049811"/>
                  </a:ext>
                </a:extLst>
              </a:tr>
              <a:tr h="370840">
                <a:tc>
                  <a:txBody>
                    <a:bodyPr/>
                    <a:lstStyle/>
                    <a:p>
                      <a:pPr algn="ctr"/>
                      <a:endParaRPr lang="en-IN"/>
                    </a:p>
                  </a:txBody>
                  <a:tcPr>
                    <a:solidFill>
                      <a:schemeClr val="tx2">
                        <a:lumMod val="20000"/>
                        <a:lumOff val="80000"/>
                      </a:schemeClr>
                    </a:solidFill>
                  </a:tcPr>
                </a:tc>
                <a:tc>
                  <a:txBody>
                    <a:bodyPr/>
                    <a:lstStyle/>
                    <a:p>
                      <a:pPr algn="ctr"/>
                      <a:r>
                        <a:rPr lang="en-IN" dirty="0"/>
                        <a:t>o</a:t>
                      </a:r>
                    </a:p>
                  </a:txBody>
                  <a:tcPr>
                    <a:solidFill>
                      <a:schemeClr val="tx2">
                        <a:lumMod val="20000"/>
                        <a:lumOff val="80000"/>
                      </a:schemeClr>
                    </a:solidFill>
                  </a:tcPr>
                </a:tc>
                <a:tc>
                  <a:txBody>
                    <a:bodyPr/>
                    <a:lstStyle/>
                    <a:p>
                      <a:pPr algn="ctr"/>
                      <a:r>
                        <a:rPr lang="en-IN" dirty="0"/>
                        <a:t>x</a:t>
                      </a:r>
                    </a:p>
                  </a:txBody>
                  <a:tcPr>
                    <a:solidFill>
                      <a:schemeClr val="tx2">
                        <a:lumMod val="20000"/>
                        <a:lumOff val="80000"/>
                      </a:schemeClr>
                    </a:solidFill>
                  </a:tcPr>
                </a:tc>
                <a:extLst>
                  <a:ext uri="{0D108BD9-81ED-4DB2-BD59-A6C34878D82A}">
                    <a16:rowId xmlns:a16="http://schemas.microsoft.com/office/drawing/2014/main" val="3473343607"/>
                  </a:ext>
                </a:extLst>
              </a:tr>
              <a:tr h="370840">
                <a:tc>
                  <a:txBody>
                    <a:bodyPr/>
                    <a:lstStyle/>
                    <a:p>
                      <a:pPr algn="ctr"/>
                      <a:endParaRPr lang="en-IN" dirty="0"/>
                    </a:p>
                  </a:txBody>
                  <a:tcPr>
                    <a:solidFill>
                      <a:schemeClr val="tx2">
                        <a:lumMod val="20000"/>
                        <a:lumOff val="80000"/>
                      </a:schemeClr>
                    </a:solidFill>
                  </a:tcPr>
                </a:tc>
                <a:tc>
                  <a:txBody>
                    <a:bodyPr/>
                    <a:lstStyle/>
                    <a:p>
                      <a:pPr algn="ctr"/>
                      <a:endParaRPr lang="en-IN"/>
                    </a:p>
                  </a:txBody>
                  <a:tcPr>
                    <a:solidFill>
                      <a:schemeClr val="tx2">
                        <a:lumMod val="20000"/>
                        <a:lumOff val="80000"/>
                      </a:schemeClr>
                    </a:solidFill>
                  </a:tcPr>
                </a:tc>
                <a:tc>
                  <a:txBody>
                    <a:bodyPr/>
                    <a:lstStyle/>
                    <a:p>
                      <a:pPr algn="ctr"/>
                      <a:endParaRPr lang="en-IN" dirty="0"/>
                    </a:p>
                  </a:txBody>
                  <a:tcPr>
                    <a:solidFill>
                      <a:schemeClr val="tx2">
                        <a:lumMod val="20000"/>
                        <a:lumOff val="80000"/>
                      </a:schemeClr>
                    </a:solidFill>
                  </a:tcPr>
                </a:tc>
                <a:extLst>
                  <a:ext uri="{0D108BD9-81ED-4DB2-BD59-A6C34878D82A}">
                    <a16:rowId xmlns:a16="http://schemas.microsoft.com/office/drawing/2014/main" val="1693559479"/>
                  </a:ext>
                </a:extLst>
              </a:tr>
            </a:tbl>
          </a:graphicData>
        </a:graphic>
      </p:graphicFrame>
      <p:graphicFrame>
        <p:nvGraphicFramePr>
          <p:cNvPr id="5" name="Table 4">
            <a:extLst>
              <a:ext uri="{FF2B5EF4-FFF2-40B4-BE49-F238E27FC236}">
                <a16:creationId xmlns:a16="http://schemas.microsoft.com/office/drawing/2014/main" id="{FB2D5AE0-E475-27DF-D1D8-A83C5CEFEBBD}"/>
              </a:ext>
            </a:extLst>
          </p:cNvPr>
          <p:cNvGraphicFramePr>
            <a:graphicFrameLocks noGrp="1"/>
          </p:cNvGraphicFramePr>
          <p:nvPr>
            <p:extLst>
              <p:ext uri="{D42A27DB-BD31-4B8C-83A1-F6EECF244321}">
                <p14:modId xmlns:p14="http://schemas.microsoft.com/office/powerpoint/2010/main" val="3158295689"/>
              </p:ext>
            </p:extLst>
          </p:nvPr>
        </p:nvGraphicFramePr>
        <p:xfrm>
          <a:off x="2949388" y="3256678"/>
          <a:ext cx="1120588" cy="1112520"/>
        </p:xfrm>
        <a:graphic>
          <a:graphicData uri="http://schemas.openxmlformats.org/drawingml/2006/table">
            <a:tbl>
              <a:tblPr firstRow="1" bandRow="1">
                <a:tableStyleId>{5940675A-B579-460E-94D1-54222C63F5DA}</a:tableStyleId>
              </a:tblPr>
              <a:tblGrid>
                <a:gridCol w="367553">
                  <a:extLst>
                    <a:ext uri="{9D8B030D-6E8A-4147-A177-3AD203B41FA5}">
                      <a16:colId xmlns:a16="http://schemas.microsoft.com/office/drawing/2014/main" val="3008321492"/>
                    </a:ext>
                  </a:extLst>
                </a:gridCol>
                <a:gridCol w="383327">
                  <a:extLst>
                    <a:ext uri="{9D8B030D-6E8A-4147-A177-3AD203B41FA5}">
                      <a16:colId xmlns:a16="http://schemas.microsoft.com/office/drawing/2014/main" val="587535657"/>
                    </a:ext>
                  </a:extLst>
                </a:gridCol>
                <a:gridCol w="369708">
                  <a:extLst>
                    <a:ext uri="{9D8B030D-6E8A-4147-A177-3AD203B41FA5}">
                      <a16:colId xmlns:a16="http://schemas.microsoft.com/office/drawing/2014/main" val="2500393446"/>
                    </a:ext>
                  </a:extLst>
                </a:gridCol>
              </a:tblGrid>
              <a:tr h="370840">
                <a:tc>
                  <a:txBody>
                    <a:bodyPr/>
                    <a:lstStyle/>
                    <a:p>
                      <a:pPr algn="ctr"/>
                      <a:r>
                        <a:rPr lang="en-IN" dirty="0"/>
                        <a:t>x</a:t>
                      </a:r>
                    </a:p>
                  </a:txBody>
                  <a:tcPr>
                    <a:solidFill>
                      <a:schemeClr val="accent3">
                        <a:lumMod val="20000"/>
                        <a:lumOff val="80000"/>
                      </a:schemeClr>
                    </a:solidFill>
                  </a:tcPr>
                </a:tc>
                <a:tc>
                  <a:txBody>
                    <a:bodyPr/>
                    <a:lstStyle/>
                    <a:p>
                      <a:pPr algn="ctr"/>
                      <a:endParaRPr lang="en-IN"/>
                    </a:p>
                  </a:txBody>
                  <a:tcP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rgbClr val="C00000"/>
                          </a:solidFill>
                        </a:rPr>
                        <a:t>o</a:t>
                      </a:r>
                    </a:p>
                  </a:txBody>
                  <a:tcPr>
                    <a:solidFill>
                      <a:schemeClr val="accent3">
                        <a:lumMod val="20000"/>
                        <a:lumOff val="80000"/>
                      </a:schemeClr>
                    </a:solidFill>
                  </a:tcPr>
                </a:tc>
                <a:extLst>
                  <a:ext uri="{0D108BD9-81ED-4DB2-BD59-A6C34878D82A}">
                    <a16:rowId xmlns:a16="http://schemas.microsoft.com/office/drawing/2014/main" val="373049811"/>
                  </a:ext>
                </a:extLst>
              </a:tr>
              <a:tr h="370840">
                <a:tc>
                  <a:txBody>
                    <a:bodyPr/>
                    <a:lstStyle/>
                    <a:p>
                      <a:pPr algn="ctr"/>
                      <a:endParaRPr lang="en-IN"/>
                    </a:p>
                  </a:txBody>
                  <a:tcPr>
                    <a:solidFill>
                      <a:schemeClr val="accent3">
                        <a:lumMod val="20000"/>
                        <a:lumOff val="80000"/>
                      </a:schemeClr>
                    </a:solidFill>
                  </a:tcPr>
                </a:tc>
                <a:tc>
                  <a:txBody>
                    <a:bodyPr/>
                    <a:lstStyle/>
                    <a:p>
                      <a:pPr algn="ctr"/>
                      <a:r>
                        <a:rPr lang="en-IN" dirty="0"/>
                        <a:t>o</a:t>
                      </a:r>
                    </a:p>
                  </a:txBody>
                  <a:tcPr>
                    <a:solidFill>
                      <a:schemeClr val="accent3">
                        <a:lumMod val="20000"/>
                        <a:lumOff val="80000"/>
                      </a:schemeClr>
                    </a:solidFill>
                  </a:tcPr>
                </a:tc>
                <a:tc>
                  <a:txBody>
                    <a:bodyPr/>
                    <a:lstStyle/>
                    <a:p>
                      <a:pPr algn="ctr"/>
                      <a:r>
                        <a:rPr lang="en-IN" dirty="0"/>
                        <a:t>x</a:t>
                      </a:r>
                    </a:p>
                  </a:txBody>
                  <a:tcPr>
                    <a:solidFill>
                      <a:schemeClr val="accent3">
                        <a:lumMod val="20000"/>
                        <a:lumOff val="80000"/>
                      </a:schemeClr>
                    </a:solidFill>
                  </a:tcPr>
                </a:tc>
                <a:extLst>
                  <a:ext uri="{0D108BD9-81ED-4DB2-BD59-A6C34878D82A}">
                    <a16:rowId xmlns:a16="http://schemas.microsoft.com/office/drawing/2014/main" val="3473343607"/>
                  </a:ext>
                </a:extLst>
              </a:tr>
              <a:tr h="370840">
                <a:tc>
                  <a:txBody>
                    <a:bodyPr/>
                    <a:lstStyle/>
                    <a:p>
                      <a:pPr algn="ctr"/>
                      <a:endParaRPr lang="en-IN" dirty="0"/>
                    </a:p>
                  </a:txBody>
                  <a:tcPr>
                    <a:solidFill>
                      <a:schemeClr val="accent3">
                        <a:lumMod val="20000"/>
                        <a:lumOff val="80000"/>
                      </a:schemeClr>
                    </a:solidFill>
                  </a:tcPr>
                </a:tc>
                <a:tc>
                  <a:txBody>
                    <a:bodyPr/>
                    <a:lstStyle/>
                    <a:p>
                      <a:pPr algn="ctr"/>
                      <a:endParaRPr lang="en-IN"/>
                    </a:p>
                  </a:txBody>
                  <a:tcPr>
                    <a:solidFill>
                      <a:schemeClr val="accent3">
                        <a:lumMod val="20000"/>
                        <a:lumOff val="80000"/>
                      </a:schemeClr>
                    </a:solidFill>
                  </a:tcPr>
                </a:tc>
                <a:tc>
                  <a:txBody>
                    <a:bodyPr/>
                    <a:lstStyle/>
                    <a:p>
                      <a:pPr algn="ctr"/>
                      <a:endParaRPr lang="en-IN" dirty="0"/>
                    </a:p>
                  </a:txBody>
                  <a:tcPr>
                    <a:solidFill>
                      <a:schemeClr val="accent3">
                        <a:lumMod val="20000"/>
                        <a:lumOff val="80000"/>
                      </a:schemeClr>
                    </a:solidFill>
                  </a:tcPr>
                </a:tc>
                <a:extLst>
                  <a:ext uri="{0D108BD9-81ED-4DB2-BD59-A6C34878D82A}">
                    <a16:rowId xmlns:a16="http://schemas.microsoft.com/office/drawing/2014/main" val="1693559479"/>
                  </a:ext>
                </a:extLst>
              </a:tr>
            </a:tbl>
          </a:graphicData>
        </a:graphic>
      </p:graphicFrame>
      <p:graphicFrame>
        <p:nvGraphicFramePr>
          <p:cNvPr id="6" name="Table 5">
            <a:extLst>
              <a:ext uri="{FF2B5EF4-FFF2-40B4-BE49-F238E27FC236}">
                <a16:creationId xmlns:a16="http://schemas.microsoft.com/office/drawing/2014/main" id="{80C61C9C-58F5-8CC0-2039-E29882AD1B0B}"/>
              </a:ext>
            </a:extLst>
          </p:cNvPr>
          <p:cNvGraphicFramePr>
            <a:graphicFrameLocks noGrp="1"/>
          </p:cNvGraphicFramePr>
          <p:nvPr>
            <p:extLst>
              <p:ext uri="{D42A27DB-BD31-4B8C-83A1-F6EECF244321}">
                <p14:modId xmlns:p14="http://schemas.microsoft.com/office/powerpoint/2010/main" val="227571037"/>
              </p:ext>
            </p:extLst>
          </p:nvPr>
        </p:nvGraphicFramePr>
        <p:xfrm>
          <a:off x="4661647" y="3256678"/>
          <a:ext cx="1120588" cy="1112520"/>
        </p:xfrm>
        <a:graphic>
          <a:graphicData uri="http://schemas.openxmlformats.org/drawingml/2006/table">
            <a:tbl>
              <a:tblPr firstRow="1" bandRow="1">
                <a:tableStyleId>{5940675A-B579-460E-94D1-54222C63F5DA}</a:tableStyleId>
              </a:tblPr>
              <a:tblGrid>
                <a:gridCol w="367553">
                  <a:extLst>
                    <a:ext uri="{9D8B030D-6E8A-4147-A177-3AD203B41FA5}">
                      <a16:colId xmlns:a16="http://schemas.microsoft.com/office/drawing/2014/main" val="3008321492"/>
                    </a:ext>
                  </a:extLst>
                </a:gridCol>
                <a:gridCol w="383327">
                  <a:extLst>
                    <a:ext uri="{9D8B030D-6E8A-4147-A177-3AD203B41FA5}">
                      <a16:colId xmlns:a16="http://schemas.microsoft.com/office/drawing/2014/main" val="587535657"/>
                    </a:ext>
                  </a:extLst>
                </a:gridCol>
                <a:gridCol w="369708">
                  <a:extLst>
                    <a:ext uri="{9D8B030D-6E8A-4147-A177-3AD203B41FA5}">
                      <a16:colId xmlns:a16="http://schemas.microsoft.com/office/drawing/2014/main" val="2500393446"/>
                    </a:ext>
                  </a:extLst>
                </a:gridCol>
              </a:tblGrid>
              <a:tr h="370840">
                <a:tc>
                  <a:txBody>
                    <a:bodyPr/>
                    <a:lstStyle/>
                    <a:p>
                      <a:pPr algn="ctr"/>
                      <a:r>
                        <a:rPr lang="en-IN" dirty="0"/>
                        <a:t>x</a:t>
                      </a:r>
                    </a:p>
                  </a:txBody>
                  <a:tcPr>
                    <a:solidFill>
                      <a:schemeClr val="accent6">
                        <a:lumMod val="20000"/>
                        <a:lumOff val="80000"/>
                      </a:schemeClr>
                    </a:solidFill>
                  </a:tcPr>
                </a:tc>
                <a:tc>
                  <a:txBody>
                    <a:bodyPr/>
                    <a:lstStyle/>
                    <a:p>
                      <a:pPr algn="ctr"/>
                      <a:endParaRPr lang="en-IN"/>
                    </a:p>
                  </a:txBody>
                  <a:tcPr>
                    <a:solidFill>
                      <a:schemeClr val="accent6">
                        <a:lumMod val="20000"/>
                        <a:lumOff val="80000"/>
                      </a:schemeClr>
                    </a:solidFill>
                  </a:tcPr>
                </a:tc>
                <a:tc>
                  <a:txBody>
                    <a:bodyPr/>
                    <a:lstStyle/>
                    <a:p>
                      <a:pPr algn="ctr"/>
                      <a:endParaRPr lang="en-IN"/>
                    </a:p>
                  </a:txBody>
                  <a:tcPr>
                    <a:solidFill>
                      <a:schemeClr val="accent6">
                        <a:lumMod val="20000"/>
                        <a:lumOff val="80000"/>
                      </a:schemeClr>
                    </a:solidFill>
                  </a:tcPr>
                </a:tc>
                <a:extLst>
                  <a:ext uri="{0D108BD9-81ED-4DB2-BD59-A6C34878D82A}">
                    <a16:rowId xmlns:a16="http://schemas.microsoft.com/office/drawing/2014/main" val="373049811"/>
                  </a:ext>
                </a:extLst>
              </a:tr>
              <a:tr h="370840">
                <a:tc>
                  <a:txBody>
                    <a:bodyPr/>
                    <a:lstStyle/>
                    <a:p>
                      <a:pPr algn="ctr"/>
                      <a:endParaRPr lang="en-IN"/>
                    </a:p>
                  </a:txBody>
                  <a:tcPr>
                    <a:solidFill>
                      <a:schemeClr val="accent6">
                        <a:lumMod val="20000"/>
                        <a:lumOff val="80000"/>
                      </a:schemeClr>
                    </a:solidFill>
                  </a:tcPr>
                </a:tc>
                <a:tc>
                  <a:txBody>
                    <a:bodyPr/>
                    <a:lstStyle/>
                    <a:p>
                      <a:pPr algn="ctr"/>
                      <a:r>
                        <a:rPr lang="en-IN" dirty="0"/>
                        <a:t>o</a:t>
                      </a:r>
                    </a:p>
                  </a:txBody>
                  <a:tcPr>
                    <a:solidFill>
                      <a:schemeClr val="accent6">
                        <a:lumMod val="20000"/>
                        <a:lumOff val="80000"/>
                      </a:schemeClr>
                    </a:solidFill>
                  </a:tcPr>
                </a:tc>
                <a:tc>
                  <a:txBody>
                    <a:bodyPr/>
                    <a:lstStyle/>
                    <a:p>
                      <a:pPr algn="ctr"/>
                      <a:r>
                        <a:rPr lang="en-IN" dirty="0"/>
                        <a:t>x</a:t>
                      </a:r>
                    </a:p>
                  </a:txBody>
                  <a:tcPr>
                    <a:solidFill>
                      <a:schemeClr val="accent6">
                        <a:lumMod val="20000"/>
                        <a:lumOff val="80000"/>
                      </a:schemeClr>
                    </a:solidFill>
                  </a:tcPr>
                </a:tc>
                <a:extLst>
                  <a:ext uri="{0D108BD9-81ED-4DB2-BD59-A6C34878D82A}">
                    <a16:rowId xmlns:a16="http://schemas.microsoft.com/office/drawing/2014/main" val="3473343607"/>
                  </a:ext>
                </a:extLst>
              </a:tr>
              <a:tr h="370840">
                <a:tc>
                  <a:txBody>
                    <a:bodyPr/>
                    <a:lstStyle/>
                    <a:p>
                      <a:pPr algn="ctr"/>
                      <a:endParaRPr lang="en-IN" dirty="0"/>
                    </a:p>
                  </a:txBody>
                  <a:tcPr>
                    <a:solidFill>
                      <a:schemeClr val="accent6">
                        <a:lumMod val="20000"/>
                        <a:lumOff val="80000"/>
                      </a:schemeClr>
                    </a:solidFill>
                  </a:tcPr>
                </a:tc>
                <a:tc>
                  <a:txBody>
                    <a:bodyPr/>
                    <a:lstStyle/>
                    <a:p>
                      <a:pPr algn="ctr"/>
                      <a:endParaRPr lang="en-IN"/>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rgbClr val="C00000"/>
                          </a:solidFill>
                        </a:rPr>
                        <a:t>o</a:t>
                      </a:r>
                    </a:p>
                  </a:txBody>
                  <a:tcPr>
                    <a:solidFill>
                      <a:schemeClr val="accent6">
                        <a:lumMod val="20000"/>
                        <a:lumOff val="80000"/>
                      </a:schemeClr>
                    </a:solidFill>
                  </a:tcPr>
                </a:tc>
                <a:extLst>
                  <a:ext uri="{0D108BD9-81ED-4DB2-BD59-A6C34878D82A}">
                    <a16:rowId xmlns:a16="http://schemas.microsoft.com/office/drawing/2014/main" val="1693559479"/>
                  </a:ext>
                </a:extLst>
              </a:tr>
            </a:tbl>
          </a:graphicData>
        </a:graphic>
      </p:graphicFrame>
      <p:graphicFrame>
        <p:nvGraphicFramePr>
          <p:cNvPr id="7" name="Table 6">
            <a:extLst>
              <a:ext uri="{FF2B5EF4-FFF2-40B4-BE49-F238E27FC236}">
                <a16:creationId xmlns:a16="http://schemas.microsoft.com/office/drawing/2014/main" id="{03B90F6A-1CE7-5C15-7A68-79CE675F2A5A}"/>
              </a:ext>
            </a:extLst>
          </p:cNvPr>
          <p:cNvGraphicFramePr>
            <a:graphicFrameLocks noGrp="1"/>
          </p:cNvGraphicFramePr>
          <p:nvPr>
            <p:extLst>
              <p:ext uri="{D42A27DB-BD31-4B8C-83A1-F6EECF244321}">
                <p14:modId xmlns:p14="http://schemas.microsoft.com/office/powerpoint/2010/main" val="2485907869"/>
              </p:ext>
            </p:extLst>
          </p:nvPr>
        </p:nvGraphicFramePr>
        <p:xfrm>
          <a:off x="6373906" y="3256678"/>
          <a:ext cx="1120588" cy="1112520"/>
        </p:xfrm>
        <a:graphic>
          <a:graphicData uri="http://schemas.openxmlformats.org/drawingml/2006/table">
            <a:tbl>
              <a:tblPr firstRow="1" bandRow="1">
                <a:tableStyleId>{5940675A-B579-460E-94D1-54222C63F5DA}</a:tableStyleId>
              </a:tblPr>
              <a:tblGrid>
                <a:gridCol w="367553">
                  <a:extLst>
                    <a:ext uri="{9D8B030D-6E8A-4147-A177-3AD203B41FA5}">
                      <a16:colId xmlns:a16="http://schemas.microsoft.com/office/drawing/2014/main" val="3008321492"/>
                    </a:ext>
                  </a:extLst>
                </a:gridCol>
                <a:gridCol w="383327">
                  <a:extLst>
                    <a:ext uri="{9D8B030D-6E8A-4147-A177-3AD203B41FA5}">
                      <a16:colId xmlns:a16="http://schemas.microsoft.com/office/drawing/2014/main" val="587535657"/>
                    </a:ext>
                  </a:extLst>
                </a:gridCol>
                <a:gridCol w="369708">
                  <a:extLst>
                    <a:ext uri="{9D8B030D-6E8A-4147-A177-3AD203B41FA5}">
                      <a16:colId xmlns:a16="http://schemas.microsoft.com/office/drawing/2014/main" val="2500393446"/>
                    </a:ext>
                  </a:extLst>
                </a:gridCol>
              </a:tblGrid>
              <a:tr h="370840">
                <a:tc>
                  <a:txBody>
                    <a:bodyPr/>
                    <a:lstStyle/>
                    <a:p>
                      <a:pPr algn="ctr"/>
                      <a:r>
                        <a:rPr lang="en-IN" dirty="0"/>
                        <a:t>x</a:t>
                      </a:r>
                    </a:p>
                  </a:txBody>
                  <a:tcPr>
                    <a:solidFill>
                      <a:schemeClr val="accent2">
                        <a:lumMod val="20000"/>
                        <a:lumOff val="80000"/>
                      </a:schemeClr>
                    </a:solidFill>
                  </a:tcPr>
                </a:tc>
                <a:tc>
                  <a:txBody>
                    <a:bodyPr/>
                    <a:lstStyle/>
                    <a:p>
                      <a:pPr algn="ctr"/>
                      <a:endParaRPr lang="en-IN"/>
                    </a:p>
                  </a:txBody>
                  <a:tcPr>
                    <a:solidFill>
                      <a:schemeClr val="accent2">
                        <a:lumMod val="20000"/>
                        <a:lumOff val="80000"/>
                      </a:schemeClr>
                    </a:solidFill>
                  </a:tcPr>
                </a:tc>
                <a:tc>
                  <a:txBody>
                    <a:bodyPr/>
                    <a:lstStyle/>
                    <a:p>
                      <a:pPr algn="ctr"/>
                      <a:endParaRPr lang="en-IN" dirty="0"/>
                    </a:p>
                  </a:txBody>
                  <a:tcPr>
                    <a:solidFill>
                      <a:schemeClr val="accent2">
                        <a:lumMod val="20000"/>
                        <a:lumOff val="80000"/>
                      </a:schemeClr>
                    </a:solidFill>
                  </a:tcPr>
                </a:tc>
                <a:extLst>
                  <a:ext uri="{0D108BD9-81ED-4DB2-BD59-A6C34878D82A}">
                    <a16:rowId xmlns:a16="http://schemas.microsoft.com/office/drawing/2014/main" val="373049811"/>
                  </a:ext>
                </a:extLst>
              </a:tr>
              <a:tr h="370840">
                <a:tc>
                  <a:txBody>
                    <a:bodyPr/>
                    <a:lstStyle/>
                    <a:p>
                      <a:pPr algn="ctr"/>
                      <a:endParaRPr lang="en-IN"/>
                    </a:p>
                  </a:txBody>
                  <a:tcPr>
                    <a:solidFill>
                      <a:schemeClr val="accent2">
                        <a:lumMod val="20000"/>
                        <a:lumOff val="80000"/>
                      </a:schemeClr>
                    </a:solidFill>
                  </a:tcPr>
                </a:tc>
                <a:tc>
                  <a:txBody>
                    <a:bodyPr/>
                    <a:lstStyle/>
                    <a:p>
                      <a:pPr algn="ctr"/>
                      <a:r>
                        <a:rPr lang="en-IN" dirty="0"/>
                        <a:t>o</a:t>
                      </a:r>
                    </a:p>
                  </a:txBody>
                  <a:tcPr>
                    <a:solidFill>
                      <a:schemeClr val="accent2">
                        <a:lumMod val="20000"/>
                        <a:lumOff val="80000"/>
                      </a:schemeClr>
                    </a:solidFill>
                  </a:tcPr>
                </a:tc>
                <a:tc>
                  <a:txBody>
                    <a:bodyPr/>
                    <a:lstStyle/>
                    <a:p>
                      <a:pPr algn="ctr"/>
                      <a:r>
                        <a:rPr lang="en-IN" dirty="0"/>
                        <a:t>x</a:t>
                      </a:r>
                    </a:p>
                  </a:txBody>
                  <a:tcPr>
                    <a:solidFill>
                      <a:schemeClr val="accent2">
                        <a:lumMod val="20000"/>
                        <a:lumOff val="80000"/>
                      </a:schemeClr>
                    </a:solidFill>
                  </a:tcPr>
                </a:tc>
                <a:extLst>
                  <a:ext uri="{0D108BD9-81ED-4DB2-BD59-A6C34878D82A}">
                    <a16:rowId xmlns:a16="http://schemas.microsoft.com/office/drawing/2014/main" val="3473343607"/>
                  </a:ext>
                </a:extLst>
              </a:tr>
              <a:tr h="370840">
                <a:tc>
                  <a:txBody>
                    <a:bodyPr/>
                    <a:lstStyle/>
                    <a:p>
                      <a:pPr algn="ctr"/>
                      <a:endParaRPr lang="en-IN" dirty="0"/>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rgbClr val="C00000"/>
                          </a:solidFill>
                        </a:rPr>
                        <a:t>o</a:t>
                      </a:r>
                    </a:p>
                  </a:txBody>
                  <a:tcPr>
                    <a:solidFill>
                      <a:schemeClr val="accent2">
                        <a:lumMod val="20000"/>
                        <a:lumOff val="80000"/>
                      </a:schemeClr>
                    </a:solidFill>
                  </a:tcPr>
                </a:tc>
                <a:tc>
                  <a:txBody>
                    <a:bodyPr/>
                    <a:lstStyle/>
                    <a:p>
                      <a:pPr algn="ctr"/>
                      <a:endParaRPr lang="en-IN" dirty="0"/>
                    </a:p>
                  </a:txBody>
                  <a:tcPr>
                    <a:solidFill>
                      <a:schemeClr val="accent2">
                        <a:lumMod val="20000"/>
                        <a:lumOff val="80000"/>
                      </a:schemeClr>
                    </a:solidFill>
                  </a:tcPr>
                </a:tc>
                <a:extLst>
                  <a:ext uri="{0D108BD9-81ED-4DB2-BD59-A6C34878D82A}">
                    <a16:rowId xmlns:a16="http://schemas.microsoft.com/office/drawing/2014/main" val="1693559479"/>
                  </a:ext>
                </a:extLst>
              </a:tr>
            </a:tbl>
          </a:graphicData>
        </a:graphic>
      </p:graphicFrame>
      <p:graphicFrame>
        <p:nvGraphicFramePr>
          <p:cNvPr id="8" name="Table 7">
            <a:extLst>
              <a:ext uri="{FF2B5EF4-FFF2-40B4-BE49-F238E27FC236}">
                <a16:creationId xmlns:a16="http://schemas.microsoft.com/office/drawing/2014/main" id="{D4B43F52-DDC6-EEBB-FEA2-4200C2397DF6}"/>
              </a:ext>
            </a:extLst>
          </p:cNvPr>
          <p:cNvGraphicFramePr>
            <a:graphicFrameLocks noGrp="1"/>
          </p:cNvGraphicFramePr>
          <p:nvPr>
            <p:extLst>
              <p:ext uri="{D42A27DB-BD31-4B8C-83A1-F6EECF244321}">
                <p14:modId xmlns:p14="http://schemas.microsoft.com/office/powerpoint/2010/main" val="2846762348"/>
              </p:ext>
            </p:extLst>
          </p:nvPr>
        </p:nvGraphicFramePr>
        <p:xfrm>
          <a:off x="8086165" y="3256678"/>
          <a:ext cx="1120588" cy="1112520"/>
        </p:xfrm>
        <a:graphic>
          <a:graphicData uri="http://schemas.openxmlformats.org/drawingml/2006/table">
            <a:tbl>
              <a:tblPr firstRow="1" bandRow="1">
                <a:tableStyleId>{5940675A-B579-460E-94D1-54222C63F5DA}</a:tableStyleId>
              </a:tblPr>
              <a:tblGrid>
                <a:gridCol w="367553">
                  <a:extLst>
                    <a:ext uri="{9D8B030D-6E8A-4147-A177-3AD203B41FA5}">
                      <a16:colId xmlns:a16="http://schemas.microsoft.com/office/drawing/2014/main" val="3008321492"/>
                    </a:ext>
                  </a:extLst>
                </a:gridCol>
                <a:gridCol w="383327">
                  <a:extLst>
                    <a:ext uri="{9D8B030D-6E8A-4147-A177-3AD203B41FA5}">
                      <a16:colId xmlns:a16="http://schemas.microsoft.com/office/drawing/2014/main" val="587535657"/>
                    </a:ext>
                  </a:extLst>
                </a:gridCol>
                <a:gridCol w="369708">
                  <a:extLst>
                    <a:ext uri="{9D8B030D-6E8A-4147-A177-3AD203B41FA5}">
                      <a16:colId xmlns:a16="http://schemas.microsoft.com/office/drawing/2014/main" val="2500393446"/>
                    </a:ext>
                  </a:extLst>
                </a:gridCol>
              </a:tblGrid>
              <a:tr h="370840">
                <a:tc>
                  <a:txBody>
                    <a:bodyPr/>
                    <a:lstStyle/>
                    <a:p>
                      <a:pPr algn="ctr"/>
                      <a:r>
                        <a:rPr lang="en-IN" dirty="0"/>
                        <a:t>x</a:t>
                      </a:r>
                    </a:p>
                  </a:txBody>
                  <a:tcPr>
                    <a:solidFill>
                      <a:schemeClr val="accent5">
                        <a:lumMod val="20000"/>
                        <a:lumOff val="80000"/>
                      </a:schemeClr>
                    </a:solidFill>
                  </a:tcPr>
                </a:tc>
                <a:tc>
                  <a:txBody>
                    <a:bodyPr/>
                    <a:lstStyle/>
                    <a:p>
                      <a:pPr algn="ctr"/>
                      <a:endParaRPr lang="en-IN" dirty="0"/>
                    </a:p>
                  </a:txBody>
                  <a:tcPr>
                    <a:solidFill>
                      <a:schemeClr val="accent5">
                        <a:lumMod val="20000"/>
                        <a:lumOff val="80000"/>
                      </a:schemeClr>
                    </a:solidFill>
                  </a:tcPr>
                </a:tc>
                <a:tc>
                  <a:txBody>
                    <a:bodyPr/>
                    <a:lstStyle/>
                    <a:p>
                      <a:pPr algn="ctr"/>
                      <a:endParaRPr lang="en-IN"/>
                    </a:p>
                  </a:txBody>
                  <a:tcPr>
                    <a:solidFill>
                      <a:schemeClr val="accent5">
                        <a:lumMod val="20000"/>
                        <a:lumOff val="80000"/>
                      </a:schemeClr>
                    </a:solidFill>
                  </a:tcPr>
                </a:tc>
                <a:extLst>
                  <a:ext uri="{0D108BD9-81ED-4DB2-BD59-A6C34878D82A}">
                    <a16:rowId xmlns:a16="http://schemas.microsoft.com/office/drawing/2014/main" val="373049811"/>
                  </a:ext>
                </a:extLst>
              </a:tr>
              <a:tr h="370840">
                <a:tc>
                  <a:txBody>
                    <a:bodyPr/>
                    <a:lstStyle/>
                    <a:p>
                      <a:pPr algn="ctr"/>
                      <a:endParaRPr lang="en-IN"/>
                    </a:p>
                  </a:txBody>
                  <a:tcPr>
                    <a:solidFill>
                      <a:schemeClr val="accent5">
                        <a:lumMod val="20000"/>
                        <a:lumOff val="80000"/>
                      </a:schemeClr>
                    </a:solidFill>
                  </a:tcPr>
                </a:tc>
                <a:tc>
                  <a:txBody>
                    <a:bodyPr/>
                    <a:lstStyle/>
                    <a:p>
                      <a:pPr algn="ctr"/>
                      <a:r>
                        <a:rPr lang="en-IN" dirty="0"/>
                        <a:t>o</a:t>
                      </a:r>
                    </a:p>
                  </a:txBody>
                  <a:tcPr>
                    <a:solidFill>
                      <a:schemeClr val="accent5">
                        <a:lumMod val="20000"/>
                        <a:lumOff val="80000"/>
                      </a:schemeClr>
                    </a:solidFill>
                  </a:tcPr>
                </a:tc>
                <a:tc>
                  <a:txBody>
                    <a:bodyPr/>
                    <a:lstStyle/>
                    <a:p>
                      <a:pPr algn="ctr"/>
                      <a:r>
                        <a:rPr lang="en-IN" dirty="0"/>
                        <a:t>x</a:t>
                      </a:r>
                    </a:p>
                  </a:txBody>
                  <a:tcPr>
                    <a:solidFill>
                      <a:schemeClr val="accent5">
                        <a:lumMod val="20000"/>
                        <a:lumOff val="80000"/>
                      </a:schemeClr>
                    </a:solidFill>
                  </a:tcPr>
                </a:tc>
                <a:extLst>
                  <a:ext uri="{0D108BD9-81ED-4DB2-BD59-A6C34878D82A}">
                    <a16:rowId xmlns:a16="http://schemas.microsoft.com/office/drawing/2014/main" val="34733436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rgbClr val="C00000"/>
                          </a:solidFill>
                        </a:rPr>
                        <a:t>o</a:t>
                      </a:r>
                    </a:p>
                  </a:txBody>
                  <a:tcPr>
                    <a:solidFill>
                      <a:schemeClr val="accent5">
                        <a:lumMod val="20000"/>
                        <a:lumOff val="80000"/>
                      </a:schemeClr>
                    </a:solidFill>
                  </a:tcPr>
                </a:tc>
                <a:tc>
                  <a:txBody>
                    <a:bodyPr/>
                    <a:lstStyle/>
                    <a:p>
                      <a:pPr algn="ctr"/>
                      <a:endParaRPr lang="en-IN"/>
                    </a:p>
                  </a:txBody>
                  <a:tcPr>
                    <a:solidFill>
                      <a:schemeClr val="accent5">
                        <a:lumMod val="20000"/>
                        <a:lumOff val="80000"/>
                      </a:schemeClr>
                    </a:solidFill>
                  </a:tcPr>
                </a:tc>
                <a:tc>
                  <a:txBody>
                    <a:bodyPr/>
                    <a:lstStyle/>
                    <a:p>
                      <a:pPr algn="ctr"/>
                      <a:endParaRPr lang="en-IN" dirty="0"/>
                    </a:p>
                  </a:txBody>
                  <a:tcPr>
                    <a:solidFill>
                      <a:schemeClr val="accent5">
                        <a:lumMod val="20000"/>
                        <a:lumOff val="80000"/>
                      </a:schemeClr>
                    </a:solidFill>
                  </a:tcPr>
                </a:tc>
                <a:extLst>
                  <a:ext uri="{0D108BD9-81ED-4DB2-BD59-A6C34878D82A}">
                    <a16:rowId xmlns:a16="http://schemas.microsoft.com/office/drawing/2014/main" val="1693559479"/>
                  </a:ext>
                </a:extLst>
              </a:tr>
            </a:tbl>
          </a:graphicData>
        </a:graphic>
      </p:graphicFrame>
      <p:graphicFrame>
        <p:nvGraphicFramePr>
          <p:cNvPr id="9" name="Table 8">
            <a:extLst>
              <a:ext uri="{FF2B5EF4-FFF2-40B4-BE49-F238E27FC236}">
                <a16:creationId xmlns:a16="http://schemas.microsoft.com/office/drawing/2014/main" id="{FD90AA4F-2835-A4C5-7312-7A0732241AD7}"/>
              </a:ext>
            </a:extLst>
          </p:cNvPr>
          <p:cNvGraphicFramePr>
            <a:graphicFrameLocks noGrp="1"/>
          </p:cNvGraphicFramePr>
          <p:nvPr>
            <p:extLst>
              <p:ext uri="{D42A27DB-BD31-4B8C-83A1-F6EECF244321}">
                <p14:modId xmlns:p14="http://schemas.microsoft.com/office/powerpoint/2010/main" val="2702566121"/>
              </p:ext>
            </p:extLst>
          </p:nvPr>
        </p:nvGraphicFramePr>
        <p:xfrm>
          <a:off x="9798424" y="3256678"/>
          <a:ext cx="1120588" cy="1112520"/>
        </p:xfrm>
        <a:graphic>
          <a:graphicData uri="http://schemas.openxmlformats.org/drawingml/2006/table">
            <a:tbl>
              <a:tblPr firstRow="1" bandRow="1">
                <a:tableStyleId>{5940675A-B579-460E-94D1-54222C63F5DA}</a:tableStyleId>
              </a:tblPr>
              <a:tblGrid>
                <a:gridCol w="367553">
                  <a:extLst>
                    <a:ext uri="{9D8B030D-6E8A-4147-A177-3AD203B41FA5}">
                      <a16:colId xmlns:a16="http://schemas.microsoft.com/office/drawing/2014/main" val="3008321492"/>
                    </a:ext>
                  </a:extLst>
                </a:gridCol>
                <a:gridCol w="383327">
                  <a:extLst>
                    <a:ext uri="{9D8B030D-6E8A-4147-A177-3AD203B41FA5}">
                      <a16:colId xmlns:a16="http://schemas.microsoft.com/office/drawing/2014/main" val="587535657"/>
                    </a:ext>
                  </a:extLst>
                </a:gridCol>
                <a:gridCol w="369708">
                  <a:extLst>
                    <a:ext uri="{9D8B030D-6E8A-4147-A177-3AD203B41FA5}">
                      <a16:colId xmlns:a16="http://schemas.microsoft.com/office/drawing/2014/main" val="2500393446"/>
                    </a:ext>
                  </a:extLst>
                </a:gridCol>
              </a:tblGrid>
              <a:tr h="370840">
                <a:tc>
                  <a:txBody>
                    <a:bodyPr/>
                    <a:lstStyle/>
                    <a:p>
                      <a:pPr algn="ctr"/>
                      <a:r>
                        <a:rPr lang="en-IN" dirty="0"/>
                        <a:t>x</a:t>
                      </a:r>
                    </a:p>
                  </a:txBody>
                  <a:tcPr>
                    <a:solidFill>
                      <a:schemeClr val="accent4">
                        <a:lumMod val="20000"/>
                        <a:lumOff val="80000"/>
                      </a:schemeClr>
                    </a:solidFill>
                  </a:tcPr>
                </a:tc>
                <a:tc>
                  <a:txBody>
                    <a:bodyPr/>
                    <a:lstStyle/>
                    <a:p>
                      <a:pPr algn="ctr"/>
                      <a:endParaRPr lang="en-IN"/>
                    </a:p>
                  </a:txBody>
                  <a:tcPr>
                    <a:solidFill>
                      <a:schemeClr val="accent4">
                        <a:lumMod val="20000"/>
                        <a:lumOff val="80000"/>
                      </a:schemeClr>
                    </a:solidFill>
                  </a:tcPr>
                </a:tc>
                <a:tc>
                  <a:txBody>
                    <a:bodyPr/>
                    <a:lstStyle/>
                    <a:p>
                      <a:pPr algn="ctr"/>
                      <a:endParaRPr lang="en-IN"/>
                    </a:p>
                  </a:txBody>
                  <a:tcPr>
                    <a:solidFill>
                      <a:schemeClr val="accent4">
                        <a:lumMod val="20000"/>
                        <a:lumOff val="80000"/>
                      </a:schemeClr>
                    </a:solidFill>
                  </a:tcPr>
                </a:tc>
                <a:extLst>
                  <a:ext uri="{0D108BD9-81ED-4DB2-BD59-A6C34878D82A}">
                    <a16:rowId xmlns:a16="http://schemas.microsoft.com/office/drawing/2014/main" val="3730498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rgbClr val="C00000"/>
                          </a:solidFill>
                        </a:rPr>
                        <a:t>o</a:t>
                      </a:r>
                    </a:p>
                  </a:txBody>
                  <a:tcPr>
                    <a:solidFill>
                      <a:schemeClr val="accent4">
                        <a:lumMod val="20000"/>
                        <a:lumOff val="80000"/>
                      </a:schemeClr>
                    </a:solidFill>
                  </a:tcPr>
                </a:tc>
                <a:tc>
                  <a:txBody>
                    <a:bodyPr/>
                    <a:lstStyle/>
                    <a:p>
                      <a:pPr algn="ctr"/>
                      <a:r>
                        <a:rPr lang="en-IN" dirty="0"/>
                        <a:t>o</a:t>
                      </a:r>
                    </a:p>
                  </a:txBody>
                  <a:tcPr>
                    <a:solidFill>
                      <a:schemeClr val="accent4">
                        <a:lumMod val="20000"/>
                        <a:lumOff val="80000"/>
                      </a:schemeClr>
                    </a:solidFill>
                  </a:tcPr>
                </a:tc>
                <a:tc>
                  <a:txBody>
                    <a:bodyPr/>
                    <a:lstStyle/>
                    <a:p>
                      <a:pPr algn="ctr"/>
                      <a:r>
                        <a:rPr lang="en-IN" dirty="0"/>
                        <a:t>x</a:t>
                      </a:r>
                    </a:p>
                  </a:txBody>
                  <a:tcPr>
                    <a:solidFill>
                      <a:schemeClr val="accent4">
                        <a:lumMod val="20000"/>
                        <a:lumOff val="80000"/>
                      </a:schemeClr>
                    </a:solidFill>
                  </a:tcPr>
                </a:tc>
                <a:extLst>
                  <a:ext uri="{0D108BD9-81ED-4DB2-BD59-A6C34878D82A}">
                    <a16:rowId xmlns:a16="http://schemas.microsoft.com/office/drawing/2014/main" val="3473343607"/>
                  </a:ext>
                </a:extLst>
              </a:tr>
              <a:tr h="370840">
                <a:tc>
                  <a:txBody>
                    <a:bodyPr/>
                    <a:lstStyle/>
                    <a:p>
                      <a:pPr algn="ctr"/>
                      <a:endParaRPr lang="en-IN" dirty="0"/>
                    </a:p>
                  </a:txBody>
                  <a:tcPr>
                    <a:solidFill>
                      <a:schemeClr val="accent4">
                        <a:lumMod val="20000"/>
                        <a:lumOff val="80000"/>
                      </a:schemeClr>
                    </a:solidFill>
                  </a:tcPr>
                </a:tc>
                <a:tc>
                  <a:txBody>
                    <a:bodyPr/>
                    <a:lstStyle/>
                    <a:p>
                      <a:pPr algn="ctr"/>
                      <a:endParaRPr lang="en-IN"/>
                    </a:p>
                  </a:txBody>
                  <a:tcPr>
                    <a:solidFill>
                      <a:schemeClr val="accent4">
                        <a:lumMod val="20000"/>
                        <a:lumOff val="80000"/>
                      </a:schemeClr>
                    </a:solidFill>
                  </a:tcPr>
                </a:tc>
                <a:tc>
                  <a:txBody>
                    <a:bodyPr/>
                    <a:lstStyle/>
                    <a:p>
                      <a:pPr algn="ctr"/>
                      <a:endParaRPr lang="en-IN" dirty="0"/>
                    </a:p>
                  </a:txBody>
                  <a:tcPr>
                    <a:solidFill>
                      <a:schemeClr val="accent4">
                        <a:lumMod val="20000"/>
                        <a:lumOff val="80000"/>
                      </a:schemeClr>
                    </a:solidFill>
                  </a:tcPr>
                </a:tc>
                <a:extLst>
                  <a:ext uri="{0D108BD9-81ED-4DB2-BD59-A6C34878D82A}">
                    <a16:rowId xmlns:a16="http://schemas.microsoft.com/office/drawing/2014/main" val="1693559479"/>
                  </a:ext>
                </a:extLst>
              </a:tr>
            </a:tbl>
          </a:graphicData>
        </a:graphic>
      </p:graphicFrame>
      <p:sp>
        <p:nvSpPr>
          <p:cNvPr id="10" name="Rectangle: Rounded Corners 9">
            <a:extLst>
              <a:ext uri="{FF2B5EF4-FFF2-40B4-BE49-F238E27FC236}">
                <a16:creationId xmlns:a16="http://schemas.microsoft.com/office/drawing/2014/main" id="{749D20EF-7473-3CC1-E279-B2B0D2639F8F}"/>
              </a:ext>
            </a:extLst>
          </p:cNvPr>
          <p:cNvSpPr/>
          <p:nvPr/>
        </p:nvSpPr>
        <p:spPr>
          <a:xfrm>
            <a:off x="1598808" y="5133216"/>
            <a:ext cx="8378910" cy="8874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CB2F1CF-08BF-E601-FC03-EE6F4762E4EA}"/>
              </a:ext>
            </a:extLst>
          </p:cNvPr>
          <p:cNvSpPr/>
          <p:nvPr/>
        </p:nvSpPr>
        <p:spPr>
          <a:xfrm>
            <a:off x="1854123" y="4999471"/>
            <a:ext cx="1326777" cy="26749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Summary</a:t>
            </a:r>
          </a:p>
        </p:txBody>
      </p:sp>
      <p:sp>
        <p:nvSpPr>
          <p:cNvPr id="12" name="TextBox 11">
            <a:extLst>
              <a:ext uri="{FF2B5EF4-FFF2-40B4-BE49-F238E27FC236}">
                <a16:creationId xmlns:a16="http://schemas.microsoft.com/office/drawing/2014/main" id="{26F21FDD-5AA8-5E82-09AA-BF1721876053}"/>
              </a:ext>
            </a:extLst>
          </p:cNvPr>
          <p:cNvSpPr txBox="1"/>
          <p:nvPr/>
        </p:nvSpPr>
        <p:spPr>
          <a:xfrm>
            <a:off x="2064448" y="5369030"/>
            <a:ext cx="7161813" cy="523220"/>
          </a:xfrm>
          <a:prstGeom prst="rect">
            <a:avLst/>
          </a:prstGeom>
          <a:noFill/>
        </p:spPr>
        <p:txBody>
          <a:bodyPr wrap="square" rtlCol="0">
            <a:spAutoFit/>
          </a:bodyPr>
          <a:lstStyle/>
          <a:p>
            <a:pPr marL="285750" indent="-285750">
              <a:buFont typeface="Wingdings" panose="05000000000000000000" pitchFamily="2" charset="2"/>
              <a:buChar char="§"/>
            </a:pPr>
            <a:r>
              <a:rPr lang="en-IN" sz="1400" dirty="0"/>
              <a:t>Learning is solely based on exploration and reward</a:t>
            </a:r>
          </a:p>
          <a:p>
            <a:pPr marL="285750" indent="-285750">
              <a:buFont typeface="Wingdings" panose="05000000000000000000" pitchFamily="2" charset="2"/>
              <a:buChar char="§"/>
            </a:pPr>
            <a:r>
              <a:rPr lang="en-IN" sz="1400" dirty="0"/>
              <a:t>Learning what to do and how to map situations to actions so as to maximise reward</a:t>
            </a:r>
          </a:p>
        </p:txBody>
      </p:sp>
      <p:cxnSp>
        <p:nvCxnSpPr>
          <p:cNvPr id="18" name="Straight Connector 17">
            <a:extLst>
              <a:ext uri="{FF2B5EF4-FFF2-40B4-BE49-F238E27FC236}">
                <a16:creationId xmlns:a16="http://schemas.microsoft.com/office/drawing/2014/main" id="{B256C436-EA37-4025-BEE2-A284B3D55306}"/>
              </a:ext>
            </a:extLst>
          </p:cNvPr>
          <p:cNvCxnSpPr/>
          <p:nvPr/>
        </p:nvCxnSpPr>
        <p:spPr>
          <a:xfrm>
            <a:off x="6096000" y="2253528"/>
            <a:ext cx="0" cy="421341"/>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7110ED1-4927-4329-F4DC-977610CD3AEA}"/>
              </a:ext>
            </a:extLst>
          </p:cNvPr>
          <p:cNvCxnSpPr/>
          <p:nvPr/>
        </p:nvCxnSpPr>
        <p:spPr>
          <a:xfrm>
            <a:off x="1854123" y="2671480"/>
            <a:ext cx="8518042"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1B79040-FFC9-C8E6-849F-FCC629D2A8B7}"/>
              </a:ext>
            </a:extLst>
          </p:cNvPr>
          <p:cNvCxnSpPr/>
          <p:nvPr/>
        </p:nvCxnSpPr>
        <p:spPr>
          <a:xfrm>
            <a:off x="1863088" y="2671480"/>
            <a:ext cx="0" cy="45720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FC6B08-239E-B606-7368-DE0189DD0D57}"/>
              </a:ext>
            </a:extLst>
          </p:cNvPr>
          <p:cNvCxnSpPr/>
          <p:nvPr/>
        </p:nvCxnSpPr>
        <p:spPr>
          <a:xfrm>
            <a:off x="3512594" y="2671480"/>
            <a:ext cx="0" cy="45720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7182948-1306-B29C-39AA-59756F96E643}"/>
              </a:ext>
            </a:extLst>
          </p:cNvPr>
          <p:cNvCxnSpPr/>
          <p:nvPr/>
        </p:nvCxnSpPr>
        <p:spPr>
          <a:xfrm>
            <a:off x="5206923" y="2671480"/>
            <a:ext cx="0" cy="45720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A019B8F-24DD-29D6-3890-119CA5DCF838}"/>
              </a:ext>
            </a:extLst>
          </p:cNvPr>
          <p:cNvCxnSpPr/>
          <p:nvPr/>
        </p:nvCxnSpPr>
        <p:spPr>
          <a:xfrm>
            <a:off x="6937111" y="2671480"/>
            <a:ext cx="0" cy="45720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504A446-61B3-EF16-206C-C40CA09BAE34}"/>
              </a:ext>
            </a:extLst>
          </p:cNvPr>
          <p:cNvCxnSpPr/>
          <p:nvPr/>
        </p:nvCxnSpPr>
        <p:spPr>
          <a:xfrm>
            <a:off x="8640405" y="2671480"/>
            <a:ext cx="0" cy="45720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1F6CE3-9073-3AC4-A2B2-74E92CBE5710}"/>
              </a:ext>
            </a:extLst>
          </p:cNvPr>
          <p:cNvCxnSpPr/>
          <p:nvPr/>
        </p:nvCxnSpPr>
        <p:spPr>
          <a:xfrm>
            <a:off x="10372165" y="2671480"/>
            <a:ext cx="0" cy="45720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90F1B678-0986-FA25-B2F2-41E42A357880}"/>
              </a:ext>
            </a:extLst>
          </p:cNvPr>
          <p:cNvSpPr txBox="1">
            <a:spLocks/>
          </p:cNvSpPr>
          <p:nvPr/>
        </p:nvSpPr>
        <p:spPr>
          <a:xfrm>
            <a:off x="1524000" y="141288"/>
            <a:ext cx="9144000" cy="392112"/>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accent1"/>
                </a:solidFill>
              </a:rPr>
              <a:t>Reinforcement Learning</a:t>
            </a:r>
            <a:endParaRPr lang="en-IN" dirty="0">
              <a:solidFill>
                <a:schemeClr val="accent1"/>
              </a:solidFill>
            </a:endParaRPr>
          </a:p>
        </p:txBody>
      </p:sp>
      <p:sp>
        <p:nvSpPr>
          <p:cNvPr id="31" name="Rectangle 30">
            <a:extLst>
              <a:ext uri="{FF2B5EF4-FFF2-40B4-BE49-F238E27FC236}">
                <a16:creationId xmlns:a16="http://schemas.microsoft.com/office/drawing/2014/main" id="{28B94199-5990-11D0-319F-562C2FBD303E}"/>
              </a:ext>
            </a:extLst>
          </p:cNvPr>
          <p:cNvSpPr/>
          <p:nvPr/>
        </p:nvSpPr>
        <p:spPr>
          <a:xfrm>
            <a:off x="4983590" y="525008"/>
            <a:ext cx="2215853" cy="30099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Example: Tic-Tac-Toe</a:t>
            </a:r>
          </a:p>
        </p:txBody>
      </p:sp>
    </p:spTree>
    <p:extLst>
      <p:ext uri="{BB962C8B-B14F-4D97-AF65-F5344CB8AC3E}">
        <p14:creationId xmlns:p14="http://schemas.microsoft.com/office/powerpoint/2010/main" val="99247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Reinforcement Learning Applications</a:t>
            </a:r>
            <a:endParaRPr lang="en-IN" dirty="0">
              <a:solidFill>
                <a:schemeClr val="accent1"/>
              </a:solidFill>
            </a:endParaRPr>
          </a:p>
        </p:txBody>
      </p:sp>
      <p:pic>
        <p:nvPicPr>
          <p:cNvPr id="3074" name="Picture 2" descr="Google turns game of Go into massive AI-vs-human spectacle - CNET">
            <a:extLst>
              <a:ext uri="{FF2B5EF4-FFF2-40B4-BE49-F238E27FC236}">
                <a16:creationId xmlns:a16="http://schemas.microsoft.com/office/drawing/2014/main" id="{44D0FDC6-8772-B02F-54BB-AE33F4EBE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660" y="1765207"/>
            <a:ext cx="2952750" cy="1552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430ECB-7D93-F3DD-D9CA-65C47C6A01A6}"/>
              </a:ext>
            </a:extLst>
          </p:cNvPr>
          <p:cNvSpPr txBox="1"/>
          <p:nvPr/>
        </p:nvSpPr>
        <p:spPr>
          <a:xfrm>
            <a:off x="726141" y="3766536"/>
            <a:ext cx="3027269" cy="1569660"/>
          </a:xfrm>
          <a:prstGeom prst="rect">
            <a:avLst/>
          </a:prstGeom>
          <a:noFill/>
        </p:spPr>
        <p:txBody>
          <a:bodyPr wrap="square">
            <a:spAutoFit/>
          </a:bodyPr>
          <a:lstStyle/>
          <a:p>
            <a:r>
              <a:rPr lang="en-IN" sz="1600" dirty="0"/>
              <a:t>Reinforcement Learning based AlphaGo program went on to beat a 9-dan (the highest rank) professional Go player in 2016, and the #1-ranked Go player in the world in May 2017.</a:t>
            </a:r>
          </a:p>
        </p:txBody>
      </p:sp>
      <p:pic>
        <p:nvPicPr>
          <p:cNvPr id="3076" name="Picture 4" descr="Robotics | Free Full-Text | Reinforcement Learning for Pick and Place  Operations in Robotics: A Survey">
            <a:extLst>
              <a:ext uri="{FF2B5EF4-FFF2-40B4-BE49-F238E27FC236}">
                <a16:creationId xmlns:a16="http://schemas.microsoft.com/office/drawing/2014/main" id="{12FC84B4-B075-D0DF-CC35-1698F2190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373" y="1765207"/>
            <a:ext cx="3301253" cy="15525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E5F2A2-AE47-6657-FD17-5AAE08436673}"/>
              </a:ext>
            </a:extLst>
          </p:cNvPr>
          <p:cNvSpPr txBox="1"/>
          <p:nvPr/>
        </p:nvSpPr>
        <p:spPr>
          <a:xfrm>
            <a:off x="4395508" y="3796553"/>
            <a:ext cx="3421716" cy="1077218"/>
          </a:xfrm>
          <a:prstGeom prst="rect">
            <a:avLst/>
          </a:prstGeom>
          <a:noFill/>
        </p:spPr>
        <p:txBody>
          <a:bodyPr wrap="square">
            <a:spAutoFit/>
          </a:bodyPr>
          <a:lstStyle/>
          <a:p>
            <a:r>
              <a:rPr lang="en-IN" sz="1600" dirty="0"/>
              <a:t>Reinforcement learning offers to robotics a framework and set of tools for the design of sophisticated and hard-to-engineer behaviours.</a:t>
            </a:r>
          </a:p>
        </p:txBody>
      </p:sp>
      <p:sp>
        <p:nvSpPr>
          <p:cNvPr id="8" name="TextBox 7">
            <a:extLst>
              <a:ext uri="{FF2B5EF4-FFF2-40B4-BE49-F238E27FC236}">
                <a16:creationId xmlns:a16="http://schemas.microsoft.com/office/drawing/2014/main" id="{E63BFBA0-BB8C-3861-AAC5-102241B241D4}"/>
              </a:ext>
            </a:extLst>
          </p:cNvPr>
          <p:cNvSpPr txBox="1"/>
          <p:nvPr/>
        </p:nvSpPr>
        <p:spPr>
          <a:xfrm>
            <a:off x="8438591" y="3766536"/>
            <a:ext cx="3421716" cy="830997"/>
          </a:xfrm>
          <a:prstGeom prst="rect">
            <a:avLst/>
          </a:prstGeom>
          <a:noFill/>
        </p:spPr>
        <p:txBody>
          <a:bodyPr wrap="square">
            <a:spAutoFit/>
          </a:bodyPr>
          <a:lstStyle/>
          <a:p>
            <a:r>
              <a:rPr lang="en-IN" sz="1600" dirty="0"/>
              <a:t>When it comes to making decisions for Self Driving technology, we use deep reinforcement learning (DRL).</a:t>
            </a:r>
          </a:p>
        </p:txBody>
      </p:sp>
      <p:pic>
        <p:nvPicPr>
          <p:cNvPr id="3078" name="Picture 6" descr="Berkeley DeepDrive | We seek to merge deep learning with automotive  perception and bring computer vision technology to the forefront.">
            <a:extLst>
              <a:ext uri="{FF2B5EF4-FFF2-40B4-BE49-F238E27FC236}">
                <a16:creationId xmlns:a16="http://schemas.microsoft.com/office/drawing/2014/main" id="{377F4E34-1DCC-BEA7-7627-373C82D54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9321" y="1765207"/>
            <a:ext cx="3162300" cy="155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0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E4D44D-9695-130B-E8F9-D0577AB035EC}"/>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410703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428159"/>
            <a:ext cx="9144000" cy="392112"/>
          </a:xfrm>
        </p:spPr>
        <p:txBody>
          <a:bodyPr>
            <a:normAutofit fontScale="90000"/>
          </a:bodyPr>
          <a:lstStyle/>
          <a:p>
            <a:r>
              <a:rPr lang="en-IN" sz="2800" dirty="0">
                <a:solidFill>
                  <a:schemeClr val="accent1"/>
                </a:solidFill>
              </a:rPr>
              <a:t>Agenda</a:t>
            </a:r>
            <a:endParaRPr lang="en-IN" dirty="0">
              <a:solidFill>
                <a:schemeClr val="accent1"/>
              </a:solidFill>
            </a:endParaRPr>
          </a:p>
        </p:txBody>
      </p:sp>
      <p:sp>
        <p:nvSpPr>
          <p:cNvPr id="3" name="TextBox 2">
            <a:extLst>
              <a:ext uri="{FF2B5EF4-FFF2-40B4-BE49-F238E27FC236}">
                <a16:creationId xmlns:a16="http://schemas.microsoft.com/office/drawing/2014/main" id="{DC53EDB6-6880-7CD7-6191-5A0EE40C79B1}"/>
              </a:ext>
            </a:extLst>
          </p:cNvPr>
          <p:cNvSpPr txBox="1"/>
          <p:nvPr/>
        </p:nvSpPr>
        <p:spPr>
          <a:xfrm>
            <a:off x="1631576" y="2552307"/>
            <a:ext cx="4186518" cy="1477328"/>
          </a:xfrm>
          <a:prstGeom prst="rect">
            <a:avLst/>
          </a:prstGeom>
          <a:noFill/>
        </p:spPr>
        <p:txBody>
          <a:bodyPr wrap="square" rtlCol="0">
            <a:spAutoFit/>
          </a:bodyPr>
          <a:lstStyle/>
          <a:p>
            <a:pPr marL="285750" indent="-285750">
              <a:buFont typeface="Arial" panose="020B0604020202020204" pitchFamily="34" charset="0"/>
              <a:buChar char="•"/>
            </a:pPr>
            <a:r>
              <a:rPr lang="en-IN" dirty="0"/>
              <a:t>Paradigms in Machine Learning</a:t>
            </a:r>
          </a:p>
          <a:p>
            <a:pPr marL="285750" indent="-285750">
              <a:buFont typeface="Arial" panose="020B0604020202020204" pitchFamily="34" charset="0"/>
              <a:buChar char="•"/>
            </a:pPr>
            <a:r>
              <a:rPr lang="en-IN" dirty="0"/>
              <a:t>Supervised Learning</a:t>
            </a:r>
          </a:p>
          <a:p>
            <a:pPr marL="285750" indent="-285750">
              <a:buFont typeface="Arial" panose="020B0604020202020204" pitchFamily="34" charset="0"/>
              <a:buChar char="•"/>
            </a:pPr>
            <a:r>
              <a:rPr lang="en-IN" dirty="0"/>
              <a:t>Unsupervised Learning</a:t>
            </a:r>
          </a:p>
          <a:p>
            <a:pPr marL="285750" indent="-285750">
              <a:buFont typeface="Arial" panose="020B0604020202020204" pitchFamily="34" charset="0"/>
              <a:buChar char="•"/>
            </a:pPr>
            <a:r>
              <a:rPr lang="en-IN" dirty="0"/>
              <a:t>Semi-Supervised Learning</a:t>
            </a:r>
          </a:p>
          <a:p>
            <a:pPr marL="285750" indent="-285750">
              <a:buFont typeface="Arial" panose="020B0604020202020204" pitchFamily="34" charset="0"/>
              <a:buChar char="•"/>
            </a:pPr>
            <a:r>
              <a:rPr lang="en-IN" dirty="0"/>
              <a:t>Reinforcement Learning</a:t>
            </a:r>
          </a:p>
        </p:txBody>
      </p:sp>
    </p:spTree>
    <p:extLst>
      <p:ext uri="{BB962C8B-B14F-4D97-AF65-F5344CB8AC3E}">
        <p14:creationId xmlns:p14="http://schemas.microsoft.com/office/powerpoint/2010/main" val="288836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ML Paradigms</a:t>
            </a:r>
            <a:endParaRPr lang="en-IN" dirty="0">
              <a:solidFill>
                <a:schemeClr val="accent1"/>
              </a:solidFill>
            </a:endParaRPr>
          </a:p>
        </p:txBody>
      </p:sp>
      <p:sp>
        <p:nvSpPr>
          <p:cNvPr id="3" name="Rectangle: Rounded Corners 2">
            <a:extLst>
              <a:ext uri="{FF2B5EF4-FFF2-40B4-BE49-F238E27FC236}">
                <a16:creationId xmlns:a16="http://schemas.microsoft.com/office/drawing/2014/main" id="{F0C1FAB2-C2C6-CDC2-988C-CD81725E35AC}"/>
              </a:ext>
            </a:extLst>
          </p:cNvPr>
          <p:cNvSpPr/>
          <p:nvPr/>
        </p:nvSpPr>
        <p:spPr>
          <a:xfrm>
            <a:off x="4805082" y="806823"/>
            <a:ext cx="2581835" cy="484094"/>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Machine Learning</a:t>
            </a:r>
          </a:p>
        </p:txBody>
      </p:sp>
      <p:sp>
        <p:nvSpPr>
          <p:cNvPr id="4" name="Rectangle 3">
            <a:extLst>
              <a:ext uri="{FF2B5EF4-FFF2-40B4-BE49-F238E27FC236}">
                <a16:creationId xmlns:a16="http://schemas.microsoft.com/office/drawing/2014/main" id="{EB3AE05C-D10B-4734-6637-41074F002921}"/>
              </a:ext>
            </a:extLst>
          </p:cNvPr>
          <p:cNvSpPr/>
          <p:nvPr/>
        </p:nvSpPr>
        <p:spPr>
          <a:xfrm>
            <a:off x="484094" y="2088775"/>
            <a:ext cx="2402541" cy="461682"/>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Supervised Learning</a:t>
            </a:r>
          </a:p>
        </p:txBody>
      </p:sp>
      <p:sp>
        <p:nvSpPr>
          <p:cNvPr id="5" name="Rectangle 4">
            <a:extLst>
              <a:ext uri="{FF2B5EF4-FFF2-40B4-BE49-F238E27FC236}">
                <a16:creationId xmlns:a16="http://schemas.microsoft.com/office/drawing/2014/main" id="{12136318-415F-0343-0233-F807109A9EBC}"/>
              </a:ext>
            </a:extLst>
          </p:cNvPr>
          <p:cNvSpPr/>
          <p:nvPr/>
        </p:nvSpPr>
        <p:spPr>
          <a:xfrm>
            <a:off x="3406588" y="2088775"/>
            <a:ext cx="2402541" cy="461682"/>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Unsupervised Learning</a:t>
            </a:r>
          </a:p>
        </p:txBody>
      </p:sp>
      <p:sp>
        <p:nvSpPr>
          <p:cNvPr id="6" name="Rectangle 5">
            <a:extLst>
              <a:ext uri="{FF2B5EF4-FFF2-40B4-BE49-F238E27FC236}">
                <a16:creationId xmlns:a16="http://schemas.microsoft.com/office/drawing/2014/main" id="{D5A6B991-BD6C-3D86-50F0-0D6E6BF6DCCF}"/>
              </a:ext>
            </a:extLst>
          </p:cNvPr>
          <p:cNvSpPr/>
          <p:nvPr/>
        </p:nvSpPr>
        <p:spPr>
          <a:xfrm>
            <a:off x="9251576" y="2088775"/>
            <a:ext cx="2402541" cy="461682"/>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Reinforcement Learning</a:t>
            </a:r>
          </a:p>
        </p:txBody>
      </p:sp>
      <p:sp>
        <p:nvSpPr>
          <p:cNvPr id="7" name="Rectangle 6">
            <a:extLst>
              <a:ext uri="{FF2B5EF4-FFF2-40B4-BE49-F238E27FC236}">
                <a16:creationId xmlns:a16="http://schemas.microsoft.com/office/drawing/2014/main" id="{73744944-6E98-2982-5C19-65C59B365344}"/>
              </a:ext>
            </a:extLst>
          </p:cNvPr>
          <p:cNvSpPr/>
          <p:nvPr/>
        </p:nvSpPr>
        <p:spPr>
          <a:xfrm>
            <a:off x="6329082" y="2088775"/>
            <a:ext cx="2402541" cy="461682"/>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Semi-supervised Learning</a:t>
            </a:r>
          </a:p>
        </p:txBody>
      </p:sp>
      <p:sp>
        <p:nvSpPr>
          <p:cNvPr id="8" name="TextBox 7">
            <a:extLst>
              <a:ext uri="{FF2B5EF4-FFF2-40B4-BE49-F238E27FC236}">
                <a16:creationId xmlns:a16="http://schemas.microsoft.com/office/drawing/2014/main" id="{14060608-6866-BBDF-920D-FDE558B5EA1F}"/>
              </a:ext>
            </a:extLst>
          </p:cNvPr>
          <p:cNvSpPr txBox="1"/>
          <p:nvPr/>
        </p:nvSpPr>
        <p:spPr>
          <a:xfrm>
            <a:off x="484094" y="2617692"/>
            <a:ext cx="2339788" cy="1169551"/>
          </a:xfrm>
          <a:prstGeom prst="rect">
            <a:avLst/>
          </a:prstGeom>
          <a:noFill/>
        </p:spPr>
        <p:txBody>
          <a:bodyPr wrap="square" rtlCol="0">
            <a:spAutoFit/>
          </a:bodyPr>
          <a:lstStyle/>
          <a:p>
            <a:r>
              <a:rPr lang="en-IN" sz="1400" b="1" dirty="0"/>
              <a:t>Mapping input to output</a:t>
            </a:r>
          </a:p>
          <a:p>
            <a:pPr marL="285750" indent="-285750">
              <a:buFont typeface="Wingdings" panose="05000000000000000000" pitchFamily="2" charset="2"/>
              <a:buChar char="§"/>
            </a:pPr>
            <a:r>
              <a:rPr lang="en-IN" sz="1400" dirty="0"/>
              <a:t>Classification</a:t>
            </a:r>
          </a:p>
          <a:p>
            <a:pPr marL="285750" indent="-285750">
              <a:buFont typeface="Wingdings" panose="05000000000000000000" pitchFamily="2" charset="2"/>
              <a:buChar char="§"/>
            </a:pPr>
            <a:r>
              <a:rPr lang="en-IN" sz="1400" dirty="0"/>
              <a:t>Regression</a:t>
            </a:r>
          </a:p>
          <a:p>
            <a:pPr marL="285750" indent="-285750">
              <a:buFont typeface="Wingdings" panose="05000000000000000000" pitchFamily="2" charset="2"/>
              <a:buChar char="§"/>
            </a:pPr>
            <a:r>
              <a:rPr lang="en-IN" sz="1400" dirty="0"/>
              <a:t>Retrieval</a:t>
            </a:r>
          </a:p>
          <a:p>
            <a:pPr marL="285750" indent="-285750">
              <a:buFont typeface="Wingdings" panose="05000000000000000000" pitchFamily="2" charset="2"/>
              <a:buChar char="§"/>
            </a:pPr>
            <a:r>
              <a:rPr lang="en-IN" sz="1400" dirty="0"/>
              <a:t>Recommendation</a:t>
            </a:r>
          </a:p>
        </p:txBody>
      </p:sp>
      <p:sp>
        <p:nvSpPr>
          <p:cNvPr id="9" name="TextBox 8">
            <a:extLst>
              <a:ext uri="{FF2B5EF4-FFF2-40B4-BE49-F238E27FC236}">
                <a16:creationId xmlns:a16="http://schemas.microsoft.com/office/drawing/2014/main" id="{2C6EEE2E-763A-0E83-C1D2-F0F0FCDF8947}"/>
              </a:ext>
            </a:extLst>
          </p:cNvPr>
          <p:cNvSpPr txBox="1"/>
          <p:nvPr/>
        </p:nvSpPr>
        <p:spPr>
          <a:xfrm>
            <a:off x="3316941" y="2617692"/>
            <a:ext cx="2339788" cy="1384995"/>
          </a:xfrm>
          <a:prstGeom prst="rect">
            <a:avLst/>
          </a:prstGeom>
          <a:noFill/>
        </p:spPr>
        <p:txBody>
          <a:bodyPr wrap="square" rtlCol="0">
            <a:spAutoFit/>
          </a:bodyPr>
          <a:lstStyle/>
          <a:p>
            <a:r>
              <a:rPr lang="en-IN" sz="1400" b="1" dirty="0"/>
              <a:t>Finding structure in data</a:t>
            </a:r>
          </a:p>
          <a:p>
            <a:pPr marL="285750" indent="-285750">
              <a:buFont typeface="Wingdings" panose="05000000000000000000" pitchFamily="2" charset="2"/>
              <a:buChar char="§"/>
            </a:pPr>
            <a:r>
              <a:rPr lang="en-IN" sz="1400" dirty="0"/>
              <a:t>Clustering</a:t>
            </a:r>
          </a:p>
          <a:p>
            <a:pPr marL="285750" indent="-285750">
              <a:buFont typeface="Wingdings" panose="05000000000000000000" pitchFamily="2" charset="2"/>
              <a:buChar char="§"/>
            </a:pPr>
            <a:r>
              <a:rPr lang="en-IN" sz="1400" dirty="0"/>
              <a:t>Density estimation</a:t>
            </a:r>
          </a:p>
          <a:p>
            <a:pPr marL="285750" indent="-285750">
              <a:buFont typeface="Wingdings" panose="05000000000000000000" pitchFamily="2" charset="2"/>
              <a:buChar char="§"/>
            </a:pPr>
            <a:r>
              <a:rPr lang="en-IN" sz="1400" dirty="0"/>
              <a:t>Manifold learning</a:t>
            </a:r>
          </a:p>
          <a:p>
            <a:pPr marL="285750" indent="-285750">
              <a:buFont typeface="Wingdings" panose="05000000000000000000" pitchFamily="2" charset="2"/>
              <a:buChar char="§"/>
            </a:pPr>
            <a:r>
              <a:rPr lang="en-IN" sz="1400" dirty="0"/>
              <a:t>Pattern recognition</a:t>
            </a:r>
          </a:p>
          <a:p>
            <a:pPr marL="285750" indent="-285750">
              <a:buFont typeface="Wingdings" panose="05000000000000000000" pitchFamily="2" charset="2"/>
              <a:buChar char="§"/>
            </a:pPr>
            <a:r>
              <a:rPr lang="en-IN" sz="1400" dirty="0"/>
              <a:t>Market basket analysis</a:t>
            </a:r>
          </a:p>
        </p:txBody>
      </p:sp>
      <p:sp>
        <p:nvSpPr>
          <p:cNvPr id="10" name="TextBox 9">
            <a:extLst>
              <a:ext uri="{FF2B5EF4-FFF2-40B4-BE49-F238E27FC236}">
                <a16:creationId xmlns:a16="http://schemas.microsoft.com/office/drawing/2014/main" id="{374C7F48-55EF-5370-7672-DFE0F93B5886}"/>
              </a:ext>
            </a:extLst>
          </p:cNvPr>
          <p:cNvSpPr txBox="1"/>
          <p:nvPr/>
        </p:nvSpPr>
        <p:spPr>
          <a:xfrm>
            <a:off x="6329082" y="2617692"/>
            <a:ext cx="2339788" cy="1169551"/>
          </a:xfrm>
          <a:prstGeom prst="rect">
            <a:avLst/>
          </a:prstGeom>
          <a:noFill/>
        </p:spPr>
        <p:txBody>
          <a:bodyPr wrap="square" rtlCol="0">
            <a:spAutoFit/>
          </a:bodyPr>
          <a:lstStyle/>
          <a:p>
            <a:r>
              <a:rPr lang="en-IN" sz="1400" b="1" dirty="0"/>
              <a:t>Using unlabelled data to improve supervised learning models</a:t>
            </a:r>
          </a:p>
          <a:p>
            <a:pPr marL="285750" indent="-285750">
              <a:buFont typeface="Wingdings" panose="05000000000000000000" pitchFamily="2" charset="2"/>
              <a:buChar char="§"/>
            </a:pPr>
            <a:r>
              <a:rPr lang="en-IN" sz="1400" dirty="0"/>
              <a:t>Text classification</a:t>
            </a:r>
          </a:p>
          <a:p>
            <a:pPr marL="285750" indent="-285750">
              <a:buFont typeface="Wingdings" panose="05000000000000000000" pitchFamily="2" charset="2"/>
              <a:buChar char="§"/>
            </a:pPr>
            <a:r>
              <a:rPr lang="en-IN" sz="1400" dirty="0"/>
              <a:t>Speech recognition etc.</a:t>
            </a:r>
          </a:p>
        </p:txBody>
      </p:sp>
      <p:sp>
        <p:nvSpPr>
          <p:cNvPr id="11" name="TextBox 10">
            <a:extLst>
              <a:ext uri="{FF2B5EF4-FFF2-40B4-BE49-F238E27FC236}">
                <a16:creationId xmlns:a16="http://schemas.microsoft.com/office/drawing/2014/main" id="{4253B0B0-8877-0D5A-23E0-F4BB89C2E6DD}"/>
              </a:ext>
            </a:extLst>
          </p:cNvPr>
          <p:cNvSpPr txBox="1"/>
          <p:nvPr/>
        </p:nvSpPr>
        <p:spPr>
          <a:xfrm>
            <a:off x="9251576" y="2617692"/>
            <a:ext cx="2339788" cy="1384995"/>
          </a:xfrm>
          <a:prstGeom prst="rect">
            <a:avLst/>
          </a:prstGeom>
          <a:noFill/>
        </p:spPr>
        <p:txBody>
          <a:bodyPr wrap="square" rtlCol="0">
            <a:spAutoFit/>
          </a:bodyPr>
          <a:lstStyle/>
          <a:p>
            <a:r>
              <a:rPr lang="en-IN" sz="1400" b="1" dirty="0"/>
              <a:t>Learning to take actions in specific states in a sequential manner</a:t>
            </a:r>
          </a:p>
          <a:p>
            <a:pPr marL="285750" indent="-285750">
              <a:buFont typeface="Wingdings" panose="05000000000000000000" pitchFamily="2" charset="2"/>
              <a:buChar char="§"/>
            </a:pPr>
            <a:r>
              <a:rPr lang="en-IN" sz="1400" dirty="0"/>
              <a:t>Robotics</a:t>
            </a:r>
          </a:p>
          <a:p>
            <a:pPr marL="285750" indent="-285750">
              <a:buFont typeface="Wingdings" panose="05000000000000000000" pitchFamily="2" charset="2"/>
              <a:buChar char="§"/>
            </a:pPr>
            <a:r>
              <a:rPr lang="en-IN" sz="1400" dirty="0"/>
              <a:t>Gaming</a:t>
            </a:r>
          </a:p>
          <a:p>
            <a:pPr marL="285750" indent="-285750">
              <a:buFont typeface="Wingdings" panose="05000000000000000000" pitchFamily="2" charset="2"/>
              <a:buChar char="§"/>
            </a:pPr>
            <a:r>
              <a:rPr lang="en-IN" sz="1400" dirty="0"/>
              <a:t>Healthcare</a:t>
            </a:r>
          </a:p>
        </p:txBody>
      </p:sp>
      <p:cxnSp>
        <p:nvCxnSpPr>
          <p:cNvPr id="13" name="Straight Connector 12">
            <a:extLst>
              <a:ext uri="{FF2B5EF4-FFF2-40B4-BE49-F238E27FC236}">
                <a16:creationId xmlns:a16="http://schemas.microsoft.com/office/drawing/2014/main" id="{02672B27-8AF4-3E51-CC4F-3660EA03D702}"/>
              </a:ext>
            </a:extLst>
          </p:cNvPr>
          <p:cNvCxnSpPr/>
          <p:nvPr/>
        </p:nvCxnSpPr>
        <p:spPr>
          <a:xfrm>
            <a:off x="6095999" y="1290917"/>
            <a:ext cx="0" cy="403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B64FF1A-D211-759B-908D-9FE62244E0D7}"/>
              </a:ext>
            </a:extLst>
          </p:cNvPr>
          <p:cNvCxnSpPr>
            <a:endCxn id="4" idx="0"/>
          </p:cNvCxnSpPr>
          <p:nvPr/>
        </p:nvCxnSpPr>
        <p:spPr>
          <a:xfrm rot="10800000" flipV="1">
            <a:off x="1685365" y="1694327"/>
            <a:ext cx="4410634" cy="394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6DC914A-EAD9-9A3A-83DC-0595A7CAF8E4}"/>
              </a:ext>
            </a:extLst>
          </p:cNvPr>
          <p:cNvCxnSpPr>
            <a:endCxn id="5" idx="0"/>
          </p:cNvCxnSpPr>
          <p:nvPr/>
        </p:nvCxnSpPr>
        <p:spPr>
          <a:xfrm rot="10800000" flipV="1">
            <a:off x="4607859" y="1694325"/>
            <a:ext cx="1488140" cy="3944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388CDE5-30E0-33DB-6F26-20757D400CD5}"/>
              </a:ext>
            </a:extLst>
          </p:cNvPr>
          <p:cNvCxnSpPr>
            <a:endCxn id="7" idx="0"/>
          </p:cNvCxnSpPr>
          <p:nvPr/>
        </p:nvCxnSpPr>
        <p:spPr>
          <a:xfrm>
            <a:off x="6095999" y="1694324"/>
            <a:ext cx="1434354" cy="394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1F52775-DD04-607A-641F-EA7F59B60A11}"/>
              </a:ext>
            </a:extLst>
          </p:cNvPr>
          <p:cNvCxnSpPr>
            <a:endCxn id="6" idx="0"/>
          </p:cNvCxnSpPr>
          <p:nvPr/>
        </p:nvCxnSpPr>
        <p:spPr>
          <a:xfrm>
            <a:off x="6095999" y="1694324"/>
            <a:ext cx="4356848" cy="394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A90EA31-79BF-0328-B953-2719EA588B24}"/>
              </a:ext>
            </a:extLst>
          </p:cNvPr>
          <p:cNvSpPr txBox="1"/>
          <p:nvPr/>
        </p:nvSpPr>
        <p:spPr>
          <a:xfrm>
            <a:off x="484094" y="4105832"/>
            <a:ext cx="2402541" cy="2462213"/>
          </a:xfrm>
          <a:prstGeom prst="rect">
            <a:avLst/>
          </a:prstGeom>
          <a:noFill/>
        </p:spPr>
        <p:txBody>
          <a:bodyPr wrap="square">
            <a:spAutoFit/>
          </a:bodyPr>
          <a:lstStyle/>
          <a:p>
            <a:r>
              <a:rPr lang="en-IN" sz="1100" dirty="0"/>
              <a:t>In supervised learning, the model is given a large amount of previously labelled data to learn from. This labelled data consists of input and the corresponding output that it is expected to predict. The machine then learns from all the past data and creates a mapping between the given input and the desired output to make predictions. Within supervised learning, there are multiple applications, such as classification, regression, retrieval and recommendation.</a:t>
            </a:r>
          </a:p>
        </p:txBody>
      </p:sp>
      <p:sp>
        <p:nvSpPr>
          <p:cNvPr id="27" name="TextBox 26">
            <a:extLst>
              <a:ext uri="{FF2B5EF4-FFF2-40B4-BE49-F238E27FC236}">
                <a16:creationId xmlns:a16="http://schemas.microsoft.com/office/drawing/2014/main" id="{5733B49F-DF50-36D9-AE2C-EE897A8AED7E}"/>
              </a:ext>
            </a:extLst>
          </p:cNvPr>
          <p:cNvSpPr txBox="1"/>
          <p:nvPr/>
        </p:nvSpPr>
        <p:spPr>
          <a:xfrm>
            <a:off x="3406587" y="4105832"/>
            <a:ext cx="2402541" cy="1384995"/>
          </a:xfrm>
          <a:prstGeom prst="rect">
            <a:avLst/>
          </a:prstGeom>
          <a:noFill/>
        </p:spPr>
        <p:txBody>
          <a:bodyPr wrap="square">
            <a:spAutoFit/>
          </a:bodyPr>
          <a:lstStyle/>
          <a:p>
            <a:r>
              <a:rPr lang="en-IN" sz="1200" dirty="0"/>
              <a:t>In unsupervised learning, the data fed to the model is unlabelled, and the model has no prior knowledge about the data. Hence, the machine tries to decipher the data by identifying some structures and patterns in that data.</a:t>
            </a:r>
          </a:p>
        </p:txBody>
      </p:sp>
      <p:sp>
        <p:nvSpPr>
          <p:cNvPr id="29" name="TextBox 28">
            <a:extLst>
              <a:ext uri="{FF2B5EF4-FFF2-40B4-BE49-F238E27FC236}">
                <a16:creationId xmlns:a16="http://schemas.microsoft.com/office/drawing/2014/main" id="{D06D22F8-F970-845C-D3ED-087FAC95CD1A}"/>
              </a:ext>
            </a:extLst>
          </p:cNvPr>
          <p:cNvSpPr txBox="1"/>
          <p:nvPr/>
        </p:nvSpPr>
        <p:spPr>
          <a:xfrm>
            <a:off x="6329080" y="4101847"/>
            <a:ext cx="2402543" cy="2123658"/>
          </a:xfrm>
          <a:prstGeom prst="rect">
            <a:avLst/>
          </a:prstGeom>
          <a:noFill/>
        </p:spPr>
        <p:txBody>
          <a:bodyPr wrap="square">
            <a:spAutoFit/>
          </a:bodyPr>
          <a:lstStyle/>
          <a:p>
            <a:r>
              <a:rPr lang="en-IN" sz="1200" dirty="0"/>
              <a:t>As the name suggests, semi-supervised learning is a combination of supervised learning and unsupervised learning. We generally apply semi-supervised learning when we have less labelled data and more unlabelled data.</a:t>
            </a:r>
          </a:p>
          <a:p>
            <a:r>
              <a:rPr lang="en-IN" sz="1200" dirty="0"/>
              <a:t>As we know, labelled data is what makes AI successful. This learning paradigm helps in taking advantage of both to create labelled data.</a:t>
            </a:r>
          </a:p>
        </p:txBody>
      </p:sp>
      <p:sp>
        <p:nvSpPr>
          <p:cNvPr id="31" name="TextBox 30">
            <a:extLst>
              <a:ext uri="{FF2B5EF4-FFF2-40B4-BE49-F238E27FC236}">
                <a16:creationId xmlns:a16="http://schemas.microsoft.com/office/drawing/2014/main" id="{D2EEC5F5-E8C5-5AA8-8EAF-2963691167F7}"/>
              </a:ext>
            </a:extLst>
          </p:cNvPr>
          <p:cNvSpPr txBox="1"/>
          <p:nvPr/>
        </p:nvSpPr>
        <p:spPr>
          <a:xfrm>
            <a:off x="9251574" y="4105832"/>
            <a:ext cx="2402544" cy="1384995"/>
          </a:xfrm>
          <a:prstGeom prst="rect">
            <a:avLst/>
          </a:prstGeom>
          <a:noFill/>
        </p:spPr>
        <p:txBody>
          <a:bodyPr wrap="square">
            <a:spAutoFit/>
          </a:bodyPr>
          <a:lstStyle/>
          <a:p>
            <a:r>
              <a:rPr lang="en-IN" sz="1200" dirty="0"/>
              <a:t>In reinforcement learning, the model learns to make a sequence of decisions such that it is rewarded in the end.</a:t>
            </a:r>
          </a:p>
          <a:p>
            <a:r>
              <a:rPr lang="en-IN" sz="1200" dirty="0"/>
              <a:t>It is quite different from supervised and unsupervised learning paradigms.</a:t>
            </a:r>
          </a:p>
        </p:txBody>
      </p:sp>
    </p:spTree>
    <p:extLst>
      <p:ext uri="{BB962C8B-B14F-4D97-AF65-F5344CB8AC3E}">
        <p14:creationId xmlns:p14="http://schemas.microsoft.com/office/powerpoint/2010/main" val="190492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FF98E9-BBB0-A154-79C9-4446378F2FD5}"/>
              </a:ext>
            </a:extLst>
          </p:cNvPr>
          <p:cNvPicPr>
            <a:picLocks noChangeAspect="1"/>
          </p:cNvPicPr>
          <p:nvPr/>
        </p:nvPicPr>
        <p:blipFill>
          <a:blip r:embed="rId2"/>
          <a:stretch>
            <a:fillRect/>
          </a:stretch>
        </p:blipFill>
        <p:spPr>
          <a:xfrm>
            <a:off x="2654085" y="1251943"/>
            <a:ext cx="7033823" cy="4865991"/>
          </a:xfrm>
          <a:prstGeom prst="rect">
            <a:avLst/>
          </a:prstGeom>
        </p:spPr>
      </p:pic>
      <p:sp>
        <p:nvSpPr>
          <p:cNvPr id="7" name="Title 1">
            <a:extLst>
              <a:ext uri="{FF2B5EF4-FFF2-40B4-BE49-F238E27FC236}">
                <a16:creationId xmlns:a16="http://schemas.microsoft.com/office/drawing/2014/main" id="{E4F1262B-A1BD-120C-3F5D-A1FC88DC86B8}"/>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ML Paradigms</a:t>
            </a:r>
            <a:endParaRPr lang="en-IN" dirty="0">
              <a:solidFill>
                <a:schemeClr val="accent1"/>
              </a:solidFill>
            </a:endParaRPr>
          </a:p>
        </p:txBody>
      </p:sp>
      <p:sp>
        <p:nvSpPr>
          <p:cNvPr id="8" name="TextBox 7">
            <a:extLst>
              <a:ext uri="{FF2B5EF4-FFF2-40B4-BE49-F238E27FC236}">
                <a16:creationId xmlns:a16="http://schemas.microsoft.com/office/drawing/2014/main" id="{1F27283F-4BEE-70AC-9095-DA614004144C}"/>
              </a:ext>
            </a:extLst>
          </p:cNvPr>
          <p:cNvSpPr txBox="1"/>
          <p:nvPr/>
        </p:nvSpPr>
        <p:spPr>
          <a:xfrm>
            <a:off x="4875596" y="6250034"/>
            <a:ext cx="2590800" cy="261610"/>
          </a:xfrm>
          <a:prstGeom prst="rect">
            <a:avLst/>
          </a:prstGeom>
          <a:noFill/>
        </p:spPr>
        <p:txBody>
          <a:bodyPr wrap="square" rtlCol="0">
            <a:spAutoFit/>
          </a:bodyPr>
          <a:lstStyle/>
          <a:p>
            <a:pPr algn="ctr"/>
            <a:r>
              <a:rPr lang="en-IN" sz="1100" dirty="0"/>
              <a:t>Source: OneFourthLabs</a:t>
            </a:r>
          </a:p>
        </p:txBody>
      </p:sp>
    </p:spTree>
    <p:extLst>
      <p:ext uri="{BB962C8B-B14F-4D97-AF65-F5344CB8AC3E}">
        <p14:creationId xmlns:p14="http://schemas.microsoft.com/office/powerpoint/2010/main" val="91144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4F1262B-A1BD-120C-3F5D-A1FC88DC86B8}"/>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Supervised Learning</a:t>
            </a:r>
            <a:endParaRPr lang="en-IN" dirty="0">
              <a:solidFill>
                <a:schemeClr val="accent1"/>
              </a:solidFill>
            </a:endParaRPr>
          </a:p>
        </p:txBody>
      </p:sp>
      <p:sp>
        <p:nvSpPr>
          <p:cNvPr id="2" name="Rectangle 1">
            <a:extLst>
              <a:ext uri="{FF2B5EF4-FFF2-40B4-BE49-F238E27FC236}">
                <a16:creationId xmlns:a16="http://schemas.microsoft.com/office/drawing/2014/main" id="{E7978EB5-A6B8-B738-5B44-C95EBA6B2C3D}"/>
              </a:ext>
            </a:extLst>
          </p:cNvPr>
          <p:cNvSpPr/>
          <p:nvPr/>
        </p:nvSpPr>
        <p:spPr>
          <a:xfrm>
            <a:off x="1631577" y="2953870"/>
            <a:ext cx="2241176" cy="95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Labelled Data</a:t>
            </a:r>
          </a:p>
        </p:txBody>
      </p:sp>
      <p:sp>
        <p:nvSpPr>
          <p:cNvPr id="3" name="Rectangle 2">
            <a:extLst>
              <a:ext uri="{FF2B5EF4-FFF2-40B4-BE49-F238E27FC236}">
                <a16:creationId xmlns:a16="http://schemas.microsoft.com/office/drawing/2014/main" id="{2AA18E7D-AE8A-DD86-4259-22110759ED27}"/>
              </a:ext>
            </a:extLst>
          </p:cNvPr>
          <p:cNvSpPr/>
          <p:nvPr/>
        </p:nvSpPr>
        <p:spPr>
          <a:xfrm>
            <a:off x="4796118" y="2953870"/>
            <a:ext cx="2241176" cy="95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Supervised Learning algorithm</a:t>
            </a:r>
          </a:p>
        </p:txBody>
      </p:sp>
      <p:sp>
        <p:nvSpPr>
          <p:cNvPr id="5" name="Rectangle 4">
            <a:extLst>
              <a:ext uri="{FF2B5EF4-FFF2-40B4-BE49-F238E27FC236}">
                <a16:creationId xmlns:a16="http://schemas.microsoft.com/office/drawing/2014/main" id="{6534B89E-F95E-9D81-95FE-3296F09AE668}"/>
              </a:ext>
            </a:extLst>
          </p:cNvPr>
          <p:cNvSpPr/>
          <p:nvPr/>
        </p:nvSpPr>
        <p:spPr>
          <a:xfrm>
            <a:off x="7960659" y="2953870"/>
            <a:ext cx="2241176" cy="95025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a:t>
            </a:r>
          </a:p>
        </p:txBody>
      </p:sp>
      <p:sp>
        <p:nvSpPr>
          <p:cNvPr id="6" name="Rectangle 5">
            <a:extLst>
              <a:ext uri="{FF2B5EF4-FFF2-40B4-BE49-F238E27FC236}">
                <a16:creationId xmlns:a16="http://schemas.microsoft.com/office/drawing/2014/main" id="{DAB680E7-4BFD-7BD9-C112-71A7DC9DD5EA}"/>
              </a:ext>
            </a:extLst>
          </p:cNvPr>
          <p:cNvSpPr/>
          <p:nvPr/>
        </p:nvSpPr>
        <p:spPr>
          <a:xfrm>
            <a:off x="7960659" y="1355911"/>
            <a:ext cx="2241176" cy="95025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New data</a:t>
            </a:r>
          </a:p>
        </p:txBody>
      </p:sp>
      <p:sp>
        <p:nvSpPr>
          <p:cNvPr id="8" name="Rectangle 7">
            <a:extLst>
              <a:ext uri="{FF2B5EF4-FFF2-40B4-BE49-F238E27FC236}">
                <a16:creationId xmlns:a16="http://schemas.microsoft.com/office/drawing/2014/main" id="{A88EED10-6EB3-1AEC-35A7-068758F5E113}"/>
              </a:ext>
            </a:extLst>
          </p:cNvPr>
          <p:cNvSpPr/>
          <p:nvPr/>
        </p:nvSpPr>
        <p:spPr>
          <a:xfrm>
            <a:off x="7960659" y="4551829"/>
            <a:ext cx="2241176" cy="95025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Predictions</a:t>
            </a:r>
          </a:p>
        </p:txBody>
      </p:sp>
      <p:cxnSp>
        <p:nvCxnSpPr>
          <p:cNvPr id="10" name="Straight Arrow Connector 9">
            <a:extLst>
              <a:ext uri="{FF2B5EF4-FFF2-40B4-BE49-F238E27FC236}">
                <a16:creationId xmlns:a16="http://schemas.microsoft.com/office/drawing/2014/main" id="{20C8A5C7-9167-3306-6536-DAB0E88A25E4}"/>
              </a:ext>
            </a:extLst>
          </p:cNvPr>
          <p:cNvCxnSpPr>
            <a:stCxn id="2" idx="3"/>
            <a:endCxn id="3" idx="1"/>
          </p:cNvCxnSpPr>
          <p:nvPr/>
        </p:nvCxnSpPr>
        <p:spPr>
          <a:xfrm>
            <a:off x="3872753" y="3429000"/>
            <a:ext cx="923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2A0C5F-7EE4-3385-D51B-FED99FCE92F3}"/>
              </a:ext>
            </a:extLst>
          </p:cNvPr>
          <p:cNvCxnSpPr>
            <a:stCxn id="3" idx="3"/>
            <a:endCxn id="5" idx="1"/>
          </p:cNvCxnSpPr>
          <p:nvPr/>
        </p:nvCxnSpPr>
        <p:spPr>
          <a:xfrm>
            <a:off x="7037294" y="3429000"/>
            <a:ext cx="923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CB5C97-2C2F-43B8-46BE-7F79D45A4C59}"/>
              </a:ext>
            </a:extLst>
          </p:cNvPr>
          <p:cNvCxnSpPr>
            <a:stCxn id="6" idx="2"/>
            <a:endCxn id="5" idx="0"/>
          </p:cNvCxnSpPr>
          <p:nvPr/>
        </p:nvCxnSpPr>
        <p:spPr>
          <a:xfrm>
            <a:off x="9081247" y="2306170"/>
            <a:ext cx="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6E93B0-9C4B-0F76-EBBC-2B9F6666DEE2}"/>
              </a:ext>
            </a:extLst>
          </p:cNvPr>
          <p:cNvCxnSpPr>
            <a:stCxn id="5" idx="2"/>
            <a:endCxn id="8" idx="0"/>
          </p:cNvCxnSpPr>
          <p:nvPr/>
        </p:nvCxnSpPr>
        <p:spPr>
          <a:xfrm>
            <a:off x="9081247" y="3904129"/>
            <a:ext cx="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45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Supervised Learning</a:t>
            </a:r>
            <a:endParaRPr lang="en-IN" dirty="0">
              <a:solidFill>
                <a:schemeClr val="accent1"/>
              </a:solidFill>
            </a:endParaRPr>
          </a:p>
        </p:txBody>
      </p:sp>
      <p:pic>
        <p:nvPicPr>
          <p:cNvPr id="4" name="Picture 3">
            <a:extLst>
              <a:ext uri="{FF2B5EF4-FFF2-40B4-BE49-F238E27FC236}">
                <a16:creationId xmlns:a16="http://schemas.microsoft.com/office/drawing/2014/main" id="{F08F3F5D-EBA7-E8C1-FE76-56A1BBB758C4}"/>
              </a:ext>
            </a:extLst>
          </p:cNvPr>
          <p:cNvPicPr>
            <a:picLocks noChangeAspect="1"/>
          </p:cNvPicPr>
          <p:nvPr/>
        </p:nvPicPr>
        <p:blipFill>
          <a:blip r:embed="rId2"/>
          <a:stretch>
            <a:fillRect/>
          </a:stretch>
        </p:blipFill>
        <p:spPr>
          <a:xfrm>
            <a:off x="752914" y="1912946"/>
            <a:ext cx="2743438" cy="2834886"/>
          </a:xfrm>
          <a:prstGeom prst="rect">
            <a:avLst/>
          </a:prstGeom>
        </p:spPr>
      </p:pic>
      <p:sp>
        <p:nvSpPr>
          <p:cNvPr id="5" name="Diamond 4">
            <a:extLst>
              <a:ext uri="{FF2B5EF4-FFF2-40B4-BE49-F238E27FC236}">
                <a16:creationId xmlns:a16="http://schemas.microsoft.com/office/drawing/2014/main" id="{0E7FB35A-970C-995F-432E-0F7107B84202}"/>
              </a:ext>
            </a:extLst>
          </p:cNvPr>
          <p:cNvSpPr/>
          <p:nvPr/>
        </p:nvSpPr>
        <p:spPr>
          <a:xfrm>
            <a:off x="5020233" y="1912946"/>
            <a:ext cx="2420471" cy="1093694"/>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Classification</a:t>
            </a:r>
          </a:p>
        </p:txBody>
      </p:sp>
      <p:sp>
        <p:nvSpPr>
          <p:cNvPr id="6" name="Diamond 5">
            <a:extLst>
              <a:ext uri="{FF2B5EF4-FFF2-40B4-BE49-F238E27FC236}">
                <a16:creationId xmlns:a16="http://schemas.microsoft.com/office/drawing/2014/main" id="{E1C65105-B02A-CD32-6E1F-CF6EE260F359}"/>
              </a:ext>
            </a:extLst>
          </p:cNvPr>
          <p:cNvSpPr/>
          <p:nvPr/>
        </p:nvSpPr>
        <p:spPr>
          <a:xfrm>
            <a:off x="5020232" y="3654138"/>
            <a:ext cx="2420471" cy="109369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Regression</a:t>
            </a:r>
            <a:endParaRPr lang="en-IN" dirty="0">
              <a:solidFill>
                <a:schemeClr val="tx1"/>
              </a:solidFill>
            </a:endParaRPr>
          </a:p>
        </p:txBody>
      </p:sp>
      <p:sp>
        <p:nvSpPr>
          <p:cNvPr id="7" name="Arrow: Right 6">
            <a:extLst>
              <a:ext uri="{FF2B5EF4-FFF2-40B4-BE49-F238E27FC236}">
                <a16:creationId xmlns:a16="http://schemas.microsoft.com/office/drawing/2014/main" id="{B31A59DC-FB89-4511-C288-360C79DDF3C4}"/>
              </a:ext>
            </a:extLst>
          </p:cNvPr>
          <p:cNvSpPr/>
          <p:nvPr/>
        </p:nvSpPr>
        <p:spPr>
          <a:xfrm>
            <a:off x="3962516" y="2367395"/>
            <a:ext cx="627530" cy="18479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D3EB2665-0487-0B25-6C39-F16D06DB8423}"/>
              </a:ext>
            </a:extLst>
          </p:cNvPr>
          <p:cNvSpPr/>
          <p:nvPr/>
        </p:nvSpPr>
        <p:spPr>
          <a:xfrm>
            <a:off x="3944527" y="4108587"/>
            <a:ext cx="627530" cy="18479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43FE3D36-8CDB-B0DE-101B-AA502A4989CE}"/>
              </a:ext>
            </a:extLst>
          </p:cNvPr>
          <p:cNvSpPr/>
          <p:nvPr/>
        </p:nvSpPr>
        <p:spPr>
          <a:xfrm>
            <a:off x="8068351" y="2367395"/>
            <a:ext cx="627530" cy="18479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838BE6F1-54D6-DE47-6DA9-397344CA8D63}"/>
              </a:ext>
            </a:extLst>
          </p:cNvPr>
          <p:cNvSpPr/>
          <p:nvPr/>
        </p:nvSpPr>
        <p:spPr>
          <a:xfrm>
            <a:off x="8050362" y="4108587"/>
            <a:ext cx="627530" cy="18479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9EDE4069-6F41-E029-0254-F6E77D06FB50}"/>
              </a:ext>
            </a:extLst>
          </p:cNvPr>
          <p:cNvSpPr/>
          <p:nvPr/>
        </p:nvSpPr>
        <p:spPr>
          <a:xfrm>
            <a:off x="9278469" y="2026024"/>
            <a:ext cx="2053037" cy="797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 or Fail</a:t>
            </a:r>
          </a:p>
        </p:txBody>
      </p:sp>
      <p:sp>
        <p:nvSpPr>
          <p:cNvPr id="12" name="Rectangle 11">
            <a:extLst>
              <a:ext uri="{FF2B5EF4-FFF2-40B4-BE49-F238E27FC236}">
                <a16:creationId xmlns:a16="http://schemas.microsoft.com/office/drawing/2014/main" id="{F9E74CED-C850-82E6-1E25-2C37A2305AE2}"/>
              </a:ext>
            </a:extLst>
          </p:cNvPr>
          <p:cNvSpPr/>
          <p:nvPr/>
        </p:nvSpPr>
        <p:spPr>
          <a:xfrm>
            <a:off x="9278468" y="3802055"/>
            <a:ext cx="2053037" cy="797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Marks</a:t>
            </a:r>
          </a:p>
        </p:txBody>
      </p:sp>
      <p:sp>
        <p:nvSpPr>
          <p:cNvPr id="13" name="TextBox 12">
            <a:extLst>
              <a:ext uri="{FF2B5EF4-FFF2-40B4-BE49-F238E27FC236}">
                <a16:creationId xmlns:a16="http://schemas.microsoft.com/office/drawing/2014/main" id="{7A6B435D-6233-786D-B632-561B768F06EA}"/>
              </a:ext>
            </a:extLst>
          </p:cNvPr>
          <p:cNvSpPr txBox="1"/>
          <p:nvPr/>
        </p:nvSpPr>
        <p:spPr>
          <a:xfrm>
            <a:off x="9395010" y="1317812"/>
            <a:ext cx="1837765" cy="369332"/>
          </a:xfrm>
          <a:prstGeom prst="rect">
            <a:avLst/>
          </a:prstGeom>
          <a:noFill/>
        </p:spPr>
        <p:txBody>
          <a:bodyPr wrap="square" rtlCol="0">
            <a:spAutoFit/>
          </a:bodyPr>
          <a:lstStyle/>
          <a:p>
            <a:pPr algn="ctr"/>
            <a:r>
              <a:rPr lang="en-IN" dirty="0"/>
              <a:t>Predictions</a:t>
            </a:r>
          </a:p>
        </p:txBody>
      </p:sp>
      <p:sp>
        <p:nvSpPr>
          <p:cNvPr id="3" name="TextBox 2">
            <a:extLst>
              <a:ext uri="{FF2B5EF4-FFF2-40B4-BE49-F238E27FC236}">
                <a16:creationId xmlns:a16="http://schemas.microsoft.com/office/drawing/2014/main" id="{1B3B0DD3-166B-CF2F-5C6D-7978A9C97149}"/>
              </a:ext>
            </a:extLst>
          </p:cNvPr>
          <p:cNvSpPr txBox="1"/>
          <p:nvPr/>
        </p:nvSpPr>
        <p:spPr>
          <a:xfrm>
            <a:off x="1595718" y="4788270"/>
            <a:ext cx="1210235" cy="261610"/>
          </a:xfrm>
          <a:prstGeom prst="rect">
            <a:avLst/>
          </a:prstGeom>
          <a:noFill/>
        </p:spPr>
        <p:txBody>
          <a:bodyPr wrap="square" rtlCol="0">
            <a:spAutoFit/>
          </a:bodyPr>
          <a:lstStyle/>
          <a:p>
            <a:r>
              <a:rPr lang="en-IN" sz="1100" dirty="0"/>
              <a:t>Source: DALL-E</a:t>
            </a:r>
          </a:p>
        </p:txBody>
      </p:sp>
    </p:spTree>
    <p:extLst>
      <p:ext uri="{BB962C8B-B14F-4D97-AF65-F5344CB8AC3E}">
        <p14:creationId xmlns:p14="http://schemas.microsoft.com/office/powerpoint/2010/main" val="347958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Supervised Learning: Classification</a:t>
            </a:r>
            <a:endParaRPr lang="en-IN" dirty="0">
              <a:solidFill>
                <a:schemeClr val="accent1"/>
              </a:solidFill>
            </a:endParaRPr>
          </a:p>
        </p:txBody>
      </p:sp>
      <p:pic>
        <p:nvPicPr>
          <p:cNvPr id="3" name="Picture 2">
            <a:extLst>
              <a:ext uri="{FF2B5EF4-FFF2-40B4-BE49-F238E27FC236}">
                <a16:creationId xmlns:a16="http://schemas.microsoft.com/office/drawing/2014/main" id="{D4D69E63-920C-8643-A10D-D503D336AEEF}"/>
              </a:ext>
            </a:extLst>
          </p:cNvPr>
          <p:cNvPicPr>
            <a:picLocks noChangeAspect="1"/>
          </p:cNvPicPr>
          <p:nvPr/>
        </p:nvPicPr>
        <p:blipFill>
          <a:blip r:embed="rId2"/>
          <a:stretch>
            <a:fillRect/>
          </a:stretch>
        </p:blipFill>
        <p:spPr>
          <a:xfrm>
            <a:off x="1665363" y="2060536"/>
            <a:ext cx="8861273" cy="4483698"/>
          </a:xfrm>
          <a:prstGeom prst="rect">
            <a:avLst/>
          </a:prstGeom>
        </p:spPr>
      </p:pic>
      <p:sp>
        <p:nvSpPr>
          <p:cNvPr id="4" name="Rectangle: Rounded Corners 3">
            <a:extLst>
              <a:ext uri="{FF2B5EF4-FFF2-40B4-BE49-F238E27FC236}">
                <a16:creationId xmlns:a16="http://schemas.microsoft.com/office/drawing/2014/main" id="{A8B57642-7F5A-75A4-0A0B-8BB25C51D1C4}"/>
              </a:ext>
            </a:extLst>
          </p:cNvPr>
          <p:cNvSpPr/>
          <p:nvPr/>
        </p:nvSpPr>
        <p:spPr>
          <a:xfrm>
            <a:off x="1701223" y="681318"/>
            <a:ext cx="8760590" cy="699247"/>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B7E26D8-14C4-396F-5EEA-C4F053911050}"/>
              </a:ext>
            </a:extLst>
          </p:cNvPr>
          <p:cNvSpPr txBox="1"/>
          <p:nvPr/>
        </p:nvSpPr>
        <p:spPr>
          <a:xfrm>
            <a:off x="1936379" y="769331"/>
            <a:ext cx="8220634" cy="523220"/>
          </a:xfrm>
          <a:prstGeom prst="rect">
            <a:avLst/>
          </a:prstGeom>
          <a:noFill/>
        </p:spPr>
        <p:txBody>
          <a:bodyPr wrap="square" rtlCol="0">
            <a:spAutoFit/>
          </a:bodyPr>
          <a:lstStyle/>
          <a:p>
            <a:r>
              <a:rPr lang="en-IN" sz="1400" dirty="0"/>
              <a:t>A vehicle insurer company wants to predict whether their policyholders (customers) from past year will also be interested in Vehicle Insurance for this year.</a:t>
            </a:r>
          </a:p>
        </p:txBody>
      </p:sp>
      <p:sp>
        <p:nvSpPr>
          <p:cNvPr id="6" name="Right Brace 5">
            <a:extLst>
              <a:ext uri="{FF2B5EF4-FFF2-40B4-BE49-F238E27FC236}">
                <a16:creationId xmlns:a16="http://schemas.microsoft.com/office/drawing/2014/main" id="{E110B642-A0EE-3A48-7316-D67C509CAB55}"/>
              </a:ext>
            </a:extLst>
          </p:cNvPr>
          <p:cNvSpPr/>
          <p:nvPr/>
        </p:nvSpPr>
        <p:spPr>
          <a:xfrm rot="16200000">
            <a:off x="5166300" y="-1763131"/>
            <a:ext cx="270575" cy="72007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a:extLst>
              <a:ext uri="{FF2B5EF4-FFF2-40B4-BE49-F238E27FC236}">
                <a16:creationId xmlns:a16="http://schemas.microsoft.com/office/drawing/2014/main" id="{758E165B-C7DC-75C0-C773-FBD0449F112D}"/>
              </a:ext>
            </a:extLst>
          </p:cNvPr>
          <p:cNvSpPr/>
          <p:nvPr/>
        </p:nvSpPr>
        <p:spPr>
          <a:xfrm rot="16200000">
            <a:off x="9591421" y="1102129"/>
            <a:ext cx="270575" cy="14702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EF025182-2AA0-9FF2-BE96-452C75E32215}"/>
              </a:ext>
            </a:extLst>
          </p:cNvPr>
          <p:cNvSpPr txBox="1"/>
          <p:nvPr/>
        </p:nvSpPr>
        <p:spPr>
          <a:xfrm>
            <a:off x="4733365" y="1529456"/>
            <a:ext cx="770965" cy="307777"/>
          </a:xfrm>
          <a:prstGeom prst="rect">
            <a:avLst/>
          </a:prstGeom>
          <a:noFill/>
        </p:spPr>
        <p:txBody>
          <a:bodyPr wrap="square" rtlCol="0">
            <a:spAutoFit/>
          </a:bodyPr>
          <a:lstStyle/>
          <a:p>
            <a:r>
              <a:rPr lang="en-IN" sz="1400" dirty="0"/>
              <a:t>Input</a:t>
            </a:r>
          </a:p>
        </p:txBody>
      </p:sp>
      <p:sp>
        <p:nvSpPr>
          <p:cNvPr id="9" name="TextBox 8">
            <a:extLst>
              <a:ext uri="{FF2B5EF4-FFF2-40B4-BE49-F238E27FC236}">
                <a16:creationId xmlns:a16="http://schemas.microsoft.com/office/drawing/2014/main" id="{40024BD2-8C5C-E739-F0F5-0B17DA8C3380}"/>
              </a:ext>
            </a:extLst>
          </p:cNvPr>
          <p:cNvSpPr txBox="1"/>
          <p:nvPr/>
        </p:nvSpPr>
        <p:spPr>
          <a:xfrm>
            <a:off x="9780499" y="1548057"/>
            <a:ext cx="770965" cy="307777"/>
          </a:xfrm>
          <a:prstGeom prst="rect">
            <a:avLst/>
          </a:prstGeom>
          <a:noFill/>
        </p:spPr>
        <p:txBody>
          <a:bodyPr wrap="square" rtlCol="0">
            <a:spAutoFit/>
          </a:bodyPr>
          <a:lstStyle/>
          <a:p>
            <a:r>
              <a:rPr lang="en-IN" sz="1400" dirty="0"/>
              <a:t>Output</a:t>
            </a:r>
          </a:p>
        </p:txBody>
      </p:sp>
      <p:sp>
        <p:nvSpPr>
          <p:cNvPr id="10" name="TextBox 9">
            <a:extLst>
              <a:ext uri="{FF2B5EF4-FFF2-40B4-BE49-F238E27FC236}">
                <a16:creationId xmlns:a16="http://schemas.microsoft.com/office/drawing/2014/main" id="{886F786A-6334-1563-566D-2A661D692E1B}"/>
              </a:ext>
            </a:extLst>
          </p:cNvPr>
          <p:cNvSpPr txBox="1"/>
          <p:nvPr/>
        </p:nvSpPr>
        <p:spPr>
          <a:xfrm>
            <a:off x="10668000" y="3971521"/>
            <a:ext cx="860607" cy="523220"/>
          </a:xfrm>
          <a:prstGeom prst="rect">
            <a:avLst/>
          </a:prstGeom>
          <a:noFill/>
        </p:spPr>
        <p:txBody>
          <a:bodyPr wrap="square" rtlCol="0">
            <a:spAutoFit/>
          </a:bodyPr>
          <a:lstStyle/>
          <a:p>
            <a:r>
              <a:rPr lang="en-IN" sz="1400" dirty="0"/>
              <a:t>Discrete values</a:t>
            </a:r>
          </a:p>
        </p:txBody>
      </p:sp>
    </p:spTree>
    <p:extLst>
      <p:ext uri="{BB962C8B-B14F-4D97-AF65-F5344CB8AC3E}">
        <p14:creationId xmlns:p14="http://schemas.microsoft.com/office/powerpoint/2010/main" val="120197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Supervised Learning: Regression</a:t>
            </a:r>
            <a:endParaRPr lang="en-IN" dirty="0">
              <a:solidFill>
                <a:schemeClr val="accent1"/>
              </a:solidFill>
            </a:endParaRPr>
          </a:p>
        </p:txBody>
      </p:sp>
      <p:sp>
        <p:nvSpPr>
          <p:cNvPr id="4" name="Rectangle: Rounded Corners 3">
            <a:extLst>
              <a:ext uri="{FF2B5EF4-FFF2-40B4-BE49-F238E27FC236}">
                <a16:creationId xmlns:a16="http://schemas.microsoft.com/office/drawing/2014/main" id="{A8B57642-7F5A-75A4-0A0B-8BB25C51D1C4}"/>
              </a:ext>
            </a:extLst>
          </p:cNvPr>
          <p:cNvSpPr/>
          <p:nvPr/>
        </p:nvSpPr>
        <p:spPr>
          <a:xfrm>
            <a:off x="1701223" y="681318"/>
            <a:ext cx="8760590" cy="699247"/>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B7E26D8-14C4-396F-5EEA-C4F053911050}"/>
              </a:ext>
            </a:extLst>
          </p:cNvPr>
          <p:cNvSpPr txBox="1"/>
          <p:nvPr/>
        </p:nvSpPr>
        <p:spPr>
          <a:xfrm>
            <a:off x="1936379" y="769331"/>
            <a:ext cx="8220634" cy="523220"/>
          </a:xfrm>
          <a:prstGeom prst="rect">
            <a:avLst/>
          </a:prstGeom>
          <a:noFill/>
        </p:spPr>
        <p:txBody>
          <a:bodyPr wrap="square" rtlCol="0">
            <a:spAutoFit/>
          </a:bodyPr>
          <a:lstStyle/>
          <a:p>
            <a:r>
              <a:rPr lang="en-IN" sz="1400" dirty="0"/>
              <a:t>A vehicle insurer company wants to predict the new premium amount for their policyholders (customers) based on past year’s records.</a:t>
            </a:r>
          </a:p>
        </p:txBody>
      </p:sp>
      <p:sp>
        <p:nvSpPr>
          <p:cNvPr id="6" name="Right Brace 5">
            <a:extLst>
              <a:ext uri="{FF2B5EF4-FFF2-40B4-BE49-F238E27FC236}">
                <a16:creationId xmlns:a16="http://schemas.microsoft.com/office/drawing/2014/main" id="{E110B642-A0EE-3A48-7316-D67C509CAB55}"/>
              </a:ext>
            </a:extLst>
          </p:cNvPr>
          <p:cNvSpPr/>
          <p:nvPr/>
        </p:nvSpPr>
        <p:spPr>
          <a:xfrm rot="16200000">
            <a:off x="4919847" y="-1382207"/>
            <a:ext cx="153888" cy="65911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a:extLst>
              <a:ext uri="{FF2B5EF4-FFF2-40B4-BE49-F238E27FC236}">
                <a16:creationId xmlns:a16="http://schemas.microsoft.com/office/drawing/2014/main" id="{758E165B-C7DC-75C0-C773-FBD0449F112D}"/>
              </a:ext>
            </a:extLst>
          </p:cNvPr>
          <p:cNvSpPr/>
          <p:nvPr/>
        </p:nvSpPr>
        <p:spPr>
          <a:xfrm rot="16200000">
            <a:off x="9389788" y="828626"/>
            <a:ext cx="153888" cy="21694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EF025182-2AA0-9FF2-BE96-452C75E32215}"/>
              </a:ext>
            </a:extLst>
          </p:cNvPr>
          <p:cNvSpPr txBox="1"/>
          <p:nvPr/>
        </p:nvSpPr>
        <p:spPr>
          <a:xfrm>
            <a:off x="4996791" y="1618414"/>
            <a:ext cx="770965" cy="307777"/>
          </a:xfrm>
          <a:prstGeom prst="rect">
            <a:avLst/>
          </a:prstGeom>
          <a:noFill/>
        </p:spPr>
        <p:txBody>
          <a:bodyPr wrap="square" rtlCol="0">
            <a:spAutoFit/>
          </a:bodyPr>
          <a:lstStyle/>
          <a:p>
            <a:r>
              <a:rPr lang="en-IN" sz="1400" dirty="0"/>
              <a:t>Input</a:t>
            </a:r>
          </a:p>
        </p:txBody>
      </p:sp>
      <p:sp>
        <p:nvSpPr>
          <p:cNvPr id="9" name="TextBox 8">
            <a:extLst>
              <a:ext uri="{FF2B5EF4-FFF2-40B4-BE49-F238E27FC236}">
                <a16:creationId xmlns:a16="http://schemas.microsoft.com/office/drawing/2014/main" id="{40024BD2-8C5C-E739-F0F5-0B17DA8C3380}"/>
              </a:ext>
            </a:extLst>
          </p:cNvPr>
          <p:cNvSpPr txBox="1"/>
          <p:nvPr/>
        </p:nvSpPr>
        <p:spPr>
          <a:xfrm>
            <a:off x="9466732" y="1631862"/>
            <a:ext cx="770965" cy="307777"/>
          </a:xfrm>
          <a:prstGeom prst="rect">
            <a:avLst/>
          </a:prstGeom>
          <a:noFill/>
        </p:spPr>
        <p:txBody>
          <a:bodyPr wrap="square" rtlCol="0">
            <a:spAutoFit/>
          </a:bodyPr>
          <a:lstStyle/>
          <a:p>
            <a:r>
              <a:rPr lang="en-IN" sz="1400" dirty="0"/>
              <a:t>Output</a:t>
            </a:r>
          </a:p>
        </p:txBody>
      </p:sp>
      <p:sp>
        <p:nvSpPr>
          <p:cNvPr id="10" name="TextBox 9">
            <a:extLst>
              <a:ext uri="{FF2B5EF4-FFF2-40B4-BE49-F238E27FC236}">
                <a16:creationId xmlns:a16="http://schemas.microsoft.com/office/drawing/2014/main" id="{886F786A-6334-1563-566D-2A661D692E1B}"/>
              </a:ext>
            </a:extLst>
          </p:cNvPr>
          <p:cNvSpPr txBox="1"/>
          <p:nvPr/>
        </p:nvSpPr>
        <p:spPr>
          <a:xfrm>
            <a:off x="10668000" y="3789827"/>
            <a:ext cx="1075765" cy="523220"/>
          </a:xfrm>
          <a:prstGeom prst="rect">
            <a:avLst/>
          </a:prstGeom>
          <a:noFill/>
        </p:spPr>
        <p:txBody>
          <a:bodyPr wrap="square" rtlCol="0">
            <a:spAutoFit/>
          </a:bodyPr>
          <a:lstStyle/>
          <a:p>
            <a:r>
              <a:rPr lang="en-IN" sz="1400" dirty="0"/>
              <a:t>Continuous values</a:t>
            </a:r>
          </a:p>
        </p:txBody>
      </p:sp>
      <p:pic>
        <p:nvPicPr>
          <p:cNvPr id="12" name="Picture 11">
            <a:extLst>
              <a:ext uri="{FF2B5EF4-FFF2-40B4-BE49-F238E27FC236}">
                <a16:creationId xmlns:a16="http://schemas.microsoft.com/office/drawing/2014/main" id="{E77D620D-8723-A433-A03B-7641939FC025}"/>
              </a:ext>
            </a:extLst>
          </p:cNvPr>
          <p:cNvPicPr>
            <a:picLocks noChangeAspect="1"/>
          </p:cNvPicPr>
          <p:nvPr/>
        </p:nvPicPr>
        <p:blipFill>
          <a:blip r:embed="rId2"/>
          <a:stretch>
            <a:fillRect/>
          </a:stretch>
        </p:blipFill>
        <p:spPr>
          <a:xfrm>
            <a:off x="1701222" y="2014205"/>
            <a:ext cx="8908370" cy="4074464"/>
          </a:xfrm>
          <a:prstGeom prst="rect">
            <a:avLst/>
          </a:prstGeom>
        </p:spPr>
      </p:pic>
    </p:spTree>
    <p:extLst>
      <p:ext uri="{BB962C8B-B14F-4D97-AF65-F5344CB8AC3E}">
        <p14:creationId xmlns:p14="http://schemas.microsoft.com/office/powerpoint/2010/main" val="181689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9FD-3FE9-A0F5-730A-70566D941CD5}"/>
              </a:ext>
            </a:extLst>
          </p:cNvPr>
          <p:cNvSpPr>
            <a:spLocks noGrp="1"/>
          </p:cNvSpPr>
          <p:nvPr>
            <p:ph type="ctrTitle"/>
          </p:nvPr>
        </p:nvSpPr>
        <p:spPr>
          <a:xfrm>
            <a:off x="1524000" y="141288"/>
            <a:ext cx="9144000" cy="392112"/>
          </a:xfrm>
        </p:spPr>
        <p:txBody>
          <a:bodyPr>
            <a:normAutofit fontScale="90000"/>
          </a:bodyPr>
          <a:lstStyle/>
          <a:p>
            <a:r>
              <a:rPr lang="en-IN" sz="2800" dirty="0">
                <a:solidFill>
                  <a:schemeClr val="accent1"/>
                </a:solidFill>
              </a:rPr>
              <a:t>Supervised vs Unsupervised Learning</a:t>
            </a:r>
            <a:endParaRPr lang="en-IN" dirty="0">
              <a:solidFill>
                <a:schemeClr val="accent1"/>
              </a:solidFill>
            </a:endParaRPr>
          </a:p>
        </p:txBody>
      </p:sp>
      <p:pic>
        <p:nvPicPr>
          <p:cNvPr id="4" name="Picture 3">
            <a:extLst>
              <a:ext uri="{FF2B5EF4-FFF2-40B4-BE49-F238E27FC236}">
                <a16:creationId xmlns:a16="http://schemas.microsoft.com/office/drawing/2014/main" id="{0550770C-95A4-01C7-BF43-9FAB0A7F3970}"/>
              </a:ext>
            </a:extLst>
          </p:cNvPr>
          <p:cNvPicPr>
            <a:picLocks noChangeAspect="1"/>
          </p:cNvPicPr>
          <p:nvPr/>
        </p:nvPicPr>
        <p:blipFill>
          <a:blip r:embed="rId2"/>
          <a:stretch>
            <a:fillRect/>
          </a:stretch>
        </p:blipFill>
        <p:spPr>
          <a:xfrm>
            <a:off x="603616" y="1071150"/>
            <a:ext cx="10984767" cy="4083556"/>
          </a:xfrm>
          <a:prstGeom prst="rect">
            <a:avLst/>
          </a:prstGeom>
        </p:spPr>
      </p:pic>
      <p:sp>
        <p:nvSpPr>
          <p:cNvPr id="5" name="TextBox 4">
            <a:extLst>
              <a:ext uri="{FF2B5EF4-FFF2-40B4-BE49-F238E27FC236}">
                <a16:creationId xmlns:a16="http://schemas.microsoft.com/office/drawing/2014/main" id="{0A6279EB-34C7-4304-AD23-FEE98D2ECB91}"/>
              </a:ext>
            </a:extLst>
          </p:cNvPr>
          <p:cNvSpPr txBox="1"/>
          <p:nvPr/>
        </p:nvSpPr>
        <p:spPr>
          <a:xfrm>
            <a:off x="5038165" y="6078070"/>
            <a:ext cx="2115670" cy="276999"/>
          </a:xfrm>
          <a:prstGeom prst="rect">
            <a:avLst/>
          </a:prstGeom>
          <a:noFill/>
        </p:spPr>
        <p:txBody>
          <a:bodyPr wrap="square" rtlCol="0">
            <a:spAutoFit/>
          </a:bodyPr>
          <a:lstStyle/>
          <a:p>
            <a:pPr algn="ctr"/>
            <a:r>
              <a:rPr lang="en-IN" sz="1200" dirty="0"/>
              <a:t>Source: SubStack</a:t>
            </a:r>
          </a:p>
        </p:txBody>
      </p:sp>
    </p:spTree>
    <p:extLst>
      <p:ext uri="{BB962C8B-B14F-4D97-AF65-F5344CB8AC3E}">
        <p14:creationId xmlns:p14="http://schemas.microsoft.com/office/powerpoint/2010/main" val="3520197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702</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Overview of Machine Learning</vt:lpstr>
      <vt:lpstr>Agenda</vt:lpstr>
      <vt:lpstr>ML Paradigms</vt:lpstr>
      <vt:lpstr>ML Paradigms</vt:lpstr>
      <vt:lpstr>Supervised Learning</vt:lpstr>
      <vt:lpstr>Supervised Learning</vt:lpstr>
      <vt:lpstr>Supervised Learning: Classification</vt:lpstr>
      <vt:lpstr>Supervised Learning: Regression</vt:lpstr>
      <vt:lpstr>Supervised vs Unsupervised Learning</vt:lpstr>
      <vt:lpstr>Unsupervised Learning: Pattern Recognition</vt:lpstr>
      <vt:lpstr>Unsupervised Learning: Clustering</vt:lpstr>
      <vt:lpstr>Semi-Supervised Learning</vt:lpstr>
      <vt:lpstr>Reinforcement Learning</vt:lpstr>
      <vt:lpstr>PowerPoint Presentation</vt:lpstr>
      <vt:lpstr>Reinforcement Learning 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Bhagabat Behera</dc:creator>
  <cp:lastModifiedBy>Bhagabat Behera</cp:lastModifiedBy>
  <cp:revision>46</cp:revision>
  <dcterms:created xsi:type="dcterms:W3CDTF">2023-02-22T10:18:35Z</dcterms:created>
  <dcterms:modified xsi:type="dcterms:W3CDTF">2023-02-23T09:07:57Z</dcterms:modified>
</cp:coreProperties>
</file>