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3548062" y="2875359"/>
            <a:ext cx="17287876" cy="4554141"/>
          </a:xfrm>
          <a:prstGeom prst="rect">
            <a:avLst/>
          </a:prstGeom>
        </p:spPr>
        <p:txBody>
          <a:bodyPr anchor="b"/>
          <a:lstStyle/>
          <a:p>
            <a:pPr/>
            <a:r>
              <a:t>标题文本</a:t>
            </a:r>
          </a:p>
        </p:txBody>
      </p:sp>
      <p:sp>
        <p:nvSpPr>
          <p:cNvPr id="12" name="Shape 12"/>
          <p:cNvSpPr/>
          <p:nvPr>
            <p:ph type="body" sz="quarter" idx="1"/>
          </p:nvPr>
        </p:nvSpPr>
        <p:spPr>
          <a:xfrm>
            <a:off x="3548062" y="7411640"/>
            <a:ext cx="17287876" cy="1821657"/>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4833937" y="8001000"/>
            <a:ext cx="14716126" cy="714375"/>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4833937" y="5760442"/>
            <a:ext cx="14716126" cy="1069976"/>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sz="half" idx="13"/>
          </p:nvPr>
        </p:nvSpPr>
        <p:spPr>
          <a:xfrm>
            <a:off x="4941093" y="732234"/>
            <a:ext cx="14608970" cy="8240957"/>
          </a:xfrm>
          <a:prstGeom prst="rect">
            <a:avLst/>
          </a:prstGeom>
        </p:spPr>
        <p:txBody>
          <a:bodyPr lIns="91439" tIns="45719" rIns="91439" bIns="45719" anchor="t">
            <a:noAutofit/>
          </a:bodyPr>
          <a:lstStyle/>
          <a:p>
            <a:pPr/>
          </a:p>
        </p:txBody>
      </p:sp>
      <p:sp>
        <p:nvSpPr>
          <p:cNvPr id="21" name="Shape 21"/>
          <p:cNvSpPr/>
          <p:nvPr>
            <p:ph type="title"/>
          </p:nvPr>
        </p:nvSpPr>
        <p:spPr>
          <a:xfrm>
            <a:off x="4833937" y="9715500"/>
            <a:ext cx="14716126" cy="1803797"/>
          </a:xfrm>
          <a:prstGeom prst="rect">
            <a:avLst/>
          </a:prstGeom>
        </p:spPr>
        <p:txBody>
          <a:bodyPr/>
          <a:lstStyle/>
          <a:p>
            <a:pPr/>
            <a:r>
              <a:t>标题文本</a:t>
            </a:r>
          </a:p>
        </p:txBody>
      </p:sp>
      <p:sp>
        <p:nvSpPr>
          <p:cNvPr id="22" name="Shape 22"/>
          <p:cNvSpPr/>
          <p:nvPr>
            <p:ph type="body" sz="quarter" idx="1"/>
          </p:nvPr>
        </p:nvSpPr>
        <p:spPr>
          <a:xfrm>
            <a:off x="4833937" y="11519296"/>
            <a:ext cx="14716126" cy="1589486"/>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3548062" y="4572000"/>
            <a:ext cx="17287876" cy="4554141"/>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2477750" y="857250"/>
            <a:ext cx="7536657" cy="10912079"/>
          </a:xfrm>
          <a:prstGeom prst="rect">
            <a:avLst/>
          </a:prstGeom>
        </p:spPr>
        <p:txBody>
          <a:bodyPr lIns="91439" tIns="45719" rIns="91439" bIns="45719" anchor="t">
            <a:noAutofit/>
          </a:bodyPr>
          <a:lstStyle/>
          <a:p>
            <a:pPr/>
          </a:p>
        </p:txBody>
      </p:sp>
      <p:sp>
        <p:nvSpPr>
          <p:cNvPr id="39" name="Shape 39"/>
          <p:cNvSpPr/>
          <p:nvPr>
            <p:ph type="title"/>
          </p:nvPr>
        </p:nvSpPr>
        <p:spPr>
          <a:xfrm>
            <a:off x="3548062" y="1428750"/>
            <a:ext cx="8286751" cy="5464969"/>
          </a:xfrm>
          <a:prstGeom prst="rect">
            <a:avLst/>
          </a:prstGeom>
        </p:spPr>
        <p:txBody>
          <a:bodyPr anchor="b"/>
          <a:lstStyle/>
          <a:p>
            <a:pPr/>
            <a:r>
              <a:t>标题文本</a:t>
            </a:r>
          </a:p>
        </p:txBody>
      </p:sp>
      <p:sp>
        <p:nvSpPr>
          <p:cNvPr id="40" name="Shape 40"/>
          <p:cNvSpPr/>
          <p:nvPr>
            <p:ph type="body" sz="quarter" idx="1"/>
          </p:nvPr>
        </p:nvSpPr>
        <p:spPr>
          <a:xfrm>
            <a:off x="3548062" y="6875859"/>
            <a:ext cx="8286751" cy="546497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lvl1pPr marL="724452" indent="-724452">
              <a:lnSpc>
                <a:spcPct val="120000"/>
              </a:lnSpc>
              <a:spcBef>
                <a:spcPts val="6400"/>
              </a:spcBef>
              <a:defRPr sz="6400"/>
            </a:lvl1pPr>
            <a:lvl2pPr marL="1245152" indent="-724452">
              <a:lnSpc>
                <a:spcPct val="120000"/>
              </a:lnSpc>
              <a:spcBef>
                <a:spcPts val="6400"/>
              </a:spcBef>
              <a:defRPr sz="6400"/>
            </a:lvl2pPr>
            <a:lvl3pPr marL="1765852" indent="-724452">
              <a:lnSpc>
                <a:spcPct val="120000"/>
              </a:lnSpc>
              <a:spcBef>
                <a:spcPts val="6400"/>
              </a:spcBef>
              <a:defRPr sz="6400"/>
            </a:lvl3pPr>
            <a:lvl4pPr marL="2286552" indent="-724452">
              <a:lnSpc>
                <a:spcPct val="120000"/>
              </a:lnSpc>
              <a:spcBef>
                <a:spcPts val="6400"/>
              </a:spcBef>
              <a:defRPr sz="6400"/>
            </a:lvl4pPr>
            <a:lvl5pPr marL="2807252" indent="-724452">
              <a:lnSpc>
                <a:spcPct val="120000"/>
              </a:lnSpc>
              <a:spcBef>
                <a:spcPts val="6400"/>
              </a:spcBef>
              <a:defRPr sz="6400"/>
            </a:lvl5p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quarter" idx="13"/>
          </p:nvPr>
        </p:nvSpPr>
        <p:spPr>
          <a:xfrm>
            <a:off x="12709921" y="3911203"/>
            <a:ext cx="7429501" cy="8697516"/>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3548062" y="3839765"/>
            <a:ext cx="8286751" cy="8858251"/>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4119562" y="1071562"/>
            <a:ext cx="16127017" cy="11555017"/>
          </a:xfrm>
          <a:prstGeom prst="rect">
            <a:avLst/>
          </a:prstGeom>
        </p:spPr>
        <p:txBody>
          <a:bodyPr/>
          <a:lstStyle>
            <a:lvl1pPr marL="724452" indent="-724452">
              <a:lnSpc>
                <a:spcPct val="120000"/>
              </a:lnSpc>
              <a:spcBef>
                <a:spcPts val="6400"/>
              </a:spcBef>
              <a:defRPr sz="6400"/>
            </a:lvl1pPr>
            <a:lvl2pPr marL="1245152" indent="-724452">
              <a:lnSpc>
                <a:spcPct val="120000"/>
              </a:lnSpc>
              <a:spcBef>
                <a:spcPts val="6400"/>
              </a:spcBef>
              <a:defRPr sz="6400"/>
            </a:lvl2pPr>
            <a:lvl3pPr marL="1765852" indent="-724452">
              <a:lnSpc>
                <a:spcPct val="120000"/>
              </a:lnSpc>
              <a:spcBef>
                <a:spcPts val="6400"/>
              </a:spcBef>
              <a:defRPr sz="6400"/>
            </a:lvl3pPr>
            <a:lvl4pPr marL="2286552" indent="-724452">
              <a:lnSpc>
                <a:spcPct val="120000"/>
              </a:lnSpc>
              <a:spcBef>
                <a:spcPts val="6400"/>
              </a:spcBef>
              <a:defRPr sz="6400"/>
            </a:lvl4pPr>
            <a:lvl5pPr marL="2807252" indent="-724452">
              <a:lnSpc>
                <a:spcPct val="120000"/>
              </a:lnSpc>
              <a:spcBef>
                <a:spcPts val="6400"/>
              </a:spcBef>
              <a:defRPr sz="6400"/>
            </a:lvl5p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2406312" y="7072312"/>
            <a:ext cx="8161735" cy="5929313"/>
          </a:xfrm>
          <a:prstGeom prst="rect">
            <a:avLst/>
          </a:prstGeom>
        </p:spPr>
        <p:txBody>
          <a:bodyPr lIns="91439" tIns="45719" rIns="91439" bIns="45719" anchor="t">
            <a:noAutofit/>
          </a:bodyPr>
          <a:lstStyle/>
          <a:p>
            <a:pPr/>
          </a:p>
        </p:txBody>
      </p:sp>
      <p:sp>
        <p:nvSpPr>
          <p:cNvPr id="84" name="Shape 84"/>
          <p:cNvSpPr/>
          <p:nvPr>
            <p:ph type="pic" sz="quarter" idx="14"/>
          </p:nvPr>
        </p:nvSpPr>
        <p:spPr>
          <a:xfrm>
            <a:off x="12420112" y="714375"/>
            <a:ext cx="8161735" cy="5929313"/>
          </a:xfrm>
          <a:prstGeom prst="rect">
            <a:avLst/>
          </a:prstGeom>
        </p:spPr>
        <p:txBody>
          <a:bodyPr lIns="91439" tIns="45719" rIns="91439" bIns="45719" anchor="t">
            <a:noAutofit/>
          </a:bodyPr>
          <a:lstStyle/>
          <a:p>
            <a:pPr/>
          </a:p>
        </p:txBody>
      </p:sp>
      <p:sp>
        <p:nvSpPr>
          <p:cNvPr id="85" name="Shape 85"/>
          <p:cNvSpPr/>
          <p:nvPr>
            <p:ph type="pic" sz="half" idx="15"/>
          </p:nvPr>
        </p:nvSpPr>
        <p:spPr>
          <a:xfrm>
            <a:off x="3798093" y="714375"/>
            <a:ext cx="8167826" cy="1228725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48062" y="357187"/>
            <a:ext cx="17287876" cy="3429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Shape 3"/>
          <p:cNvSpPr/>
          <p:nvPr>
            <p:ph type="body" idx="1"/>
          </p:nvPr>
        </p:nvSpPr>
        <p:spPr>
          <a:xfrm>
            <a:off x="3548062" y="3839765"/>
            <a:ext cx="17287876" cy="885825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2882" y="13037343"/>
            <a:ext cx="460376" cy="4984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1pPr>
      <a:lvl2pPr marL="0" marR="0" indent="2286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2pPr>
      <a:lvl3pPr marL="0" marR="0" indent="4572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3pPr>
      <a:lvl4pPr marL="0" marR="0" indent="6858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4pPr>
      <a:lvl5pPr marL="0" marR="0" indent="9144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5pPr>
      <a:lvl6pPr marL="0" marR="0" indent="11430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6pPr>
      <a:lvl7pPr marL="0" marR="0" indent="13716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7pPr>
      <a:lvl8pPr marL="0" marR="0" indent="16002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8pPr>
      <a:lvl9pPr marL="0" marR="0" indent="182880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9pPr>
    </p:titleStyle>
    <p:bodyStyle>
      <a:lvl1pPr marL="5908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1pPr>
      <a:lvl2pPr marL="10226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2pPr>
      <a:lvl3pPr marL="14544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3pPr>
      <a:lvl4pPr marL="18862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4pPr>
      <a:lvl5pPr marL="23180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5pPr>
      <a:lvl6pPr marL="27498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6pPr>
      <a:lvl7pPr marL="31816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7pPr>
      <a:lvl8pPr marL="36134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8pPr>
      <a:lvl9pPr marL="40452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aphicFrame>
        <p:nvGraphicFramePr>
          <p:cNvPr id="119" name="Table 119"/>
          <p:cNvGraphicFramePr/>
          <p:nvPr/>
        </p:nvGraphicFramePr>
        <p:xfrm>
          <a:off x="2873065" y="2223990"/>
          <a:ext cx="18701370" cy="1023054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329299"/>
                <a:gridCol w="4693690"/>
                <a:gridCol w="6614879"/>
              </a:tblGrid>
              <a:tr h="618129">
                <a:tc>
                  <a:txBody>
                    <a:bodyPr/>
                    <a:lstStyle/>
                    <a:p>
                      <a:pPr marR="642937">
                        <a:defRPr sz="1800">
                          <a:solidFill>
                            <a:srgbClr val="000000"/>
                          </a:solidFill>
                        </a:defRPr>
                      </a:pPr>
                      <a:r>
                        <a:rPr b="1" sz="3000">
                          <a:solidFill>
                            <a:srgbClr val="5A5F5E"/>
                          </a:solidFill>
                          <a:latin typeface="Microsoft YaHei"/>
                          <a:ea typeface="Microsoft YaHei"/>
                          <a:cs typeface="Microsoft YaHei"/>
                          <a:sym typeface="Microsoft YaHei"/>
                        </a:rPr>
                        <a:t>目标用户</a:t>
                      </a:r>
                    </a:p>
                  </a:txBody>
                  <a:tcPr marL="63500" marR="63500" marT="0" marB="0" anchor="ctr" anchorCtr="0" horzOverflow="overflow">
                    <a:lnL w="63500">
                      <a:solidFill>
                        <a:srgbClr val="232B2D"/>
                      </a:solidFill>
                      <a:miter lim="400000"/>
                    </a:lnL>
                    <a:lnR w="12700">
                      <a:solidFill>
                        <a:srgbClr val="232B2D"/>
                      </a:solidFill>
                      <a:miter lim="400000"/>
                    </a:lnR>
                    <a:lnT w="63500">
                      <a:solidFill>
                        <a:srgbClr val="232B2D"/>
                      </a:solidFill>
                      <a:miter lim="400000"/>
                    </a:lnT>
                    <a:lnB w="12700">
                      <a:solidFill>
                        <a:srgbClr val="232B2D"/>
                      </a:solidFill>
                      <a:miter lim="400000"/>
                    </a:lnB>
                    <a:solidFill>
                      <a:srgbClr val="9CA09E">
                        <a:alpha val="63169"/>
                      </a:srgbClr>
                    </a:solidFill>
                  </a:tcPr>
                </a:tc>
                <a:tc rowSpan="4">
                  <a:txBody>
                    <a:bodyPr/>
                    <a:lstStyle/>
                    <a:p>
                      <a:pPr marR="642937">
                        <a:defRPr sz="3000">
                          <a:latin typeface="Microsoft YaHei"/>
                          <a:ea typeface="Microsoft YaHei"/>
                          <a:cs typeface="Microsoft YaHei"/>
                          <a:sym typeface="Microsoft YaHei"/>
                        </a:defRPr>
                      </a:pPr>
                      <a:r>
                        <a:t>我的产品是：</a:t>
                      </a:r>
                      <a:br>
                        <a:rPr>
                          <a:latin typeface="Times New Roman"/>
                          <a:ea typeface="Times New Roman"/>
                          <a:cs typeface="Times New Roman"/>
                          <a:sym typeface="Times New Roman"/>
                        </a:rPr>
                      </a:br>
                      <a:r>
                        <a:t>（                 ）</a:t>
                      </a:r>
                    </a:p>
                  </a:txBody>
                  <a:tcPr marL="63500" marR="63500" marT="0" marB="0" anchor="ctr" anchorCtr="0" horzOverflow="overflow">
                    <a:lnL w="12700">
                      <a:solidFill>
                        <a:srgbClr val="232B2D"/>
                      </a:solidFill>
                      <a:miter lim="400000"/>
                    </a:lnL>
                    <a:lnR w="12700">
                      <a:solidFill>
                        <a:srgbClr val="232B2D"/>
                      </a:solidFill>
                      <a:miter lim="400000"/>
                    </a:lnR>
                    <a:lnT w="63500">
                      <a:solidFill>
                        <a:srgbClr val="232B2D"/>
                      </a:solidFill>
                      <a:miter lim="400000"/>
                    </a:lnT>
                    <a:lnB w="63500">
                      <a:solidFill>
                        <a:srgbClr val="232B2D"/>
                      </a:solidFill>
                      <a:miter lim="400000"/>
                    </a:lnB>
                    <a:solidFill>
                      <a:srgbClr val="9CA09E">
                        <a:alpha val="29327"/>
                      </a:srgbClr>
                    </a:solidFill>
                  </a:tcPr>
                </a:tc>
                <a:tc>
                  <a:txBody>
                    <a:bodyPr/>
                    <a:lstStyle/>
                    <a:p>
                      <a:pPr marR="642937">
                        <a:defRPr sz="1800">
                          <a:solidFill>
                            <a:srgbClr val="000000"/>
                          </a:solidFill>
                        </a:defRPr>
                      </a:pPr>
                      <a:r>
                        <a:rPr b="1" sz="3000">
                          <a:solidFill>
                            <a:srgbClr val="5A5F5E"/>
                          </a:solidFill>
                          <a:latin typeface="Microsoft YaHei"/>
                          <a:ea typeface="Microsoft YaHei"/>
                          <a:cs typeface="Microsoft YaHei"/>
                          <a:sym typeface="Microsoft YaHei"/>
                        </a:rPr>
                        <a:t>产品阶段</a:t>
                      </a:r>
                    </a:p>
                  </a:txBody>
                  <a:tcPr marL="63500" marR="63500" marT="0" marB="0" anchor="ctr" anchorCtr="0" horzOverflow="overflow">
                    <a:lnL w="12700">
                      <a:solidFill>
                        <a:srgbClr val="232B2D"/>
                      </a:solidFill>
                      <a:miter lim="400000"/>
                    </a:lnL>
                    <a:lnR w="63500">
                      <a:solidFill>
                        <a:srgbClr val="232B2D"/>
                      </a:solidFill>
                      <a:miter lim="400000"/>
                    </a:lnR>
                    <a:lnT w="63500">
                      <a:solidFill>
                        <a:srgbClr val="232B2D"/>
                      </a:solidFill>
                      <a:miter lim="400000"/>
                    </a:lnT>
                    <a:lnB w="12700">
                      <a:solidFill>
                        <a:srgbClr val="232B2D"/>
                      </a:solidFill>
                      <a:miter lim="400000"/>
                    </a:lnB>
                    <a:solidFill>
                      <a:srgbClr val="9CA09E">
                        <a:alpha val="63169"/>
                      </a:srgbClr>
                    </a:solidFill>
                  </a:tcPr>
                </a:tc>
              </a:tr>
              <a:tr h="4465393">
                <a:tc>
                  <a:txBody>
                    <a:bodyPr/>
                    <a:lstStyle/>
                    <a:p>
                      <a:pPr marR="642937">
                        <a:defRPr sz="2600">
                          <a:latin typeface="Microsoft YaHei"/>
                          <a:ea typeface="Microsoft YaHei"/>
                          <a:cs typeface="Microsoft YaHei"/>
                          <a:sym typeface="Microsoft YaHei"/>
                        </a:defRPr>
                      </a:pPr>
                      <a:r>
                        <a:t>（包含年龄、职业、城市、媒介接触习惯等共性描述）</a:t>
                      </a:r>
                      <a:endParaRPr>
                        <a:latin typeface="Times New Roman"/>
                        <a:ea typeface="Times New Roman"/>
                        <a:cs typeface="Times New Roman"/>
                        <a:sym typeface="Times New Roman"/>
                      </a:endParaRPr>
                    </a:p>
                    <a:p>
                      <a:pPr marR="642937">
                        <a:defRPr sz="2800">
                          <a:latin typeface="Times New Roman"/>
                          <a:ea typeface="Times New Roman"/>
                          <a:cs typeface="Times New Roman"/>
                          <a:sym typeface="Times New Roman"/>
                        </a:defRPr>
                      </a:pPr>
                    </a:p>
                    <a:p>
                      <a:pPr marR="642937">
                        <a:defRPr sz="2800">
                          <a:latin typeface="Times New Roman"/>
                          <a:ea typeface="Times New Roman"/>
                          <a:cs typeface="Times New Roman"/>
                          <a:sym typeface="Times New Roman"/>
                        </a:defRPr>
                      </a:pPr>
                    </a:p>
                    <a:p>
                      <a:pPr marR="642937">
                        <a:defRPr sz="2800">
                          <a:latin typeface="Times New Roman"/>
                          <a:ea typeface="Times New Roman"/>
                          <a:cs typeface="Times New Roman"/>
                          <a:sym typeface="Times New Roman"/>
                        </a:defRPr>
                      </a:pPr>
                    </a:p>
                    <a:p>
                      <a:pPr marR="642937">
                        <a:defRPr sz="2800">
                          <a:latin typeface="Times New Roman"/>
                          <a:ea typeface="Times New Roman"/>
                          <a:cs typeface="Times New Roman"/>
                          <a:sym typeface="Times New Roman"/>
                        </a:defRPr>
                      </a:pPr>
                    </a:p>
                    <a:p>
                      <a:pPr marR="642937">
                        <a:defRPr sz="2800">
                          <a:latin typeface="Times New Roman"/>
                          <a:ea typeface="Times New Roman"/>
                          <a:cs typeface="Times New Roman"/>
                          <a:sym typeface="Times New Roman"/>
                        </a:defRPr>
                      </a:pPr>
                    </a:p>
                  </a:txBody>
                  <a:tcPr marL="63500" marR="63500" marT="0" marB="0" anchor="t" anchorCtr="0" horzOverflow="overflow">
                    <a:lnL w="63500">
                      <a:solidFill>
                        <a:srgbClr val="232B2D"/>
                      </a:solidFill>
                      <a:miter lim="400000"/>
                    </a:lnL>
                    <a:lnR w="12700">
                      <a:solidFill>
                        <a:srgbClr val="232B2D"/>
                      </a:solidFill>
                      <a:miter lim="400000"/>
                    </a:lnR>
                    <a:lnT w="12700">
                      <a:solidFill>
                        <a:srgbClr val="232B2D"/>
                      </a:solidFill>
                      <a:miter lim="400000"/>
                    </a:lnT>
                    <a:lnB w="12700">
                      <a:solidFill>
                        <a:srgbClr val="232B2D"/>
                      </a:solidFill>
                      <a:miter lim="400000"/>
                    </a:lnB>
                  </a:tcPr>
                </a:tc>
                <a:tc vMerge="1">
                  <a:tcPr/>
                </a:tc>
                <a:tc>
                  <a:txBody>
                    <a:bodyPr/>
                    <a:lstStyle/>
                    <a:p>
                      <a:pPr>
                        <a:defRPr sz="1800">
                          <a:solidFill>
                            <a:srgbClr val="000000"/>
                          </a:solidFill>
                        </a:defRPr>
                      </a:pPr>
                      <a:r>
                        <a:rPr sz="2600">
                          <a:solidFill>
                            <a:srgbClr val="5A5F5E"/>
                          </a:solidFill>
                          <a:latin typeface="Microsoft YaHei"/>
                          <a:ea typeface="Microsoft YaHei"/>
                          <a:cs typeface="Microsoft YaHei"/>
                          <a:sym typeface="Microsoft YaHei"/>
                        </a:rPr>
                        <a:t>（描述你的产品属于止痛药阶段还是维他命阶段）</a:t>
                      </a:r>
                    </a:p>
                  </a:txBody>
                  <a:tcPr marL="63500" marR="63500" marT="0" marB="0" anchor="t" anchorCtr="0" horzOverflow="overflow">
                    <a:lnL w="12700">
                      <a:solidFill>
                        <a:srgbClr val="232B2D"/>
                      </a:solidFill>
                      <a:miter lim="400000"/>
                    </a:lnL>
                    <a:lnR w="63500">
                      <a:solidFill>
                        <a:srgbClr val="232B2D"/>
                      </a:solidFill>
                      <a:miter lim="400000"/>
                    </a:lnR>
                    <a:lnT w="12700">
                      <a:solidFill>
                        <a:srgbClr val="232B2D"/>
                      </a:solidFill>
                      <a:miter lim="400000"/>
                    </a:lnT>
                    <a:lnB w="12700">
                      <a:solidFill>
                        <a:srgbClr val="232B2D"/>
                      </a:solidFill>
                      <a:miter lim="400000"/>
                    </a:lnB>
                  </a:tcPr>
                </a:tc>
              </a:tr>
              <a:tr h="593071">
                <a:tc>
                  <a:txBody>
                    <a:bodyPr/>
                    <a:lstStyle/>
                    <a:p>
                      <a:pPr marR="642937">
                        <a:defRPr sz="1800">
                          <a:solidFill>
                            <a:srgbClr val="000000"/>
                          </a:solidFill>
                        </a:defRPr>
                      </a:pPr>
                      <a:r>
                        <a:rPr b="1" sz="3000">
                          <a:solidFill>
                            <a:srgbClr val="5A5F5E"/>
                          </a:solidFill>
                          <a:latin typeface="Microsoft YaHei"/>
                          <a:ea typeface="Microsoft YaHei"/>
                          <a:cs typeface="Microsoft YaHei"/>
                          <a:sym typeface="Microsoft YaHei"/>
                        </a:rPr>
                        <a:t>用户痛点问题</a:t>
                      </a:r>
                    </a:p>
                  </a:txBody>
                  <a:tcPr marL="63500" marR="63500" marT="0" marB="0" anchor="ctr" anchorCtr="0" horzOverflow="overflow">
                    <a:lnL w="63500">
                      <a:solidFill>
                        <a:srgbClr val="232B2D"/>
                      </a:solidFill>
                      <a:miter lim="400000"/>
                    </a:lnL>
                    <a:lnR w="12700">
                      <a:solidFill>
                        <a:srgbClr val="232B2D"/>
                      </a:solidFill>
                      <a:miter lim="400000"/>
                    </a:lnR>
                    <a:lnT w="12700">
                      <a:solidFill>
                        <a:srgbClr val="232B2D"/>
                      </a:solidFill>
                      <a:miter lim="400000"/>
                    </a:lnT>
                    <a:lnB w="12700">
                      <a:solidFill>
                        <a:srgbClr val="232B2D"/>
                      </a:solidFill>
                      <a:miter lim="400000"/>
                    </a:lnB>
                    <a:solidFill>
                      <a:srgbClr val="9CA09E">
                        <a:alpha val="63169"/>
                      </a:srgbClr>
                    </a:solidFill>
                  </a:tcPr>
                </a:tc>
                <a:tc vMerge="1">
                  <a:tcPr/>
                </a:tc>
                <a:tc>
                  <a:txBody>
                    <a:bodyPr/>
                    <a:lstStyle/>
                    <a:p>
                      <a:pPr marR="642937">
                        <a:defRPr sz="1800">
                          <a:solidFill>
                            <a:srgbClr val="000000"/>
                          </a:solidFill>
                        </a:defRPr>
                      </a:pPr>
                      <a:r>
                        <a:rPr b="1" sz="3000">
                          <a:solidFill>
                            <a:srgbClr val="5A5F5E"/>
                          </a:solidFill>
                          <a:latin typeface="Microsoft YaHei"/>
                          <a:ea typeface="Microsoft YaHei"/>
                          <a:cs typeface="Microsoft YaHei"/>
                          <a:sym typeface="Microsoft YaHei"/>
                        </a:rPr>
                        <a:t>解决方式</a:t>
                      </a:r>
                    </a:p>
                  </a:txBody>
                  <a:tcPr marL="63500" marR="63500" marT="0" marB="0" anchor="ctr" anchorCtr="0" horzOverflow="overflow">
                    <a:lnL w="12700">
                      <a:solidFill>
                        <a:srgbClr val="232B2D"/>
                      </a:solidFill>
                      <a:miter lim="400000"/>
                    </a:lnL>
                    <a:lnR w="63500">
                      <a:solidFill>
                        <a:srgbClr val="232B2D"/>
                      </a:solidFill>
                      <a:miter lim="400000"/>
                    </a:lnR>
                    <a:lnT w="12700">
                      <a:solidFill>
                        <a:srgbClr val="232B2D"/>
                      </a:solidFill>
                      <a:miter lim="400000"/>
                    </a:lnT>
                    <a:lnB w="12700">
                      <a:solidFill>
                        <a:srgbClr val="232B2D"/>
                      </a:solidFill>
                      <a:miter lim="400000"/>
                    </a:lnB>
                    <a:solidFill>
                      <a:srgbClr val="9CA09E">
                        <a:alpha val="63169"/>
                      </a:srgbClr>
                    </a:solidFill>
                  </a:tcPr>
                </a:tc>
              </a:tr>
              <a:tr h="4490452">
                <a:tc>
                  <a:txBody>
                    <a:bodyPr/>
                    <a:lstStyle/>
                    <a:p>
                      <a:pPr marR="642937">
                        <a:defRPr sz="1800">
                          <a:solidFill>
                            <a:srgbClr val="000000"/>
                          </a:solidFill>
                        </a:defRPr>
                      </a:pPr>
                      <a:r>
                        <a:rPr sz="2600">
                          <a:solidFill>
                            <a:srgbClr val="5A5F5E"/>
                          </a:solidFill>
                          <a:latin typeface="Microsoft YaHei"/>
                          <a:ea typeface="Microsoft YaHei"/>
                          <a:cs typeface="Microsoft YaHei"/>
                          <a:sym typeface="Microsoft YaHei"/>
                        </a:rPr>
                        <a:t>（列举出目标用户最痛点的问题）</a:t>
                      </a:r>
                    </a:p>
                  </a:txBody>
                  <a:tcPr marL="63500" marR="63500" marT="0" marB="0" anchor="t" anchorCtr="0" horzOverflow="overflow">
                    <a:lnL w="63500">
                      <a:solidFill>
                        <a:srgbClr val="232B2D"/>
                      </a:solidFill>
                      <a:miter lim="400000"/>
                    </a:lnL>
                    <a:lnR w="12700">
                      <a:solidFill>
                        <a:srgbClr val="232B2D"/>
                      </a:solidFill>
                      <a:miter lim="400000"/>
                    </a:lnR>
                    <a:lnT w="12700">
                      <a:solidFill>
                        <a:srgbClr val="232B2D"/>
                      </a:solidFill>
                      <a:miter lim="400000"/>
                    </a:lnT>
                    <a:lnB w="63500">
                      <a:solidFill>
                        <a:srgbClr val="232B2D"/>
                      </a:solidFill>
                      <a:miter lim="400000"/>
                    </a:lnB>
                  </a:tcPr>
                </a:tc>
                <a:tc vMerge="1">
                  <a:tcPr/>
                </a:tc>
                <a:tc>
                  <a:txBody>
                    <a:bodyPr/>
                    <a:lstStyle/>
                    <a:p>
                      <a:pPr marR="642937">
                        <a:defRPr sz="1800">
                          <a:solidFill>
                            <a:srgbClr val="000000"/>
                          </a:solidFill>
                        </a:defRPr>
                      </a:pPr>
                      <a:r>
                        <a:rPr sz="2600">
                          <a:solidFill>
                            <a:srgbClr val="5A5F5E"/>
                          </a:solidFill>
                          <a:latin typeface="Microsoft YaHei"/>
                          <a:ea typeface="Microsoft YaHei"/>
                          <a:cs typeface="Microsoft YaHei"/>
                          <a:sym typeface="Microsoft YaHei"/>
                        </a:rPr>
                        <a:t>（描述你的产品是如何解决问题的）</a:t>
                      </a:r>
                    </a:p>
                  </a:txBody>
                  <a:tcPr marL="63500" marR="63500" marT="0" marB="0" anchor="t" anchorCtr="0" horzOverflow="overflow">
                    <a:lnL w="12700">
                      <a:solidFill>
                        <a:srgbClr val="232B2D"/>
                      </a:solidFill>
                      <a:miter lim="400000"/>
                    </a:lnL>
                    <a:lnR w="63500">
                      <a:solidFill>
                        <a:srgbClr val="232B2D"/>
                      </a:solidFill>
                      <a:miter lim="400000"/>
                    </a:lnR>
                    <a:lnT w="12700">
                      <a:solidFill>
                        <a:srgbClr val="232B2D"/>
                      </a:solidFill>
                      <a:miter lim="400000"/>
                    </a:lnT>
                    <a:lnB w="63500">
                      <a:solidFill>
                        <a:srgbClr val="232B2D"/>
                      </a:solidFill>
                      <a:miter lim="400000"/>
                    </a:lnB>
                  </a:tcPr>
                </a:tc>
              </a:tr>
            </a:tbl>
          </a:graphicData>
        </a:graphic>
      </p:graphicFrame>
      <p:sp>
        <p:nvSpPr>
          <p:cNvPr id="120" name="Shape 120"/>
          <p:cNvSpPr/>
          <p:nvPr/>
        </p:nvSpPr>
        <p:spPr>
          <a:xfrm>
            <a:off x="2906829" y="851257"/>
            <a:ext cx="3394076" cy="67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vl1pPr>
          </a:lstStyle>
          <a:p>
            <a:pPr/>
            <a:r>
              <a:t>姓名：___________</a:t>
            </a:r>
          </a:p>
        </p:txBody>
      </p:sp>
      <p:sp>
        <p:nvSpPr>
          <p:cNvPr id="121" name="Shape 121"/>
          <p:cNvSpPr/>
          <p:nvPr/>
        </p:nvSpPr>
        <p:spPr>
          <a:xfrm>
            <a:off x="17101197" y="851257"/>
            <a:ext cx="4398108" cy="67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
            </a:lvl1pPr>
          </a:lstStyle>
          <a:p>
            <a:pPr/>
            <a:r>
              <a:t>Worksheet1_我的PMF画布</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关于PMF画布作业提交</a:t>
            </a:r>
          </a:p>
        </p:txBody>
      </p:sp>
      <p:sp>
        <p:nvSpPr>
          <p:cNvPr id="124" name="Shape 124"/>
          <p:cNvSpPr/>
          <p:nvPr>
            <p:ph type="body" idx="1"/>
          </p:nvPr>
        </p:nvSpPr>
        <p:spPr>
          <a:xfrm>
            <a:off x="2025468" y="4500892"/>
            <a:ext cx="20333064" cy="7747235"/>
          </a:xfrm>
          <a:prstGeom prst="rect">
            <a:avLst/>
          </a:prstGeom>
        </p:spPr>
        <p:txBody>
          <a:bodyPr anchor="t"/>
          <a:lstStyle/>
          <a:p>
            <a:pPr marL="0" indent="0">
              <a:lnSpc>
                <a:spcPct val="150000"/>
              </a:lnSpc>
              <a:spcBef>
                <a:spcPts val="0"/>
              </a:spcBef>
              <a:buSzTx/>
              <a:buNone/>
              <a:defRPr sz="4500"/>
            </a:pPr>
            <a:r>
              <a:rPr>
                <a:latin typeface="Gill Sans SemiBold"/>
                <a:ea typeface="Gill Sans SemiBold"/>
                <a:cs typeface="Gill Sans SemiBold"/>
                <a:sym typeface="Gill Sans SemiBold"/>
              </a:rPr>
              <a:t>Step1：</a:t>
            </a:r>
            <a:r>
              <a:t>将上一页的PMF画布内容填写完成后，导出图片格式（Jpg／Jpe／Png）；</a:t>
            </a:r>
          </a:p>
          <a:p>
            <a:pPr marL="0" indent="0">
              <a:lnSpc>
                <a:spcPct val="150000"/>
              </a:lnSpc>
              <a:spcBef>
                <a:spcPts val="0"/>
              </a:spcBef>
              <a:buSzTx/>
              <a:buNone/>
              <a:defRPr sz="4500"/>
            </a:pPr>
            <a:r>
              <a:rPr>
                <a:latin typeface="Gill Sans SemiBold"/>
                <a:ea typeface="Gill Sans SemiBold"/>
                <a:cs typeface="Gill Sans SemiBold"/>
                <a:sym typeface="Gill Sans SemiBold"/>
              </a:rPr>
              <a:t>Step2：</a:t>
            </a:r>
            <a:r>
              <a:t>在课程下方的“</a:t>
            </a:r>
            <a:r>
              <a:rPr>
                <a:latin typeface="Gill Sans SemiBold"/>
                <a:ea typeface="Gill Sans SemiBold"/>
                <a:cs typeface="Gill Sans SemiBold"/>
                <a:sym typeface="Gill Sans SemiBold"/>
              </a:rPr>
              <a:t>讨论区</a:t>
            </a:r>
            <a:r>
              <a:t>”中发布，具体发布操作指南详见下一P。</a:t>
            </a:r>
          </a:p>
          <a:p>
            <a:pPr marL="0" indent="0">
              <a:lnSpc>
                <a:spcPct val="150000"/>
              </a:lnSpc>
              <a:spcBef>
                <a:spcPts val="0"/>
              </a:spcBef>
              <a:buSzTx/>
              <a:buNone/>
              <a:defRPr sz="4500"/>
            </a:pPr>
          </a:p>
          <a:p>
            <a:pPr marL="0" indent="0">
              <a:lnSpc>
                <a:spcPct val="150000"/>
              </a:lnSpc>
              <a:spcBef>
                <a:spcPts val="0"/>
              </a:spcBef>
              <a:buSzTx/>
              <a:buNone/>
              <a:defRPr sz="4500"/>
            </a:pPr>
            <a:r>
              <a:t>老师将会在最后一天直播课程中留出部分时间抽取部分同学的作业进行点评。</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222.png"/>
          <p:cNvPicPr>
            <a:picLocks noChangeAspect="1"/>
          </p:cNvPicPr>
          <p:nvPr/>
        </p:nvPicPr>
        <p:blipFill>
          <a:blip r:embed="rId2">
            <a:extLst/>
          </a:blip>
          <a:stretch>
            <a:fillRect/>
          </a:stretch>
        </p:blipFill>
        <p:spPr>
          <a:xfrm>
            <a:off x="3403415" y="3888253"/>
            <a:ext cx="17586384" cy="7806777"/>
          </a:xfrm>
          <a:prstGeom prst="rect">
            <a:avLst/>
          </a:prstGeom>
          <a:ln w="12700">
            <a:miter lim="400000"/>
          </a:ln>
        </p:spPr>
      </p:pic>
      <p:sp>
        <p:nvSpPr>
          <p:cNvPr id="127" name="Shape 127"/>
          <p:cNvSpPr/>
          <p:nvPr>
            <p:ph type="title"/>
          </p:nvPr>
        </p:nvSpPr>
        <p:spPr>
          <a:prstGeom prst="rect">
            <a:avLst/>
          </a:prstGeom>
        </p:spPr>
        <p:txBody>
          <a:bodyPr/>
          <a:lstStyle/>
          <a:p>
            <a:pPr/>
            <a:r>
              <a:t>在讨论区发布PMF画布指南</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在讨论区发布PMF画布指南</a:t>
            </a:r>
          </a:p>
        </p:txBody>
      </p:sp>
      <p:pic>
        <p:nvPicPr>
          <p:cNvPr id="130" name="333.png"/>
          <p:cNvPicPr>
            <a:picLocks noChangeAspect="1"/>
          </p:cNvPicPr>
          <p:nvPr/>
        </p:nvPicPr>
        <p:blipFill>
          <a:blip r:embed="rId2">
            <a:extLst/>
          </a:blip>
          <a:stretch>
            <a:fillRect/>
          </a:stretch>
        </p:blipFill>
        <p:spPr>
          <a:xfrm>
            <a:off x="3398808" y="3854411"/>
            <a:ext cx="17586384" cy="7806777"/>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在讨论区发布PMF画布指南</a:t>
            </a:r>
          </a:p>
        </p:txBody>
      </p:sp>
      <p:pic>
        <p:nvPicPr>
          <p:cNvPr id="133" name="444.png"/>
          <p:cNvPicPr>
            <a:picLocks noChangeAspect="1"/>
          </p:cNvPicPr>
          <p:nvPr/>
        </p:nvPicPr>
        <p:blipFill>
          <a:blip r:embed="rId2">
            <a:extLst/>
          </a:blip>
          <a:stretch>
            <a:fillRect/>
          </a:stretch>
        </p:blipFill>
        <p:spPr>
          <a:xfrm>
            <a:off x="4028879" y="3573139"/>
            <a:ext cx="16529796" cy="9138750"/>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