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51"/>
    <p:restoredTop sz="80364"/>
  </p:normalViewPr>
  <p:slideViewPr>
    <p:cSldViewPr snapToGrid="0" snapToObjects="1">
      <p:cViewPr varScale="1">
        <p:scale>
          <a:sx n="30" d="100"/>
          <a:sy n="30" d="100"/>
        </p:scale>
        <p:origin x="27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1747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48062" y="2875359"/>
            <a:ext cx="17287876" cy="455414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548062" y="7411640"/>
            <a:ext cx="17287876" cy="18216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4941093" y="732234"/>
            <a:ext cx="14608970" cy="82409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715500"/>
            <a:ext cx="14716126" cy="180379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548062" y="4572000"/>
            <a:ext cx="17287876" cy="455414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77750" y="857250"/>
            <a:ext cx="7536657" cy="109120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548062" y="1428750"/>
            <a:ext cx="8286751" cy="5464969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548062" y="6875859"/>
            <a:ext cx="8286751" cy="546497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709921" y="3911203"/>
            <a:ext cx="7429501" cy="86975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3548062" y="3839765"/>
            <a:ext cx="8286751" cy="885825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119562" y="1071562"/>
            <a:ext cx="16127017" cy="11555017"/>
          </a:xfrm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06312" y="7072312"/>
            <a:ext cx="8161735" cy="59293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20112" y="714375"/>
            <a:ext cx="8161735" cy="59293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3798093" y="714375"/>
            <a:ext cx="8167826" cy="12287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001000"/>
            <a:ext cx="14716126" cy="7143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760442"/>
            <a:ext cx="14716126" cy="10699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48062" y="357187"/>
            <a:ext cx="172878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48062" y="3839765"/>
            <a:ext cx="17287876" cy="885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90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022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454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886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3180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749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181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613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4045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/>
          <p:cNvGraphicFramePr/>
          <p:nvPr/>
        </p:nvGraphicFramePr>
        <p:xfrm>
          <a:off x="2873065" y="2223990"/>
          <a:ext cx="18637868" cy="101670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329299"/>
                <a:gridCol w="4693690"/>
                <a:gridCol w="6614879"/>
              </a:tblGrid>
              <a:tr h="618129">
                <a:tc>
                  <a:txBody>
                    <a:bodyPr/>
                    <a:lstStyle/>
                    <a:p>
                      <a:pPr marR="64293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目标用户</a:t>
                      </a:r>
                    </a:p>
                  </a:txBody>
                  <a:tcPr marL="63500" marR="63500" marT="0" marB="0" anchor="ctr" horzOverflow="overflow">
                    <a:lnL w="63500">
                      <a:solidFill>
                        <a:srgbClr val="232B2D"/>
                      </a:solidFill>
                      <a:miter lim="400000"/>
                    </a:lnL>
                    <a:lnR w="12700">
                      <a:solidFill>
                        <a:srgbClr val="232B2D"/>
                      </a:solidFill>
                      <a:miter lim="400000"/>
                    </a:lnR>
                    <a:lnT w="63500">
                      <a:solidFill>
                        <a:srgbClr val="232B2D"/>
                      </a:solidFill>
                      <a:miter lim="400000"/>
                    </a:lnT>
                    <a:lnB w="12700">
                      <a:solidFill>
                        <a:srgbClr val="232B2D"/>
                      </a:solidFill>
                      <a:miter lim="400000"/>
                    </a:lnB>
                    <a:solidFill>
                      <a:srgbClr val="9CA09E">
                        <a:alpha val="63169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R="642937">
                        <a:defRPr sz="30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我的产品是：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/>
                      </a:r>
                      <a:b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t>（                 ）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32B2D"/>
                      </a:solidFill>
                      <a:miter lim="400000"/>
                    </a:lnL>
                    <a:lnR w="12700">
                      <a:solidFill>
                        <a:srgbClr val="232B2D"/>
                      </a:solidFill>
                      <a:miter lim="400000"/>
                    </a:lnR>
                    <a:lnT w="63500">
                      <a:solidFill>
                        <a:srgbClr val="232B2D"/>
                      </a:solidFill>
                      <a:miter lim="400000"/>
                    </a:lnT>
                    <a:lnB w="63500">
                      <a:solidFill>
                        <a:srgbClr val="232B2D"/>
                      </a:solidFill>
                      <a:miter lim="400000"/>
                    </a:lnB>
                    <a:solidFill>
                      <a:srgbClr val="9CA09E">
                        <a:alpha val="2932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4293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产品阶段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32B2D"/>
                      </a:solidFill>
                      <a:miter lim="400000"/>
                    </a:lnL>
                    <a:lnR w="63500">
                      <a:solidFill>
                        <a:srgbClr val="232B2D"/>
                      </a:solidFill>
                      <a:miter lim="400000"/>
                    </a:lnR>
                    <a:lnT w="63500">
                      <a:solidFill>
                        <a:srgbClr val="232B2D"/>
                      </a:solidFill>
                      <a:miter lim="400000"/>
                    </a:lnT>
                    <a:lnB w="12700">
                      <a:solidFill>
                        <a:srgbClr val="232B2D"/>
                      </a:solidFill>
                      <a:miter lim="400000"/>
                    </a:lnB>
                    <a:solidFill>
                      <a:srgbClr val="9CA09E">
                        <a:alpha val="63169"/>
                      </a:srgbClr>
                    </a:solidFill>
                  </a:tcPr>
                </a:tc>
              </a:tr>
              <a:tr h="4465393">
                <a:tc>
                  <a:txBody>
                    <a:bodyPr/>
                    <a:lstStyle/>
                    <a:p>
                      <a:pPr marR="642937">
                        <a:defRPr sz="26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（包含年龄、职业、城市、媒介接触习惯等共性描述）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642937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642937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642937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642937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R="642937">
                        <a:def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horzOverflow="overflow">
                    <a:lnL w="63500">
                      <a:solidFill>
                        <a:srgbClr val="232B2D"/>
                      </a:solidFill>
                      <a:miter lim="400000"/>
                    </a:lnL>
                    <a:lnR w="12700">
                      <a:solidFill>
                        <a:srgbClr val="232B2D"/>
                      </a:solidFill>
                      <a:miter lim="400000"/>
                    </a:lnR>
                    <a:lnT w="12700">
                      <a:solidFill>
                        <a:srgbClr val="232B2D"/>
                      </a:solidFill>
                      <a:miter lim="400000"/>
                    </a:lnT>
                    <a:lnB w="12700">
                      <a:solidFill>
                        <a:srgbClr val="232B2D"/>
                      </a:solidFill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（描述你的产品属于止痛药阶段还是维他命阶段）</a:t>
                      </a:r>
                    </a:p>
                  </a:txBody>
                  <a:tcPr marL="63500" marR="63500" marT="0" marB="0" horzOverflow="overflow">
                    <a:lnL w="12700">
                      <a:solidFill>
                        <a:srgbClr val="232B2D"/>
                      </a:solidFill>
                      <a:miter lim="400000"/>
                    </a:lnL>
                    <a:lnR w="63500">
                      <a:solidFill>
                        <a:srgbClr val="232B2D"/>
                      </a:solidFill>
                      <a:miter lim="400000"/>
                    </a:lnR>
                    <a:lnT w="12700">
                      <a:solidFill>
                        <a:srgbClr val="232B2D"/>
                      </a:solidFill>
                      <a:miter lim="400000"/>
                    </a:lnT>
                    <a:lnB w="12700">
                      <a:solidFill>
                        <a:srgbClr val="232B2D"/>
                      </a:solidFill>
                      <a:miter lim="400000"/>
                    </a:lnB>
                  </a:tcPr>
                </a:tc>
              </a:tr>
              <a:tr h="593071">
                <a:tc>
                  <a:txBody>
                    <a:bodyPr/>
                    <a:lstStyle/>
                    <a:p>
                      <a:pPr marR="64293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用户痛点问题</a:t>
                      </a:r>
                    </a:p>
                  </a:txBody>
                  <a:tcPr marL="63500" marR="63500" marT="0" marB="0" anchor="ctr" horzOverflow="overflow">
                    <a:lnL w="63500">
                      <a:solidFill>
                        <a:srgbClr val="232B2D"/>
                      </a:solidFill>
                      <a:miter lim="400000"/>
                    </a:lnL>
                    <a:lnR w="12700">
                      <a:solidFill>
                        <a:srgbClr val="232B2D"/>
                      </a:solidFill>
                      <a:miter lim="400000"/>
                    </a:lnR>
                    <a:lnT w="12700">
                      <a:solidFill>
                        <a:srgbClr val="232B2D"/>
                      </a:solidFill>
                      <a:miter lim="400000"/>
                    </a:lnT>
                    <a:lnB w="12700">
                      <a:solidFill>
                        <a:srgbClr val="232B2D"/>
                      </a:solidFill>
                      <a:miter lim="400000"/>
                    </a:lnB>
                    <a:solidFill>
                      <a:srgbClr val="9CA09E">
                        <a:alpha val="6316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4293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解决方式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32B2D"/>
                      </a:solidFill>
                      <a:miter lim="400000"/>
                    </a:lnL>
                    <a:lnR w="63500">
                      <a:solidFill>
                        <a:srgbClr val="232B2D"/>
                      </a:solidFill>
                      <a:miter lim="400000"/>
                    </a:lnR>
                    <a:lnT w="12700">
                      <a:solidFill>
                        <a:srgbClr val="232B2D"/>
                      </a:solidFill>
                      <a:miter lim="400000"/>
                    </a:lnT>
                    <a:lnB w="12700">
                      <a:solidFill>
                        <a:srgbClr val="232B2D"/>
                      </a:solidFill>
                      <a:miter lim="400000"/>
                    </a:lnB>
                    <a:solidFill>
                      <a:srgbClr val="9CA09E">
                        <a:alpha val="63169"/>
                      </a:srgbClr>
                    </a:solidFill>
                  </a:tcPr>
                </a:tc>
              </a:tr>
              <a:tr h="4490452">
                <a:tc>
                  <a:txBody>
                    <a:bodyPr/>
                    <a:lstStyle/>
                    <a:p>
                      <a:pPr marR="64293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（列举出目标用户最痛点的问题）</a:t>
                      </a:r>
                    </a:p>
                  </a:txBody>
                  <a:tcPr marL="63500" marR="63500" marT="0" marB="0" horzOverflow="overflow">
                    <a:lnL w="63500">
                      <a:solidFill>
                        <a:srgbClr val="232B2D"/>
                      </a:solidFill>
                      <a:miter lim="400000"/>
                    </a:lnL>
                    <a:lnR w="12700">
                      <a:solidFill>
                        <a:srgbClr val="232B2D"/>
                      </a:solidFill>
                      <a:miter lim="400000"/>
                    </a:lnR>
                    <a:lnT w="12700">
                      <a:solidFill>
                        <a:srgbClr val="232B2D"/>
                      </a:solidFill>
                      <a:miter lim="400000"/>
                    </a:lnT>
                    <a:lnB w="63500">
                      <a:solidFill>
                        <a:srgbClr val="232B2D"/>
                      </a:solidFill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4293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（描述你的产品是如何解决问题的）</a:t>
                      </a:r>
                    </a:p>
                  </a:txBody>
                  <a:tcPr marL="63500" marR="63500" marT="0" marB="0" horzOverflow="overflow">
                    <a:lnL w="12700">
                      <a:solidFill>
                        <a:srgbClr val="232B2D"/>
                      </a:solidFill>
                      <a:miter lim="400000"/>
                    </a:lnL>
                    <a:lnR w="63500">
                      <a:solidFill>
                        <a:srgbClr val="232B2D"/>
                      </a:solidFill>
                      <a:miter lim="400000"/>
                    </a:lnR>
                    <a:lnT w="12700">
                      <a:solidFill>
                        <a:srgbClr val="232B2D"/>
                      </a:solidFill>
                      <a:miter lim="400000"/>
                    </a:lnT>
                    <a:lnB w="63500">
                      <a:solidFill>
                        <a:srgbClr val="232B2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0" name="Shape 120"/>
          <p:cNvSpPr/>
          <p:nvPr/>
        </p:nvSpPr>
        <p:spPr>
          <a:xfrm>
            <a:off x="2906829" y="851257"/>
            <a:ext cx="33940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r>
              <a:t>姓名：___________</a:t>
            </a:r>
          </a:p>
        </p:txBody>
      </p:sp>
      <p:sp>
        <p:nvSpPr>
          <p:cNvPr id="121" name="Shape 121"/>
          <p:cNvSpPr/>
          <p:nvPr/>
        </p:nvSpPr>
        <p:spPr>
          <a:xfrm>
            <a:off x="17101197" y="851257"/>
            <a:ext cx="4398108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r>
              <a:t>Worksheet1_我的PMF画布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Gill Sans Light</vt:lpstr>
      <vt:lpstr>Helvetica Neue</vt:lpstr>
      <vt:lpstr>Microsoft YaHei</vt:lpstr>
      <vt:lpstr>Times New Roman</vt:lpstr>
      <vt:lpstr>Showroom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2</cp:revision>
  <dcterms:modified xsi:type="dcterms:W3CDTF">2017-11-06T06:34:37Z</dcterms:modified>
</cp:coreProperties>
</file>