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0464800" cy="224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3448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8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13448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8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13448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8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13448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8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13448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8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13448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8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13448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8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13448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8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13448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8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543068" y="11990517"/>
            <a:ext cx="5378664" cy="170322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5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543068" y="9539612"/>
            <a:ext cx="5378664" cy="3100221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86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sz="quarter" idx="13"/>
          </p:nvPr>
        </p:nvSpPr>
        <p:spPr>
          <a:xfrm>
            <a:off x="1890317" y="8720238"/>
            <a:ext cx="6684166" cy="50131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sz="quarter" idx="13"/>
          </p:nvPr>
        </p:nvSpPr>
        <p:spPr>
          <a:xfrm>
            <a:off x="2716047" y="9046613"/>
            <a:ext cx="5026179" cy="304181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543068" y="12173288"/>
            <a:ext cx="5378664" cy="731081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543068" y="12930478"/>
            <a:ext cx="5378664" cy="580949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4914228" y="13472261"/>
            <a:ext cx="629817" cy="66182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543068" y="10378224"/>
            <a:ext cx="5378664" cy="1697152"/>
          </a:xfrm>
          <a:prstGeom prst="rect">
            <a:avLst/>
          </a:prstGeom>
        </p:spPr>
        <p:txBody>
          <a:bodyPr anchor="ctr"/>
          <a:lstStyle/>
          <a:p>
            <a:pPr/>
            <a:r>
              <a:t>标题文本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quarter" idx="13"/>
          </p:nvPr>
        </p:nvSpPr>
        <p:spPr>
          <a:xfrm>
            <a:off x="5343367" y="9046613"/>
            <a:ext cx="2741553" cy="42298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2379880" y="9046613"/>
            <a:ext cx="2741553" cy="2049637"/>
          </a:xfrm>
          <a:prstGeom prst="rect">
            <a:avLst/>
          </a:prstGeom>
        </p:spPr>
        <p:txBody>
          <a:bodyPr/>
          <a:lstStyle>
            <a:lvl1pPr>
              <a:defRPr sz="136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2379880" y="11168052"/>
            <a:ext cx="2741553" cy="2108385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xfrm>
            <a:off x="2379880" y="8948701"/>
            <a:ext cx="5705040" cy="1109676"/>
          </a:xfrm>
          <a:prstGeom prst="rect">
            <a:avLst/>
          </a:prstGeom>
        </p:spPr>
        <p:txBody>
          <a:bodyPr anchor="ctr"/>
          <a:lstStyle/>
          <a:p>
            <a:pPr/>
            <a:r>
              <a:t>标题文本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xfrm>
            <a:off x="2379880" y="8948701"/>
            <a:ext cx="5705040" cy="1109676"/>
          </a:xfrm>
          <a:prstGeom prst="rect">
            <a:avLst/>
          </a:prstGeom>
        </p:spPr>
        <p:txBody>
          <a:bodyPr anchor="ctr"/>
          <a:lstStyle/>
          <a:p>
            <a:pPr/>
            <a:r>
              <a:t>标题文本</a:t>
            </a:r>
          </a:p>
        </p:txBody>
      </p:sp>
      <p:sp>
        <p:nvSpPr>
          <p:cNvPr id="57" name="Shape 57"/>
          <p:cNvSpPr/>
          <p:nvPr>
            <p:ph type="body" sz="quarter" idx="1"/>
          </p:nvPr>
        </p:nvSpPr>
        <p:spPr>
          <a:xfrm>
            <a:off x="2379880" y="10058376"/>
            <a:ext cx="5705040" cy="3231116"/>
          </a:xfrm>
          <a:prstGeom prst="rect">
            <a:avLst/>
          </a:prstGeom>
        </p:spPr>
        <p:txBody>
          <a:bodyPr anchor="ctr"/>
          <a:lstStyle>
            <a:lvl1pPr marL="987777" indent="-987777" algn="l">
              <a:spcBef>
                <a:spcPts val="9600"/>
              </a:spcBef>
              <a:buSzPct val="75000"/>
              <a:buChar char="•"/>
              <a:defRPr sz="8000"/>
            </a:lvl1pPr>
            <a:lvl2pPr marL="1432277" indent="-987777" algn="l">
              <a:spcBef>
                <a:spcPts val="9600"/>
              </a:spcBef>
              <a:buSzPct val="75000"/>
              <a:buChar char="•"/>
              <a:defRPr sz="8000"/>
            </a:lvl2pPr>
            <a:lvl3pPr marL="1876777" indent="-987777" algn="l">
              <a:spcBef>
                <a:spcPts val="9600"/>
              </a:spcBef>
              <a:buSzPct val="75000"/>
              <a:buChar char="•"/>
              <a:defRPr sz="8000"/>
            </a:lvl3pPr>
            <a:lvl4pPr marL="2321277" indent="-987777" algn="l">
              <a:spcBef>
                <a:spcPts val="9600"/>
              </a:spcBef>
              <a:buSzPct val="75000"/>
              <a:buChar char="•"/>
              <a:defRPr sz="8000"/>
            </a:lvl4pPr>
            <a:lvl5pPr marL="2765777" indent="-987777" algn="l">
              <a:spcBef>
                <a:spcPts val="9600"/>
              </a:spcBef>
              <a:buSzPct val="75000"/>
              <a:buChar char="•"/>
              <a:defRPr sz="80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quarter" idx="13"/>
          </p:nvPr>
        </p:nvSpPr>
        <p:spPr>
          <a:xfrm>
            <a:off x="5343367" y="10058376"/>
            <a:ext cx="2741553" cy="323111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xfrm>
            <a:off x="2379880" y="8948701"/>
            <a:ext cx="5705040" cy="1109676"/>
          </a:xfrm>
          <a:prstGeom prst="rect">
            <a:avLst/>
          </a:prstGeom>
        </p:spPr>
        <p:txBody>
          <a:bodyPr anchor="ctr"/>
          <a:lstStyle/>
          <a:p>
            <a:pPr/>
            <a:r>
              <a:t>标题文本</a:t>
            </a:r>
          </a:p>
        </p:txBody>
      </p:sp>
      <p:sp>
        <p:nvSpPr>
          <p:cNvPr id="67" name="Shape 67"/>
          <p:cNvSpPr/>
          <p:nvPr>
            <p:ph type="body" sz="quarter" idx="1"/>
          </p:nvPr>
        </p:nvSpPr>
        <p:spPr>
          <a:xfrm>
            <a:off x="2379880" y="10058376"/>
            <a:ext cx="2741553" cy="3231116"/>
          </a:xfrm>
          <a:prstGeom prst="rect">
            <a:avLst/>
          </a:prstGeom>
        </p:spPr>
        <p:txBody>
          <a:bodyPr anchor="ctr"/>
          <a:lstStyle>
            <a:lvl1pPr marL="759278" indent="-759278" algn="l">
              <a:spcBef>
                <a:spcPts val="7300"/>
              </a:spcBef>
              <a:buSzPct val="75000"/>
              <a:buChar char="•"/>
              <a:defRPr sz="6200"/>
            </a:lvl1pPr>
            <a:lvl2pPr marL="1102178" indent="-759278" algn="l">
              <a:spcBef>
                <a:spcPts val="7300"/>
              </a:spcBef>
              <a:buSzPct val="75000"/>
              <a:buChar char="•"/>
              <a:defRPr sz="6200"/>
            </a:lvl2pPr>
            <a:lvl3pPr marL="1445078" indent="-759278" algn="l">
              <a:spcBef>
                <a:spcPts val="7300"/>
              </a:spcBef>
              <a:buSzPct val="75000"/>
              <a:buChar char="•"/>
              <a:defRPr sz="6200"/>
            </a:lvl3pPr>
            <a:lvl4pPr marL="1787978" indent="-759278" algn="l">
              <a:spcBef>
                <a:spcPts val="7300"/>
              </a:spcBef>
              <a:buSzPct val="75000"/>
              <a:buChar char="•"/>
              <a:defRPr sz="6200"/>
            </a:lvl4pPr>
            <a:lvl5pPr marL="2130878" indent="-759278" algn="l">
              <a:spcBef>
                <a:spcPts val="7300"/>
              </a:spcBef>
              <a:buSzPct val="75000"/>
              <a:buChar char="•"/>
              <a:defRPr sz="6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sz="quarter" idx="1"/>
          </p:nvPr>
        </p:nvSpPr>
        <p:spPr>
          <a:xfrm>
            <a:off x="2379880" y="9372988"/>
            <a:ext cx="5705040" cy="3707624"/>
          </a:xfrm>
          <a:prstGeom prst="rect">
            <a:avLst/>
          </a:prstGeom>
        </p:spPr>
        <p:txBody>
          <a:bodyPr anchor="ctr"/>
          <a:lstStyle>
            <a:lvl1pPr marL="987777" indent="-987777" algn="l">
              <a:spcBef>
                <a:spcPts val="9600"/>
              </a:spcBef>
              <a:buSzPct val="75000"/>
              <a:buChar char="•"/>
              <a:defRPr sz="8000"/>
            </a:lvl1pPr>
            <a:lvl2pPr marL="1432277" indent="-987777" algn="l">
              <a:spcBef>
                <a:spcPts val="9600"/>
              </a:spcBef>
              <a:buSzPct val="75000"/>
              <a:buChar char="•"/>
              <a:defRPr sz="8000"/>
            </a:lvl2pPr>
            <a:lvl3pPr marL="1876777" indent="-987777" algn="l">
              <a:spcBef>
                <a:spcPts val="9600"/>
              </a:spcBef>
              <a:buSzPct val="75000"/>
              <a:buChar char="•"/>
              <a:defRPr sz="8000"/>
            </a:lvl3pPr>
            <a:lvl4pPr marL="2321277" indent="-987777" algn="l">
              <a:spcBef>
                <a:spcPts val="9600"/>
              </a:spcBef>
              <a:buSzPct val="75000"/>
              <a:buChar char="•"/>
              <a:defRPr sz="8000"/>
            </a:lvl4pPr>
            <a:lvl5pPr marL="2765777" indent="-987777" algn="l">
              <a:spcBef>
                <a:spcPts val="9600"/>
              </a:spcBef>
              <a:buSzPct val="75000"/>
              <a:buChar char="•"/>
              <a:defRPr sz="80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5343367" y="11337767"/>
            <a:ext cx="2741553" cy="193867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5346563" y="9177163"/>
            <a:ext cx="2741553" cy="193867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quarter" idx="15"/>
          </p:nvPr>
        </p:nvSpPr>
        <p:spPr>
          <a:xfrm>
            <a:off x="2379880" y="9177163"/>
            <a:ext cx="2741553" cy="409927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2543068" y="9562286"/>
            <a:ext cx="5378664" cy="169715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110" tIns="26110" rIns="26110" bIns="26110" anchor="b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2543068" y="11305130"/>
            <a:ext cx="5378664" cy="58094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110" tIns="26110" rIns="26110" bIns="26110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4914228" y="13475525"/>
            <a:ext cx="629817" cy="661821"/>
          </a:xfrm>
          <a:prstGeom prst="rect">
            <a:avLst/>
          </a:prstGeom>
          <a:ln w="3175">
            <a:miter lim="400000"/>
          </a:ln>
        </p:spPr>
        <p:txBody>
          <a:bodyPr wrap="none" lIns="26110" tIns="26110" rIns="26110" bIns="26110">
            <a:spAutoFit/>
          </a:bodyPr>
          <a:lstStyle>
            <a:lvl1pPr>
              <a:defRPr sz="40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13448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13448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13448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13448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13448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13448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13448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13448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13448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0" marR="0" indent="0" algn="ctr" defTabSz="13448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13448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13448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13448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13448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13448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13448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13448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13448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3448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13448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13448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13448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13448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13448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13448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13448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13448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bpteach.com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688463" y="1736650"/>
            <a:ext cx="9087874" cy="166943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110" tIns="26110" rIns="26110" bIns="26110" anchor="ctr">
            <a:spAutoFit/>
          </a:bodyPr>
          <a:lstStyle/>
          <a:p>
            <a:pPr>
              <a:lnSpc>
                <a:spcPct val="120000"/>
              </a:lnSpc>
              <a:defRPr b="1" sz="3000">
                <a:latin typeface="Helvetica"/>
                <a:ea typeface="Helvetica"/>
                <a:cs typeface="Helvetica"/>
                <a:sym typeface="Helvetica"/>
              </a:defRPr>
            </a:pPr>
            <a:r>
              <a:t>我的新媒体着陆页</a:t>
            </a:r>
          </a:p>
          <a:p>
            <a:pPr algn="l">
              <a:lnSpc>
                <a:spcPct val="120000"/>
              </a:lnSpc>
              <a:defRPr sz="3000"/>
            </a:pPr>
          </a:p>
          <a:p>
            <a:pPr algn="l">
              <a:lnSpc>
                <a:spcPct val="120000"/>
              </a:lnSpc>
              <a:defRPr b="1" sz="3000">
                <a:latin typeface="Helvetica"/>
                <a:ea typeface="Helvetica"/>
                <a:cs typeface="Helvetica"/>
                <a:sym typeface="Helvetica"/>
              </a:defRPr>
            </a:pPr>
            <a:r>
              <a:t>1. 请回顾在第一课PMF课程中，你决定做的产品：</a:t>
            </a:r>
          </a:p>
          <a:p>
            <a:pPr algn="l">
              <a:lnSpc>
                <a:spcPct val="120000"/>
              </a:lnSpc>
              <a:defRPr sz="3000"/>
            </a:pPr>
            <a:r>
              <a:t>产品名称：</a:t>
            </a:r>
          </a:p>
          <a:p>
            <a:pPr algn="l">
              <a:lnSpc>
                <a:spcPct val="120000"/>
              </a:lnSpc>
              <a:defRPr sz="3000"/>
            </a:pPr>
            <a:r>
              <a:t>针对人群：</a:t>
            </a:r>
          </a:p>
          <a:p>
            <a:pPr algn="l">
              <a:lnSpc>
                <a:spcPct val="120000"/>
              </a:lnSpc>
              <a:defRPr sz="3000"/>
            </a:pPr>
            <a:r>
              <a:t>解决的痛点问题：</a:t>
            </a:r>
          </a:p>
          <a:p>
            <a:pPr algn="l">
              <a:lnSpc>
                <a:spcPct val="120000"/>
              </a:lnSpc>
              <a:defRPr sz="3000"/>
            </a:pPr>
            <a:r>
              <a:t>产品功能／服务介绍：</a:t>
            </a:r>
          </a:p>
          <a:p>
            <a:pPr algn="l">
              <a:lnSpc>
                <a:spcPct val="120000"/>
              </a:lnSpc>
              <a:defRPr sz="3000"/>
            </a:pPr>
          </a:p>
          <a:p>
            <a:pPr algn="l">
              <a:lnSpc>
                <a:spcPct val="120000"/>
              </a:lnSpc>
              <a:defRPr sz="3000"/>
            </a:pPr>
          </a:p>
          <a:p>
            <a:pPr algn="l">
              <a:lnSpc>
                <a:spcPct val="120000"/>
              </a:lnSpc>
              <a:defRPr b="1" sz="3000">
                <a:latin typeface="Helvetica"/>
                <a:ea typeface="Helvetica"/>
                <a:cs typeface="Helvetica"/>
                <a:sym typeface="Helvetica"/>
              </a:defRPr>
            </a:pPr>
            <a:r>
              <a:t>2. 输出你的产品着陆页八大核心要素结构</a:t>
            </a:r>
          </a:p>
          <a:p>
            <a:pPr algn="l">
              <a:lnSpc>
                <a:spcPct val="120000"/>
              </a:lnSpc>
              <a:defRPr sz="3000"/>
            </a:pPr>
            <a:r>
              <a:t>价值定位（VP）：</a:t>
            </a:r>
          </a:p>
          <a:p>
            <a:pPr algn="l">
              <a:lnSpc>
                <a:spcPct val="120000"/>
              </a:lnSpc>
              <a:defRPr sz="3000"/>
            </a:pPr>
          </a:p>
          <a:p>
            <a:pPr algn="l">
              <a:lnSpc>
                <a:spcPct val="120000"/>
              </a:lnSpc>
              <a:defRPr sz="3000"/>
            </a:pPr>
            <a:r>
              <a:t>行动呼唤（CTA）：</a:t>
            </a:r>
          </a:p>
          <a:p>
            <a:pPr algn="l">
              <a:lnSpc>
                <a:spcPct val="120000"/>
              </a:lnSpc>
              <a:defRPr sz="3000"/>
            </a:pPr>
          </a:p>
          <a:p>
            <a:pPr algn="l">
              <a:lnSpc>
                <a:spcPct val="120000"/>
              </a:lnSpc>
              <a:defRPr sz="3000"/>
            </a:pPr>
            <a:r>
              <a:t>产品特征（PF）：</a:t>
            </a:r>
          </a:p>
          <a:p>
            <a:pPr algn="l">
              <a:lnSpc>
                <a:spcPct val="120000"/>
              </a:lnSpc>
              <a:defRPr sz="3000"/>
            </a:pPr>
          </a:p>
          <a:p>
            <a:pPr algn="l">
              <a:lnSpc>
                <a:spcPct val="120000"/>
              </a:lnSpc>
              <a:defRPr sz="3000"/>
            </a:pPr>
            <a:r>
              <a:t>信用背书（C&amp;A）：</a:t>
            </a:r>
          </a:p>
          <a:p>
            <a:pPr algn="l">
              <a:lnSpc>
                <a:spcPct val="120000"/>
              </a:lnSpc>
              <a:defRPr sz="3000"/>
            </a:pPr>
          </a:p>
          <a:p>
            <a:pPr algn="l">
              <a:lnSpc>
                <a:spcPct val="120000"/>
              </a:lnSpc>
              <a:defRPr sz="3000"/>
            </a:pPr>
            <a:r>
              <a:t>用户评价（SP）：</a:t>
            </a:r>
          </a:p>
          <a:p>
            <a:pPr algn="l">
              <a:lnSpc>
                <a:spcPct val="120000"/>
              </a:lnSpc>
              <a:defRPr sz="3000"/>
            </a:pPr>
          </a:p>
          <a:p>
            <a:pPr algn="l">
              <a:lnSpc>
                <a:spcPct val="120000"/>
              </a:lnSpc>
              <a:defRPr sz="3000"/>
            </a:pPr>
            <a:r>
              <a:t>风险保障（RR）：</a:t>
            </a:r>
          </a:p>
          <a:p>
            <a:pPr algn="l">
              <a:lnSpc>
                <a:spcPct val="120000"/>
              </a:lnSpc>
              <a:defRPr sz="3000"/>
            </a:pPr>
          </a:p>
          <a:p>
            <a:pPr algn="l">
              <a:lnSpc>
                <a:spcPct val="120000"/>
              </a:lnSpc>
              <a:defRPr sz="3000"/>
            </a:pPr>
            <a:r>
              <a:t>常见问题（FAQ）：</a:t>
            </a:r>
          </a:p>
          <a:p>
            <a:pPr algn="l">
              <a:lnSpc>
                <a:spcPct val="120000"/>
              </a:lnSpc>
              <a:defRPr sz="3000"/>
            </a:pPr>
          </a:p>
          <a:p>
            <a:pPr algn="l">
              <a:lnSpc>
                <a:spcPct val="120000"/>
              </a:lnSpc>
              <a:defRPr sz="3000"/>
            </a:pPr>
            <a:r>
              <a:t>终极呼唤（UCTA）：</a:t>
            </a:r>
          </a:p>
          <a:p>
            <a:pPr algn="l">
              <a:lnSpc>
                <a:spcPct val="120000"/>
              </a:lnSpc>
              <a:defRPr sz="3000"/>
            </a:pPr>
          </a:p>
          <a:p>
            <a:pPr algn="l">
              <a:lnSpc>
                <a:spcPct val="120000"/>
              </a:lnSpc>
              <a:defRPr sz="3000"/>
            </a:pPr>
          </a:p>
        </p:txBody>
      </p:sp>
      <p:sp>
        <p:nvSpPr>
          <p:cNvPr id="120" name="Shape 120"/>
          <p:cNvSpPr/>
          <p:nvPr/>
        </p:nvSpPr>
        <p:spPr>
          <a:xfrm>
            <a:off x="6395645" y="354889"/>
            <a:ext cx="3617111" cy="4078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110" tIns="26110" rIns="26110" bIns="26110" anchor="ctr">
            <a:spAutoFit/>
          </a:bodyPr>
          <a:lstStyle>
            <a:lvl1pPr>
              <a:defRPr sz="2000">
                <a:solidFill>
                  <a:srgbClr val="00AC70"/>
                </a:solidFill>
              </a:defRPr>
            </a:lvl1pPr>
          </a:lstStyle>
          <a:p>
            <a:pPr/>
            <a:r>
              <a:t>Weeksheet5_我的新媒体着陆页</a:t>
            </a:r>
          </a:p>
        </p:txBody>
      </p:sp>
      <p:sp>
        <p:nvSpPr>
          <p:cNvPr id="121" name="Shape 121"/>
          <p:cNvSpPr/>
          <p:nvPr/>
        </p:nvSpPr>
        <p:spPr>
          <a:xfrm>
            <a:off x="462840" y="354889"/>
            <a:ext cx="2731921" cy="4078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110" tIns="26110" rIns="26110" bIns="26110" anchor="ctr">
            <a:spAutoFit/>
          </a:bodyPr>
          <a:lstStyle>
            <a:lvl1pPr>
              <a:defRPr sz="2000">
                <a:solidFill>
                  <a:srgbClr val="00AC70"/>
                </a:solidFill>
              </a:defRPr>
            </a:lvl1pPr>
          </a:lstStyle>
          <a:p>
            <a:pPr/>
            <a:r>
              <a:t>昵称：_______________</a:t>
            </a:r>
          </a:p>
        </p:txBody>
      </p:sp>
      <p:sp>
        <p:nvSpPr>
          <p:cNvPr id="122" name="Shape 122"/>
          <p:cNvSpPr/>
          <p:nvPr/>
        </p:nvSpPr>
        <p:spPr>
          <a:xfrm>
            <a:off x="6605067" y="21843289"/>
            <a:ext cx="3198266" cy="4078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110" tIns="26110" rIns="26110" bIns="26110" anchor="ctr">
            <a:spAutoFit/>
          </a:bodyPr>
          <a:lstStyle/>
          <a:p>
            <a:pPr>
              <a:defRPr sz="2000">
                <a:solidFill>
                  <a:srgbClr val="00BA7A"/>
                </a:solidFill>
              </a:defRPr>
            </a:pPr>
            <a:r>
              <a:t>半撇私塾</a:t>
            </a:r>
            <a:r>
              <a:rPr u="sng">
                <a:hlinkClick r:id="rId2" invalidUrl="" action="" tgtFrame="" tooltip="" history="1" highlightClick="0" endSnd="0"/>
              </a:rPr>
              <a:t>www.bpteach.com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12700" dist="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1270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12700" dist="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12700" dist="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26110" tIns="26110" rIns="26110" bIns="26110" numCol="1" spcCol="38100" rtlCol="0" anchor="ctr" upright="0">
        <a:spAutoFit/>
      </a:bodyPr>
      <a:lstStyle>
        <a:defPPr marL="0" marR="0" indent="0" algn="ctr" defTabSz="134487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6110" tIns="26110" rIns="26110" bIns="26110" numCol="1" spcCol="38100" rtlCol="0" anchor="ctr" upright="0">
        <a:spAutoFit/>
      </a:bodyPr>
      <a:lstStyle>
        <a:defPPr marL="0" marR="0" indent="0" algn="ctr" defTabSz="134487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8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12700" dist="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1270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12700" dist="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12700" dist="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26110" tIns="26110" rIns="26110" bIns="26110" numCol="1" spcCol="38100" rtlCol="0" anchor="ctr" upright="0">
        <a:spAutoFit/>
      </a:bodyPr>
      <a:lstStyle>
        <a:defPPr marL="0" marR="0" indent="0" algn="ctr" defTabSz="134487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6110" tIns="26110" rIns="26110" bIns="26110" numCol="1" spcCol="38100" rtlCol="0" anchor="ctr" upright="0">
        <a:spAutoFit/>
      </a:bodyPr>
      <a:lstStyle>
        <a:defPPr marL="0" marR="0" indent="0" algn="ctr" defTabSz="134487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8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