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0"/>
    <p:restoredTop sz="94686"/>
  </p:normalViewPr>
  <p:slideViewPr>
    <p:cSldViewPr snapToGrid="0" snapToObjects="1">
      <p:cViewPr varScale="1">
        <p:scale>
          <a:sx n="48" d="100"/>
          <a:sy n="48" d="100"/>
        </p:scale>
        <p:origin x="9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41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2051-36CF-4D44-8A0A-4C0070006449}" type="datetimeFigureOut">
              <a:rPr kumimoji="1" lang="zh-CN" altLang="en-US" smtClean="0"/>
              <a:t>2016/12/11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0DF3F-C7EB-1A4C-814A-520D1CE86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830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080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half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</p:spPr>
        <p:txBody>
          <a:bodyPr lIns="53578" tIns="53578" rIns="53578" bIns="53578"/>
          <a:lstStyle>
            <a:lvl1pPr marL="567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  <a:lvl2pPr marL="10124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2pPr>
            <a:lvl3pPr marL="1456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3pPr>
            <a:lvl4pPr marL="19014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4pPr>
            <a:lvl5pPr marL="2345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/>
        </p:nvSpPr>
        <p:spPr>
          <a:xfrm>
            <a:off x="1395412" y="2456929"/>
            <a:ext cx="3540225" cy="625278"/>
          </a:xfrm>
          <a:prstGeom prst="rect">
            <a:avLst/>
          </a:prstGeom>
          <a:solidFill>
            <a:srgbClr val="00F9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800" b="1">
                <a:solidFill>
                  <a:srgbClr val="232B2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主：#00F9A5</a:t>
            </a:r>
          </a:p>
        </p:txBody>
      </p:sp>
      <p:sp>
        <p:nvSpPr>
          <p:cNvPr id="854" name="Shape 854"/>
          <p:cNvSpPr/>
          <p:nvPr/>
        </p:nvSpPr>
        <p:spPr>
          <a:xfrm>
            <a:off x="1752600" y="10551183"/>
            <a:ext cx="7531497" cy="1325833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232B2D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12623800" y="2296543"/>
            <a:ext cx="762406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5496321" y="2456929"/>
            <a:ext cx="3540226" cy="625278"/>
          </a:xfrm>
          <a:prstGeom prst="rect">
            <a:avLst/>
          </a:prstGeom>
          <a:solidFill>
            <a:srgbClr val="232B2D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8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辅：#232B2D</a:t>
            </a:r>
          </a:p>
        </p:txBody>
      </p:sp>
      <p:sp>
        <p:nvSpPr>
          <p:cNvPr id="857" name="Shape 857"/>
          <p:cNvSpPr/>
          <p:nvPr/>
        </p:nvSpPr>
        <p:spPr>
          <a:xfrm>
            <a:off x="1388663" y="1067144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配色方案</a:t>
            </a:r>
          </a:p>
        </p:txBody>
      </p:sp>
      <p:sp>
        <p:nvSpPr>
          <p:cNvPr id="858" name="Shape 858"/>
          <p:cNvSpPr/>
          <p:nvPr/>
        </p:nvSpPr>
        <p:spPr>
          <a:xfrm>
            <a:off x="5496321" y="3277968"/>
            <a:ext cx="3540226" cy="625277"/>
          </a:xfrm>
          <a:prstGeom prst="rect">
            <a:avLst/>
          </a:prstGeom>
          <a:solidFill>
            <a:srgbClr val="777777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8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中黑：#777777</a:t>
            </a:r>
          </a:p>
        </p:txBody>
      </p:sp>
      <p:sp>
        <p:nvSpPr>
          <p:cNvPr id="859" name="Shape 859"/>
          <p:cNvSpPr/>
          <p:nvPr/>
        </p:nvSpPr>
        <p:spPr>
          <a:xfrm>
            <a:off x="1395412" y="3277968"/>
            <a:ext cx="3540225" cy="625277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8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黑：#333333</a:t>
            </a:r>
          </a:p>
        </p:txBody>
      </p:sp>
      <p:sp>
        <p:nvSpPr>
          <p:cNvPr id="860" name="Shape 860"/>
          <p:cNvSpPr/>
          <p:nvPr/>
        </p:nvSpPr>
        <p:spPr>
          <a:xfrm>
            <a:off x="1473200" y="6496250"/>
            <a:ext cx="7531497" cy="1743345"/>
          </a:xfrm>
          <a:prstGeom prst="rect">
            <a:avLst/>
          </a:prstGeom>
          <a:solidFill>
            <a:srgbClr val="00F9A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232B2D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395412" y="5106625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价值定位区块</a:t>
            </a:r>
          </a:p>
        </p:txBody>
      </p:sp>
      <p:sp>
        <p:nvSpPr>
          <p:cNvPr id="862" name="Shape 862"/>
          <p:cNvSpPr/>
          <p:nvPr/>
        </p:nvSpPr>
        <p:spPr>
          <a:xfrm flipH="1" flipV="1">
            <a:off x="1395412" y="2027237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3" name="Shape 863"/>
          <p:cNvSpPr/>
          <p:nvPr/>
        </p:nvSpPr>
        <p:spPr>
          <a:xfrm flipH="1" flipV="1">
            <a:off x="1478142" y="6045200"/>
            <a:ext cx="7521547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12631714" y="1277515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标题区块</a:t>
            </a:r>
          </a:p>
        </p:txBody>
      </p:sp>
      <p:sp>
        <p:nvSpPr>
          <p:cNvPr id="865" name="Shape 865"/>
          <p:cNvSpPr/>
          <p:nvPr/>
        </p:nvSpPr>
        <p:spPr>
          <a:xfrm flipH="1" flipV="1">
            <a:off x="12628742" y="2201937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15539375" y="2576585"/>
            <a:ext cx="168315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rgbClr val="232B2D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二级标题</a:t>
            </a:r>
          </a:p>
        </p:txBody>
      </p:sp>
      <p:sp>
        <p:nvSpPr>
          <p:cNvPr id="867" name="Shape 867"/>
          <p:cNvSpPr/>
          <p:nvPr/>
        </p:nvSpPr>
        <p:spPr>
          <a:xfrm flipH="1">
            <a:off x="1791161" y="10551184"/>
            <a:ext cx="1" cy="1325832"/>
          </a:xfrm>
          <a:prstGeom prst="line">
            <a:avLst/>
          </a:prstGeom>
          <a:ln w="101600">
            <a:solidFill>
              <a:srgbClr val="DDDDD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12899578" y="3431293"/>
            <a:ext cx="72167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898989"/>
                </a:solidFill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标题字体大小1.5em，颜色值为#232B2D，下边框使用厚度为1px，颜色为灰#DDDDDD的实线。</a:t>
            </a:r>
          </a:p>
        </p:txBody>
      </p:sp>
      <p:sp>
        <p:nvSpPr>
          <p:cNvPr id="869" name="Shape 869"/>
          <p:cNvSpPr/>
          <p:nvPr/>
        </p:nvSpPr>
        <p:spPr>
          <a:xfrm>
            <a:off x="1395412" y="9146105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导语区块</a:t>
            </a:r>
          </a:p>
        </p:txBody>
      </p:sp>
      <p:sp>
        <p:nvSpPr>
          <p:cNvPr id="870" name="Shape 870"/>
          <p:cNvSpPr/>
          <p:nvPr/>
        </p:nvSpPr>
        <p:spPr>
          <a:xfrm flipH="1" flipV="1">
            <a:off x="1478142" y="10083799"/>
            <a:ext cx="7521547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74" name="Group 874"/>
          <p:cNvGrpSpPr/>
          <p:nvPr/>
        </p:nvGrpSpPr>
        <p:grpSpPr>
          <a:xfrm>
            <a:off x="3648336" y="6877038"/>
            <a:ext cx="3185989" cy="989586"/>
            <a:chOff x="0" y="50788"/>
            <a:chExt cx="3185987" cy="989585"/>
          </a:xfrm>
        </p:grpSpPr>
        <p:sp>
          <p:nvSpPr>
            <p:cNvPr id="871" name="Shape 871"/>
            <p:cNvSpPr/>
            <p:nvPr/>
          </p:nvSpPr>
          <p:spPr>
            <a:xfrm>
              <a:off x="906519" y="665271"/>
              <a:ext cx="2260232" cy="375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500">
                  <a:solidFill>
                    <a:srgbClr val="232B2D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r>
                <a:rPr>
                  <a:latin typeface="Microsoft YaHei" charset="-122"/>
                  <a:ea typeface="Microsoft YaHei" charset="-122"/>
                  <a:cs typeface="Microsoft YaHei" charset="-122"/>
                </a:rPr>
                <a:t>项目制的在线新媒体大学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887283" y="50788"/>
              <a:ext cx="2298704" cy="790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232B2D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r>
                <a:rPr>
                  <a:latin typeface="Microsoft YaHei" charset="-122"/>
                  <a:ea typeface="Microsoft YaHei" charset="-122"/>
                  <a:cs typeface="Microsoft YaHei" charset="-122"/>
                </a:rPr>
                <a:t>半撇私塾</a:t>
              </a:r>
            </a:p>
          </p:txBody>
        </p:sp>
        <p:pic>
          <p:nvPicPr>
            <p:cNvPr id="873" name="方形Logo_主色_圆角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73590"/>
              <a:ext cx="786238" cy="786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5" name="Shape 875"/>
          <p:cNvSpPr/>
          <p:nvPr/>
        </p:nvSpPr>
        <p:spPr>
          <a:xfrm>
            <a:off x="12631714" y="4460377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正文区块</a:t>
            </a:r>
          </a:p>
        </p:txBody>
      </p:sp>
      <p:sp>
        <p:nvSpPr>
          <p:cNvPr id="876" name="Shape 876"/>
          <p:cNvSpPr/>
          <p:nvPr/>
        </p:nvSpPr>
        <p:spPr>
          <a:xfrm flipH="1" flipV="1">
            <a:off x="12670107" y="5384800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12631714" y="7135138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强调文本区块</a:t>
            </a:r>
          </a:p>
        </p:txBody>
      </p:sp>
      <p:sp>
        <p:nvSpPr>
          <p:cNvPr id="878" name="Shape 878"/>
          <p:cNvSpPr/>
          <p:nvPr/>
        </p:nvSpPr>
        <p:spPr>
          <a:xfrm flipH="1" flipV="1">
            <a:off x="12716426" y="8059561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12631714" y="9776738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行动呼唤区块</a:t>
            </a:r>
          </a:p>
        </p:txBody>
      </p:sp>
      <p:sp>
        <p:nvSpPr>
          <p:cNvPr id="880" name="Shape 880"/>
          <p:cNvSpPr/>
          <p:nvPr/>
        </p:nvSpPr>
        <p:spPr>
          <a:xfrm flipH="1" flipV="1">
            <a:off x="12716426" y="10701161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2623766" y="10992050"/>
            <a:ext cx="7531498" cy="1743345"/>
          </a:xfrm>
          <a:prstGeom prst="rect">
            <a:avLst/>
          </a:prstGeom>
          <a:solidFill>
            <a:srgbClr val="00F9A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232B2D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85" name="Group 885"/>
          <p:cNvGrpSpPr/>
          <p:nvPr/>
        </p:nvGrpSpPr>
        <p:grpSpPr>
          <a:xfrm>
            <a:off x="13297565" y="11385706"/>
            <a:ext cx="3185988" cy="989585"/>
            <a:chOff x="0" y="50789"/>
            <a:chExt cx="3185987" cy="989583"/>
          </a:xfrm>
        </p:grpSpPr>
        <p:sp>
          <p:nvSpPr>
            <p:cNvPr id="882" name="Shape 882"/>
            <p:cNvSpPr/>
            <p:nvPr/>
          </p:nvSpPr>
          <p:spPr>
            <a:xfrm>
              <a:off x="906519" y="665271"/>
              <a:ext cx="2260232" cy="37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500">
                  <a:solidFill>
                    <a:srgbClr val="232B2D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r>
                <a:rPr>
                  <a:latin typeface="Microsoft YaHei" charset="-122"/>
                  <a:ea typeface="Microsoft YaHei" charset="-122"/>
                  <a:cs typeface="Microsoft YaHei" charset="-122"/>
                </a:rPr>
                <a:t>项目制的在线新媒体大学</a:t>
              </a:r>
            </a:p>
          </p:txBody>
        </p:sp>
        <p:sp>
          <p:nvSpPr>
            <p:cNvPr id="883" name="Shape 883"/>
            <p:cNvSpPr/>
            <p:nvPr/>
          </p:nvSpPr>
          <p:spPr>
            <a:xfrm>
              <a:off x="887283" y="50789"/>
              <a:ext cx="2298704" cy="790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232B2D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r>
                <a:rPr>
                  <a:latin typeface="Microsoft YaHei" charset="-122"/>
                  <a:ea typeface="Microsoft YaHei" charset="-122"/>
                  <a:cs typeface="Microsoft YaHei" charset="-122"/>
                </a:rPr>
                <a:t>半撇私塾</a:t>
              </a:r>
            </a:p>
          </p:txBody>
        </p:sp>
        <p:pic>
          <p:nvPicPr>
            <p:cNvPr id="884" name="方形Logo_主色_圆角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73590"/>
              <a:ext cx="786238" cy="786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6" name="Shape 886"/>
          <p:cNvSpPr/>
          <p:nvPr/>
        </p:nvSpPr>
        <p:spPr>
          <a:xfrm flipH="1" flipV="1">
            <a:off x="12899578" y="3208413"/>
            <a:ext cx="7216746" cy="1"/>
          </a:xfrm>
          <a:prstGeom prst="line">
            <a:avLst/>
          </a:prstGeom>
          <a:ln w="25400">
            <a:solidFill>
              <a:srgbClr val="DDDDD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2242685" y="10680300"/>
            <a:ext cx="6551326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777777"/>
                </a:solidFill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导语左边框使用厚度为3px，颜色为中灰#DDDDDD的实线，背景颜色使用灰#FAFAFA，字体大小为15px，字体颜色为中黑#777777。</a:t>
            </a:r>
          </a:p>
        </p:txBody>
      </p:sp>
      <p:pic>
        <p:nvPicPr>
          <p:cNvPr id="888" name="半撇私塾微信服务号500.jpg"/>
          <p:cNvPicPr>
            <a:picLocks noChangeAspect="1"/>
          </p:cNvPicPr>
          <p:nvPr/>
        </p:nvPicPr>
        <p:blipFill>
          <a:blip r:embed="rId3">
            <a:alphaModFix amt="94135"/>
            <a:extLst/>
          </a:blip>
          <a:stretch>
            <a:fillRect/>
          </a:stretch>
        </p:blipFill>
        <p:spPr>
          <a:xfrm>
            <a:off x="17990185" y="11200807"/>
            <a:ext cx="1325833" cy="1325832"/>
          </a:xfrm>
          <a:prstGeom prst="rect">
            <a:avLst/>
          </a:prstGeom>
          <a:ln w="12700">
            <a:miter lim="400000"/>
          </a:ln>
        </p:spPr>
      </p:pic>
      <p:sp>
        <p:nvSpPr>
          <p:cNvPr id="889" name="Shape 889"/>
          <p:cNvSpPr/>
          <p:nvPr/>
        </p:nvSpPr>
        <p:spPr>
          <a:xfrm>
            <a:off x="5496321" y="4099006"/>
            <a:ext cx="3540226" cy="625277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灰：#FAFAFA</a:t>
            </a:r>
          </a:p>
        </p:txBody>
      </p:sp>
      <p:sp>
        <p:nvSpPr>
          <p:cNvPr id="890" name="Shape 890"/>
          <p:cNvSpPr/>
          <p:nvPr/>
        </p:nvSpPr>
        <p:spPr>
          <a:xfrm>
            <a:off x="1395412" y="4099006"/>
            <a:ext cx="3540225" cy="625277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r"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中灰：#DDDDDD</a:t>
            </a:r>
          </a:p>
        </p:txBody>
      </p:sp>
      <p:sp>
        <p:nvSpPr>
          <p:cNvPr id="891" name="Shape 891"/>
          <p:cNvSpPr/>
          <p:nvPr/>
        </p:nvSpPr>
        <p:spPr>
          <a:xfrm>
            <a:off x="12899578" y="8402985"/>
            <a:ext cx="7216746" cy="85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000">
                <a:solidFill>
                  <a:srgbClr val="898989"/>
                </a:solidFill>
              </a:defRPr>
            </a:pPr>
            <a:r>
              <a:rPr b="1" dirty="0">
                <a:solidFill>
                  <a:srgbClr val="00F9A5"/>
                </a:solidFill>
                <a:latin typeface="Microsoft YaHei" charset="-122"/>
                <a:ea typeface="Microsoft YaHei" charset="-122"/>
                <a:cs typeface="Microsoft YaHei" charset="-122"/>
                <a:sym typeface="PingFang SC Semibold"/>
              </a:rPr>
              <a:t>强调</a:t>
            </a:r>
            <a:r>
              <a:rPr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文本字体大小与类型与正文文本相同，但是颜色值使用#00F9A5，强调类型使用加粗</a:t>
            </a:r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892" name="Shape 892"/>
          <p:cNvSpPr/>
          <p:nvPr/>
        </p:nvSpPr>
        <p:spPr>
          <a:xfrm>
            <a:off x="12899578" y="5532065"/>
            <a:ext cx="7155242" cy="1220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120000"/>
              </a:lnSpc>
              <a:defRPr sz="2000">
                <a:solidFill>
                  <a:srgbClr val="333333"/>
                </a:solidFill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正文字体大小为15px，颜色值为黑#333333，中文字体使用默认，英文字体是用Avenir，行距1.8em，上下边距为0.5em，左右边距1em。</a:t>
            </a:r>
          </a:p>
        </p:txBody>
      </p:sp>
    </p:spTree>
    <p:extLst>
      <p:ext uri="{BB962C8B-B14F-4D97-AF65-F5344CB8AC3E}">
        <p14:creationId xmlns:p14="http://schemas.microsoft.com/office/powerpoint/2010/main" val="6227206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</Words>
  <Application>Microsoft Macintosh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DengXian</vt:lpstr>
      <vt:lpstr>Helvetica</vt:lpstr>
      <vt:lpstr>Helvetica Light</vt:lpstr>
      <vt:lpstr>Helvetica Neue</vt:lpstr>
      <vt:lpstr>Microsoft YaHei</vt:lpstr>
      <vt:lpstr>PingFang SC Light</vt:lpstr>
      <vt:lpstr>PingFang SC Regular</vt:lpstr>
      <vt:lpstr>PingFang SC Semibold</vt:lpstr>
      <vt:lpstr>White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</cp:revision>
  <dcterms:modified xsi:type="dcterms:W3CDTF">2016-12-11T05:26:04Z</dcterms:modified>
</cp:coreProperties>
</file>