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2.5000000000000001E-2"/>
          <c:y val="0.17634259259259263"/>
          <c:w val="0.93888888888888888"/>
          <c:h val="0.44402559055118113"/>
        </c:manualLayout>
      </c:layout>
      <c:pie3DChart>
        <c:varyColors val="1"/>
        <c:ser>
          <c:idx val="0"/>
          <c:order val="0"/>
          <c:tx>
            <c:strRef>
              <c:f>Bài5!$F$3</c:f>
              <c:strCache>
                <c:ptCount val="1"/>
                <c:pt idx="0">
                  <c:v>Tiền công</c:v>
                </c:pt>
              </c:strCache>
            </c:strRef>
          </c:tx>
          <c:explosion val="17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BB06-4952-A26A-09ED4F048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BB06-4952-A26A-09ED4F048E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B06-4952-A26A-09ED4F048E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B06-4952-A26A-09ED4F048E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9-BB06-4952-A26A-09ED4F048E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B-BB06-4952-A26A-09ED4F048E6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D-BB06-4952-A26A-09ED4F048E6A}"/>
              </c:ext>
            </c:extLst>
          </c:dPt>
          <c:cat>
            <c:multiLvlStrRef>
              <c:f>Bài5!$A$4:$E$10</c:f>
              <c:multiLvlStrCache>
                <c:ptCount val="7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B</c:v>
                  </c:pt>
                  <c:pt idx="4">
                    <c:v>A</c:v>
                  </c:pt>
                  <c:pt idx="5">
                    <c:v>B</c:v>
                  </c:pt>
                  <c:pt idx="6">
                    <c:v>B</c:v>
                  </c:pt>
                </c:lvl>
                <c:lvl>
                  <c:pt idx="0">
                    <c:v>49</c:v>
                  </c:pt>
                  <c:pt idx="1">
                    <c:v>41</c:v>
                  </c:pt>
                  <c:pt idx="2">
                    <c:v>50</c:v>
                  </c:pt>
                  <c:pt idx="3">
                    <c:v>55</c:v>
                  </c:pt>
                  <c:pt idx="4">
                    <c:v>59</c:v>
                  </c:pt>
                  <c:pt idx="5">
                    <c:v>57</c:v>
                  </c:pt>
                  <c:pt idx="6">
                    <c:v>52</c:v>
                  </c:pt>
                </c:lvl>
                <c:lvl>
                  <c:pt idx="0">
                    <c:v>Đội 1</c:v>
                  </c:pt>
                  <c:pt idx="1">
                    <c:v>Đội 2</c:v>
                  </c:pt>
                  <c:pt idx="2">
                    <c:v>Đội 2</c:v>
                  </c:pt>
                  <c:pt idx="3">
                    <c:v>Đội 3</c:v>
                  </c:pt>
                  <c:pt idx="4">
                    <c:v>Đội 1</c:v>
                  </c:pt>
                  <c:pt idx="5">
                    <c:v>Đội 2</c:v>
                  </c:pt>
                  <c:pt idx="6">
                    <c:v>Đội 2</c:v>
                  </c:pt>
                </c:lvl>
                <c:lvl>
                  <c:pt idx="0">
                    <c:v>Lê Thị Kim Anh</c:v>
                  </c:pt>
                  <c:pt idx="1">
                    <c:v>Phạm Thị Thu Hà</c:v>
                  </c:pt>
                  <c:pt idx="2">
                    <c:v>Nguyễn Thu Hiền</c:v>
                  </c:pt>
                  <c:pt idx="3">
                    <c:v>Nguyễn Văn Hồng</c:v>
                  </c:pt>
                  <c:pt idx="4">
                    <c:v>Đặng Thị Hồng</c:v>
                  </c:pt>
                  <c:pt idx="5">
                    <c:v>Trương Thị Thu Huyền</c:v>
                  </c:pt>
                  <c:pt idx="6">
                    <c:v>Nguyễn Quang Hưng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Bài5!$F$4:$F$10</c:f>
              <c:numCache>
                <c:formatCode>_(* #,##0_);_(* \(#,##0\);_(* "-"??_);_(@_)</c:formatCode>
                <c:ptCount val="7"/>
                <c:pt idx="0">
                  <c:v>1862000</c:v>
                </c:pt>
                <c:pt idx="1">
                  <c:v>1558000</c:v>
                </c:pt>
                <c:pt idx="2">
                  <c:v>1900000</c:v>
                </c:pt>
                <c:pt idx="3">
                  <c:v>2200000</c:v>
                </c:pt>
                <c:pt idx="4">
                  <c:v>2655000</c:v>
                </c:pt>
                <c:pt idx="5">
                  <c:v>2280000</c:v>
                </c:pt>
                <c:pt idx="6">
                  <c:v>2080000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BB06-4952-A26A-09ED4F048E6A}"/>
            </c:ext>
          </c:extLst>
        </c:ser>
        <c:ser>
          <c:idx val="1"/>
          <c:order val="1"/>
          <c:tx>
            <c:strRef>
              <c:f>Bài5!$G$3</c:f>
              <c:strCache>
                <c:ptCount val="1"/>
                <c:pt idx="0">
                  <c:v>Tiền thưởng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0-BB06-4952-A26A-09ED4F048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2-BB06-4952-A26A-09ED4F048E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4-BB06-4952-A26A-09ED4F048E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6-BB06-4952-A26A-09ED4F048E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8-BB06-4952-A26A-09ED4F048E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A-BB06-4952-A26A-09ED4F048E6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C-BB06-4952-A26A-09ED4F048E6A}"/>
              </c:ext>
            </c:extLst>
          </c:dPt>
          <c:cat>
            <c:multiLvlStrRef>
              <c:f>Bài5!$A$4:$E$10</c:f>
              <c:multiLvlStrCache>
                <c:ptCount val="7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B</c:v>
                  </c:pt>
                  <c:pt idx="4">
                    <c:v>A</c:v>
                  </c:pt>
                  <c:pt idx="5">
                    <c:v>B</c:v>
                  </c:pt>
                  <c:pt idx="6">
                    <c:v>B</c:v>
                  </c:pt>
                </c:lvl>
                <c:lvl>
                  <c:pt idx="0">
                    <c:v>49</c:v>
                  </c:pt>
                  <c:pt idx="1">
                    <c:v>41</c:v>
                  </c:pt>
                  <c:pt idx="2">
                    <c:v>50</c:v>
                  </c:pt>
                  <c:pt idx="3">
                    <c:v>55</c:v>
                  </c:pt>
                  <c:pt idx="4">
                    <c:v>59</c:v>
                  </c:pt>
                  <c:pt idx="5">
                    <c:v>57</c:v>
                  </c:pt>
                  <c:pt idx="6">
                    <c:v>52</c:v>
                  </c:pt>
                </c:lvl>
                <c:lvl>
                  <c:pt idx="0">
                    <c:v>Đội 1</c:v>
                  </c:pt>
                  <c:pt idx="1">
                    <c:v>Đội 2</c:v>
                  </c:pt>
                  <c:pt idx="2">
                    <c:v>Đội 2</c:v>
                  </c:pt>
                  <c:pt idx="3">
                    <c:v>Đội 3</c:v>
                  </c:pt>
                  <c:pt idx="4">
                    <c:v>Đội 1</c:v>
                  </c:pt>
                  <c:pt idx="5">
                    <c:v>Đội 2</c:v>
                  </c:pt>
                  <c:pt idx="6">
                    <c:v>Đội 2</c:v>
                  </c:pt>
                </c:lvl>
                <c:lvl>
                  <c:pt idx="0">
                    <c:v>Lê Thị Kim Anh</c:v>
                  </c:pt>
                  <c:pt idx="1">
                    <c:v>Phạm Thị Thu Hà</c:v>
                  </c:pt>
                  <c:pt idx="2">
                    <c:v>Nguyễn Thu Hiền</c:v>
                  </c:pt>
                  <c:pt idx="3">
                    <c:v>Nguyễn Văn Hồng</c:v>
                  </c:pt>
                  <c:pt idx="4">
                    <c:v>Đặng Thị Hồng</c:v>
                  </c:pt>
                  <c:pt idx="5">
                    <c:v>Trương Thị Thu Huyền</c:v>
                  </c:pt>
                  <c:pt idx="6">
                    <c:v>Nguyễn Quang Hưng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Bài5!$G$4:$G$10</c:f>
              <c:numCache>
                <c:formatCode>_(* #,##0_);_(* \(#,##0\);_(* "-"??_);_(@_)</c:formatCode>
                <c:ptCount val="7"/>
                <c:pt idx="0">
                  <c:v>93100</c:v>
                </c:pt>
                <c:pt idx="1">
                  <c:v>77900</c:v>
                </c:pt>
                <c:pt idx="2">
                  <c:v>95000</c:v>
                </c:pt>
                <c:pt idx="3">
                  <c:v>176000</c:v>
                </c:pt>
                <c:pt idx="4">
                  <c:v>265500</c:v>
                </c:pt>
                <c:pt idx="5">
                  <c:v>182400</c:v>
                </c:pt>
                <c:pt idx="6">
                  <c:v>166400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D-BB06-4952-A26A-09ED4F048E6A}"/>
            </c:ext>
          </c:extLst>
        </c:ser>
        <c:ser>
          <c:idx val="2"/>
          <c:order val="2"/>
          <c:tx>
            <c:strRef>
              <c:f>Bài5!$H$3</c:f>
              <c:strCache>
                <c:ptCount val="1"/>
                <c:pt idx="0">
                  <c:v>Cộng lĩnh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1F-BB06-4952-A26A-09ED4F048E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1-BB06-4952-A26A-09ED4F048E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3-BB06-4952-A26A-09ED4F048E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5-BB06-4952-A26A-09ED4F048E6A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7-BB06-4952-A26A-09ED4F048E6A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9-BB06-4952-A26A-09ED4F048E6A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2B-BB06-4952-A26A-09ED4F048E6A}"/>
              </c:ext>
            </c:extLst>
          </c:dPt>
          <c:cat>
            <c:multiLvlStrRef>
              <c:f>Bài5!$A$4:$E$10</c:f>
              <c:multiLvlStrCache>
                <c:ptCount val="7"/>
                <c:lvl>
                  <c:pt idx="0">
                    <c:v>C</c:v>
                  </c:pt>
                  <c:pt idx="1">
                    <c:v>C</c:v>
                  </c:pt>
                  <c:pt idx="2">
                    <c:v>C</c:v>
                  </c:pt>
                  <c:pt idx="3">
                    <c:v>B</c:v>
                  </c:pt>
                  <c:pt idx="4">
                    <c:v>A</c:v>
                  </c:pt>
                  <c:pt idx="5">
                    <c:v>B</c:v>
                  </c:pt>
                  <c:pt idx="6">
                    <c:v>B</c:v>
                  </c:pt>
                </c:lvl>
                <c:lvl>
                  <c:pt idx="0">
                    <c:v>49</c:v>
                  </c:pt>
                  <c:pt idx="1">
                    <c:v>41</c:v>
                  </c:pt>
                  <c:pt idx="2">
                    <c:v>50</c:v>
                  </c:pt>
                  <c:pt idx="3">
                    <c:v>55</c:v>
                  </c:pt>
                  <c:pt idx="4">
                    <c:v>59</c:v>
                  </c:pt>
                  <c:pt idx="5">
                    <c:v>57</c:v>
                  </c:pt>
                  <c:pt idx="6">
                    <c:v>52</c:v>
                  </c:pt>
                </c:lvl>
                <c:lvl>
                  <c:pt idx="0">
                    <c:v>Đội 1</c:v>
                  </c:pt>
                  <c:pt idx="1">
                    <c:v>Đội 2</c:v>
                  </c:pt>
                  <c:pt idx="2">
                    <c:v>Đội 2</c:v>
                  </c:pt>
                  <c:pt idx="3">
                    <c:v>Đội 3</c:v>
                  </c:pt>
                  <c:pt idx="4">
                    <c:v>Đội 1</c:v>
                  </c:pt>
                  <c:pt idx="5">
                    <c:v>Đội 2</c:v>
                  </c:pt>
                  <c:pt idx="6">
                    <c:v>Đội 2</c:v>
                  </c:pt>
                </c:lvl>
                <c:lvl>
                  <c:pt idx="0">
                    <c:v>Lê Thị Kim Anh</c:v>
                  </c:pt>
                  <c:pt idx="1">
                    <c:v>Phạm Thị Thu Hà</c:v>
                  </c:pt>
                  <c:pt idx="2">
                    <c:v>Nguyễn Thu Hiền</c:v>
                  </c:pt>
                  <c:pt idx="3">
                    <c:v>Nguyễn Văn Hồng</c:v>
                  </c:pt>
                  <c:pt idx="4">
                    <c:v>Đặng Thị Hồng</c:v>
                  </c:pt>
                  <c:pt idx="5">
                    <c:v>Trương Thị Thu Huyền</c:v>
                  </c:pt>
                  <c:pt idx="6">
                    <c:v>Nguyễn Quang Hưng</c:v>
                  </c:pt>
                </c:lvl>
                <c:lvl>
                  <c:pt idx="0">
                    <c:v>1</c:v>
                  </c:pt>
                  <c:pt idx="1">
                    <c:v>2</c:v>
                  </c:pt>
                  <c:pt idx="2">
                    <c:v>3</c:v>
                  </c:pt>
                  <c:pt idx="3">
                    <c:v>4</c:v>
                  </c:pt>
                  <c:pt idx="4">
                    <c:v>5</c:v>
                  </c:pt>
                  <c:pt idx="5">
                    <c:v>6</c:v>
                  </c:pt>
                  <c:pt idx="6">
                    <c:v>7</c:v>
                  </c:pt>
                </c:lvl>
              </c:multiLvlStrCache>
            </c:multiLvlStrRef>
          </c:cat>
          <c:val>
            <c:numRef>
              <c:f>Bài5!$H$4:$H$10</c:f>
              <c:numCache>
                <c:formatCode>_(* #,##0_);_(* \(#,##0\);_(* "-"??_);_(@_)</c:formatCode>
                <c:ptCount val="7"/>
                <c:pt idx="0">
                  <c:v>1955100</c:v>
                </c:pt>
                <c:pt idx="1">
                  <c:v>1635900</c:v>
                </c:pt>
                <c:pt idx="2">
                  <c:v>1995000</c:v>
                </c:pt>
                <c:pt idx="3">
                  <c:v>2376000</c:v>
                </c:pt>
                <c:pt idx="4">
                  <c:v>2920500</c:v>
                </c:pt>
                <c:pt idx="5">
                  <c:v>2462400</c:v>
                </c:pt>
                <c:pt idx="6">
                  <c:v>2246400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C-BB06-4952-A26A-09ED4F048E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73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4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9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5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794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3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45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62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89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0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23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DA8D6-63D9-4209-ABBB-25803B0D05A8}" type="datetimeFigureOut">
              <a:rPr lang="en-US" smtClean="0"/>
              <a:t>12/28/2023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4A1DF-8E03-4389-9BAB-C76C65B0C4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248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chart" Target="../charts/chart1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8604" y="-837065"/>
            <a:ext cx="9144000" cy="2387600"/>
          </a:xfrm>
        </p:spPr>
        <p:txBody>
          <a:bodyPr>
            <a:normAutofit/>
          </a:bodyPr>
          <a:lstStyle/>
          <a:p>
            <a:r>
              <a:rPr lang="vi-VN" sz="4000" dirty="0"/>
              <a:t>BẢNG LƯƠNG CÔNG TY TNHH X</a:t>
            </a:r>
            <a:r>
              <a:rPr lang="vi-VN" sz="4000" dirty="0" smtClean="0"/>
              <a:t>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77605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Họ</a:t>
            </a:r>
            <a:r>
              <a:rPr lang="en-US" dirty="0" smtClean="0"/>
              <a:t> </a:t>
            </a:r>
            <a:r>
              <a:rPr lang="en-US" dirty="0" err="1" smtClean="0"/>
              <a:t>tên</a:t>
            </a:r>
            <a:endParaRPr lang="en-US" dirty="0" smtClean="0"/>
          </a:p>
          <a:p>
            <a:r>
              <a:rPr lang="en-US" dirty="0" err="1" smtClean="0"/>
              <a:t>Đơn</a:t>
            </a:r>
            <a:r>
              <a:rPr lang="en-US" dirty="0" smtClean="0"/>
              <a:t> </a:t>
            </a:r>
            <a:r>
              <a:rPr lang="en-US" dirty="0" err="1" smtClean="0"/>
              <a:t>vị</a:t>
            </a:r>
            <a:endParaRPr lang="en-US" dirty="0" smtClean="0"/>
          </a:p>
          <a:p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1 </a:t>
            </a:r>
            <a:r>
              <a:rPr lang="en-US" dirty="0" err="1" smtClean="0"/>
              <a:t>sản</a:t>
            </a:r>
            <a:r>
              <a:rPr lang="en-US" dirty="0" smtClean="0"/>
              <a:t> </a:t>
            </a:r>
            <a:r>
              <a:rPr lang="en-US" dirty="0" err="1" smtClean="0"/>
              <a:t>phẩm</a:t>
            </a:r>
            <a:endParaRPr lang="en-US" dirty="0" smtClean="0"/>
          </a:p>
          <a:p>
            <a:r>
              <a:rPr lang="en-US" dirty="0" err="1" smtClean="0"/>
              <a:t>Thưởng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95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Quy</a:t>
            </a:r>
            <a:r>
              <a:rPr lang="en-US" dirty="0" smtClean="0"/>
              <a:t> </a:t>
            </a:r>
            <a:r>
              <a:rPr lang="en-US" dirty="0" err="1" smtClean="0"/>
              <a:t>tắc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loại</a:t>
            </a:r>
            <a:r>
              <a:rPr lang="en-US" dirty="0" smtClean="0"/>
              <a:t> (ô E4):</a:t>
            </a:r>
          </a:p>
          <a:p>
            <a:pPr marL="0" indent="0">
              <a:buNone/>
            </a:pPr>
            <a:r>
              <a:rPr lang="en-US" dirty="0" smtClean="0"/>
              <a:t>=IF(D4&gt;=58,"A",IF(D4&gt;=52,"B","C"))</a:t>
            </a:r>
          </a:p>
          <a:p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(ô F4):</a:t>
            </a:r>
          </a:p>
          <a:p>
            <a:pPr marL="0" indent="0">
              <a:buNone/>
            </a:pPr>
            <a:r>
              <a:rPr lang="en-US" dirty="0" smtClean="0"/>
              <a:t>=VLOOKUP(E4,$J$7:$M$9,3,0)*D4</a:t>
            </a:r>
          </a:p>
          <a:p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r>
              <a:rPr lang="en-US" dirty="0" smtClean="0"/>
              <a:t> (ô G4):</a:t>
            </a:r>
          </a:p>
          <a:p>
            <a:pPr marL="0" indent="0">
              <a:buNone/>
            </a:pPr>
            <a:r>
              <a:rPr lang="en-US" dirty="0" smtClean="0"/>
              <a:t>=VLOOKUP(E4,$J$7:$M$9,4,0)*F4</a:t>
            </a:r>
            <a:endParaRPr lang="en-US" dirty="0"/>
          </a:p>
          <a:p>
            <a:r>
              <a:rPr lang="en-US" dirty="0" err="1" smtClean="0"/>
              <a:t>Cột</a:t>
            </a:r>
            <a:r>
              <a:rPr lang="en-US" dirty="0" smtClean="0"/>
              <a:t> </a:t>
            </a:r>
            <a:r>
              <a:rPr lang="en-US" dirty="0" err="1" smtClean="0"/>
              <a:t>cộng</a:t>
            </a:r>
            <a:r>
              <a:rPr lang="en-US" dirty="0" smtClean="0"/>
              <a:t> </a:t>
            </a:r>
            <a:r>
              <a:rPr lang="en-US" dirty="0" err="1" smtClean="0"/>
              <a:t>lĩnh</a:t>
            </a:r>
            <a:r>
              <a:rPr lang="en-US" dirty="0" smtClean="0"/>
              <a:t> =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công</a:t>
            </a:r>
            <a:r>
              <a:rPr lang="en-US" dirty="0" smtClean="0"/>
              <a:t> +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thưởng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274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04985"/>
              </p:ext>
            </p:extLst>
          </p:nvPr>
        </p:nvGraphicFramePr>
        <p:xfrm>
          <a:off x="2090057" y="345913"/>
          <a:ext cx="7949681" cy="2086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Worksheet" r:id="rId3" imgW="5913238" imgH="1760378" progId="Excel.Sheet.12">
                  <p:embed/>
                </p:oleObj>
              </mc:Choice>
              <mc:Fallback>
                <p:oleObj name="Worksheet" r:id="rId3" imgW="5913238" imgH="1760378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90057" y="345913"/>
                        <a:ext cx="7949681" cy="20866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453092"/>
              </p:ext>
            </p:extLst>
          </p:nvPr>
        </p:nvGraphicFramePr>
        <p:xfrm>
          <a:off x="3642049" y="2883159"/>
          <a:ext cx="4572000" cy="3121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634578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88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Worksheet</vt:lpstr>
      <vt:lpstr>BẢNG LƯƠNG CÔNG TY TNHH X </vt:lpstr>
      <vt:lpstr>Đầu vào</vt:lpstr>
      <vt:lpstr>Quy tắc tính toán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BẢNG LƯƠNG CÔNG TY TNHH X </dc:title>
  <dc:creator>Admin</dc:creator>
  <cp:lastModifiedBy>Admin</cp:lastModifiedBy>
  <cp:revision>4</cp:revision>
  <dcterms:created xsi:type="dcterms:W3CDTF">2023-12-23T08:57:44Z</dcterms:created>
  <dcterms:modified xsi:type="dcterms:W3CDTF">2023-12-28T16:12:52Z</dcterms:modified>
</cp:coreProperties>
</file>