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75" r:id="rId2"/>
    <p:sldId id="376" r:id="rId3"/>
    <p:sldId id="377" r:id="rId4"/>
    <p:sldId id="378" r:id="rId5"/>
    <p:sldId id="379" r:id="rId6"/>
    <p:sldId id="403" r:id="rId7"/>
    <p:sldId id="380" r:id="rId8"/>
    <p:sldId id="381" r:id="rId9"/>
    <p:sldId id="382" r:id="rId10"/>
    <p:sldId id="383" r:id="rId11"/>
    <p:sldId id="384" r:id="rId12"/>
    <p:sldId id="401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8" r:id="rId25"/>
    <p:sldId id="402" r:id="rId26"/>
    <p:sldId id="399" r:id="rId27"/>
    <p:sldId id="371" r:id="rId28"/>
    <p:sldId id="372" r:id="rId29"/>
  </p:sldIdLst>
  <p:sldSz cx="9144000" cy="5143500" type="screen16x9"/>
  <p:notesSz cx="6761163" cy="9856788"/>
  <p:custDataLst>
    <p:tags r:id="rId32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50">
          <p15:clr>
            <a:srgbClr val="A4A3A4"/>
          </p15:clr>
        </p15:guide>
        <p15:guide id="2" orient="horz" pos="2900">
          <p15:clr>
            <a:srgbClr val="A4A3A4"/>
          </p15:clr>
        </p15:guide>
        <p15:guide id="3" orient="horz" pos="625">
          <p15:clr>
            <a:srgbClr val="A4A3A4"/>
          </p15:clr>
        </p15:guide>
        <p15:guide id="4" orient="horz" pos="545">
          <p15:clr>
            <a:srgbClr val="A4A3A4"/>
          </p15:clr>
        </p15:guide>
        <p15:guide id="5" pos="434">
          <p15:clr>
            <a:srgbClr val="A4A3A4"/>
          </p15:clr>
        </p15:guide>
        <p15:guide id="6" pos="270">
          <p15:clr>
            <a:srgbClr val="A4A3A4"/>
          </p15:clr>
        </p15:guide>
        <p15:guide id="7" pos="5304">
          <p15:clr>
            <a:srgbClr val="A4A3A4"/>
          </p15:clr>
        </p15:guide>
        <p15:guide id="8" pos="5556">
          <p15:clr>
            <a:srgbClr val="A4A3A4"/>
          </p15:clr>
        </p15:guide>
        <p15:guide id="9" pos="9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71B4"/>
    <a:srgbClr val="5E366E"/>
    <a:srgbClr val="8760A2"/>
    <a:srgbClr val="512C70"/>
    <a:srgbClr val="E3A51A"/>
    <a:srgbClr val="C8631B"/>
    <a:srgbClr val="001489"/>
    <a:srgbClr val="A1A1A1"/>
    <a:srgbClr val="97BB3A"/>
    <a:srgbClr val="354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3" autoAdjust="0"/>
  </p:normalViewPr>
  <p:slideViewPr>
    <p:cSldViewPr snapToGrid="0" snapToObjects="1">
      <p:cViewPr>
        <p:scale>
          <a:sx n="100" d="100"/>
          <a:sy n="100" d="100"/>
        </p:scale>
        <p:origin x="324" y="48"/>
      </p:cViewPr>
      <p:guideLst>
        <p:guide orient="horz" pos="2750"/>
        <p:guide orient="horz" pos="2900"/>
        <p:guide orient="horz" pos="625"/>
        <p:guide orient="horz" pos="545"/>
        <p:guide pos="434"/>
        <p:guide pos="270"/>
        <p:guide pos="5304"/>
        <p:guide pos="5556"/>
        <p:guide pos="90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3" d="100"/>
          <a:sy n="73" d="100"/>
        </p:scale>
        <p:origin x="-3024" y="-128"/>
      </p:cViewPr>
      <p:guideLst>
        <p:guide orient="horz" pos="3104"/>
        <p:guide pos="21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0E970-2059-4BF3-9548-3FA8B4A58423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361488"/>
            <a:ext cx="2930525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29050" y="9361488"/>
            <a:ext cx="2930525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A556F-ACEF-46F5-A35A-A38492546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70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29837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29762" y="1"/>
            <a:ext cx="2929837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E3917-7540-4968-A59D-2A892508CE76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838" y="739775"/>
            <a:ext cx="6567487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6117" y="4681975"/>
            <a:ext cx="540893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362239"/>
            <a:ext cx="2929837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29762" y="9362239"/>
            <a:ext cx="2929837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99020-EFDB-4EF9-94CA-767304EF28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06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77880-902E-4B09-9CFF-FC545F0768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54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77880-902E-4B09-9CFF-FC545F0768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577348" y="0"/>
            <a:ext cx="1121907" cy="4361447"/>
          </a:xfrm>
          <a:prstGeom prst="rect">
            <a:avLst/>
          </a:prstGeom>
          <a:solidFill>
            <a:srgbClr val="876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1" name="Rectangle 10"/>
          <p:cNvSpPr/>
          <p:nvPr userDrawn="1"/>
        </p:nvSpPr>
        <p:spPr>
          <a:xfrm>
            <a:off x="5692275" y="0"/>
            <a:ext cx="357066" cy="4361447"/>
          </a:xfrm>
          <a:prstGeom prst="rect">
            <a:avLst/>
          </a:prstGeom>
          <a:solidFill>
            <a:srgbClr val="512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9" name="Rectangle 8"/>
          <p:cNvSpPr/>
          <p:nvPr userDrawn="1"/>
        </p:nvSpPr>
        <p:spPr>
          <a:xfrm>
            <a:off x="4384844" y="0"/>
            <a:ext cx="200905" cy="4361447"/>
          </a:xfrm>
          <a:prstGeom prst="rect">
            <a:avLst/>
          </a:prstGeom>
          <a:solidFill>
            <a:srgbClr val="512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" y="0"/>
            <a:ext cx="4385364" cy="43614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Espace réservé pour une image  21"/>
          <p:cNvSpPr>
            <a:spLocks noGrp="1"/>
          </p:cNvSpPr>
          <p:nvPr>
            <p:ph type="pic" sz="quarter" idx="12" hasCustomPrompt="1"/>
          </p:nvPr>
        </p:nvSpPr>
        <p:spPr>
          <a:xfrm>
            <a:off x="6103566" y="0"/>
            <a:ext cx="3042000" cy="43614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32170" y="725714"/>
            <a:ext cx="4139830" cy="1807655"/>
          </a:xfrm>
        </p:spPr>
        <p:txBody>
          <a:bodyPr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</a:t>
            </a:r>
            <a:br>
              <a:rPr lang="en-US" noProof="0" dirty="0"/>
            </a:br>
            <a:r>
              <a:rPr lang="en-US" noProof="0" dirty="0"/>
              <a:t>add </a:t>
            </a:r>
            <a:br>
              <a:rPr lang="en-US" noProof="0" dirty="0"/>
            </a:br>
            <a:r>
              <a:rPr lang="en-US" noProof="0" dirty="0"/>
              <a:t>title</a:t>
            </a:r>
          </a:p>
        </p:txBody>
      </p:sp>
      <p:pic>
        <p:nvPicPr>
          <p:cNvPr id="7" name="Image 6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4" y="4604147"/>
            <a:ext cx="1608513" cy="299466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441135" y="3050383"/>
            <a:ext cx="2952750" cy="246221"/>
          </a:xfrm>
        </p:spPr>
        <p:txBody>
          <a:bodyPr>
            <a:sp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err="1"/>
              <a:t>dd.mm.yyyy</a:t>
            </a:r>
            <a:endParaRPr lang="en-US" noProof="0" dirty="0"/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441135" y="2732103"/>
            <a:ext cx="2952750" cy="246221"/>
          </a:xfrm>
        </p:spPr>
        <p:txBody>
          <a:bodyPr anchor="ctr">
            <a:spAutoFit/>
          </a:bodyPr>
          <a:lstStyle>
            <a:lvl1pPr>
              <a:defRPr lang="en-US" sz="1600" b="0" i="0" u="none" strike="noStrike" baseline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600" b="0" i="0" u="none" strike="noStrike" baseline="0">
                <a:solidFill>
                  <a:srgbClr val="FFFFFF"/>
                </a:solidFill>
                <a:latin typeface="ArialMT"/>
              </a:rPr>
              <a:t>Subhead</a:t>
            </a:r>
            <a:endParaRPr lang="en-US" noProof="0" dirty="0"/>
          </a:p>
        </p:txBody>
      </p:sp>
      <p:sp>
        <p:nvSpPr>
          <p:cNvPr id="12" name="Espace réservé pour une image  14"/>
          <p:cNvSpPr>
            <a:spLocks noGrp="1"/>
          </p:cNvSpPr>
          <p:nvPr>
            <p:ph type="pic" sz="quarter" idx="15" hasCustomPrompt="1"/>
          </p:nvPr>
        </p:nvSpPr>
        <p:spPr>
          <a:xfrm>
            <a:off x="7187295" y="4588719"/>
            <a:ext cx="1620000" cy="297000"/>
          </a:xfrm>
        </p:spPr>
        <p:txBody>
          <a:bodyPr anchor="ctr" anchorCtr="0">
            <a:noAutofit/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Co-branding logo</a:t>
            </a:r>
          </a:p>
        </p:txBody>
      </p:sp>
    </p:spTree>
    <p:extLst>
      <p:ext uri="{BB962C8B-B14F-4D97-AF65-F5344CB8AC3E}">
        <p14:creationId xmlns:p14="http://schemas.microsoft.com/office/powerpoint/2010/main" val="302446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+ call-out box withou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4484915" y="1657350"/>
            <a:ext cx="3924714" cy="2847350"/>
          </a:xfrm>
        </p:spPr>
        <p:txBody>
          <a:bodyPr numCol="1" spcCol="180000"/>
          <a:lstStyle>
            <a:lvl2pPr>
              <a:defRPr/>
            </a:lvl2pPr>
            <a:lvl4pPr>
              <a:defRPr/>
            </a:lvl4pPr>
            <a:lvl5pPr>
              <a:defRPr/>
            </a:lvl5pPr>
          </a:lstStyle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add title</a:t>
            </a:r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61590" y="141481"/>
            <a:ext cx="40289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E9E02B7-A5A9-47B3-8EC6-9026BB62D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9" hasCustomPrompt="1"/>
          </p:nvPr>
        </p:nvSpPr>
        <p:spPr>
          <a:xfrm>
            <a:off x="428626" y="1270397"/>
            <a:ext cx="7991475" cy="228600"/>
          </a:xfrm>
        </p:spPr>
        <p:txBody>
          <a:bodyPr/>
          <a:lstStyle>
            <a:lvl1pPr>
              <a:lnSpc>
                <a:spcPct val="80000"/>
              </a:lnSpc>
              <a:defRPr baseline="0"/>
            </a:lvl1pPr>
          </a:lstStyle>
          <a:p>
            <a:pPr lvl="0"/>
            <a:r>
              <a:rPr lang="fr-FR"/>
              <a:t>First level</a:t>
            </a:r>
            <a:endParaRPr lang="en-US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20" hasCustomPrompt="1"/>
          </p:nvPr>
        </p:nvSpPr>
        <p:spPr>
          <a:xfrm>
            <a:off x="4621247" y="3026134"/>
            <a:ext cx="3322604" cy="1203899"/>
          </a:xfrm>
          <a:solidFill>
            <a:schemeClr val="accent1"/>
          </a:solidFill>
          <a:effectLst>
            <a:outerShdw dist="355600" algn="ctr" rotWithShape="0">
              <a:srgbClr val="8760A2"/>
            </a:outerShdw>
          </a:effectLst>
        </p:spPr>
        <p:txBody>
          <a:bodyPr anchor="ctr"/>
          <a:lstStyle>
            <a:lvl1pPr marL="174625" indent="0">
              <a:buFont typeface="+mj-lt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Click to add text</a:t>
            </a:r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428626" y="1657350"/>
            <a:ext cx="3924714" cy="2847350"/>
          </a:xfrm>
        </p:spPr>
        <p:txBody>
          <a:bodyPr numCol="1" spcCol="180000"/>
          <a:lstStyle>
            <a:lvl2pPr>
              <a:defRPr/>
            </a:lvl2pPr>
            <a:lvl4pPr>
              <a:defRPr/>
            </a:lvl4pPr>
            <a:lvl5pPr>
              <a:defRPr/>
            </a:lvl5pPr>
          </a:lstStyle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835819" y="4811317"/>
            <a:ext cx="3676546" cy="223242"/>
          </a:xfrm>
        </p:spPr>
        <p:txBody>
          <a:bodyPr/>
          <a:lstStyle>
            <a:lvl1pPr>
              <a:spcBef>
                <a:spcPts val="100"/>
              </a:spcBef>
              <a:defRPr sz="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z="60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18283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  <a:endParaRPr lang="en-US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428626" y="1239300"/>
            <a:ext cx="3686175" cy="3240000"/>
          </a:xfrm>
        </p:spPr>
        <p:txBody>
          <a:bodyPr/>
          <a:lstStyle>
            <a:lvl2pPr>
              <a:defRPr/>
            </a:lvl2pPr>
            <a:lvl4pPr>
              <a:defRPr/>
            </a:lvl4pPr>
            <a:lvl5pPr>
              <a:defRPr/>
            </a:lvl5pPr>
          </a:lstStyle>
          <a:p>
            <a:pPr lvl="0"/>
            <a:r>
              <a:rPr lang="fr-FR" noProof="0" dirty="0"/>
              <a:t>First </a:t>
            </a:r>
            <a:r>
              <a:rPr lang="fr-FR" noProof="0" dirty="0" err="1"/>
              <a:t>level</a:t>
            </a:r>
            <a:endParaRPr lang="en-US" noProof="0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9" hasCustomPrompt="1"/>
          </p:nvPr>
        </p:nvSpPr>
        <p:spPr>
          <a:xfrm>
            <a:off x="4621247" y="3889595"/>
            <a:ext cx="3687017" cy="432374"/>
          </a:xfrm>
          <a:solidFill>
            <a:schemeClr val="accent1"/>
          </a:solidFill>
          <a:effectLst/>
        </p:spPr>
        <p:txBody>
          <a:bodyPr lIns="72000" tIns="72000" rIns="72000" bIns="72000" anchor="ctr"/>
          <a:lstStyle>
            <a:lvl1pPr marL="3175" indent="0" algn="ctr">
              <a:buFont typeface="+mj-lt"/>
              <a:buNone/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Click to add text</a:t>
            </a:r>
          </a:p>
        </p:txBody>
      </p:sp>
      <p:sp>
        <p:nvSpPr>
          <p:cNvPr id="8" name="Espace réservé du graphique 6"/>
          <p:cNvSpPr>
            <a:spLocks noGrp="1"/>
          </p:cNvSpPr>
          <p:nvPr>
            <p:ph type="chart" sz="quarter" idx="20" hasCustomPrompt="1"/>
          </p:nvPr>
        </p:nvSpPr>
        <p:spPr>
          <a:xfrm>
            <a:off x="4621246" y="1493044"/>
            <a:ext cx="3687018" cy="2250281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Graphic</a:t>
            </a:r>
            <a:endParaRPr lang="en-US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1247" y="1239441"/>
            <a:ext cx="3687729" cy="25360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Title of graphic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61590" y="141481"/>
            <a:ext cx="40289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E9E02B7-A5A9-47B3-8EC6-9026BB62D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7" hasCustomPrompt="1"/>
          </p:nvPr>
        </p:nvSpPr>
        <p:spPr>
          <a:xfrm>
            <a:off x="1545262" y="542573"/>
            <a:ext cx="5198715" cy="461665"/>
          </a:xfrm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subtitle</a:t>
            </a:r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1446398" y="598393"/>
            <a:ext cx="0" cy="344582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835819" y="4811317"/>
            <a:ext cx="3676546" cy="223242"/>
          </a:xfrm>
        </p:spPr>
        <p:txBody>
          <a:bodyPr/>
          <a:lstStyle>
            <a:lvl1pPr>
              <a:spcBef>
                <a:spcPts val="100"/>
              </a:spcBef>
              <a:defRPr sz="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z="60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073587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+ graphic withou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  <a:endParaRPr lang="en-US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428626" y="1239300"/>
            <a:ext cx="3686175" cy="3240000"/>
          </a:xfrm>
        </p:spPr>
        <p:txBody>
          <a:bodyPr/>
          <a:lstStyle>
            <a:lvl2pPr>
              <a:defRPr/>
            </a:lvl2pPr>
            <a:lvl4pPr>
              <a:defRPr/>
            </a:lvl4pPr>
            <a:lvl5pPr>
              <a:defRPr/>
            </a:lvl5pPr>
          </a:lstStyle>
          <a:p>
            <a:pPr lvl="0"/>
            <a:r>
              <a:rPr lang="fr-FR" noProof="0" dirty="0"/>
              <a:t>First </a:t>
            </a:r>
            <a:r>
              <a:rPr lang="fr-FR" noProof="0" dirty="0" err="1"/>
              <a:t>level</a:t>
            </a:r>
            <a:endParaRPr lang="en-US" noProof="0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9" hasCustomPrompt="1"/>
          </p:nvPr>
        </p:nvSpPr>
        <p:spPr>
          <a:xfrm>
            <a:off x="4621247" y="3889595"/>
            <a:ext cx="3687017" cy="432374"/>
          </a:xfrm>
          <a:solidFill>
            <a:schemeClr val="accent1"/>
          </a:solidFill>
          <a:effectLst/>
        </p:spPr>
        <p:txBody>
          <a:bodyPr lIns="72000" tIns="72000" rIns="72000" bIns="72000" anchor="ctr"/>
          <a:lstStyle>
            <a:lvl1pPr marL="3175" indent="0" algn="ctr">
              <a:buFont typeface="+mj-lt"/>
              <a:buNone/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Click to add text</a:t>
            </a:r>
          </a:p>
        </p:txBody>
      </p:sp>
      <p:sp>
        <p:nvSpPr>
          <p:cNvPr id="8" name="Espace réservé du graphique 6"/>
          <p:cNvSpPr>
            <a:spLocks noGrp="1"/>
          </p:cNvSpPr>
          <p:nvPr>
            <p:ph type="chart" sz="quarter" idx="20" hasCustomPrompt="1"/>
          </p:nvPr>
        </p:nvSpPr>
        <p:spPr>
          <a:xfrm>
            <a:off x="4621246" y="1493044"/>
            <a:ext cx="3687018" cy="2250281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Graphic</a:t>
            </a:r>
            <a:endParaRPr lang="en-US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1247" y="1239441"/>
            <a:ext cx="3687729" cy="25360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Title of graphic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61590" y="141481"/>
            <a:ext cx="40289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E9E02B7-A5A9-47B3-8EC6-9026BB62D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835819" y="4811317"/>
            <a:ext cx="3676546" cy="223242"/>
          </a:xfrm>
        </p:spPr>
        <p:txBody>
          <a:bodyPr/>
          <a:lstStyle>
            <a:lvl1pPr>
              <a:spcBef>
                <a:spcPts val="100"/>
              </a:spcBef>
              <a:defRPr sz="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z="60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679428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Click to add title</a:t>
            </a:r>
            <a:endParaRPr lang="en-US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4512021" y="1239300"/>
            <a:ext cx="3898140" cy="3240000"/>
          </a:xfrm>
        </p:spPr>
        <p:txBody>
          <a:bodyPr/>
          <a:lstStyle>
            <a:lvl2pPr>
              <a:defRPr/>
            </a:lvl2pPr>
            <a:lvl4pPr>
              <a:defRPr/>
            </a:lvl4pPr>
            <a:lvl5pPr>
              <a:defRPr/>
            </a:lvl5pPr>
          </a:lstStyle>
          <a:p>
            <a:pPr lvl="0"/>
            <a:r>
              <a:rPr lang="fr-FR" noProof="0" dirty="0"/>
              <a:t>First </a:t>
            </a:r>
            <a:r>
              <a:rPr lang="fr-FR" noProof="0" dirty="0" err="1"/>
              <a:t>level</a:t>
            </a:r>
            <a:endParaRPr lang="en-US" noProof="0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</p:txBody>
      </p:sp>
      <p:sp>
        <p:nvSpPr>
          <p:cNvPr id="9" name="Espace réservé pour une image  8"/>
          <p:cNvSpPr>
            <a:spLocks noGrp="1"/>
          </p:cNvSpPr>
          <p:nvPr>
            <p:ph type="pic" sz="quarter" idx="19" hasCustomPrompt="1"/>
          </p:nvPr>
        </p:nvSpPr>
        <p:spPr>
          <a:xfrm>
            <a:off x="428625" y="1239442"/>
            <a:ext cx="3886200" cy="323969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Picture</a:t>
            </a:r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61590" y="141481"/>
            <a:ext cx="40289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E9E02B7-A5A9-47B3-8EC6-9026BB62D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>
          <a:xfrm>
            <a:off x="1545267" y="542573"/>
            <a:ext cx="5198715" cy="461665"/>
          </a:xfrm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subtitle</a:t>
            </a:r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1446403" y="598393"/>
            <a:ext cx="0" cy="344582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835819" y="4811317"/>
            <a:ext cx="3676546" cy="223242"/>
          </a:xfrm>
        </p:spPr>
        <p:txBody>
          <a:bodyPr/>
          <a:lstStyle>
            <a:lvl1pPr>
              <a:spcBef>
                <a:spcPts val="100"/>
              </a:spcBef>
              <a:defRPr sz="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z="60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555984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+ picture withou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Click to add title</a:t>
            </a:r>
            <a:endParaRPr lang="en-US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4512021" y="1239300"/>
            <a:ext cx="3898140" cy="3240000"/>
          </a:xfrm>
        </p:spPr>
        <p:txBody>
          <a:bodyPr/>
          <a:lstStyle>
            <a:lvl2pPr>
              <a:defRPr/>
            </a:lvl2pPr>
            <a:lvl4pPr>
              <a:defRPr/>
            </a:lvl4pPr>
            <a:lvl5pPr>
              <a:defRPr/>
            </a:lvl5pPr>
          </a:lstStyle>
          <a:p>
            <a:pPr lvl="0"/>
            <a:r>
              <a:rPr lang="fr-FR" noProof="0" dirty="0"/>
              <a:t>First </a:t>
            </a:r>
            <a:r>
              <a:rPr lang="fr-FR" noProof="0" dirty="0" err="1"/>
              <a:t>level</a:t>
            </a:r>
            <a:endParaRPr lang="en-US" noProof="0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</p:txBody>
      </p:sp>
      <p:sp>
        <p:nvSpPr>
          <p:cNvPr id="9" name="Espace réservé pour une image  8"/>
          <p:cNvSpPr>
            <a:spLocks noGrp="1"/>
          </p:cNvSpPr>
          <p:nvPr>
            <p:ph type="pic" sz="quarter" idx="19" hasCustomPrompt="1"/>
          </p:nvPr>
        </p:nvSpPr>
        <p:spPr>
          <a:xfrm>
            <a:off x="428625" y="1239442"/>
            <a:ext cx="3886200" cy="323969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Picture</a:t>
            </a:r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61590" y="141481"/>
            <a:ext cx="40289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E9E02B7-A5A9-47B3-8EC6-9026BB62D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835819" y="4811317"/>
            <a:ext cx="3676546" cy="223242"/>
          </a:xfrm>
        </p:spPr>
        <p:txBody>
          <a:bodyPr/>
          <a:lstStyle>
            <a:lvl1pPr>
              <a:spcBef>
                <a:spcPts val="100"/>
              </a:spcBef>
              <a:defRPr sz="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z="60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598969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/>
              <a:t>Click to add title</a:t>
            </a:r>
            <a:endParaRPr lang="en-US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428626" y="1245525"/>
            <a:ext cx="8102600" cy="299906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Chart title</a:t>
            </a:r>
          </a:p>
        </p:txBody>
      </p:sp>
      <p:sp>
        <p:nvSpPr>
          <p:cNvPr id="8" name="Espace réservé du graphique 14"/>
          <p:cNvSpPr>
            <a:spLocks noGrp="1"/>
          </p:cNvSpPr>
          <p:nvPr>
            <p:ph type="chart" sz="quarter" idx="19" hasCustomPrompt="1"/>
          </p:nvPr>
        </p:nvSpPr>
        <p:spPr>
          <a:xfrm>
            <a:off x="428626" y="1545431"/>
            <a:ext cx="8102600" cy="2789635"/>
          </a:xfrm>
        </p:spPr>
        <p:txBody>
          <a:bodyPr/>
          <a:lstStyle>
            <a:lvl1pPr>
              <a:defRPr lang="en-US" sz="1600" b="1" kern="120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 dirty="0"/>
              <a:t>Chart</a:t>
            </a:r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61590" y="141481"/>
            <a:ext cx="40289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E9E02B7-A5A9-47B3-8EC6-9026BB62D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17" hasCustomPrompt="1"/>
          </p:nvPr>
        </p:nvSpPr>
        <p:spPr>
          <a:xfrm>
            <a:off x="1545260" y="542573"/>
            <a:ext cx="5198715" cy="461665"/>
          </a:xfrm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subtitle</a:t>
            </a:r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1446397" y="598393"/>
            <a:ext cx="0" cy="344582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835819" y="4811317"/>
            <a:ext cx="3676546" cy="223242"/>
          </a:xfrm>
        </p:spPr>
        <p:txBody>
          <a:bodyPr/>
          <a:lstStyle>
            <a:lvl1pPr>
              <a:spcBef>
                <a:spcPts val="100"/>
              </a:spcBef>
              <a:defRPr sz="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z="60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308974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ou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/>
              <a:t>Click to add title</a:t>
            </a:r>
            <a:endParaRPr lang="en-US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428626" y="1245525"/>
            <a:ext cx="8102600" cy="299906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Chart title</a:t>
            </a:r>
          </a:p>
        </p:txBody>
      </p:sp>
      <p:sp>
        <p:nvSpPr>
          <p:cNvPr id="8" name="Espace réservé du graphique 14"/>
          <p:cNvSpPr>
            <a:spLocks noGrp="1"/>
          </p:cNvSpPr>
          <p:nvPr>
            <p:ph type="chart" sz="quarter" idx="19" hasCustomPrompt="1"/>
          </p:nvPr>
        </p:nvSpPr>
        <p:spPr>
          <a:xfrm>
            <a:off x="428626" y="1545431"/>
            <a:ext cx="8102600" cy="2789635"/>
          </a:xfrm>
        </p:spPr>
        <p:txBody>
          <a:bodyPr/>
          <a:lstStyle>
            <a:lvl1pPr>
              <a:defRPr lang="en-US" sz="1600" b="1" kern="120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 dirty="0"/>
              <a:t>Chart</a:t>
            </a:r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61590" y="141481"/>
            <a:ext cx="40289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E9E02B7-A5A9-47B3-8EC6-9026BB62D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835819" y="4811317"/>
            <a:ext cx="3676546" cy="223242"/>
          </a:xfrm>
        </p:spPr>
        <p:txBody>
          <a:bodyPr/>
          <a:lstStyle>
            <a:lvl1pPr>
              <a:spcBef>
                <a:spcPts val="100"/>
              </a:spcBef>
              <a:defRPr sz="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z="60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65283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1179823" y="1212247"/>
            <a:ext cx="7919016" cy="1609535"/>
          </a:xfrm>
        </p:spPr>
        <p:txBody>
          <a:bodyPr/>
          <a:lstStyle>
            <a:lvl1pPr algn="r">
              <a:lnSpc>
                <a:spcPct val="92000"/>
              </a:lnSpc>
              <a:defRPr sz="4000"/>
            </a:lvl1pPr>
          </a:lstStyle>
          <a:p>
            <a:r>
              <a:rPr lang="en-US" noProof="0"/>
              <a:t>Click to add text</a:t>
            </a:r>
            <a:endParaRPr lang="en-US" noProof="0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61590" y="141481"/>
            <a:ext cx="40289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E9E02B7-A5A9-47B3-8EC6-9026BB62D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835819" y="4811317"/>
            <a:ext cx="3676546" cy="223242"/>
          </a:xfrm>
        </p:spPr>
        <p:txBody>
          <a:bodyPr/>
          <a:lstStyle>
            <a:lvl1pPr>
              <a:spcBef>
                <a:spcPts val="100"/>
              </a:spcBef>
              <a:defRPr sz="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z="60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989388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 userDrawn="1"/>
        </p:nvSpPr>
        <p:spPr>
          <a:xfrm>
            <a:off x="1394571" y="707957"/>
            <a:ext cx="7806474" cy="17697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algn="r"/>
            <a:r>
              <a:rPr lang="fr-FR" sz="11500" b="0" spc="300" baseline="0">
                <a:solidFill>
                  <a:schemeClr val="tx2"/>
                </a:solidFill>
              </a:rPr>
              <a:t>Questions?</a:t>
            </a:r>
            <a:endParaRPr lang="en-US" sz="11500" b="0" spc="300" baseline="0" dirty="0">
              <a:solidFill>
                <a:schemeClr val="tx2"/>
              </a:solidFill>
            </a:endParaRP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61590" y="141481"/>
            <a:ext cx="40289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E9E02B7-A5A9-47B3-8EC6-9026BB62DA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72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601492" y="0"/>
            <a:ext cx="1932908" cy="4695254"/>
          </a:xfrm>
          <a:prstGeom prst="rect">
            <a:avLst/>
          </a:prstGeom>
          <a:solidFill>
            <a:srgbClr val="876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9" name="Rectangle 8"/>
          <p:cNvSpPr/>
          <p:nvPr userDrawn="1"/>
        </p:nvSpPr>
        <p:spPr>
          <a:xfrm>
            <a:off x="8534400" y="0"/>
            <a:ext cx="616534" cy="4695254"/>
          </a:xfrm>
          <a:prstGeom prst="rect">
            <a:avLst/>
          </a:prstGeom>
          <a:solidFill>
            <a:srgbClr val="512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0" name="Rectangle 9"/>
          <p:cNvSpPr/>
          <p:nvPr userDrawn="1"/>
        </p:nvSpPr>
        <p:spPr>
          <a:xfrm>
            <a:off x="6238876" y="0"/>
            <a:ext cx="362616" cy="4695254"/>
          </a:xfrm>
          <a:prstGeom prst="rect">
            <a:avLst/>
          </a:prstGeom>
          <a:solidFill>
            <a:srgbClr val="512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6238877" cy="46952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3" name="Image 12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31" y="4809481"/>
            <a:ext cx="223113" cy="221906"/>
          </a:xfrm>
          <a:prstGeom prst="rect">
            <a:avLst/>
          </a:prstGeom>
        </p:spPr>
      </p:pic>
      <p:sp>
        <p:nvSpPr>
          <p:cNvPr id="14" name="Titre 3"/>
          <p:cNvSpPr>
            <a:spLocks noGrp="1"/>
          </p:cNvSpPr>
          <p:nvPr>
            <p:ph type="title" hasCustomPrompt="1"/>
          </p:nvPr>
        </p:nvSpPr>
        <p:spPr>
          <a:xfrm>
            <a:off x="296333" y="818549"/>
            <a:ext cx="8802506" cy="1609535"/>
          </a:xfrm>
        </p:spPr>
        <p:txBody>
          <a:bodyPr/>
          <a:lstStyle>
            <a:lvl1pPr marL="0" algn="r" defTabSz="914400" rtl="0" eaLnBrk="1" latinLnBrk="0" hangingPunct="1">
              <a:lnSpc>
                <a:spcPct val="92000"/>
              </a:lnSpc>
              <a:defRPr lang="en-US" sz="11500" b="0" kern="1200" spc="30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text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148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21200" y="844550"/>
            <a:ext cx="7998901" cy="3490515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2000"/>
              </a:spcBef>
              <a:buClr>
                <a:schemeClr val="tx1">
                  <a:lumMod val="60000"/>
                  <a:lumOff val="40000"/>
                </a:schemeClr>
              </a:buClr>
              <a:buSzPct val="180000"/>
              <a:buFont typeface="Arial" pitchFamily="34" charset="0"/>
              <a:buChar char="ן"/>
              <a:defRPr sz="1800" baseline="0">
                <a:solidFill>
                  <a:schemeClr val="tx2"/>
                </a:solidFill>
                <a:latin typeface="+mn-lt"/>
              </a:defRPr>
            </a:lvl1pPr>
            <a:lvl2pPr marL="439738" marR="0" indent="-215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 b="0"/>
            </a:lvl2pPr>
            <a:lvl3pPr marL="360000" indent="-108000" algn="l" defTabSz="914400" rtl="0" eaLnBrk="1" latinLnBrk="0" hangingPunct="1">
              <a:spcBef>
                <a:spcPts val="3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 lang="en-US" sz="105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3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13" name="Espace réservé pour une image  14"/>
          <p:cNvSpPr>
            <a:spLocks noGrp="1"/>
          </p:cNvSpPr>
          <p:nvPr>
            <p:ph type="pic" sz="quarter" idx="13" hasCustomPrompt="1"/>
          </p:nvPr>
        </p:nvSpPr>
        <p:spPr>
          <a:xfrm>
            <a:off x="7187295" y="4782530"/>
            <a:ext cx="1620000" cy="297000"/>
          </a:xfrm>
        </p:spPr>
        <p:txBody>
          <a:bodyPr anchor="ctr" anchorCtr="0">
            <a:noAutofit/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Co-branding logo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61590" y="141481"/>
            <a:ext cx="40289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E9E02B7-A5A9-47B3-8EC6-9026BB62DA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197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-Paste slide withou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61590" y="141481"/>
            <a:ext cx="40289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E9E02B7-A5A9-47B3-8EC6-9026BB62DA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72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-Paste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61590" y="141481"/>
            <a:ext cx="40289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E9E02B7-A5A9-47B3-8EC6-9026BB62D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Espace réservé du texte 4"/>
          <p:cNvSpPr>
            <a:spLocks noGrp="1"/>
          </p:cNvSpPr>
          <p:nvPr>
            <p:ph type="body" sz="quarter" idx="17" hasCustomPrompt="1"/>
          </p:nvPr>
        </p:nvSpPr>
        <p:spPr>
          <a:xfrm>
            <a:off x="1540497" y="542573"/>
            <a:ext cx="5198715" cy="461665"/>
          </a:xfrm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subtitle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1447895" y="630041"/>
            <a:ext cx="0" cy="344582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549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747F-F51C-4D60-8063-38505B87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D307F-7F66-4665-8007-9FB629F7A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9B8C9-5AC7-4988-9357-F0984A62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5F25-3006-459F-AD0A-79B72224D9D5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BA4AE-0EF1-44D1-8326-89803975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C43C1-9079-4733-BD3C-FAF696C5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A51E-01ED-4C26-9369-CA657ECD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12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0E6E-87E5-41E7-8935-59920210E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61F78-0853-401E-A958-BBAF43BB6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F842A-EA28-47F1-93B4-9F690602D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433AF-E140-4299-BA5D-FDC14D6C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5F25-3006-459F-AD0A-79B72224D9D5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BDEBB-FDC8-42A6-858E-3CE490F4C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18930-205A-4392-BFDB-F99C2B6E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A51E-01ED-4C26-9369-CA657ECD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5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E02B7-A5A9-47B3-8EC6-9026BB62DA2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263984" y="0"/>
            <a:ext cx="5886950" cy="4695254"/>
            <a:chOff x="-1" y="0"/>
            <a:chExt cx="9150935" cy="4695254"/>
          </a:xfrm>
        </p:grpSpPr>
        <p:sp>
          <p:nvSpPr>
            <p:cNvPr id="6" name="Rectangle 5"/>
            <p:cNvSpPr/>
            <p:nvPr userDrawn="1"/>
          </p:nvSpPr>
          <p:spPr>
            <a:xfrm>
              <a:off x="6601492" y="0"/>
              <a:ext cx="1932908" cy="4695254"/>
            </a:xfrm>
            <a:prstGeom prst="rect">
              <a:avLst/>
            </a:prstGeom>
            <a:solidFill>
              <a:srgbClr val="876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534400" y="0"/>
              <a:ext cx="616534" cy="4695254"/>
            </a:xfrm>
            <a:prstGeom prst="rect">
              <a:avLst/>
            </a:prstGeom>
            <a:solidFill>
              <a:srgbClr val="522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238876" y="0"/>
              <a:ext cx="362616" cy="4695254"/>
            </a:xfrm>
            <a:prstGeom prst="rect">
              <a:avLst/>
            </a:prstGeom>
            <a:solidFill>
              <a:srgbClr val="522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-1" y="0"/>
              <a:ext cx="6238877" cy="4695254"/>
            </a:xfrm>
            <a:prstGeom prst="rect">
              <a:avLst/>
            </a:prstGeom>
            <a:solidFill>
              <a:srgbClr val="5E3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-1" y="0"/>
            <a:ext cx="3206663" cy="46958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13" name="Image 12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31" y="4809481"/>
            <a:ext cx="223113" cy="22190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263900" y="1034159"/>
            <a:ext cx="5829996" cy="1558925"/>
          </a:xfrm>
        </p:spPr>
        <p:txBody>
          <a:bodyPr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title appears</a:t>
            </a:r>
            <a:br>
              <a:rPr lang="en-US" dirty="0"/>
            </a:br>
            <a:r>
              <a:rPr lang="en-US" dirty="0"/>
              <a:t>in this size and font</a:t>
            </a:r>
          </a:p>
        </p:txBody>
      </p:sp>
    </p:spTree>
    <p:extLst>
      <p:ext uri="{BB962C8B-B14F-4D97-AF65-F5344CB8AC3E}">
        <p14:creationId xmlns:p14="http://schemas.microsoft.com/office/powerpoint/2010/main" val="7523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7672007" y="-2"/>
            <a:ext cx="1121907" cy="4706471"/>
          </a:xfrm>
          <a:prstGeom prst="rect">
            <a:avLst/>
          </a:prstGeom>
          <a:solidFill>
            <a:srgbClr val="876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6" name="Rectangle 25"/>
          <p:cNvSpPr/>
          <p:nvPr userDrawn="1"/>
        </p:nvSpPr>
        <p:spPr>
          <a:xfrm>
            <a:off x="8786934" y="-2"/>
            <a:ext cx="357066" cy="4706471"/>
          </a:xfrm>
          <a:prstGeom prst="rect">
            <a:avLst/>
          </a:prstGeom>
          <a:solidFill>
            <a:srgbClr val="512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7" name="Rectangle 26"/>
          <p:cNvSpPr/>
          <p:nvPr userDrawn="1"/>
        </p:nvSpPr>
        <p:spPr>
          <a:xfrm>
            <a:off x="7479503" y="-2"/>
            <a:ext cx="200905" cy="4706471"/>
          </a:xfrm>
          <a:prstGeom prst="rect">
            <a:avLst/>
          </a:prstGeom>
          <a:solidFill>
            <a:srgbClr val="512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8" name="Rectangle 27"/>
          <p:cNvSpPr/>
          <p:nvPr userDrawn="1"/>
        </p:nvSpPr>
        <p:spPr>
          <a:xfrm>
            <a:off x="3764611" y="-2"/>
            <a:ext cx="3714892" cy="47064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3" name="Image 12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31" y="4809481"/>
            <a:ext cx="223113" cy="221906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3094005" y="-2"/>
            <a:ext cx="614395" cy="470647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>
          <a:xfrm>
            <a:off x="2770155" y="-2"/>
            <a:ext cx="323850" cy="47064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5" name="Rectangle 14"/>
          <p:cNvSpPr/>
          <p:nvPr userDrawn="1"/>
        </p:nvSpPr>
        <p:spPr>
          <a:xfrm>
            <a:off x="428626" y="-2"/>
            <a:ext cx="2341529" cy="4706471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7" name="Titre 1"/>
          <p:cNvSpPr>
            <a:spLocks noGrp="1"/>
          </p:cNvSpPr>
          <p:nvPr>
            <p:ph type="ctrTitle" hasCustomPrompt="1"/>
          </p:nvPr>
        </p:nvSpPr>
        <p:spPr>
          <a:xfrm>
            <a:off x="4539215" y="1127480"/>
            <a:ext cx="4564466" cy="1363027"/>
          </a:xfrm>
        </p:spPr>
        <p:txBody>
          <a:bodyPr/>
          <a:lstStyle>
            <a:lvl1pPr algn="r">
              <a:lnSpc>
                <a:spcPct val="11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 noProof="0" dirty="0"/>
              <a:t>Click </a:t>
            </a:r>
            <a:r>
              <a:rPr lang="fr-FR" noProof="0" dirty="0" err="1"/>
              <a:t>here</a:t>
            </a:r>
            <a:r>
              <a:rPr lang="fr-FR" noProof="0" dirty="0"/>
              <a:t> to </a:t>
            </a:r>
            <a:r>
              <a:rPr lang="fr-FR" noProof="0" dirty="0" err="1"/>
              <a:t>add</a:t>
            </a:r>
            <a:r>
              <a:rPr lang="fr-FR" noProof="0" dirty="0"/>
              <a:t> </a:t>
            </a:r>
            <a:r>
              <a:rPr lang="fr-FR" noProof="0" dirty="0" err="1"/>
              <a:t>text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498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21200" y="141481"/>
            <a:ext cx="7988693" cy="344748"/>
          </a:xfrm>
        </p:spPr>
        <p:txBody>
          <a:bodyPr/>
          <a:lstStyle/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9E02B7-A5A9-47B3-8EC6-9026BB62D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Espace réservé du texte 4"/>
          <p:cNvSpPr>
            <a:spLocks noGrp="1"/>
          </p:cNvSpPr>
          <p:nvPr>
            <p:ph type="body" sz="quarter" idx="17" hasCustomPrompt="1"/>
          </p:nvPr>
        </p:nvSpPr>
        <p:spPr>
          <a:xfrm>
            <a:off x="1545260" y="542573"/>
            <a:ext cx="5198715" cy="461665"/>
          </a:xfrm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428626" y="1239300"/>
            <a:ext cx="7980975" cy="3240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noProof="0" dirty="0"/>
              <a:t>First </a:t>
            </a:r>
            <a:r>
              <a:rPr lang="fr-FR" noProof="0" dirty="0" err="1"/>
              <a:t>level</a:t>
            </a:r>
            <a:endParaRPr lang="en-US" noProof="0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1446397" y="598393"/>
            <a:ext cx="0" cy="344582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835819" y="4811317"/>
            <a:ext cx="3676546" cy="223242"/>
          </a:xfrm>
        </p:spPr>
        <p:txBody>
          <a:bodyPr/>
          <a:lstStyle>
            <a:lvl1pPr>
              <a:spcBef>
                <a:spcPts val="100"/>
              </a:spcBef>
              <a:defRPr sz="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z="60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35222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ou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9E02B7-A5A9-47B3-8EC6-9026BB62D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428626" y="1239300"/>
            <a:ext cx="7980975" cy="3240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noProof="0" dirty="0"/>
              <a:t>First </a:t>
            </a:r>
            <a:r>
              <a:rPr lang="fr-FR" noProof="0" dirty="0" err="1"/>
              <a:t>level</a:t>
            </a:r>
            <a:endParaRPr lang="en-US" noProof="0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835819" y="4811317"/>
            <a:ext cx="3676546" cy="223242"/>
          </a:xfrm>
        </p:spPr>
        <p:txBody>
          <a:bodyPr/>
          <a:lstStyle>
            <a:lvl1pPr>
              <a:spcBef>
                <a:spcPts val="100"/>
              </a:spcBef>
              <a:defRPr sz="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z="60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29122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428626" y="1657350"/>
            <a:ext cx="3924714" cy="2847350"/>
          </a:xfrm>
        </p:spPr>
        <p:txBody>
          <a:bodyPr numCol="1" spcCol="180000"/>
          <a:lstStyle>
            <a:lvl2pPr>
              <a:defRPr/>
            </a:lvl2pPr>
            <a:lvl4pPr>
              <a:defRPr/>
            </a:lvl4pPr>
            <a:lvl5pPr>
              <a:defRPr/>
            </a:lvl5pPr>
          </a:lstStyle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61590" y="141481"/>
            <a:ext cx="40289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E9E02B7-A5A9-47B3-8EC6-9026BB62D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9" hasCustomPrompt="1"/>
          </p:nvPr>
        </p:nvSpPr>
        <p:spPr>
          <a:xfrm>
            <a:off x="428626" y="1270397"/>
            <a:ext cx="7991475" cy="228600"/>
          </a:xfrm>
        </p:spPr>
        <p:txBody>
          <a:bodyPr/>
          <a:lstStyle>
            <a:lvl1pPr>
              <a:lnSpc>
                <a:spcPct val="80000"/>
              </a:lnSpc>
              <a:defRPr baseline="0"/>
            </a:lvl1pPr>
          </a:lstStyle>
          <a:p>
            <a:pPr lvl="0"/>
            <a:r>
              <a:rPr lang="fr-FR"/>
              <a:t>First level</a:t>
            </a:r>
            <a:endParaRPr lang="en-US"/>
          </a:p>
        </p:txBody>
      </p:sp>
      <p:sp>
        <p:nvSpPr>
          <p:cNvPr id="15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4484915" y="1657350"/>
            <a:ext cx="3924714" cy="2847350"/>
          </a:xfrm>
        </p:spPr>
        <p:txBody>
          <a:bodyPr numCol="1" spcCol="180000"/>
          <a:lstStyle>
            <a:lvl2pPr>
              <a:defRPr/>
            </a:lvl2pPr>
            <a:lvl4pPr>
              <a:defRPr/>
            </a:lvl4pPr>
            <a:lvl5pPr>
              <a:defRPr/>
            </a:lvl5pPr>
          </a:lstStyle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835819" y="4811317"/>
            <a:ext cx="3676546" cy="223242"/>
          </a:xfrm>
        </p:spPr>
        <p:txBody>
          <a:bodyPr/>
          <a:lstStyle>
            <a:lvl1pPr>
              <a:spcBef>
                <a:spcPts val="100"/>
              </a:spcBef>
              <a:defRPr sz="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z="600"/>
              <a:t>Footer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21" hasCustomPrompt="1"/>
          </p:nvPr>
        </p:nvSpPr>
        <p:spPr>
          <a:xfrm>
            <a:off x="1545260" y="542573"/>
            <a:ext cx="5198715" cy="461665"/>
          </a:xfrm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subtitle</a:t>
            </a:r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1446397" y="598393"/>
            <a:ext cx="0" cy="344582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421200" y="141481"/>
            <a:ext cx="7988693" cy="366519"/>
          </a:xfrm>
        </p:spPr>
        <p:txBody>
          <a:bodyPr/>
          <a:lstStyle/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0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ithou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428626" y="1657350"/>
            <a:ext cx="3924714" cy="2847350"/>
          </a:xfrm>
        </p:spPr>
        <p:txBody>
          <a:bodyPr numCol="1" spcCol="180000"/>
          <a:lstStyle>
            <a:lvl2pPr>
              <a:defRPr/>
            </a:lvl2pPr>
            <a:lvl4pPr>
              <a:defRPr/>
            </a:lvl4pPr>
            <a:lvl5pPr>
              <a:defRPr/>
            </a:lvl5pPr>
          </a:lstStyle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61590" y="141481"/>
            <a:ext cx="40289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E9E02B7-A5A9-47B3-8EC6-9026BB62D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9" hasCustomPrompt="1"/>
          </p:nvPr>
        </p:nvSpPr>
        <p:spPr>
          <a:xfrm>
            <a:off x="428626" y="1270397"/>
            <a:ext cx="7991475" cy="228600"/>
          </a:xfrm>
        </p:spPr>
        <p:txBody>
          <a:bodyPr/>
          <a:lstStyle>
            <a:lvl1pPr>
              <a:lnSpc>
                <a:spcPct val="80000"/>
              </a:lnSpc>
              <a:defRPr baseline="0"/>
            </a:lvl1pPr>
          </a:lstStyle>
          <a:p>
            <a:pPr lvl="0"/>
            <a:r>
              <a:rPr lang="fr-FR"/>
              <a:t>First level</a:t>
            </a:r>
            <a:endParaRPr lang="en-US"/>
          </a:p>
        </p:txBody>
      </p:sp>
      <p:sp>
        <p:nvSpPr>
          <p:cNvPr id="15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4484915" y="1657350"/>
            <a:ext cx="3924714" cy="2847350"/>
          </a:xfrm>
        </p:spPr>
        <p:txBody>
          <a:bodyPr numCol="1" spcCol="180000"/>
          <a:lstStyle>
            <a:lvl2pPr>
              <a:defRPr/>
            </a:lvl2pPr>
            <a:lvl4pPr>
              <a:defRPr/>
            </a:lvl4pPr>
            <a:lvl5pPr>
              <a:defRPr/>
            </a:lvl5pPr>
          </a:lstStyle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835819" y="4811317"/>
            <a:ext cx="3676546" cy="223242"/>
          </a:xfrm>
        </p:spPr>
        <p:txBody>
          <a:bodyPr/>
          <a:lstStyle>
            <a:lvl1pPr>
              <a:spcBef>
                <a:spcPts val="100"/>
              </a:spcBef>
              <a:defRPr sz="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z="600"/>
              <a:t>Footer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421200" y="141481"/>
            <a:ext cx="7988693" cy="366519"/>
          </a:xfrm>
        </p:spPr>
        <p:txBody>
          <a:bodyPr/>
          <a:lstStyle/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44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+ call-ou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4484915" y="1657350"/>
            <a:ext cx="3924714" cy="2847350"/>
          </a:xfrm>
        </p:spPr>
        <p:txBody>
          <a:bodyPr numCol="1" spcCol="180000"/>
          <a:lstStyle>
            <a:lvl2pPr>
              <a:defRPr/>
            </a:lvl2pPr>
            <a:lvl4pPr>
              <a:defRPr/>
            </a:lvl4pPr>
            <a:lvl5pPr>
              <a:defRPr/>
            </a:lvl5pPr>
          </a:lstStyle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add title</a:t>
            </a:r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61590" y="141481"/>
            <a:ext cx="40289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E9E02B7-A5A9-47B3-8EC6-9026BB62D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9" hasCustomPrompt="1"/>
          </p:nvPr>
        </p:nvSpPr>
        <p:spPr>
          <a:xfrm>
            <a:off x="428626" y="1270397"/>
            <a:ext cx="7991475" cy="228600"/>
          </a:xfrm>
        </p:spPr>
        <p:txBody>
          <a:bodyPr/>
          <a:lstStyle>
            <a:lvl1pPr>
              <a:lnSpc>
                <a:spcPct val="80000"/>
              </a:lnSpc>
              <a:defRPr baseline="0"/>
            </a:lvl1pPr>
          </a:lstStyle>
          <a:p>
            <a:pPr lvl="0"/>
            <a:r>
              <a:rPr lang="fr-FR"/>
              <a:t>First level</a:t>
            </a:r>
            <a:endParaRPr lang="en-US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20" hasCustomPrompt="1"/>
          </p:nvPr>
        </p:nvSpPr>
        <p:spPr>
          <a:xfrm>
            <a:off x="4621247" y="3026134"/>
            <a:ext cx="3322604" cy="1203899"/>
          </a:xfrm>
          <a:solidFill>
            <a:schemeClr val="accent1"/>
          </a:solidFill>
          <a:effectLst>
            <a:outerShdw dist="355600" algn="ctr" rotWithShape="0">
              <a:srgbClr val="8760A2"/>
            </a:outerShdw>
          </a:effectLst>
        </p:spPr>
        <p:txBody>
          <a:bodyPr anchor="ctr"/>
          <a:lstStyle>
            <a:lvl1pPr marL="174625" indent="0">
              <a:buFont typeface="+mj-lt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17" hasCustomPrompt="1"/>
          </p:nvPr>
        </p:nvSpPr>
        <p:spPr>
          <a:xfrm>
            <a:off x="1545267" y="542573"/>
            <a:ext cx="5198715" cy="461665"/>
          </a:xfrm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subtitle</a:t>
            </a:r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1446403" y="598393"/>
            <a:ext cx="0" cy="344582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428626" y="1657350"/>
            <a:ext cx="3924714" cy="2847350"/>
          </a:xfrm>
        </p:spPr>
        <p:txBody>
          <a:bodyPr numCol="1" spcCol="180000"/>
          <a:lstStyle>
            <a:lvl2pPr>
              <a:defRPr/>
            </a:lvl2pPr>
            <a:lvl4pPr>
              <a:defRPr/>
            </a:lvl4pPr>
            <a:lvl5pPr>
              <a:defRPr/>
            </a:lvl5pPr>
          </a:lstStyle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835819" y="4811317"/>
            <a:ext cx="3676546" cy="223242"/>
          </a:xfrm>
        </p:spPr>
        <p:txBody>
          <a:bodyPr/>
          <a:lstStyle>
            <a:lvl1pPr>
              <a:spcBef>
                <a:spcPts val="100"/>
              </a:spcBef>
              <a:defRPr sz="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z="60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74363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21200" y="141481"/>
            <a:ext cx="7988693" cy="36651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28626" y="1240482"/>
            <a:ext cx="7981005" cy="32243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61590" y="141481"/>
            <a:ext cx="40289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E9E02B7-A5A9-47B3-8EC6-9026BB62DA2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>
            <a:off x="421930" y="4695254"/>
            <a:ext cx="2626070" cy="0"/>
          </a:xfrm>
          <a:prstGeom prst="line">
            <a:avLst/>
          </a:prstGeom>
          <a:ln w="38100">
            <a:solidFill>
              <a:srgbClr val="5E3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3027657" y="4695254"/>
            <a:ext cx="315618" cy="0"/>
          </a:xfrm>
          <a:prstGeom prst="line">
            <a:avLst/>
          </a:prstGeom>
          <a:ln w="38100">
            <a:solidFill>
              <a:srgbClr val="512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31" y="4809481"/>
            <a:ext cx="223113" cy="221906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>
            <a:off x="7276214" y="4695254"/>
            <a:ext cx="3198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4649821" y="4695254"/>
            <a:ext cx="2626392" cy="0"/>
          </a:xfrm>
          <a:prstGeom prst="line">
            <a:avLst/>
          </a:prstGeom>
          <a:ln w="38100">
            <a:solidFill>
              <a:srgbClr val="EC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7596058" y="4695254"/>
            <a:ext cx="1547942" cy="0"/>
          </a:xfrm>
          <a:prstGeom prst="line">
            <a:avLst/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241548" y="4695254"/>
            <a:ext cx="1006602" cy="0"/>
          </a:xfrm>
          <a:prstGeom prst="line">
            <a:avLst/>
          </a:prstGeom>
          <a:ln w="38100">
            <a:solidFill>
              <a:srgbClr val="8760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4212001" y="4695254"/>
            <a:ext cx="319845" cy="0"/>
          </a:xfrm>
          <a:prstGeom prst="line">
            <a:avLst/>
          </a:prstGeom>
          <a:ln w="38100">
            <a:solidFill>
              <a:srgbClr val="512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91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94" r:id="rId3"/>
    <p:sldLayoutId id="2147483669" r:id="rId4"/>
    <p:sldLayoutId id="2147483679" r:id="rId5"/>
    <p:sldLayoutId id="2147483688" r:id="rId6"/>
    <p:sldLayoutId id="2147483680" r:id="rId7"/>
    <p:sldLayoutId id="2147483689" r:id="rId8"/>
    <p:sldLayoutId id="2147483686" r:id="rId9"/>
    <p:sldLayoutId id="2147483690" r:id="rId10"/>
    <p:sldLayoutId id="2147483682" r:id="rId11"/>
    <p:sldLayoutId id="2147483691" r:id="rId12"/>
    <p:sldLayoutId id="2147483683" r:id="rId13"/>
    <p:sldLayoutId id="2147483692" r:id="rId14"/>
    <p:sldLayoutId id="2147483684" r:id="rId15"/>
    <p:sldLayoutId id="2147483693" r:id="rId16"/>
    <p:sldLayoutId id="2147483676" r:id="rId17"/>
    <p:sldLayoutId id="2147483677" r:id="rId18"/>
    <p:sldLayoutId id="2147483678" r:id="rId19"/>
    <p:sldLayoutId id="2147483674" r:id="rId20"/>
    <p:sldLayoutId id="2147483687" r:id="rId21"/>
    <p:sldLayoutId id="2147483695" r:id="rId22"/>
    <p:sldLayoutId id="2147483696" r:id="rId2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1600" b="1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900"/>
        </a:spcBef>
        <a:buClr>
          <a:schemeClr val="tx2"/>
        </a:buClr>
        <a:buFont typeface="Wingdings" pitchFamily="2" charset="2"/>
        <a:buNone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203200" indent="-203200" algn="l" defTabSz="914400" rtl="0" eaLnBrk="1" latinLnBrk="0" hangingPunct="1">
        <a:lnSpc>
          <a:spcPct val="100000"/>
        </a:lnSpc>
        <a:spcBef>
          <a:spcPts val="1200"/>
        </a:spcBef>
        <a:buClr>
          <a:schemeClr val="tx2"/>
        </a:buClr>
        <a:buFont typeface="Arial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77825" indent="-179388" algn="l" defTabSz="914400" rtl="0" eaLnBrk="1" latinLnBrk="0" hangingPunct="1">
        <a:lnSpc>
          <a:spcPct val="100000"/>
        </a:lnSpc>
        <a:spcBef>
          <a:spcPts val="600"/>
        </a:spcBef>
        <a:buClrTx/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557213" indent="-169863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ubmed/28435515" TargetMode="Externa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policy.duke.edu/sites/default/files/atoms/files/discussion_guide_b-r_assessment_may16_0.pdf" TargetMode="External"/><Relationship Id="rId2" Type="http://schemas.openxmlformats.org/officeDocument/2006/relationships/hyperlink" Target="http://www.cirs-brat.org/" TargetMode="Externa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da.gov/industry/prescription-drug-user-fee-amendments/public-workshops-benefit-risk-considerations" TargetMode="Externa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432170" y="725714"/>
            <a:ext cx="4166724" cy="1807655"/>
          </a:xfrm>
        </p:spPr>
        <p:txBody>
          <a:bodyPr/>
          <a:lstStyle/>
          <a:p>
            <a:pPr algn="ctr"/>
            <a:r>
              <a:rPr lang="en-US" dirty="0"/>
              <a:t>Visualizing </a:t>
            </a:r>
            <a:br>
              <a:rPr lang="en-US" dirty="0"/>
            </a:br>
            <a:r>
              <a:rPr lang="en-US" dirty="0"/>
              <a:t>Benefit-Risk</a:t>
            </a:r>
            <a:br>
              <a:rPr lang="en-US" dirty="0"/>
            </a:br>
            <a:r>
              <a:rPr lang="en-US" sz="1600" dirty="0"/>
              <a:t>2019 PSI Conference</a:t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441136" y="3561372"/>
            <a:ext cx="4157758" cy="246221"/>
          </a:xfrm>
        </p:spPr>
        <p:txBody>
          <a:bodyPr/>
          <a:lstStyle/>
          <a:p>
            <a:pPr algn="ctr"/>
            <a:r>
              <a:rPr lang="en-US" dirty="0"/>
              <a:t>03.MAY.2019  London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441134" y="2544872"/>
            <a:ext cx="4157759" cy="620683"/>
          </a:xfrm>
        </p:spPr>
        <p:txBody>
          <a:bodyPr/>
          <a:lstStyle/>
          <a:p>
            <a:pPr algn="ctr"/>
            <a:r>
              <a:rPr lang="en-US" dirty="0"/>
              <a:t>Mike Wright Colopy, PhD</a:t>
            </a:r>
          </a:p>
          <a:p>
            <a:pPr algn="ctr"/>
            <a:r>
              <a:rPr lang="en-US" dirty="0"/>
              <a:t>UCB Biosciences</a:t>
            </a:r>
          </a:p>
        </p:txBody>
      </p:sp>
      <p:sp>
        <p:nvSpPr>
          <p:cNvPr id="6" name="Espace réservé pour une image  5"/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8" name="Picture Placeholder 7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" b="2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48986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C713-BE37-47E3-8E39-B9122D2B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7064"/>
          </a:xfrm>
        </p:spPr>
        <p:txBody>
          <a:bodyPr/>
          <a:lstStyle/>
          <a:p>
            <a:pPr algn="ctr"/>
            <a:r>
              <a:rPr lang="en-US" dirty="0"/>
              <a:t>Post-Market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956B7-A0D3-4419-BB6D-030FF0CB2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22376"/>
            <a:ext cx="7886700" cy="427568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b="1" dirty="0"/>
              <a:t>Requirements: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1800" dirty="0"/>
              <a:t>- PSUR &amp; PBRER Section 2.5.6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- REMS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- Patient segmentation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2000" b="1" dirty="0"/>
              <a:t>Benefit-Risk Plan: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  - Framework: updates, label changes &amp; multiple indications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  </a:t>
            </a:r>
            <a:r>
              <a:rPr lang="en-US" sz="1900" dirty="0">
                <a:solidFill>
                  <a:srgbClr val="00B050"/>
                </a:solidFill>
              </a:rPr>
              <a:t>- Elicitation of medical judgement &amp; preferences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2000" b="1" dirty="0"/>
              <a:t>Graphs: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- Qualitative - Value tree, forest plot, BR plane</a:t>
            </a:r>
            <a:r>
              <a:rPr lang="en-US" dirty="0"/>
              <a:t> (by dose &amp; subgroups) 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- </a:t>
            </a:r>
            <a:r>
              <a:rPr lang="en-US" sz="1900" dirty="0">
                <a:solidFill>
                  <a:srgbClr val="00B050"/>
                </a:solidFill>
              </a:rPr>
              <a:t>Quantitative</a:t>
            </a:r>
            <a:r>
              <a:rPr lang="en-US" sz="1900" dirty="0"/>
              <a:t> - BR trade-off plots, Physician-Patient Preference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      trade-offs, MCDA plots, QALYs,  patient decision aids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9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B1791-80D4-487E-A9DD-68FD11DF0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155657"/>
            <a:ext cx="7988693" cy="366519"/>
          </a:xfrm>
        </p:spPr>
        <p:txBody>
          <a:bodyPr/>
          <a:lstStyle/>
          <a:p>
            <a:pPr algn="ctr"/>
            <a:r>
              <a:rPr lang="en-US" dirty="0"/>
              <a:t>Basic BR Trade-Off Graph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0487E82-1E47-4E98-B0B4-2FB27185894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37829656"/>
              </p:ext>
            </p:extLst>
          </p:nvPr>
        </p:nvGraphicFramePr>
        <p:xfrm>
          <a:off x="566909" y="1341016"/>
          <a:ext cx="3540588" cy="2029120"/>
        </p:xfrm>
        <a:graphic>
          <a:graphicData uri="http://schemas.openxmlformats.org/drawingml/2006/table">
            <a:tbl>
              <a:tblPr firstRow="1" firstCol="1" bandRow="1"/>
              <a:tblGrid>
                <a:gridCol w="721699">
                  <a:extLst>
                    <a:ext uri="{9D8B030D-6E8A-4147-A177-3AD203B41FA5}">
                      <a16:colId xmlns:a16="http://schemas.microsoft.com/office/drawing/2014/main" val="2512581442"/>
                    </a:ext>
                  </a:extLst>
                </a:gridCol>
                <a:gridCol w="1447266">
                  <a:extLst>
                    <a:ext uri="{9D8B030D-6E8A-4147-A177-3AD203B41FA5}">
                      <a16:colId xmlns:a16="http://schemas.microsoft.com/office/drawing/2014/main" val="1251838325"/>
                    </a:ext>
                  </a:extLst>
                </a:gridCol>
                <a:gridCol w="1371623">
                  <a:extLst>
                    <a:ext uri="{9D8B030D-6E8A-4147-A177-3AD203B41FA5}">
                      <a16:colId xmlns:a16="http://schemas.microsoft.com/office/drawing/2014/main" val="4217785214"/>
                    </a:ext>
                  </a:extLst>
                </a:gridCol>
              </a:tblGrid>
              <a:tr h="6739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Benefit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Benefit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241038"/>
                  </a:ext>
                </a:extLst>
              </a:tr>
              <a:tr h="4517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Harm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Unacceptable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777534"/>
                  </a:ext>
                </a:extLst>
              </a:tr>
              <a:tr h="903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Harm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843691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133D0-94B4-4DFE-97C1-16B56D3ED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8433" y="886809"/>
            <a:ext cx="3886200" cy="3263504"/>
          </a:xfrm>
        </p:spPr>
        <p:txBody>
          <a:bodyPr/>
          <a:lstStyle/>
          <a:p>
            <a:r>
              <a:rPr lang="en-US" dirty="0"/>
              <a:t>                 </a:t>
            </a:r>
            <a:r>
              <a:rPr lang="en-US" sz="2000" b="0" dirty="0"/>
              <a:t>Continuous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F8A64B-2953-425E-BE80-2EC554EC273A}"/>
              </a:ext>
            </a:extLst>
          </p:cNvPr>
          <p:cNvSpPr/>
          <p:nvPr/>
        </p:nvSpPr>
        <p:spPr>
          <a:xfrm>
            <a:off x="4775860" y="1270273"/>
            <a:ext cx="3634033" cy="24250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9876F7-9347-4F78-BBBF-46EFBFB8BAF3}"/>
              </a:ext>
            </a:extLst>
          </p:cNvPr>
          <p:cNvCxnSpPr/>
          <p:nvPr/>
        </p:nvCxnSpPr>
        <p:spPr>
          <a:xfrm>
            <a:off x="5550031" y="1504307"/>
            <a:ext cx="0" cy="159077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07B350-D56C-4F37-A61A-D31D17851714}"/>
              </a:ext>
            </a:extLst>
          </p:cNvPr>
          <p:cNvCxnSpPr/>
          <p:nvPr/>
        </p:nvCxnSpPr>
        <p:spPr>
          <a:xfrm>
            <a:off x="5517269" y="3095080"/>
            <a:ext cx="24179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BCFF56-28ED-4A4A-9C8D-573DB374591A}"/>
              </a:ext>
            </a:extLst>
          </p:cNvPr>
          <p:cNvSpPr txBox="1"/>
          <p:nvPr/>
        </p:nvSpPr>
        <p:spPr>
          <a:xfrm>
            <a:off x="5040003" y="1681789"/>
            <a:ext cx="435376" cy="14803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l-GR" sz="1500" b="1" dirty="0"/>
              <a:t>Δ</a:t>
            </a:r>
            <a:r>
              <a:rPr lang="en-US" sz="1500" b="1" dirty="0">
                <a:solidFill>
                  <a:schemeClr val="accent2"/>
                </a:solidFill>
              </a:rPr>
              <a:t>Harm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93D5B2-83F4-4E90-96C8-2D305305F4D8}"/>
              </a:ext>
            </a:extLst>
          </p:cNvPr>
          <p:cNvSpPr txBox="1"/>
          <p:nvPr/>
        </p:nvSpPr>
        <p:spPr>
          <a:xfrm>
            <a:off x="6232045" y="3224335"/>
            <a:ext cx="10180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500" b="1" dirty="0"/>
              <a:t>Δ</a:t>
            </a:r>
            <a:r>
              <a:rPr lang="en-US" sz="1500" b="1" dirty="0"/>
              <a:t> </a:t>
            </a:r>
            <a:r>
              <a:rPr lang="en-US" sz="1500" b="1" dirty="0">
                <a:solidFill>
                  <a:srgbClr val="0070C0"/>
                </a:solidFill>
              </a:rPr>
              <a:t>Benefit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DD4CD5-F1D8-438C-B40F-B54E37138402}"/>
              </a:ext>
            </a:extLst>
          </p:cNvPr>
          <p:cNvCxnSpPr/>
          <p:nvPr/>
        </p:nvCxnSpPr>
        <p:spPr>
          <a:xfrm>
            <a:off x="628651" y="2459913"/>
            <a:ext cx="3507359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6CE7BBF-808E-4D2E-A016-1340E9BD5720}"/>
              </a:ext>
            </a:extLst>
          </p:cNvPr>
          <p:cNvCxnSpPr>
            <a:cxnSpLocks/>
          </p:cNvCxnSpPr>
          <p:nvPr/>
        </p:nvCxnSpPr>
        <p:spPr>
          <a:xfrm>
            <a:off x="5517270" y="2355576"/>
            <a:ext cx="2417975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2FBCB1-89C5-44DE-B959-5384D120ACC0}"/>
              </a:ext>
            </a:extLst>
          </p:cNvPr>
          <p:cNvCxnSpPr/>
          <p:nvPr/>
        </p:nvCxnSpPr>
        <p:spPr>
          <a:xfrm flipV="1">
            <a:off x="2721990" y="1344294"/>
            <a:ext cx="0" cy="2025842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C76E3A-349E-4F40-A8BD-AAF83AB175F6}"/>
              </a:ext>
            </a:extLst>
          </p:cNvPr>
          <p:cNvCxnSpPr>
            <a:cxnSpLocks/>
          </p:cNvCxnSpPr>
          <p:nvPr/>
        </p:nvCxnSpPr>
        <p:spPr>
          <a:xfrm flipV="1">
            <a:off x="6950207" y="1504307"/>
            <a:ext cx="0" cy="1590773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F86A74-1AE0-4610-A166-A0A7F35F38B9}"/>
              </a:ext>
            </a:extLst>
          </p:cNvPr>
          <p:cNvSpPr txBox="1"/>
          <p:nvPr/>
        </p:nvSpPr>
        <p:spPr>
          <a:xfrm>
            <a:off x="911748" y="814176"/>
            <a:ext cx="29411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Categorical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99CD2A-C705-4CBB-9767-A2E46E153429}"/>
              </a:ext>
            </a:extLst>
          </p:cNvPr>
          <p:cNvSpPr txBox="1"/>
          <p:nvPr/>
        </p:nvSpPr>
        <p:spPr>
          <a:xfrm>
            <a:off x="7151410" y="2558681"/>
            <a:ext cx="74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Ideal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128776-6521-4F39-892E-D56B584F8E55}"/>
              </a:ext>
            </a:extLst>
          </p:cNvPr>
          <p:cNvSpPr txBox="1"/>
          <p:nvPr/>
        </p:nvSpPr>
        <p:spPr>
          <a:xfrm>
            <a:off x="5517270" y="1665159"/>
            <a:ext cx="14048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/>
              <a:t>Unacceptable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5324AD-85B1-43A1-BAFF-5DF581F5F24C}"/>
              </a:ext>
            </a:extLst>
          </p:cNvPr>
          <p:cNvSpPr/>
          <p:nvPr/>
        </p:nvSpPr>
        <p:spPr>
          <a:xfrm>
            <a:off x="4685414" y="3804483"/>
            <a:ext cx="221696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Max. Acceptable Risk</a:t>
            </a:r>
          </a:p>
          <a:p>
            <a:r>
              <a:rPr lang="en-US" sz="1350" dirty="0"/>
              <a:t>Min. Acceptable Benefit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E04E397-FF2F-4D83-8CC4-B59D64B53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576" y="3937796"/>
            <a:ext cx="717866" cy="2743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B7F9956-5FA1-4919-A6BA-819DE26AD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140" y="4187506"/>
            <a:ext cx="717866" cy="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2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B1791-80D4-487E-A9DD-68FD11DF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BR Trade-Off Graph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8FB50BF-F177-42F5-A7EA-D3A6CCBCE7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19348" y="2416515"/>
            <a:ext cx="335309" cy="2865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F8A64B-2953-425E-BE80-2EC554EC273A}"/>
              </a:ext>
            </a:extLst>
          </p:cNvPr>
          <p:cNvSpPr/>
          <p:nvPr/>
        </p:nvSpPr>
        <p:spPr>
          <a:xfrm>
            <a:off x="690218" y="887838"/>
            <a:ext cx="3988108" cy="28843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9876F7-9347-4F78-BBBF-46EFBFB8BAF3}"/>
              </a:ext>
            </a:extLst>
          </p:cNvPr>
          <p:cNvCxnSpPr/>
          <p:nvPr/>
        </p:nvCxnSpPr>
        <p:spPr>
          <a:xfrm>
            <a:off x="1487078" y="1647662"/>
            <a:ext cx="0" cy="159077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07B350-D56C-4F37-A61A-D31D17851714}"/>
              </a:ext>
            </a:extLst>
          </p:cNvPr>
          <p:cNvCxnSpPr>
            <a:cxnSpLocks/>
          </p:cNvCxnSpPr>
          <p:nvPr/>
        </p:nvCxnSpPr>
        <p:spPr>
          <a:xfrm>
            <a:off x="1487076" y="3238435"/>
            <a:ext cx="241797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BCFF56-28ED-4A4A-9C8D-573DB374591A}"/>
              </a:ext>
            </a:extLst>
          </p:cNvPr>
          <p:cNvSpPr txBox="1"/>
          <p:nvPr/>
        </p:nvSpPr>
        <p:spPr>
          <a:xfrm>
            <a:off x="768003" y="1702864"/>
            <a:ext cx="435376" cy="14803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l-GR" sz="1500" b="1" dirty="0"/>
              <a:t>Δ</a:t>
            </a:r>
            <a:r>
              <a:rPr lang="en-US" sz="1500" b="1" dirty="0"/>
              <a:t>Harm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93D5B2-83F4-4E90-96C8-2D305305F4D8}"/>
              </a:ext>
            </a:extLst>
          </p:cNvPr>
          <p:cNvSpPr txBox="1"/>
          <p:nvPr/>
        </p:nvSpPr>
        <p:spPr>
          <a:xfrm>
            <a:off x="2198045" y="3318522"/>
            <a:ext cx="10180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500" b="1" dirty="0"/>
              <a:t>Δ</a:t>
            </a:r>
            <a:r>
              <a:rPr lang="en-US" sz="1500" b="1" dirty="0"/>
              <a:t> Benefit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6CE7BBF-808E-4D2E-A016-1340E9BD5720}"/>
              </a:ext>
            </a:extLst>
          </p:cNvPr>
          <p:cNvCxnSpPr>
            <a:cxnSpLocks/>
          </p:cNvCxnSpPr>
          <p:nvPr/>
        </p:nvCxnSpPr>
        <p:spPr>
          <a:xfrm>
            <a:off x="1487077" y="2137225"/>
            <a:ext cx="2879403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C76E3A-349E-4F40-A8BD-AAF83AB175F6}"/>
              </a:ext>
            </a:extLst>
          </p:cNvPr>
          <p:cNvCxnSpPr>
            <a:cxnSpLocks/>
          </p:cNvCxnSpPr>
          <p:nvPr/>
        </p:nvCxnSpPr>
        <p:spPr>
          <a:xfrm flipV="1">
            <a:off x="2126512" y="1382234"/>
            <a:ext cx="0" cy="1856201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0B6B3493-8176-49EC-8A15-C54737189F4D}"/>
              </a:ext>
            </a:extLst>
          </p:cNvPr>
          <p:cNvSpPr txBox="1">
            <a:spLocks/>
          </p:cNvSpPr>
          <p:nvPr/>
        </p:nvSpPr>
        <p:spPr>
          <a:xfrm>
            <a:off x="5102403" y="894820"/>
            <a:ext cx="2740838" cy="3314391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>
                <a:solidFill>
                  <a:schemeClr val="bg2">
                    <a:lumMod val="10000"/>
                  </a:schemeClr>
                </a:solidFill>
              </a:rPr>
              <a:t>Points can be: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Individual patients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Dose groups 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(A,B,C)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Age-Sex groups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Treatment groups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Different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estimands</a:t>
            </a:r>
            <a:endParaRPr lang="en-US" sz="18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sz="21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sz="2100" dirty="0">
                <a:solidFill>
                  <a:schemeClr val="bg2">
                    <a:lumMod val="10000"/>
                  </a:schemeClr>
                </a:solidFill>
              </a:rPr>
              <a:t>Many options for axes</a:t>
            </a:r>
          </a:p>
          <a:p>
            <a:r>
              <a:rPr lang="en-US" sz="2100" dirty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Change from baseline</a:t>
            </a:r>
          </a:p>
          <a:p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 Treatment difference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F1C7D6E-6DBA-4250-B290-C0C7925D815C}"/>
              </a:ext>
            </a:extLst>
          </p:cNvPr>
          <p:cNvSpPr txBox="1">
            <a:spLocks/>
          </p:cNvSpPr>
          <p:nvPr/>
        </p:nvSpPr>
        <p:spPr>
          <a:xfrm>
            <a:off x="4743450" y="1483519"/>
            <a:ext cx="38862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100" dirty="0">
              <a:solidFill>
                <a:srgbClr val="0070C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10463F-ED72-491C-A8AD-B461716F9A51}"/>
              </a:ext>
            </a:extLst>
          </p:cNvPr>
          <p:cNvSpPr/>
          <p:nvPr/>
        </p:nvSpPr>
        <p:spPr>
          <a:xfrm>
            <a:off x="1830681" y="3107639"/>
            <a:ext cx="119853" cy="13079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6B2F1DA-0370-480B-982F-B7444D4E2529}"/>
              </a:ext>
            </a:extLst>
          </p:cNvPr>
          <p:cNvSpPr/>
          <p:nvPr/>
        </p:nvSpPr>
        <p:spPr>
          <a:xfrm>
            <a:off x="1524378" y="2866927"/>
            <a:ext cx="309323" cy="26159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CCE8C35-179F-4A34-B0EB-23DDD3F80A9D}"/>
              </a:ext>
            </a:extLst>
          </p:cNvPr>
          <p:cNvSpPr/>
          <p:nvPr/>
        </p:nvSpPr>
        <p:spPr>
          <a:xfrm>
            <a:off x="3272766" y="1776760"/>
            <a:ext cx="309323" cy="26159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60BD871-0522-4BB3-892D-34B71BAED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604" y="2731922"/>
            <a:ext cx="164012" cy="14024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1AB80-C2CB-44FE-A714-779600212A29}"/>
              </a:ext>
            </a:extLst>
          </p:cNvPr>
          <p:cNvCxnSpPr/>
          <p:nvPr/>
        </p:nvCxnSpPr>
        <p:spPr>
          <a:xfrm>
            <a:off x="3905051" y="1655404"/>
            <a:ext cx="0" cy="1590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B05F17-D320-4FD6-987A-18BDAB3A499A}"/>
              </a:ext>
            </a:extLst>
          </p:cNvPr>
          <p:cNvCxnSpPr>
            <a:cxnSpLocks/>
          </p:cNvCxnSpPr>
          <p:nvPr/>
        </p:nvCxnSpPr>
        <p:spPr>
          <a:xfrm flipV="1">
            <a:off x="1456484" y="1655404"/>
            <a:ext cx="2448568" cy="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22C83FE-EDDF-4AFB-9F0A-4B9C8DF8B08E}"/>
              </a:ext>
            </a:extLst>
          </p:cNvPr>
          <p:cNvSpPr/>
          <p:nvPr/>
        </p:nvSpPr>
        <p:spPr>
          <a:xfrm>
            <a:off x="3905051" y="1647662"/>
            <a:ext cx="461429" cy="1598515"/>
          </a:xfrm>
          <a:custGeom>
            <a:avLst/>
            <a:gdLst>
              <a:gd name="connsiteX0" fmla="*/ 50076 w 503776"/>
              <a:gd name="connsiteY0" fmla="*/ 24104 h 1715058"/>
              <a:gd name="connsiteX1" fmla="*/ 7546 w 503776"/>
              <a:gd name="connsiteY1" fmla="*/ 1604811 h 1715058"/>
              <a:gd name="connsiteX2" fmla="*/ 14635 w 503776"/>
              <a:gd name="connsiteY2" fmla="*/ 1583546 h 1715058"/>
              <a:gd name="connsiteX3" fmla="*/ 14635 w 503776"/>
              <a:gd name="connsiteY3" fmla="*/ 1583546 h 1715058"/>
              <a:gd name="connsiteX4" fmla="*/ 503732 w 503776"/>
              <a:gd name="connsiteY4" fmla="*/ 711676 h 1715058"/>
              <a:gd name="connsiteX5" fmla="*/ 50076 w 503776"/>
              <a:gd name="connsiteY5" fmla="*/ 24104 h 171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3776" h="1715058">
                <a:moveTo>
                  <a:pt x="50076" y="24104"/>
                </a:moveTo>
                <a:cubicBezTo>
                  <a:pt x="-32622" y="172960"/>
                  <a:pt x="13453" y="1344904"/>
                  <a:pt x="7546" y="1604811"/>
                </a:cubicBezTo>
                <a:cubicBezTo>
                  <a:pt x="1639" y="1864718"/>
                  <a:pt x="14635" y="1583546"/>
                  <a:pt x="14635" y="1583546"/>
                </a:cubicBezTo>
                <a:lnTo>
                  <a:pt x="14635" y="1583546"/>
                </a:lnTo>
                <a:cubicBezTo>
                  <a:pt x="96151" y="1438234"/>
                  <a:pt x="499007" y="969220"/>
                  <a:pt x="503732" y="711676"/>
                </a:cubicBezTo>
                <a:cubicBezTo>
                  <a:pt x="508457" y="454132"/>
                  <a:pt x="132774" y="-124752"/>
                  <a:pt x="50076" y="24104"/>
                </a:cubicBez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EC02EBD-FB84-4C1F-81D4-060531C45E5F}"/>
              </a:ext>
            </a:extLst>
          </p:cNvPr>
          <p:cNvSpPr/>
          <p:nvPr/>
        </p:nvSpPr>
        <p:spPr>
          <a:xfrm>
            <a:off x="1465408" y="1250261"/>
            <a:ext cx="2485228" cy="427627"/>
          </a:xfrm>
          <a:custGeom>
            <a:avLst/>
            <a:gdLst>
              <a:gd name="connsiteX0" fmla="*/ 10265 w 2485228"/>
              <a:gd name="connsiteY0" fmla="*/ 538725 h 610139"/>
              <a:gd name="connsiteX1" fmla="*/ 2427400 w 2485228"/>
              <a:gd name="connsiteY1" fmla="*/ 545814 h 610139"/>
              <a:gd name="connsiteX2" fmla="*/ 1590972 w 2485228"/>
              <a:gd name="connsiteY2" fmla="*/ 9 h 610139"/>
              <a:gd name="connsiteX3" fmla="*/ 10265 w 2485228"/>
              <a:gd name="connsiteY3" fmla="*/ 538725 h 61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5228" h="610139">
                <a:moveTo>
                  <a:pt x="10265" y="538725"/>
                </a:moveTo>
                <a:cubicBezTo>
                  <a:pt x="149670" y="629692"/>
                  <a:pt x="2163949" y="635600"/>
                  <a:pt x="2427400" y="545814"/>
                </a:cubicBezTo>
                <a:cubicBezTo>
                  <a:pt x="2690851" y="456028"/>
                  <a:pt x="1991465" y="2372"/>
                  <a:pt x="1590972" y="9"/>
                </a:cubicBezTo>
                <a:cubicBezTo>
                  <a:pt x="1190479" y="-2354"/>
                  <a:pt x="-129140" y="447758"/>
                  <a:pt x="10265" y="538725"/>
                </a:cubicBez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A1721-CA0B-4E29-9610-86E7C27D6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153" y="2810751"/>
            <a:ext cx="140220" cy="158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FD9BA9-031B-40CB-9454-81691605A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085" y="2644500"/>
            <a:ext cx="140220" cy="1585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44BBEA-7B9A-48F9-939E-8CE602F5C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725" y="2906810"/>
            <a:ext cx="140220" cy="1585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F1E9AC-ACF7-4AC1-AEDD-BAE722893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648" y="2997723"/>
            <a:ext cx="140220" cy="1585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B8606B-C28C-489E-BA65-87A035C3B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422" y="2321188"/>
            <a:ext cx="140220" cy="15851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84468A4-34B3-4353-987E-ECD8B1805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284" y="2517308"/>
            <a:ext cx="140220" cy="15851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DEB9E61-ABED-4814-9F46-4DE99CF92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951" y="2245812"/>
            <a:ext cx="140220" cy="1585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0CEFF76-178D-473A-A67E-831EA50D5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692" y="1921019"/>
            <a:ext cx="140220" cy="15851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3ECF8D8-6B0E-4B7F-B678-F98AC54D3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2357" y="2217312"/>
            <a:ext cx="140220" cy="15851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BD94BCB-2B4A-4944-92BE-CD93823DA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384" y="2465282"/>
            <a:ext cx="140220" cy="15851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F904FC1-3266-48C6-AD2D-22B552D3E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480" y="2166557"/>
            <a:ext cx="140220" cy="15851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F4FB09A-C1D5-49D7-BA3B-9BFDAC9FA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687" y="2250774"/>
            <a:ext cx="140220" cy="15851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E15A543-F1D5-4796-B5F4-EFA07387A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573" y="2704075"/>
            <a:ext cx="140220" cy="15851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183820C-6C18-4345-97F5-819C4AF94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131" y="2713956"/>
            <a:ext cx="140220" cy="15851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1209042-669D-4798-B5FD-2F6DAA21D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108" y="2839414"/>
            <a:ext cx="140220" cy="15851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CD4EB5E-F3FF-495B-93CA-66F63ADF1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3488588" y="2862585"/>
            <a:ext cx="135411" cy="15307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47F5A2E-0634-4994-8EED-6307D9702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898" y="2625945"/>
            <a:ext cx="140220" cy="15851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BF6CA5A-13D9-4737-AF07-43F6D309A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911" y="2859867"/>
            <a:ext cx="140220" cy="15851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02B6C6-DD1E-49EA-9ACC-964ABFF58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786" y="2527699"/>
            <a:ext cx="140220" cy="15851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C65D907-5EBC-4633-AAD1-832D86CBE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534" y="2693349"/>
            <a:ext cx="140220" cy="15851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DE61C01-E063-4238-9312-740950FD0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361" y="2783330"/>
            <a:ext cx="140220" cy="15851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5187A46-08DF-4D2C-9C1C-F96851174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405" y="1788875"/>
            <a:ext cx="140220" cy="15851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9AB56B9-EE97-4F21-8898-DC9B17201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0846" y="1677888"/>
            <a:ext cx="140220" cy="15851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9B08C24-E440-4CC9-BCC1-EA5D52533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5261" y="1769900"/>
            <a:ext cx="140220" cy="15851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E60A883-FE39-404A-84BC-746657E20F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960" y="1967248"/>
            <a:ext cx="140220" cy="15851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592CC55-177A-4F7C-85B9-41A921FD4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2333" y="2002295"/>
            <a:ext cx="140220" cy="15851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77B0580-062D-4F3F-86C8-4D91731E4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2466" y="1684482"/>
            <a:ext cx="140220" cy="15851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14AFE66-CEE7-4EA0-9808-CB512FEAC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477" y="2130985"/>
            <a:ext cx="140220" cy="15851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E188FC7-CB58-4795-ADEB-D5F33DF0C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2517" y="2315677"/>
            <a:ext cx="140220" cy="15851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16286BB-3F94-4CBA-8DA8-E5B6BAC7C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2611" y="1784308"/>
            <a:ext cx="140220" cy="15851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B806F2E-7729-426F-B790-3A19B228D3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0786" y="1698817"/>
            <a:ext cx="140220" cy="15851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9AFCA2B-C8A8-4E5B-9C75-B54A26BFF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2515" y="2194681"/>
            <a:ext cx="140220" cy="15851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2C4238D-9246-4A9F-A3CF-86ABDEEBB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1253" y="2178427"/>
            <a:ext cx="140220" cy="15851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F81DD48-29D6-46E4-95B2-CB5D8BC52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2688" y="2472694"/>
            <a:ext cx="140220" cy="15851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28EBE64-F7E5-4257-BA17-68BACDD308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5190" y="2675953"/>
            <a:ext cx="140220" cy="15851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53B618C-2116-4431-B6AD-79A12EC39D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3334" y="3088603"/>
            <a:ext cx="140220" cy="15851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4968F4D-1140-430C-851F-0C97FEF631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8960" y="2465282"/>
            <a:ext cx="140220" cy="15851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A5C48D4-FA0A-4951-81C6-031E97485D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4951" y="2876477"/>
            <a:ext cx="140220" cy="15851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1359D480-7B08-4FA3-9E12-DCD8E36A21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8045" y="2357152"/>
            <a:ext cx="140220" cy="15851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5AC4379-C3A7-4F83-B1A8-3EF552E18E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3980" y="2565245"/>
            <a:ext cx="140220" cy="15851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7EC0EF62-17EA-4C71-AFB1-649A5DD2FB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6849" y="2300314"/>
            <a:ext cx="140220" cy="15851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B67D3448-6D7D-4814-8DF6-719B2BA9262E}"/>
              </a:ext>
            </a:extLst>
          </p:cNvPr>
          <p:cNvSpPr/>
          <p:nvPr/>
        </p:nvSpPr>
        <p:spPr>
          <a:xfrm>
            <a:off x="2786798" y="2380822"/>
            <a:ext cx="217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C01FC66-19EB-4E09-9CB0-918047A99F3B}"/>
              </a:ext>
            </a:extLst>
          </p:cNvPr>
          <p:cNvSpPr/>
          <p:nvPr/>
        </p:nvSpPr>
        <p:spPr>
          <a:xfrm>
            <a:off x="3261430" y="1728613"/>
            <a:ext cx="2991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82851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5F851-B080-48AE-BED7-4B38E007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07356" cy="5784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Forest Plot</a:t>
            </a:r>
            <a:br>
              <a:rPr lang="en-US" sz="2025" dirty="0"/>
            </a:br>
            <a:endParaRPr lang="en-US" sz="2025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EF67DD-EB1C-44A1-A030-18EF20681D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13961"/>
            <a:ext cx="4497465" cy="256562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3762A-EEA6-43A3-B292-8495A473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6115" y="1779284"/>
            <a:ext cx="3596645" cy="3082961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1800" dirty="0"/>
              <a:t>Strengths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Communicates the B&amp;R balance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Uses B&amp;R that are meaningful to multiple stakeholders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Synthesizes multiple B&amp;R having different scales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Incorporates uncertainty (variance)</a:t>
            </a:r>
          </a:p>
          <a:p>
            <a:pPr marL="342900" indent="-342900" algn="ctr">
              <a:buFont typeface="+mj-lt"/>
              <a:buAutoNum type="arabicPeriod"/>
            </a:pPr>
            <a:endParaRPr lang="en-US" sz="1800" i="1" dirty="0">
              <a:solidFill>
                <a:srgbClr val="FF0000"/>
              </a:solidFill>
            </a:endParaRPr>
          </a:p>
          <a:p>
            <a:pPr algn="ctr"/>
            <a:r>
              <a:rPr lang="en-US" sz="1800" i="1" dirty="0">
                <a:solidFill>
                  <a:srgbClr val="FF0000"/>
                </a:solidFill>
              </a:rPr>
              <a:t>What is required to show correlation?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B4B34-5C7E-4EDD-9C2F-22F5FC950730}"/>
              </a:ext>
            </a:extLst>
          </p:cNvPr>
          <p:cNvSpPr txBox="1"/>
          <p:nvPr/>
        </p:nvSpPr>
        <p:spPr>
          <a:xfrm>
            <a:off x="735292" y="912044"/>
            <a:ext cx="7833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Planning phase</a:t>
            </a:r>
            <a:r>
              <a:rPr lang="en-US" dirty="0"/>
              <a:t>:  display data for alternative therapies based on value tree</a:t>
            </a:r>
          </a:p>
          <a:p>
            <a:r>
              <a:rPr lang="en-US" b="1" dirty="0"/>
              <a:t>Analysis phase</a:t>
            </a:r>
            <a:r>
              <a:rPr lang="en-US" dirty="0"/>
              <a:t>:   display your late phase data</a:t>
            </a:r>
          </a:p>
        </p:txBody>
      </p:sp>
    </p:spTree>
    <p:extLst>
      <p:ext uri="{BB962C8B-B14F-4D97-AF65-F5344CB8AC3E}">
        <p14:creationId xmlns:p14="http://schemas.microsoft.com/office/powerpoint/2010/main" val="700554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32C7-5227-4C8A-94F6-0625E4F7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273844"/>
            <a:ext cx="7740773" cy="491855"/>
          </a:xfrm>
        </p:spPr>
        <p:txBody>
          <a:bodyPr>
            <a:normAutofit/>
          </a:bodyPr>
          <a:lstStyle/>
          <a:p>
            <a:r>
              <a:rPr lang="en-US" dirty="0"/>
              <a:t>Benefit-Risk Plane </a:t>
            </a:r>
            <a:endParaRPr lang="en-US" sz="2025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E644F5-0FBF-415C-8F38-D91DA9B40C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2862" y="1556901"/>
            <a:ext cx="3092208" cy="309220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FA4A7-0B1C-4F57-A8FB-473A8B29C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21087" y="1483205"/>
            <a:ext cx="4685414" cy="294784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Strengths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1. Communicates the B&amp;R balance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4. Incorporates uncertainty (variance)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5. Shows correlation between B&amp;R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6. Identifies subgroups&amp; heterogeneity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8. Integrates judgement with clinical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evidence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/>
              <a:t>Weakness</a:t>
            </a:r>
            <a:endParaRPr lang="en-US" sz="1500" dirty="0"/>
          </a:p>
          <a:p>
            <a:pPr>
              <a:spcBef>
                <a:spcPts val="0"/>
              </a:spcBef>
            </a:pPr>
            <a:r>
              <a:rPr lang="en-US" sz="1500" dirty="0"/>
              <a:t>Single risk and benefit</a:t>
            </a:r>
          </a:p>
          <a:p>
            <a:pPr>
              <a:spcBef>
                <a:spcPts val="0"/>
              </a:spcBef>
            </a:pPr>
            <a:r>
              <a:rPr lang="en-US" sz="1500" i="1" dirty="0">
                <a:solidFill>
                  <a:srgbClr val="FF0000"/>
                </a:solidFill>
              </a:rPr>
              <a:t>What is required to show time trends?</a:t>
            </a:r>
          </a:p>
          <a:p>
            <a:endParaRPr lang="en-US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561FE-0137-46A7-9C44-0DCDFDD58599}"/>
              </a:ext>
            </a:extLst>
          </p:cNvPr>
          <p:cNvSpPr txBox="1"/>
          <p:nvPr/>
        </p:nvSpPr>
        <p:spPr>
          <a:xfrm>
            <a:off x="772827" y="633571"/>
            <a:ext cx="7833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Planning phase: 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display simulated data for alternative therapies</a:t>
            </a:r>
          </a:p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Analysis phase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  display your late phase data; color code patient subgroups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5369F-4FE3-41EF-92E4-5CF800696AFF}"/>
              </a:ext>
            </a:extLst>
          </p:cNvPr>
          <p:cNvSpPr txBox="1"/>
          <p:nvPr/>
        </p:nvSpPr>
        <p:spPr>
          <a:xfrm>
            <a:off x="3921087" y="4431047"/>
            <a:ext cx="350680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/>
              <a:t>Ref. Lynd &amp; O’Brien, 2004</a:t>
            </a:r>
          </a:p>
        </p:txBody>
      </p:sp>
    </p:spTree>
    <p:extLst>
      <p:ext uri="{BB962C8B-B14F-4D97-AF65-F5344CB8AC3E}">
        <p14:creationId xmlns:p14="http://schemas.microsoft.com/office/powerpoint/2010/main" val="793579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1B1BD-C37B-4746-8140-E6BF61856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17" y="319333"/>
            <a:ext cx="7763522" cy="282730"/>
          </a:xfrm>
        </p:spPr>
        <p:txBody>
          <a:bodyPr>
            <a:normAutofit fontScale="90000"/>
          </a:bodyPr>
          <a:lstStyle/>
          <a:p>
            <a:r>
              <a:rPr lang="en-US" dirty="0"/>
              <a:t>Norton Heatmap 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ED8FE-61FF-4B3F-8C55-4FE8B7051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194" y="1526636"/>
            <a:ext cx="4094965" cy="2312431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Additional Strengths</a:t>
            </a:r>
          </a:p>
          <a:p>
            <a:r>
              <a:rPr lang="en-US" sz="1800" dirty="0"/>
              <a:t>5. Shows correlation between B&amp;R</a:t>
            </a:r>
          </a:p>
          <a:p>
            <a:r>
              <a:rPr lang="en-US" sz="1800" dirty="0"/>
              <a:t>6. Identifies heterogeneity</a:t>
            </a:r>
          </a:p>
          <a:p>
            <a:r>
              <a:rPr lang="en-US" sz="1800" dirty="0"/>
              <a:t>7. Shows time trends</a:t>
            </a:r>
          </a:p>
          <a:p>
            <a:r>
              <a:rPr lang="en-US" sz="1800" dirty="0"/>
              <a:t>Weakness</a:t>
            </a:r>
          </a:p>
          <a:p>
            <a:r>
              <a:rPr lang="en-US" sz="1800" dirty="0"/>
              <a:t>Limited no. of risks and benefits</a:t>
            </a:r>
          </a:p>
          <a:p>
            <a:r>
              <a:rPr lang="en-US" sz="1800" dirty="0"/>
              <a:t>Difficult to summarize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E7E5EC4-E90B-4027-ADB0-1756060C1E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8513" y="1040805"/>
            <a:ext cx="2549492" cy="17520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0721FF-6F09-42AD-9B78-A7BAFB9AD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998" y="2824590"/>
            <a:ext cx="2267007" cy="1563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55EA25-55DA-4492-8DD6-3CB89B65E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007" y="3385439"/>
            <a:ext cx="1228184" cy="9072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8C108F-731E-454A-89BA-1013068AE667}"/>
              </a:ext>
            </a:extLst>
          </p:cNvPr>
          <p:cNvSpPr/>
          <p:nvPr/>
        </p:nvSpPr>
        <p:spPr>
          <a:xfrm>
            <a:off x="952520" y="669484"/>
            <a:ext cx="7243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Analysis phase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  display of late phase data on individual patients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0B13AA-2B4E-45BB-A22B-ED85FD20DF2F}"/>
              </a:ext>
            </a:extLst>
          </p:cNvPr>
          <p:cNvSpPr txBox="1"/>
          <p:nvPr/>
        </p:nvSpPr>
        <p:spPr>
          <a:xfrm>
            <a:off x="5558236" y="3857855"/>
            <a:ext cx="3358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What is required to integrate judgement?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B61618-EDFE-4648-A3E2-4E1FC3E29267}"/>
              </a:ext>
            </a:extLst>
          </p:cNvPr>
          <p:cNvSpPr txBox="1"/>
          <p:nvPr/>
        </p:nvSpPr>
        <p:spPr>
          <a:xfrm>
            <a:off x="1087705" y="4420014"/>
            <a:ext cx="317240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/>
              <a:t>Ref. Norton, 2011</a:t>
            </a:r>
          </a:p>
        </p:txBody>
      </p:sp>
    </p:spTree>
    <p:extLst>
      <p:ext uri="{BB962C8B-B14F-4D97-AF65-F5344CB8AC3E}">
        <p14:creationId xmlns:p14="http://schemas.microsoft.com/office/powerpoint/2010/main" val="2065440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2310-6153-4B79-8F30-2368D3D7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972" y="273844"/>
            <a:ext cx="7596378" cy="576548"/>
          </a:xfrm>
        </p:spPr>
        <p:txBody>
          <a:bodyPr>
            <a:normAutofit/>
          </a:bodyPr>
          <a:lstStyle/>
          <a:p>
            <a:r>
              <a:rPr lang="en-US" dirty="0"/>
              <a:t>Desirability of Outcome Ranking (DOOR)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DD05C-A153-4FC9-BDBE-4178387B2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50392"/>
            <a:ext cx="7886700" cy="3970183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1st integrate benefit and risk at the patient level</a:t>
            </a:r>
          </a:p>
          <a:p>
            <a:r>
              <a:rPr lang="en-US" sz="1800" dirty="0"/>
              <a:t>2nd summarize at the group level,  taking advantage of the association between benefits and risks.  </a:t>
            </a:r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350" dirty="0"/>
          </a:p>
          <a:p>
            <a:endParaRPr lang="en-US" sz="1350" dirty="0"/>
          </a:p>
          <a:p>
            <a:r>
              <a:rPr lang="en-US" sz="1500" dirty="0"/>
              <a:t>Ref. Scott Evans, 2016.</a:t>
            </a:r>
          </a:p>
          <a:p>
            <a:r>
              <a:rPr lang="en-US" sz="1500" dirty="0"/>
              <a:t> </a:t>
            </a:r>
            <a:r>
              <a:rPr lang="en-US" sz="1500" dirty="0">
                <a:hlinkClick r:id="rId2"/>
              </a:rPr>
              <a:t>https://www.ncbi.nlm.nih.gov/pubmed/28435515</a:t>
            </a:r>
            <a:endParaRPr lang="en-US" sz="1500" dirty="0"/>
          </a:p>
          <a:p>
            <a:endParaRPr lang="en-US" sz="1125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9E0BFA4-8BE5-41B0-8359-80DFF7E32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920687"/>
              </p:ext>
            </p:extLst>
          </p:nvPr>
        </p:nvGraphicFramePr>
        <p:xfrm>
          <a:off x="4475787" y="1959244"/>
          <a:ext cx="3811804" cy="1560849"/>
        </p:xfrm>
        <a:graphic>
          <a:graphicData uri="http://schemas.openxmlformats.org/drawingml/2006/table">
            <a:tbl>
              <a:tblPr firstRow="1" firstCol="1" bandRow="1"/>
              <a:tblGrid>
                <a:gridCol w="343609">
                  <a:extLst>
                    <a:ext uri="{9D8B030D-6E8A-4147-A177-3AD203B41FA5}">
                      <a16:colId xmlns:a16="http://schemas.microsoft.com/office/drawing/2014/main" val="3467020782"/>
                    </a:ext>
                  </a:extLst>
                </a:gridCol>
                <a:gridCol w="713642">
                  <a:extLst>
                    <a:ext uri="{9D8B030D-6E8A-4147-A177-3AD203B41FA5}">
                      <a16:colId xmlns:a16="http://schemas.microsoft.com/office/drawing/2014/main" val="632880379"/>
                    </a:ext>
                  </a:extLst>
                </a:gridCol>
                <a:gridCol w="2754553">
                  <a:extLst>
                    <a:ext uri="{9D8B030D-6E8A-4147-A177-3AD203B41FA5}">
                      <a16:colId xmlns:a16="http://schemas.microsoft.com/office/drawing/2014/main" val="3859021348"/>
                    </a:ext>
                  </a:extLst>
                </a:gridCol>
              </a:tblGrid>
              <a:tr h="3366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Rank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Composite Outcome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215316"/>
                  </a:ext>
                </a:extLst>
              </a:tr>
              <a:tr h="2448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Clinical benefit without AE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722748"/>
                  </a:ext>
                </a:extLst>
              </a:tr>
              <a:tr h="2448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Clinical benefit with AE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640453"/>
                  </a:ext>
                </a:extLst>
              </a:tr>
              <a:tr h="2448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Survival w/o clinical benefit or AE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087425"/>
                  </a:ext>
                </a:extLst>
              </a:tr>
              <a:tr h="2448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Survival w/o clinical benefit + AE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777339"/>
                  </a:ext>
                </a:extLst>
              </a:tr>
              <a:tr h="2448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Death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3768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91956A-7067-43D4-87EC-32969B9AE482}"/>
              </a:ext>
            </a:extLst>
          </p:cNvPr>
          <p:cNvSpPr txBox="1"/>
          <p:nvPr/>
        </p:nvSpPr>
        <p:spPr>
          <a:xfrm>
            <a:off x="628650" y="1972959"/>
            <a:ext cx="37118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Example: 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5 Outcomes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Simple ranking integrates</a:t>
            </a:r>
          </a:p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       judgement but avoids</a:t>
            </a:r>
          </a:p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      weighting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Limited no. attributes</a:t>
            </a:r>
            <a:r>
              <a:rPr lang="en-US" sz="135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8884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9854-B63A-49ED-ACD5-1ADA19E3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2686"/>
            <a:ext cx="7727457" cy="1111928"/>
          </a:xfrm>
        </p:spPr>
        <p:txBody>
          <a:bodyPr>
            <a:normAutofit/>
          </a:bodyPr>
          <a:lstStyle/>
          <a:p>
            <a:r>
              <a:rPr lang="en-US" dirty="0"/>
              <a:t>Integrating Judgment &amp; Clinical Evidence</a:t>
            </a:r>
            <a:br>
              <a:rPr lang="en-US" dirty="0"/>
            </a:br>
            <a:r>
              <a:rPr lang="en-US" sz="1650" i="1" dirty="0">
                <a:solidFill>
                  <a:srgbClr val="FF0000"/>
                </a:solidFill>
              </a:rPr>
              <a:t>Welcome to quantitative benefit-risk assessment !</a:t>
            </a:r>
            <a:br>
              <a:rPr lang="en-US" b="1" i="1" dirty="0">
                <a:solidFill>
                  <a:srgbClr val="FF0000"/>
                </a:solidFill>
              </a:rPr>
            </a:b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C716-E94D-4098-8455-FF3ED3D69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09294"/>
            <a:ext cx="7886700" cy="32635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b="1" dirty="0"/>
              <a:t>Combined Metric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    - Quality-Adjusted Life-Years (QALY)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    - Quality-adjusted Time Without Symptoms and Toxicity (Q-</a:t>
            </a:r>
            <a:r>
              <a:rPr lang="en-US" sz="1800" dirty="0" err="1"/>
              <a:t>TWiST</a:t>
            </a:r>
            <a:r>
              <a:rPr lang="en-US" sz="1800" dirty="0"/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    - Incremental Net Health Benefit (INHB)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8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b="1" dirty="0"/>
              <a:t>Thresholds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    - Benefit-Risk Pair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8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b="1" dirty="0"/>
              <a:t>Utilities or Weights   Clinical Utility Index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    - Multiple benefits &amp; risks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242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C29F-343E-4A05-BFAB-95AE45449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27540"/>
          </a:xfrm>
        </p:spPr>
        <p:txBody>
          <a:bodyPr/>
          <a:lstStyle/>
          <a:p>
            <a:r>
              <a:rPr lang="en-US" dirty="0"/>
              <a:t>Benefit-Risk Plane with Threshold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D3A189-ADD2-4B0E-813C-68878009E5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0602" y="777987"/>
            <a:ext cx="3890105" cy="38901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682BB-6D63-4987-A4A0-5FBE7929F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5767" y="2723039"/>
            <a:ext cx="4490580" cy="1475009"/>
          </a:xfrm>
        </p:spPr>
        <p:txBody>
          <a:bodyPr/>
          <a:lstStyle/>
          <a:p>
            <a:r>
              <a:rPr lang="en-US" dirty="0"/>
              <a:t>A steeper slope indicates a higher risk tolerance or weighting of B &amp; R.</a:t>
            </a:r>
          </a:p>
          <a:p>
            <a:r>
              <a:rPr lang="en-US" dirty="0"/>
              <a:t>The “threshold technique”  can be used to elicit a linear or nonlinear trade-off line.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138551-3998-4CB2-B23A-755677560EE1}"/>
              </a:ext>
            </a:extLst>
          </p:cNvPr>
          <p:cNvSpPr/>
          <p:nvPr/>
        </p:nvSpPr>
        <p:spPr>
          <a:xfrm>
            <a:off x="4270707" y="801385"/>
            <a:ext cx="44905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Planning phase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 display data for alternative therapies; elicit threshold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Data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Analysis phase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 display late phase data</a:t>
            </a:r>
          </a:p>
        </p:txBody>
      </p:sp>
    </p:spTree>
    <p:extLst>
      <p:ext uri="{BB962C8B-B14F-4D97-AF65-F5344CB8AC3E}">
        <p14:creationId xmlns:p14="http://schemas.microsoft.com/office/powerpoint/2010/main" val="2490548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903A-BDAF-434E-A235-F82A18549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81307"/>
          </a:xfrm>
        </p:spPr>
        <p:txBody>
          <a:bodyPr>
            <a:normAutofit/>
          </a:bodyPr>
          <a:lstStyle/>
          <a:p>
            <a:r>
              <a:rPr lang="en-US" dirty="0"/>
              <a:t>Efficacy-Toxicity Exposure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47C8DA-588C-4FE6-8E89-3BFBFA12C1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49" y="1528471"/>
            <a:ext cx="3886200" cy="251348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339B4-FC0B-4439-AEB9-E8CCF1957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542343"/>
            <a:ext cx="3886200" cy="3263504"/>
          </a:xfrm>
        </p:spPr>
        <p:txBody>
          <a:bodyPr/>
          <a:lstStyle/>
          <a:p>
            <a:r>
              <a:rPr lang="en-US" b="1" dirty="0"/>
              <a:t>Additional Strength</a:t>
            </a:r>
          </a:p>
          <a:p>
            <a:r>
              <a:rPr lang="en-US" dirty="0"/>
              <a:t>Relationship of B &amp; R over time at the group level.</a:t>
            </a:r>
          </a:p>
          <a:p>
            <a:endParaRPr lang="en-US" dirty="0"/>
          </a:p>
          <a:p>
            <a:r>
              <a:rPr lang="en-US" b="1" dirty="0"/>
              <a:t>Weakness</a:t>
            </a:r>
          </a:p>
          <a:p>
            <a:r>
              <a:rPr lang="en-US" dirty="0"/>
              <a:t>Loss to follow-up rates for groups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72160A-6C60-4152-90D4-9178CB15F8CA}"/>
              </a:ext>
            </a:extLst>
          </p:cNvPr>
          <p:cNvSpPr txBox="1"/>
          <p:nvPr/>
        </p:nvSpPr>
        <p:spPr>
          <a:xfrm>
            <a:off x="506648" y="4324945"/>
            <a:ext cx="3852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Ref. Mt-Isa, Stage 1, 2013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997241-BB84-4C72-B5C7-F9C3E200EC0A}"/>
              </a:ext>
            </a:extLst>
          </p:cNvPr>
          <p:cNvSpPr/>
          <p:nvPr/>
        </p:nvSpPr>
        <p:spPr>
          <a:xfrm>
            <a:off x="628650" y="800899"/>
            <a:ext cx="7554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Analysis phase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  display late phase data</a:t>
            </a:r>
          </a:p>
        </p:txBody>
      </p:sp>
    </p:spTree>
    <p:extLst>
      <p:ext uri="{BB962C8B-B14F-4D97-AF65-F5344CB8AC3E}">
        <p14:creationId xmlns:p14="http://schemas.microsoft.com/office/powerpoint/2010/main" val="72866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BEB46-A708-4457-BE24-4175CB15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benefit-risk story starts with a tree and grows throughout drug development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4D5B6F-6653-46F7-BB28-FE7851637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109" y="1369219"/>
            <a:ext cx="5811783" cy="32635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1D6616-01E6-4876-8C77-6EEB08491177}"/>
              </a:ext>
            </a:extLst>
          </p:cNvPr>
          <p:cNvSpPr txBox="1"/>
          <p:nvPr/>
        </p:nvSpPr>
        <p:spPr>
          <a:xfrm>
            <a:off x="886047" y="4784651"/>
            <a:ext cx="25447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/>
              <a:t>Ref. BRAT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261116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1CA42-5D74-4DAC-AD36-30ACF976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58363"/>
          </a:xfrm>
        </p:spPr>
        <p:txBody>
          <a:bodyPr/>
          <a:lstStyle/>
          <a:p>
            <a:r>
              <a:rPr lang="en-US" dirty="0"/>
              <a:t>Discrete Choice Experiments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618E3C-F2C9-4E23-96AB-344484C0FE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8215" y="742902"/>
            <a:ext cx="1472224" cy="36272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B123E5-CF34-49A3-A800-7A066AE17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155" y="742902"/>
            <a:ext cx="1405613" cy="36272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A9C341-9D8A-4CF1-A2ED-B2CDE4C4813C}"/>
              </a:ext>
            </a:extLst>
          </p:cNvPr>
          <p:cNvSpPr txBox="1"/>
          <p:nvPr/>
        </p:nvSpPr>
        <p:spPr>
          <a:xfrm>
            <a:off x="1154327" y="4311459"/>
            <a:ext cx="254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Attributes Levels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4377D5-3504-45B3-B08B-E444379585FB}"/>
              </a:ext>
            </a:extLst>
          </p:cNvPr>
          <p:cNvSpPr txBox="1"/>
          <p:nvPr/>
        </p:nvSpPr>
        <p:spPr>
          <a:xfrm>
            <a:off x="3079200" y="4356668"/>
            <a:ext cx="16175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Ref. Ho, 2015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10EA5C9-7D2A-4B5B-93CF-4E0720F05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82119" y="1641569"/>
            <a:ext cx="4633231" cy="267115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Additional Strengths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/>
              <a:t>Not only compares multiple benefit &amp; risk </a:t>
            </a:r>
          </a:p>
          <a:p>
            <a:pPr>
              <a:spcBef>
                <a:spcPts val="0"/>
              </a:spcBef>
            </a:pPr>
            <a:r>
              <a:rPr lang="en-US" dirty="0"/>
              <a:t>     but at a range of levels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/>
              <a:t>Can identify subgroups, heterogeneity </a:t>
            </a:r>
          </a:p>
          <a:p>
            <a:pPr>
              <a:spcBef>
                <a:spcPts val="0"/>
              </a:spcBef>
            </a:pPr>
            <a:r>
              <a:rPr lang="en-US" dirty="0"/>
              <a:t>     and interactions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/>
              <a:t>Weakness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/>
              <a:t>Assumes attributes preferences are</a:t>
            </a:r>
          </a:p>
          <a:p>
            <a:pPr>
              <a:spcBef>
                <a:spcPts val="0"/>
              </a:spcBef>
            </a:pPr>
            <a:r>
              <a:rPr lang="en-US" dirty="0"/>
              <a:t>     independent.</a:t>
            </a:r>
          </a:p>
          <a:p>
            <a:pPr>
              <a:spcBef>
                <a:spcPts val="0"/>
              </a:spcBef>
            </a:pPr>
            <a:r>
              <a:rPr lang="en-US" dirty="0"/>
              <a:t>-    All judgement, no clinical data.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49FAB9-6D6E-47F6-B09B-B60A1B362663}"/>
              </a:ext>
            </a:extLst>
          </p:cNvPr>
          <p:cNvSpPr/>
          <p:nvPr/>
        </p:nvSpPr>
        <p:spPr>
          <a:xfrm>
            <a:off x="3792280" y="676625"/>
            <a:ext cx="4805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Analysis phase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  display phase 3 &amp; post-approval preference data</a:t>
            </a:r>
          </a:p>
        </p:txBody>
      </p:sp>
    </p:spTree>
    <p:extLst>
      <p:ext uri="{BB962C8B-B14F-4D97-AF65-F5344CB8AC3E}">
        <p14:creationId xmlns:p14="http://schemas.microsoft.com/office/powerpoint/2010/main" val="2732584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C57B-B825-433A-BDA3-4FA41163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20008"/>
          </a:xfrm>
        </p:spPr>
        <p:txBody>
          <a:bodyPr/>
          <a:lstStyle/>
          <a:p>
            <a:r>
              <a:rPr lang="en-US" dirty="0"/>
              <a:t>B-R Trade-off Curve</a:t>
            </a:r>
            <a:endParaRPr lang="en-US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CFA43B-1BA7-46E6-87F9-38824EEB5B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2753" y="1169689"/>
            <a:ext cx="3671888" cy="3193256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602251B-60E0-46DA-B218-CF44E0B8B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55067"/>
            <a:ext cx="3886200" cy="326350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Additional Strengths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5. Shows correlation between B&amp;R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8. Integrates judgement with clinical evidence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9. Assess direction of </a:t>
            </a:r>
            <a:r>
              <a:rPr lang="en-US" sz="1800" dirty="0" err="1"/>
              <a:t>estimands</a:t>
            </a:r>
            <a:endParaRPr lang="en-US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Weaknesses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-    Single benefit and risk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n-US" sz="1800" dirty="0"/>
              <a:t>Trial endpoints &amp; preference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     attributes might not be aligned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     unless planned.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E30AB-BC0D-4DE1-8597-847523170070}"/>
              </a:ext>
            </a:extLst>
          </p:cNvPr>
          <p:cNvSpPr/>
          <p:nvPr/>
        </p:nvSpPr>
        <p:spPr>
          <a:xfrm>
            <a:off x="628650" y="744642"/>
            <a:ext cx="7115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prstClr val="black"/>
                </a:solidFill>
              </a:rPr>
              <a:t>Analysis phase</a:t>
            </a:r>
            <a:r>
              <a:rPr lang="en-US" dirty="0">
                <a:solidFill>
                  <a:prstClr val="black"/>
                </a:solidFill>
              </a:rPr>
              <a:t>:   display phase 3 &amp; post-approval data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0CD7A2-1661-4A0A-9024-EF291C36E59A}"/>
              </a:ext>
            </a:extLst>
          </p:cNvPr>
          <p:cNvSpPr/>
          <p:nvPr/>
        </p:nvSpPr>
        <p:spPr>
          <a:xfrm>
            <a:off x="2689261" y="2766317"/>
            <a:ext cx="339047" cy="34437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BB401A-E4A2-4062-814B-1F08E7F6B283}"/>
              </a:ext>
            </a:extLst>
          </p:cNvPr>
          <p:cNvSpPr/>
          <p:nvPr/>
        </p:nvSpPr>
        <p:spPr>
          <a:xfrm>
            <a:off x="3358365" y="2171701"/>
            <a:ext cx="339047" cy="34437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824E6-3E29-4FAF-AABE-30D4A0DFF24A}"/>
              </a:ext>
            </a:extLst>
          </p:cNvPr>
          <p:cNvSpPr txBox="1"/>
          <p:nvPr/>
        </p:nvSpPr>
        <p:spPr>
          <a:xfrm>
            <a:off x="1299940" y="4391299"/>
            <a:ext cx="277864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/>
              <a:t>(Ref. Johnson &amp; </a:t>
            </a:r>
            <a:r>
              <a:rPr lang="en-US" sz="1400" dirty="0" err="1"/>
              <a:t>Hauber</a:t>
            </a:r>
            <a:r>
              <a:rPr lang="en-US" sz="1400" dirty="0"/>
              <a:t>, 2008</a:t>
            </a:r>
          </a:p>
        </p:txBody>
      </p:sp>
    </p:spTree>
    <p:extLst>
      <p:ext uri="{BB962C8B-B14F-4D97-AF65-F5344CB8AC3E}">
        <p14:creationId xmlns:p14="http://schemas.microsoft.com/office/powerpoint/2010/main" val="156685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5176-E186-4994-B8EE-413822DDC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04424"/>
          </a:xfrm>
        </p:spPr>
        <p:txBody>
          <a:bodyPr>
            <a:normAutofit/>
          </a:bodyPr>
          <a:lstStyle/>
          <a:p>
            <a:r>
              <a:rPr lang="en-US"/>
              <a:t>Multi-Criteria </a:t>
            </a:r>
            <a:r>
              <a:rPr lang="en-US" dirty="0"/>
              <a:t>Decision Analysis </a:t>
            </a:r>
            <a:r>
              <a:rPr lang="en-US" sz="2025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9B6EE0-AFCC-41FB-B8F5-E3EDEB3A9B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1108" y="2054515"/>
            <a:ext cx="3152152" cy="283655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74AB9-8CC9-473B-ADDA-E4FA4AA9D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5098" y="1808439"/>
            <a:ext cx="4490951" cy="280722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Additional Strengths</a:t>
            </a:r>
          </a:p>
          <a:p>
            <a:pPr>
              <a:spcBef>
                <a:spcPts val="0"/>
              </a:spcBef>
            </a:pPr>
            <a:r>
              <a:rPr lang="en-US" dirty="0"/>
              <a:t>8. Integrates judgement with clinical evidence</a:t>
            </a:r>
          </a:p>
          <a:p>
            <a:pPr>
              <a:spcBef>
                <a:spcPts val="0"/>
              </a:spcBef>
            </a:pPr>
            <a:endParaRPr lang="en-US" b="1" dirty="0"/>
          </a:p>
          <a:p>
            <a:pPr>
              <a:spcBef>
                <a:spcPts val="0"/>
              </a:spcBef>
            </a:pPr>
            <a:r>
              <a:rPr lang="en-US" b="1" dirty="0"/>
              <a:t>Weaknesses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/>
              <a:t>Identifying subgroups, heterogeneity and</a:t>
            </a:r>
          </a:p>
          <a:p>
            <a:pPr>
              <a:spcBef>
                <a:spcPts val="0"/>
              </a:spcBef>
            </a:pPr>
            <a:r>
              <a:rPr lang="en-US" dirty="0"/>
              <a:t>      interactions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/>
              <a:t>Assuming benefits &amp; risks (decision </a:t>
            </a:r>
          </a:p>
          <a:p>
            <a:pPr>
              <a:spcBef>
                <a:spcPts val="0"/>
              </a:spcBef>
            </a:pPr>
            <a:r>
              <a:rPr lang="en-US" dirty="0"/>
              <a:t>     criteria) are independent thus allowing</a:t>
            </a:r>
          </a:p>
          <a:p>
            <a:pPr>
              <a:spcBef>
                <a:spcPts val="0"/>
              </a:spcBef>
            </a:pPr>
            <a:r>
              <a:rPr lang="en-US" dirty="0"/>
              <a:t>      their scores to be summed at the group</a:t>
            </a:r>
          </a:p>
          <a:p>
            <a:pPr>
              <a:spcBef>
                <a:spcPts val="0"/>
              </a:spcBef>
            </a:pPr>
            <a:r>
              <a:rPr lang="en-US" dirty="0"/>
              <a:t>      level.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73CC0-567E-449E-91AC-C699C6B1EF93}"/>
              </a:ext>
            </a:extLst>
          </p:cNvPr>
          <p:cNvSpPr txBox="1"/>
          <p:nvPr/>
        </p:nvSpPr>
        <p:spPr>
          <a:xfrm>
            <a:off x="878440" y="1708266"/>
            <a:ext cx="2997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 Value   Benefit-Risk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A01D03-EA5E-47E9-A0A8-2C6059F81E65}"/>
              </a:ext>
            </a:extLst>
          </p:cNvPr>
          <p:cNvSpPr txBox="1"/>
          <p:nvPr/>
        </p:nvSpPr>
        <p:spPr>
          <a:xfrm>
            <a:off x="484030" y="2090158"/>
            <a:ext cx="39441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A</a:t>
            </a:r>
          </a:p>
          <a:p>
            <a:r>
              <a:rPr lang="en-US" sz="1500" b="1" dirty="0"/>
              <a:t>B</a:t>
            </a:r>
          </a:p>
          <a:p>
            <a:r>
              <a:rPr lang="en-US" sz="1500" b="1" dirty="0"/>
              <a:t>C</a:t>
            </a:r>
          </a:p>
          <a:p>
            <a:r>
              <a:rPr lang="en-US" sz="1500" b="1" dirty="0"/>
              <a:t>D</a:t>
            </a:r>
          </a:p>
          <a:p>
            <a:r>
              <a:rPr lang="en-US" sz="1500" b="1" dirty="0"/>
              <a:t>E</a:t>
            </a:r>
          </a:p>
          <a:p>
            <a:r>
              <a:rPr lang="en-US" sz="1500" b="1" dirty="0"/>
              <a:t>F</a:t>
            </a:r>
          </a:p>
          <a:p>
            <a:r>
              <a:rPr lang="en-US" sz="1500" b="1" dirty="0"/>
              <a:t>G</a:t>
            </a:r>
          </a:p>
          <a:p>
            <a:r>
              <a:rPr lang="en-US" sz="1500" b="1" dirty="0"/>
              <a:t>H</a:t>
            </a:r>
          </a:p>
          <a:p>
            <a:r>
              <a:rPr lang="en-US" sz="1500" b="1" dirty="0"/>
              <a:t>I</a:t>
            </a:r>
          </a:p>
          <a:p>
            <a:r>
              <a:rPr lang="en-US" sz="1500" b="1" dirty="0"/>
              <a:t>J</a:t>
            </a:r>
          </a:p>
          <a:p>
            <a:r>
              <a:rPr lang="en-US" sz="1500" b="1" dirty="0"/>
              <a:t>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676A7D-2708-4759-BBFC-65C849C42631}"/>
              </a:ext>
            </a:extLst>
          </p:cNvPr>
          <p:cNvSpPr/>
          <p:nvPr/>
        </p:nvSpPr>
        <p:spPr>
          <a:xfrm>
            <a:off x="628650" y="778268"/>
            <a:ext cx="76485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Planning phase: 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display simulated data for alternative therapies</a:t>
            </a:r>
          </a:p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Analysis phase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  display your late phase data for different stakeholder weights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635CF-C91D-4859-A3F9-CE524F10B5F2}"/>
              </a:ext>
            </a:extLst>
          </p:cNvPr>
          <p:cNvSpPr txBox="1"/>
          <p:nvPr/>
        </p:nvSpPr>
        <p:spPr>
          <a:xfrm>
            <a:off x="4270338" y="4741030"/>
            <a:ext cx="43136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2">
                    <a:lumMod val="10000"/>
                  </a:schemeClr>
                </a:solidFill>
              </a:rPr>
              <a:t>Ref. Phillips, 2015; Hughes, 2016</a:t>
            </a:r>
          </a:p>
        </p:txBody>
      </p:sp>
    </p:spTree>
    <p:extLst>
      <p:ext uri="{BB962C8B-B14F-4D97-AF65-F5344CB8AC3E}">
        <p14:creationId xmlns:p14="http://schemas.microsoft.com/office/powerpoint/2010/main" val="3302351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35DE8-2A5D-499B-A58F-41040B20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94C1F-6C0F-4935-A210-32E3A9D62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23014"/>
            <a:ext cx="7886700" cy="3624601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4900" dirty="0"/>
              <a:t>- There is no ‘</a:t>
            </a:r>
            <a:r>
              <a:rPr lang="en-US" sz="4900" dirty="0">
                <a:solidFill>
                  <a:srgbClr val="4771B4"/>
                </a:solidFill>
              </a:rPr>
              <a:t>One Size Fits All</a:t>
            </a:r>
            <a:r>
              <a:rPr lang="en-US" sz="4900" dirty="0"/>
              <a:t>” graph for  benefit-risk assessment.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4900" dirty="0"/>
              <a:t>- The </a:t>
            </a:r>
            <a:r>
              <a:rPr lang="en-US" sz="4900" i="1" dirty="0">
                <a:solidFill>
                  <a:srgbClr val="4771B4"/>
                </a:solidFill>
              </a:rPr>
              <a:t>Forest Plot </a:t>
            </a:r>
            <a:r>
              <a:rPr lang="en-US" sz="4900" dirty="0"/>
              <a:t>meets ½ of the graphical needs or added value.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4900" dirty="0"/>
              <a:t>- Other types of graphs can display the </a:t>
            </a:r>
            <a:r>
              <a:rPr lang="en-US" sz="4900" i="1" dirty="0">
                <a:solidFill>
                  <a:srgbClr val="4771B4"/>
                </a:solidFill>
              </a:rPr>
              <a:t>relationship</a:t>
            </a:r>
            <a:r>
              <a:rPr lang="en-US" sz="4900" dirty="0"/>
              <a:t> between benefits &amp; risks,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4900" dirty="0"/>
              <a:t> their distributions, time trends, and impact of </a:t>
            </a:r>
            <a:r>
              <a:rPr lang="en-US" sz="4900" dirty="0" err="1"/>
              <a:t>estimand</a:t>
            </a:r>
            <a:r>
              <a:rPr lang="en-US" sz="4900" dirty="0"/>
              <a:t> specification.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4900" dirty="0"/>
              <a:t>- Displays of trade-off and preferences can help identify </a:t>
            </a:r>
            <a:r>
              <a:rPr lang="en-US" sz="4900" i="1" dirty="0">
                <a:solidFill>
                  <a:srgbClr val="4771B4"/>
                </a:solidFill>
              </a:rPr>
              <a:t>subgroups</a:t>
            </a:r>
            <a:r>
              <a:rPr lang="en-US" sz="4900" dirty="0"/>
              <a:t> most likely to benefit and adhere to treatment.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4900" dirty="0"/>
              <a:t>- To quantitatively assess trade-offs, </a:t>
            </a:r>
            <a:r>
              <a:rPr lang="en-US" sz="4900" i="1" dirty="0">
                <a:solidFill>
                  <a:srgbClr val="4771B4"/>
                </a:solidFill>
              </a:rPr>
              <a:t>clinical background rates, medical judgement and patient preferences </a:t>
            </a:r>
            <a:r>
              <a:rPr lang="en-US" sz="4900" dirty="0"/>
              <a:t>can be integrated with hard clinical evidence.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4900" dirty="0"/>
              <a:t>- Benefit-risk assessment and visualizations can be implemented at </a:t>
            </a:r>
            <a:r>
              <a:rPr lang="en-US" sz="4900" i="1" dirty="0">
                <a:solidFill>
                  <a:srgbClr val="4771B4"/>
                </a:solidFill>
              </a:rPr>
              <a:t>every stage </a:t>
            </a:r>
            <a:r>
              <a:rPr lang="en-US" sz="4900" dirty="0"/>
              <a:t>of drug development, by updating its decision framework continuously.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258134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6EF22-8839-4548-994A-EA2F0354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DC7EB-29C6-48F9-B688-8596EA72A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36" y="630865"/>
            <a:ext cx="7981005" cy="383397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00" dirty="0"/>
              <a:t>CIRS. The BRAT Framework for Benefit-Risk Assessment User’s Guide to the Process Version 1.0, 2013. </a:t>
            </a:r>
            <a:r>
              <a:rPr lang="en-US" sz="1700" dirty="0">
                <a:hlinkClick r:id="rId2"/>
              </a:rPr>
              <a:t>http://www.cirs-brat.org/</a:t>
            </a:r>
            <a:endParaRPr lang="en-US" sz="17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7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00" dirty="0"/>
              <a:t>FDA, Benefit-Risk Assessment Throughout the Drug Lifecycle: FDA Discussion Document May 3, 2019.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00" dirty="0">
                <a:hlinkClick r:id="rId3"/>
              </a:rPr>
              <a:t>https://healthpolicy.duke.edu/sites/default/files/atoms/files/discussion_guide_b-r_assessment_may16_0.pdf</a:t>
            </a:r>
            <a:endParaRPr lang="en-US" sz="17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7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00" dirty="0"/>
              <a:t>Lynd LD and O’Brien BJ. Advances in risk-benefit evaluation using probabilistic simulation methods: an application to the prophylaxis of deep vein thrombosis. J </a:t>
            </a:r>
            <a:r>
              <a:rPr lang="en-US" sz="1700" dirty="0" err="1"/>
              <a:t>Clin</a:t>
            </a:r>
            <a:r>
              <a:rPr lang="en-US" sz="1700" dirty="0"/>
              <a:t> Epidemiology. 57 (2004) 795-803.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7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00" dirty="0"/>
              <a:t>Mt-Isa S, Wang N, </a:t>
            </a:r>
            <a:r>
              <a:rPr lang="en-US" sz="1700" dirty="0" err="1"/>
              <a:t>Hallgreen</a:t>
            </a:r>
            <a:r>
              <a:rPr lang="en-US" sz="1700" dirty="0"/>
              <a:t> CE, et.al. Review of methodologies for benefit and risk assessment of medication. IMI PROTECT Consortium Report 14FEB2012.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7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00" dirty="0"/>
              <a:t>Mt-Isa S, et.al. IMI PROTECT Consortium Work Package 5 members    Review of </a:t>
            </a:r>
            <a:r>
              <a:rPr lang="en-US" sz="1700" dirty="0" err="1"/>
              <a:t>visualisation</a:t>
            </a:r>
            <a:r>
              <a:rPr lang="en-US" sz="1700" dirty="0"/>
              <a:t> methods for the representation of benefit-risk assessment of medication: Stages 1 &amp; 2, 2013.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7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00" dirty="0" err="1"/>
              <a:t>Halgreen</a:t>
            </a:r>
            <a:r>
              <a:rPr lang="en-US" sz="1700" dirty="0"/>
              <a:t> CE, et.al. Literature review of visual representation of the results of benefit–risk assessments of medicinal products. Pharmacoepidemiology and Drug Safety, 2016; 25: 238–250.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7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00" dirty="0"/>
              <a:t>Hughes D, et.al. PROTECT Benefit–Risk Group. Recommendations for benefit–risk assessment methodologies and visual representations. Pharmacoepidemiology and Drug Safety, 2016; 25: 251–262.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7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7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700" dirty="0"/>
          </a:p>
          <a:p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920167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F81491-F681-43DC-92C8-A94956596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00" y="844550"/>
            <a:ext cx="7998901" cy="382583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/>
              <a:t>Norton J. A Longitudinal Model and Graphic  for Benefit-risk Analysis, With Case Study. Drug Information Journal, Vol. 45, pp. 741–747, 2011.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/>
              <a:t>Johnson FR and </a:t>
            </a:r>
            <a:r>
              <a:rPr lang="en-US" sz="1400" dirty="0" err="1"/>
              <a:t>Hauber</a:t>
            </a:r>
            <a:r>
              <a:rPr lang="en-US" sz="1400" dirty="0"/>
              <a:t> B. Quantifying Patient Benefit-Risk Tradeoff Preferences: A Brief Introduction. RTI HS white paper 2008.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/>
              <a:t>Walker S, Phillips L and Cone M . Benefit-Risk Assessment Model for Medicines: Developing a Structured Approach to Decision Making Report of the Workshop </a:t>
            </a:r>
            <a:r>
              <a:rPr lang="en-US" sz="1400" dirty="0" err="1"/>
              <a:t>organised</a:t>
            </a:r>
            <a:r>
              <a:rPr lang="en-US" sz="1400" dirty="0"/>
              <a:t> by the CMR International Institute for Regulatory Science, 13-14 June 2005.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/>
              <a:t>Evans S, Statistics in Biopharmaceutical Research, (2016) 8:4, 386-393.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/>
              <a:t>Ho MP, et.al. Incorporating patient-</a:t>
            </a:r>
            <a:r>
              <a:rPr lang="en-US" sz="1400" dirty="0" err="1"/>
              <a:t>prefence</a:t>
            </a:r>
            <a:r>
              <a:rPr lang="en-US" sz="1400" dirty="0"/>
              <a:t> evidence into regulatory decision making. </a:t>
            </a:r>
            <a:r>
              <a:rPr lang="en-US" sz="1400" dirty="0" err="1"/>
              <a:t>Surg</a:t>
            </a:r>
            <a:r>
              <a:rPr lang="en-US" sz="1400" dirty="0"/>
              <a:t> </a:t>
            </a:r>
            <a:r>
              <a:rPr lang="en-US" sz="1400" dirty="0" err="1"/>
              <a:t>Endosc</a:t>
            </a:r>
            <a:r>
              <a:rPr lang="en-US" sz="1400" dirty="0"/>
              <a:t>. January 2015.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600" b="0" dirty="0"/>
          </a:p>
          <a:p>
            <a:endParaRPr lang="en-US" sz="1100" dirty="0"/>
          </a:p>
          <a:p>
            <a:endParaRPr lang="en-US" sz="11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C423DC-50F3-44D5-A7A8-06DA87F4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Materials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3C29FAA-1C15-4448-9300-6BD3291618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A3C4C-A6E3-4051-A4EC-C1AE7844D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9E02B7-A5A9-47B3-8EC6-9026BB62DA2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73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6889-4287-4B07-A7CE-79AE455B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B4036-393D-4C79-A9AD-7C2C45147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688" y="713205"/>
            <a:ext cx="7981005" cy="3703442"/>
          </a:xfrm>
        </p:spPr>
        <p:txBody>
          <a:bodyPr>
            <a:normAutofit/>
          </a:bodyPr>
          <a:lstStyle/>
          <a:p>
            <a:r>
              <a:rPr lang="en-US" sz="1400" dirty="0"/>
              <a:t>FDA: Benefit-risk assessment in drug regulatory decision-making. Draft PDUFA VI Implementation Plan (FY 2018-2022) 2018.</a:t>
            </a:r>
          </a:p>
          <a:p>
            <a:r>
              <a:rPr lang="en-US" sz="1400" dirty="0"/>
              <a:t>FDA Public Workshop II: Benefit-Risk Assessments in Drug Regulatory Decision-Making, 2017. </a:t>
            </a:r>
            <a:r>
              <a:rPr lang="en-US" sz="1400" dirty="0">
                <a:hlinkClick r:id="rId2"/>
              </a:rPr>
              <a:t>https://www.fda.gov/industry/prescription-drug-user-fee-amendments/public-workshops-benefit-risk-considerations</a:t>
            </a:r>
            <a:r>
              <a:rPr lang="en-US" sz="1400" dirty="0"/>
              <a:t>.</a:t>
            </a:r>
          </a:p>
          <a:p>
            <a:r>
              <a:rPr lang="en-US" sz="1400" dirty="0"/>
              <a:t>Phillips LD, On behalf of PROTECT Benefit-Risk Group. Modelling the benefit-risk of medicinal products using </a:t>
            </a:r>
            <a:r>
              <a:rPr lang="en-US" sz="1400" dirty="0" err="1"/>
              <a:t>Hiview</a:t>
            </a:r>
            <a:r>
              <a:rPr lang="en-US" sz="1400" dirty="0"/>
              <a:t> 3, 2015.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3300" dirty="0"/>
          </a:p>
          <a:p>
            <a:endParaRPr lang="en-US" sz="33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087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9E02B7-A5A9-47B3-8EC6-9026BB62DA2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2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85807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D40A-BE35-4A20-A192-EFC81829C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31226"/>
          </a:xfrm>
        </p:spPr>
        <p:txBody>
          <a:bodyPr/>
          <a:lstStyle/>
          <a:p>
            <a:r>
              <a:rPr lang="en-US" dirty="0"/>
              <a:t>A decade has passed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F330E-B31C-4A11-9E27-DB020EF1C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33773"/>
            <a:ext cx="7886700" cy="3699738"/>
          </a:xfrm>
        </p:spPr>
        <p:txBody>
          <a:bodyPr>
            <a:normAutofit fontScale="92500"/>
          </a:bodyPr>
          <a:lstStyle/>
          <a:p>
            <a:r>
              <a:rPr lang="en-US" dirty="0"/>
              <a:t>Many of the graphs for benefit-risk assessment were published around 2008.</a:t>
            </a:r>
          </a:p>
          <a:p>
            <a:r>
              <a:rPr lang="en-US" dirty="0"/>
              <a:t>Since 2008, interactive graphic software has made them easier to generate.</a:t>
            </a:r>
          </a:p>
          <a:p>
            <a:r>
              <a:rPr lang="en-US" dirty="0"/>
              <a:t>Yet, the graphs are not used as much as anticipated.</a:t>
            </a:r>
          </a:p>
          <a:p>
            <a:endParaRPr lang="en-US" dirty="0"/>
          </a:p>
          <a:p>
            <a:r>
              <a:rPr lang="en-US" dirty="0"/>
              <a:t>Adoption may require a better understanding of their </a:t>
            </a:r>
            <a:r>
              <a:rPr lang="en-US" u="sng" dirty="0"/>
              <a:t>added value</a:t>
            </a:r>
            <a:r>
              <a:rPr lang="en-US" dirty="0"/>
              <a:t>, </a:t>
            </a:r>
          </a:p>
          <a:p>
            <a:r>
              <a:rPr lang="en-US" dirty="0"/>
              <a:t>  and a </a:t>
            </a:r>
            <a:r>
              <a:rPr lang="en-US" u="sng" dirty="0"/>
              <a:t>benefit-risk assessment plan </a:t>
            </a:r>
            <a:r>
              <a:rPr lang="en-US" dirty="0"/>
              <a:t>that integrates them into </a:t>
            </a:r>
          </a:p>
          <a:p>
            <a:r>
              <a:rPr lang="en-US" dirty="0"/>
              <a:t>  a  company’s </a:t>
            </a:r>
            <a:r>
              <a:rPr lang="en-US" u="sng" dirty="0"/>
              <a:t>R&amp;D processes </a:t>
            </a:r>
            <a:r>
              <a:rPr lang="en-US" dirty="0"/>
              <a:t>for internal &amp; external decision-making.</a:t>
            </a:r>
          </a:p>
          <a:p>
            <a:endParaRPr lang="en-US" dirty="0"/>
          </a:p>
          <a:p>
            <a:pPr algn="ctr"/>
            <a:r>
              <a:rPr lang="en-US" sz="1950" i="1" dirty="0">
                <a:solidFill>
                  <a:srgbClr val="0070C0"/>
                </a:solidFill>
              </a:rPr>
              <a:t>Don’t wait for a ‘</a:t>
            </a:r>
            <a:r>
              <a:rPr lang="en-US" sz="1950" i="1" u="sng" dirty="0">
                <a:solidFill>
                  <a:srgbClr val="0070C0"/>
                </a:solidFill>
              </a:rPr>
              <a:t>one size fits all</a:t>
            </a:r>
            <a:r>
              <a:rPr lang="en-US" sz="1950" i="1" dirty="0">
                <a:solidFill>
                  <a:srgbClr val="0070C0"/>
                </a:solidFill>
              </a:rPr>
              <a:t>’ graphical solution or </a:t>
            </a:r>
          </a:p>
          <a:p>
            <a:pPr algn="ctr"/>
            <a:r>
              <a:rPr lang="en-US" sz="1950" i="1" dirty="0">
                <a:solidFill>
                  <a:srgbClr val="0070C0"/>
                </a:solidFill>
              </a:rPr>
              <a:t>for all of your efficacy &amp; safety evidence to begin your assessment.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86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2F62-69DA-4FBD-BAC7-1DF6F22C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35400"/>
          </a:xfrm>
        </p:spPr>
        <p:txBody>
          <a:bodyPr/>
          <a:lstStyle/>
          <a:p>
            <a:r>
              <a:rPr lang="en-US" dirty="0"/>
              <a:t>Added Value to 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7AE85-CA04-4ED1-A0B7-DB061A569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19461"/>
            <a:ext cx="7886700" cy="3815429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Communicates the B&amp;R balance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Uses drug attributes that are meaningful to multiple stakeholders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Synthesizes multiple B&amp;R having different metrics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Incorporates uncertainty </a:t>
            </a:r>
            <a:r>
              <a:rPr lang="en-US" sz="1350" dirty="0"/>
              <a:t>(</a:t>
            </a:r>
            <a:r>
              <a:rPr lang="en-US" sz="1350" dirty="0">
                <a:solidFill>
                  <a:srgbClr val="FF0000"/>
                </a:solidFill>
              </a:rPr>
              <a:t>distribution, variance, quality of evidence &amp; generalizability</a:t>
            </a:r>
            <a:r>
              <a:rPr lang="en-US" sz="1350" dirty="0"/>
              <a:t>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Shows correlation between B&amp;R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Identifies subgroups, heterogeneity and interactions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Shows time trends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Integrates judgement with clinical evidence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Sensitive to choice of B&amp;R </a:t>
            </a:r>
            <a:r>
              <a:rPr lang="en-US" dirty="0" err="1"/>
              <a:t>estimands</a:t>
            </a:r>
            <a:endParaRPr lang="en-US" dirty="0"/>
          </a:p>
          <a:p>
            <a:pPr algn="ctr"/>
            <a:r>
              <a:rPr lang="en-US" sz="1800" i="1" dirty="0">
                <a:solidFill>
                  <a:srgbClr val="0070C0"/>
                </a:solidFill>
              </a:rPr>
              <a:t>Basically, does it move the decision out of the gray area?</a:t>
            </a:r>
          </a:p>
        </p:txBody>
      </p:sp>
    </p:spTree>
    <p:extLst>
      <p:ext uri="{BB962C8B-B14F-4D97-AF65-F5344CB8AC3E}">
        <p14:creationId xmlns:p14="http://schemas.microsoft.com/office/powerpoint/2010/main" val="390494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14CA-2545-48C2-B88B-1D4F4D04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02219" cy="581553"/>
          </a:xfrm>
        </p:spPr>
        <p:txBody>
          <a:bodyPr/>
          <a:lstStyle/>
          <a:p>
            <a:r>
              <a:rPr lang="en-US" b="1" dirty="0"/>
              <a:t>Goal: Continuous updates to BRA Frameworks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628D904-6CCB-4E31-880B-419E101AC98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51622099"/>
              </p:ext>
            </p:extLst>
          </p:nvPr>
        </p:nvGraphicFramePr>
        <p:xfrm>
          <a:off x="4758180" y="808074"/>
          <a:ext cx="3847104" cy="3620690"/>
        </p:xfrm>
        <a:graphic>
          <a:graphicData uri="http://schemas.openxmlformats.org/drawingml/2006/table">
            <a:tbl>
              <a:tblPr firstRow="1" firstCol="1" bandRow="1"/>
              <a:tblGrid>
                <a:gridCol w="3847104">
                  <a:extLst>
                    <a:ext uri="{9D8B030D-6E8A-4147-A177-3AD203B41FA5}">
                      <a16:colId xmlns:a16="http://schemas.microsoft.com/office/drawing/2014/main" val="1095326524"/>
                    </a:ext>
                  </a:extLst>
                </a:gridCol>
              </a:tblGrid>
              <a:tr h="4023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EMA – PROACT-URL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22977"/>
                  </a:ext>
                </a:extLst>
              </a:tr>
              <a:tr h="32183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 Problem 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 Objectives 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 Alternatives 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 Consequences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 Trade-offs </a:t>
                      </a:r>
                      <a:endParaRPr lang="en-US" sz="1800" b="1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 Uncertainty </a:t>
                      </a:r>
                      <a:endParaRPr lang="en-US" sz="1800" b="1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 Risk tolerance </a:t>
                      </a:r>
                      <a:endParaRPr lang="en-US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 Linked decisions</a:t>
                      </a:r>
                      <a:endParaRPr lang="en-US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49837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0CEDFF0-AF4C-4A3A-9B8A-800DE6C86133}"/>
              </a:ext>
            </a:extLst>
          </p:cNvPr>
          <p:cNvSpPr txBox="1"/>
          <p:nvPr/>
        </p:nvSpPr>
        <p:spPr>
          <a:xfrm>
            <a:off x="4758180" y="4027530"/>
            <a:ext cx="3426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(Ref. Mt-Isa, 2012)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B1BD70-021C-445B-AB32-AB73C86DB1D4}"/>
              </a:ext>
            </a:extLst>
          </p:cNvPr>
          <p:cNvSpPr txBox="1"/>
          <p:nvPr/>
        </p:nvSpPr>
        <p:spPr>
          <a:xfrm>
            <a:off x="6973497" y="1536984"/>
            <a:ext cx="15183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Planning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Evidence</a:t>
            </a:r>
          </a:p>
          <a:p>
            <a:r>
              <a:rPr lang="en-US" i="1" dirty="0">
                <a:solidFill>
                  <a:srgbClr val="0070C0"/>
                </a:solidFill>
              </a:rPr>
              <a:t>Analysis </a:t>
            </a:r>
          </a:p>
          <a:p>
            <a:r>
              <a:rPr lang="en-US" i="1" dirty="0">
                <a:solidFill>
                  <a:schemeClr val="accent2"/>
                </a:solidFill>
              </a:rPr>
              <a:t>Exploratory</a:t>
            </a:r>
            <a:r>
              <a:rPr lang="en-US" dirty="0"/>
              <a:t> </a:t>
            </a:r>
          </a:p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Decision </a:t>
            </a: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B4B29D9F-D9AC-4371-A125-6A9AA25573E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01446516"/>
              </p:ext>
            </p:extLst>
          </p:nvPr>
        </p:nvGraphicFramePr>
        <p:xfrm>
          <a:off x="724329" y="808074"/>
          <a:ext cx="3726892" cy="3620690"/>
        </p:xfrm>
        <a:graphic>
          <a:graphicData uri="http://schemas.openxmlformats.org/drawingml/2006/table">
            <a:tbl>
              <a:tblPr firstRow="1" firstCol="1" bandRow="1"/>
              <a:tblGrid>
                <a:gridCol w="1367108">
                  <a:extLst>
                    <a:ext uri="{9D8B030D-6E8A-4147-A177-3AD203B41FA5}">
                      <a16:colId xmlns:a16="http://schemas.microsoft.com/office/drawing/2014/main" val="3660850009"/>
                    </a:ext>
                  </a:extLst>
                </a:gridCol>
                <a:gridCol w="1179892">
                  <a:extLst>
                    <a:ext uri="{9D8B030D-6E8A-4147-A177-3AD203B41FA5}">
                      <a16:colId xmlns:a16="http://schemas.microsoft.com/office/drawing/2014/main" val="1305393326"/>
                    </a:ext>
                  </a:extLst>
                </a:gridCol>
                <a:gridCol w="1179892">
                  <a:extLst>
                    <a:ext uri="{9D8B030D-6E8A-4147-A177-3AD203B41FA5}">
                      <a16:colId xmlns:a16="http://schemas.microsoft.com/office/drawing/2014/main" val="1002436569"/>
                    </a:ext>
                  </a:extLst>
                </a:gridCol>
              </a:tblGrid>
              <a:tr h="361507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FDA Framework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45921"/>
                  </a:ext>
                </a:extLst>
              </a:tr>
              <a:tr h="8001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Decision Factor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Evidence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&amp;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Uncertainties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Conclusions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&amp;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Reasons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291957"/>
                  </a:ext>
                </a:extLst>
              </a:tr>
              <a:tr h="5464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Analysis of Condition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934748"/>
                  </a:ext>
                </a:extLst>
              </a:tr>
              <a:tr h="8196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Current Treatment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Options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301090"/>
                  </a:ext>
                </a:extLst>
              </a:tr>
              <a:tr h="2732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Benefit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649814"/>
                  </a:ext>
                </a:extLst>
              </a:tr>
              <a:tr h="5464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Risk &amp; Risk Management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29763"/>
                  </a:ext>
                </a:extLst>
              </a:tr>
              <a:tr h="273221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Benefit-Risk Integrate Assessment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177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57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8E5AEE-11D0-42C8-A6BB-312287808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976FB6-EFF9-458D-BBAD-0CD0D51E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Milestones along the drug lifecycle 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425736F-B11A-4759-ACC1-4BA55BE2CB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06527-48C5-4554-8274-51BF3CCB9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9E02B7-A5A9-47B3-8EC6-9026BB62DA2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9275E0-6720-446F-8919-9AEAC0F9E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32" y="1233377"/>
            <a:ext cx="8103261" cy="29671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C72F15-124F-4B28-89C6-9B1D988ABFDF}"/>
              </a:ext>
            </a:extLst>
          </p:cNvPr>
          <p:cNvSpPr txBox="1"/>
          <p:nvPr/>
        </p:nvSpPr>
        <p:spPr>
          <a:xfrm>
            <a:off x="421200" y="4444409"/>
            <a:ext cx="437762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/>
              <a:t>Ref. FDA BRA Discussion Document, 2019</a:t>
            </a:r>
          </a:p>
        </p:txBody>
      </p:sp>
    </p:spTree>
    <p:extLst>
      <p:ext uri="{BB962C8B-B14F-4D97-AF65-F5344CB8AC3E}">
        <p14:creationId xmlns:p14="http://schemas.microsoft.com/office/powerpoint/2010/main" val="3666125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DF81-FBE3-4186-98EC-93345633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12302"/>
          </a:xfrm>
        </p:spPr>
        <p:txBody>
          <a:bodyPr/>
          <a:lstStyle/>
          <a:p>
            <a:pPr algn="ctr"/>
            <a:r>
              <a:rPr lang="en-US" dirty="0"/>
              <a:t>Discovery – Preclinical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D15A-154D-431F-9EC8-60CB474CB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5714"/>
            <a:ext cx="7886700" cy="3263504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Requirements:</a:t>
            </a:r>
          </a:p>
          <a:p>
            <a:r>
              <a:rPr lang="en-US" sz="1900" dirty="0"/>
              <a:t>- Target Product Profile, </a:t>
            </a:r>
            <a:r>
              <a:rPr lang="en-US" sz="1900" dirty="0" err="1"/>
              <a:t>Clin</a:t>
            </a:r>
            <a:r>
              <a:rPr lang="en-US" sz="1900" dirty="0"/>
              <a:t>. Dev. Plan &amp; Investigator Brochure</a:t>
            </a:r>
          </a:p>
          <a:p>
            <a:endParaRPr lang="en-US" dirty="0"/>
          </a:p>
          <a:p>
            <a:r>
              <a:rPr lang="en-US" sz="2400" b="1" dirty="0"/>
              <a:t>Benefit-Risk Plan:</a:t>
            </a:r>
          </a:p>
          <a:p>
            <a:r>
              <a:rPr lang="en-US" sz="1900" dirty="0"/>
              <a:t>- Framework: </a:t>
            </a:r>
            <a:r>
              <a:rPr lang="en-US" sz="1900" i="1" dirty="0">
                <a:solidFill>
                  <a:srgbClr val="0070C0"/>
                </a:solidFill>
              </a:rPr>
              <a:t>Analysis of Condition &amp; Current Treatment Options</a:t>
            </a:r>
          </a:p>
          <a:p>
            <a:r>
              <a:rPr lang="en-US" sz="1900" dirty="0"/>
              <a:t>- Simulations using published data on alternative therapies</a:t>
            </a:r>
          </a:p>
          <a:p>
            <a:endParaRPr lang="en-US" dirty="0"/>
          </a:p>
          <a:p>
            <a:r>
              <a:rPr lang="en-US" sz="2400" b="1" dirty="0"/>
              <a:t>Graphs:</a:t>
            </a:r>
          </a:p>
          <a:p>
            <a:r>
              <a:rPr lang="en-US" sz="1900" dirty="0"/>
              <a:t>- Value tree, forest plot, BR plane &amp; BR trade-off plots for </a:t>
            </a:r>
            <a:r>
              <a:rPr lang="en-US" sz="1900" i="1" u="sng" dirty="0">
                <a:solidFill>
                  <a:srgbClr val="0070C0"/>
                </a:solidFill>
              </a:rPr>
              <a:t>alternatives.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F3E15-7ED8-4E36-BB6A-8636A633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50831"/>
          </a:xfrm>
        </p:spPr>
        <p:txBody>
          <a:bodyPr/>
          <a:lstStyle/>
          <a:p>
            <a:pPr algn="ctr"/>
            <a:r>
              <a:rPr lang="en-US" dirty="0"/>
              <a:t>Clinical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0B93C-1A6B-431E-A394-64C02D906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4820"/>
            <a:ext cx="7886700" cy="3899043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/>
              <a:t>Requirements:</a:t>
            </a:r>
          </a:p>
          <a:p>
            <a:r>
              <a:rPr lang="en-US" sz="2325" dirty="0"/>
              <a:t>- IND Reporting, Safety SAP, DSURs, Regulatory meetings, Risk Management</a:t>
            </a:r>
          </a:p>
          <a:p>
            <a:r>
              <a:rPr lang="en-US" sz="2325" dirty="0"/>
              <a:t>- Proof of Concept, Go-</a:t>
            </a:r>
            <a:r>
              <a:rPr lang="en-US" sz="2325" dirty="0" err="1"/>
              <a:t>NoGo</a:t>
            </a:r>
            <a:r>
              <a:rPr lang="en-US" sz="2325" dirty="0"/>
              <a:t> decisions, Dose selection, </a:t>
            </a:r>
            <a:r>
              <a:rPr lang="en-US" sz="2325" dirty="0" err="1"/>
              <a:t>Estimands</a:t>
            </a:r>
            <a:endParaRPr lang="en-US" sz="2325" dirty="0"/>
          </a:p>
          <a:p>
            <a:endParaRPr lang="en-US" sz="2325" dirty="0"/>
          </a:p>
          <a:p>
            <a:r>
              <a:rPr lang="en-US" sz="3400" dirty="0"/>
              <a:t>Benefit-Risk Plan:</a:t>
            </a:r>
          </a:p>
          <a:p>
            <a:r>
              <a:rPr lang="en-US" sz="2325" dirty="0"/>
              <a:t>- Framework:  </a:t>
            </a:r>
            <a:r>
              <a:rPr lang="en-US" sz="2325" i="1" dirty="0">
                <a:solidFill>
                  <a:srgbClr val="0070C0"/>
                </a:solidFill>
              </a:rPr>
              <a:t>Benefits, Risks, Uncertainties </a:t>
            </a:r>
            <a:r>
              <a:rPr lang="en-US" sz="2325" b="0" i="1" dirty="0">
                <a:solidFill>
                  <a:srgbClr val="0070C0"/>
                </a:solidFill>
              </a:rPr>
              <a:t>(in expectations &amp; values)</a:t>
            </a:r>
          </a:p>
          <a:p>
            <a:r>
              <a:rPr lang="en-US" sz="2325" dirty="0"/>
              <a:t>- Reference background rates</a:t>
            </a:r>
          </a:p>
          <a:p>
            <a:r>
              <a:rPr lang="en-US" sz="2325" dirty="0"/>
              <a:t> - </a:t>
            </a:r>
            <a:r>
              <a:rPr lang="en-US" sz="2325" dirty="0">
                <a:solidFill>
                  <a:srgbClr val="00B050"/>
                </a:solidFill>
              </a:rPr>
              <a:t>Elicitation of medical judgement &amp; preferences</a:t>
            </a:r>
          </a:p>
          <a:p>
            <a:endParaRPr lang="en-US" sz="2325" dirty="0"/>
          </a:p>
          <a:p>
            <a:r>
              <a:rPr lang="en-US" sz="3200" dirty="0"/>
              <a:t>Graphs:</a:t>
            </a:r>
          </a:p>
          <a:p>
            <a:r>
              <a:rPr lang="en-US" sz="2325" dirty="0"/>
              <a:t>- Qualitative - Value tree, forest plot, Norton plots, BR plane (by dose &amp; subgroups) </a:t>
            </a:r>
          </a:p>
          <a:p>
            <a:r>
              <a:rPr lang="en-US" sz="2325" dirty="0">
                <a:solidFill>
                  <a:srgbClr val="00B050"/>
                </a:solidFill>
              </a:rPr>
              <a:t>- Quantitative</a:t>
            </a:r>
            <a:r>
              <a:rPr lang="en-US" sz="2325" dirty="0"/>
              <a:t> - BR trade-off plots, Preference trade-offs, MCDA plots</a:t>
            </a:r>
          </a:p>
          <a:p>
            <a:endParaRPr lang="en-US" sz="2325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C2B77-5635-48F0-A36C-7A5F02CB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044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Regulatory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A313F-9CC9-4D7D-94C1-13D54844E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087" y="650677"/>
            <a:ext cx="7886700" cy="398511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8000" b="1" dirty="0"/>
              <a:t>Requirements: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7200" dirty="0"/>
              <a:t>- Common Technical Document Section 2.5.6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7200" dirty="0"/>
              <a:t>- RMPs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55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8000" b="1" dirty="0"/>
              <a:t>Benefit-Risk Plan: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500" dirty="0"/>
              <a:t> </a:t>
            </a:r>
            <a:r>
              <a:rPr lang="en-US" sz="8000" dirty="0"/>
              <a:t>- Framework:  </a:t>
            </a:r>
            <a:r>
              <a:rPr lang="en-US" sz="8000" i="1" dirty="0">
                <a:solidFill>
                  <a:srgbClr val="0070C0"/>
                </a:solidFill>
              </a:rPr>
              <a:t>Benefits, Risks, Uncertainties, Risk Management,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8000" i="1" dirty="0">
                <a:solidFill>
                  <a:srgbClr val="0070C0"/>
                </a:solidFill>
              </a:rPr>
              <a:t>                         Summary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8000" dirty="0"/>
              <a:t> - </a:t>
            </a:r>
            <a:r>
              <a:rPr lang="en-US" sz="8000" dirty="0">
                <a:solidFill>
                  <a:srgbClr val="00B050"/>
                </a:solidFill>
              </a:rPr>
              <a:t>Risk tolerance</a:t>
            </a:r>
            <a:r>
              <a:rPr lang="en-US" sz="8000" dirty="0"/>
              <a:t>: elicitation of medical judgement &amp; preferences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8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8000" b="1" dirty="0"/>
              <a:t>Graphs: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8000" dirty="0"/>
              <a:t>- Qualitative - Value tree, forest plot </a:t>
            </a:r>
            <a:r>
              <a:rPr lang="en-US" sz="8000" b="0" dirty="0"/>
              <a:t>(by dose &amp; subgroups)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8000" dirty="0">
                <a:solidFill>
                  <a:srgbClr val="00B050"/>
                </a:solidFill>
              </a:rPr>
              <a:t>- Quantitative</a:t>
            </a:r>
            <a:r>
              <a:rPr lang="en-US" sz="8000" dirty="0"/>
              <a:t> - BR trade-off plots, MCDA plots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393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f3ba5988e287a3244c394db799e7ae760661887"/>
  <p:tag name="ARTICULATE_PROJECT_OPEN" val="0"/>
</p:tagLst>
</file>

<file path=ppt/theme/theme1.xml><?xml version="1.0" encoding="utf-8"?>
<a:theme xmlns:a="http://schemas.openxmlformats.org/drawingml/2006/main" name="Purple_16-9">
  <a:themeElements>
    <a:clrScheme name="Personnalisée 4">
      <a:dk1>
        <a:srgbClr val="636363"/>
      </a:dk1>
      <a:lt1>
        <a:sysClr val="window" lastClr="FFFFFF"/>
      </a:lt1>
      <a:dk2>
        <a:srgbClr val="5E366E"/>
      </a:dk2>
      <a:lt2>
        <a:srgbClr val="ECECEC"/>
      </a:lt2>
      <a:accent1>
        <a:srgbClr val="5E366E"/>
      </a:accent1>
      <a:accent2>
        <a:srgbClr val="BC204B"/>
      </a:accent2>
      <a:accent3>
        <a:srgbClr val="D57800"/>
      </a:accent3>
      <a:accent4>
        <a:srgbClr val="354B96"/>
      </a:accent4>
      <a:accent5>
        <a:srgbClr val="4FAED1"/>
      </a:accent5>
      <a:accent6>
        <a:srgbClr val="97BB3A"/>
      </a:accent6>
      <a:hlink>
        <a:srgbClr val="4771B4"/>
      </a:hlink>
      <a:folHlink>
        <a:srgbClr val="001489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UCB Template Purple</Template>
  <TotalTime>2297</TotalTime>
  <Words>1900</Words>
  <Application>Microsoft Office PowerPoint</Application>
  <PresentationFormat>On-screen Show (16:9)</PresentationFormat>
  <Paragraphs>371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ArialMT</vt:lpstr>
      <vt:lpstr>Calibri</vt:lpstr>
      <vt:lpstr>Times New Roman</vt:lpstr>
      <vt:lpstr>Wingdings</vt:lpstr>
      <vt:lpstr>Purple_16-9</vt:lpstr>
      <vt:lpstr>Visualizing  Benefit-Risk 2019 PSI Conference </vt:lpstr>
      <vt:lpstr>The benefit-risk story starts with a tree and grows throughout drug development</vt:lpstr>
      <vt:lpstr>A decade has passed</vt:lpstr>
      <vt:lpstr>Added Value to Decision Making</vt:lpstr>
      <vt:lpstr>Goal: Continuous updates to BRA Frameworks</vt:lpstr>
      <vt:lpstr> Milestones along the drug lifecycle </vt:lpstr>
      <vt:lpstr>Discovery – Preclinical Development</vt:lpstr>
      <vt:lpstr>Clinical Development</vt:lpstr>
      <vt:lpstr>Regulatory Review</vt:lpstr>
      <vt:lpstr>Post-Market</vt:lpstr>
      <vt:lpstr>Basic BR Trade-Off Graph</vt:lpstr>
      <vt:lpstr>Basic BR Trade-Off Graph</vt:lpstr>
      <vt:lpstr>Forest Plot </vt:lpstr>
      <vt:lpstr>Benefit-Risk Plane </vt:lpstr>
      <vt:lpstr>Norton Heatmap  </vt:lpstr>
      <vt:lpstr>Desirability of Outcome Ranking (DOOR) </vt:lpstr>
      <vt:lpstr>Integrating Judgment &amp; Clinical Evidence Welcome to quantitative benefit-risk assessment ! </vt:lpstr>
      <vt:lpstr>Benefit-Risk Plane with Threshold</vt:lpstr>
      <vt:lpstr>Efficacy-Toxicity Exposure </vt:lpstr>
      <vt:lpstr>Discrete Choice Experiments</vt:lpstr>
      <vt:lpstr>B-R Trade-off Curve</vt:lpstr>
      <vt:lpstr>Multi-Criteria Decision Analysis  </vt:lpstr>
      <vt:lpstr>Summary</vt:lpstr>
      <vt:lpstr>Reference Materials</vt:lpstr>
      <vt:lpstr>Reference Materials</vt:lpstr>
      <vt:lpstr>Reference Materials</vt:lpstr>
      <vt:lpstr>PowerPoint Presentation</vt:lpstr>
      <vt:lpstr>Thanks!</vt:lpstr>
    </vt:vector>
  </TitlesOfParts>
  <Company>UCB Pharma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 Benefit-Risk 2019 PSI Conference</dc:title>
  <dc:creator>Colopy Michael</dc:creator>
  <cp:lastModifiedBy>Colopy Michael</cp:lastModifiedBy>
  <cp:revision>14</cp:revision>
  <cp:lastPrinted>2013-05-22T13:31:10Z</cp:lastPrinted>
  <dcterms:created xsi:type="dcterms:W3CDTF">2019-05-09T17:50:12Z</dcterms:created>
  <dcterms:modified xsi:type="dcterms:W3CDTF">2019-06-03T12:52:09Z</dcterms:modified>
</cp:coreProperties>
</file>