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60" r:id="rId4"/>
    <p:sldId id="258" r:id="rId5"/>
    <p:sldId id="259"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ikxfTrwYUU0m20Ga73Os+o8NNMm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BAEC06F-1A62-4508-B421-34B346466E3E}">
  <a:tblStyle styleId="{ABAEC06F-1A62-4508-B421-34B346466E3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0" d="100"/>
          <a:sy n="90" d="100"/>
        </p:scale>
        <p:origin x="-588"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2e5cec0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2e5cec0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2e5cec02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e2e5cec02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2e5cec02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2e5cec02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 name="Google Shape;11;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5" name="Google Shape;15;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 name="Google Shape;19;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title"/>
          </p:nvPr>
        </p:nvSpPr>
        <p:spPr>
          <a:xfrm>
            <a:off x="0" y="0"/>
            <a:ext cx="8994300" cy="6870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600"/>
              <a:buNone/>
            </a:pPr>
            <a:r>
              <a:rPr lang="en-GB" sz="2500"/>
              <a:t>            </a:t>
            </a:r>
            <a:r>
              <a:rPr lang="en-GB" sz="2200"/>
              <a:t>VISVESVARAYA TECHNOLOGICAL UNIVERSITY</a:t>
            </a:r>
            <a:endParaRPr sz="2200"/>
          </a:p>
        </p:txBody>
      </p:sp>
      <p:sp>
        <p:nvSpPr>
          <p:cNvPr id="55" name="Google Shape;55;p1"/>
          <p:cNvSpPr txBox="1"/>
          <p:nvPr/>
        </p:nvSpPr>
        <p:spPr>
          <a:xfrm>
            <a:off x="-6650" y="558400"/>
            <a:ext cx="9144000" cy="458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                                                                         </a:t>
            </a:r>
            <a:r>
              <a:rPr lang="en-GB" sz="1600" b="0" i="0" u="none" strike="noStrike" cap="none">
                <a:solidFill>
                  <a:srgbClr val="000000"/>
                </a:solidFill>
                <a:latin typeface="Arial"/>
                <a:ea typeface="Arial"/>
                <a:cs typeface="Arial"/>
                <a:sym typeface="Arial"/>
              </a:rPr>
              <a:t>A PROJECT ON </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r>
              <a:rPr lang="en-GB" sz="2100" b="1" i="0" u="none" strike="noStrike" cap="none">
                <a:solidFill>
                  <a:srgbClr val="000000"/>
                </a:solidFill>
                <a:latin typeface="Arial"/>
                <a:ea typeface="Arial"/>
                <a:cs typeface="Arial"/>
                <a:sym typeface="Arial"/>
              </a:rPr>
              <a:t>                           FORECASTING STOCK PRICE USING </a:t>
            </a:r>
            <a:endParaRPr sz="21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r>
              <a:rPr lang="en-GB" sz="2100" b="1" i="0" u="none" strike="noStrike" cap="none">
                <a:solidFill>
                  <a:srgbClr val="000000"/>
                </a:solidFill>
                <a:latin typeface="Arial"/>
                <a:ea typeface="Arial"/>
                <a:cs typeface="Arial"/>
                <a:sym typeface="Arial"/>
              </a:rPr>
              <a:t>                              ARTIFICIAL NEURAL  NETWORK</a:t>
            </a:r>
            <a:r>
              <a:rPr lang="en-GB" sz="2200" b="1" i="0" u="none" strike="noStrike" cap="none">
                <a:solidFill>
                  <a:srgbClr val="000000"/>
                </a:solidFill>
                <a:latin typeface="Arial"/>
                <a:ea typeface="Arial"/>
                <a:cs typeface="Arial"/>
                <a:sym typeface="Arial"/>
              </a:rPr>
              <a:t>S</a:t>
            </a:r>
            <a:endParaRPr sz="2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a:solidFill>
                <a:srgbClr val="000000"/>
              </a:solidFill>
              <a:latin typeface="Arial"/>
              <a:ea typeface="Arial"/>
              <a:cs typeface="Arial"/>
              <a:sym typeface="Arial"/>
            </a:endParaRPr>
          </a:p>
          <a:p>
            <a:pPr marL="2743200" marR="0" lvl="0" indent="457200" algn="l" rtl="0">
              <a:lnSpc>
                <a:spcPct val="100000"/>
              </a:lnSpc>
              <a:spcBef>
                <a:spcPts val="0"/>
              </a:spcBef>
              <a:spcAft>
                <a:spcPts val="0"/>
              </a:spcAft>
              <a:buClr>
                <a:srgbClr val="000000"/>
              </a:buClr>
              <a:buSzPts val="1500"/>
              <a:buFont typeface="Arial"/>
              <a:buNone/>
            </a:pPr>
            <a:r>
              <a:rPr lang="en-GB" sz="1500" b="0" i="0" u="none" strike="noStrike" cap="none">
                <a:solidFill>
                  <a:srgbClr val="000000"/>
                </a:solidFill>
                <a:latin typeface="Arial"/>
                <a:ea typeface="Arial"/>
                <a:cs typeface="Arial"/>
                <a:sym typeface="Arial"/>
              </a:rPr>
              <a:t>         Submitted by </a:t>
            </a:r>
            <a:endParaRPr sz="1500" b="0" i="0" u="none" strike="noStrike" cap="none">
              <a:solidFill>
                <a:srgbClr val="000000"/>
              </a:solidFill>
              <a:latin typeface="Arial"/>
              <a:ea typeface="Arial"/>
              <a:cs typeface="Arial"/>
              <a:sym typeface="Arial"/>
            </a:endParaRPr>
          </a:p>
          <a:p>
            <a:pPr marL="1828800" marR="0" lvl="0" indent="457200" algn="l" rtl="0">
              <a:lnSpc>
                <a:spcPct val="100000"/>
              </a:lnSpc>
              <a:spcBef>
                <a:spcPts val="0"/>
              </a:spcBef>
              <a:spcAft>
                <a:spcPts val="0"/>
              </a:spcAft>
              <a:buClr>
                <a:schemeClr val="dk1"/>
              </a:buClr>
              <a:buSzPts val="1700"/>
              <a:buFont typeface="Arial"/>
              <a:buNone/>
            </a:pPr>
            <a:endParaRPr sz="1700" b="0" i="0" u="none" strike="noStrike" cap="none">
              <a:solidFill>
                <a:schemeClr val="dk1"/>
              </a:solidFill>
              <a:latin typeface="Arial"/>
              <a:ea typeface="Arial"/>
              <a:cs typeface="Arial"/>
              <a:sym typeface="Arial"/>
            </a:endParaRPr>
          </a:p>
          <a:p>
            <a:pPr marL="2286000" marR="0" lvl="0" indent="0" algn="l" rtl="0">
              <a:lnSpc>
                <a:spcPct val="100000"/>
              </a:lnSpc>
              <a:spcBef>
                <a:spcPts val="0"/>
              </a:spcBef>
              <a:spcAft>
                <a:spcPts val="0"/>
              </a:spcAft>
              <a:buClr>
                <a:schemeClr val="dk1"/>
              </a:buClr>
              <a:buSzPts val="1700"/>
              <a:buFont typeface="Arial"/>
              <a:buNone/>
            </a:pPr>
            <a:r>
              <a:rPr lang="en-GB" sz="1700" b="0" i="0" u="none" strike="noStrike" cap="none">
                <a:solidFill>
                  <a:schemeClr val="dk1"/>
                </a:solidFill>
                <a:latin typeface="Arial"/>
                <a:ea typeface="Arial"/>
                <a:cs typeface="Arial"/>
                <a:sym typeface="Arial"/>
              </a:rPr>
              <a:t>      BHARATH R                      [4VV17CS123]</a:t>
            </a:r>
            <a:endParaRPr sz="1700" b="0" i="0" u="none" strike="noStrike" cap="none">
              <a:solidFill>
                <a:schemeClr val="dk1"/>
              </a:solidFill>
              <a:latin typeface="Arial"/>
              <a:ea typeface="Arial"/>
              <a:cs typeface="Arial"/>
              <a:sym typeface="Arial"/>
            </a:endParaRPr>
          </a:p>
          <a:p>
            <a:pPr marL="1828800" marR="0" lvl="0" indent="457200" algn="l" rtl="0">
              <a:lnSpc>
                <a:spcPct val="100000"/>
              </a:lnSpc>
              <a:spcBef>
                <a:spcPts val="0"/>
              </a:spcBef>
              <a:spcAft>
                <a:spcPts val="0"/>
              </a:spcAft>
              <a:buClr>
                <a:schemeClr val="dk1"/>
              </a:buClr>
              <a:buSzPts val="1700"/>
              <a:buFont typeface="Arial"/>
              <a:buNone/>
            </a:pPr>
            <a:r>
              <a:rPr lang="en-GB" sz="1700" b="0" i="0" u="none" strike="noStrike" cap="none">
                <a:solidFill>
                  <a:schemeClr val="dk1"/>
                </a:solidFill>
                <a:latin typeface="Arial"/>
                <a:ea typeface="Arial"/>
                <a:cs typeface="Arial"/>
                <a:sym typeface="Arial"/>
              </a:rPr>
              <a:t>      SHANKARNARAYAN P     [4VV17CS085]</a:t>
            </a:r>
            <a:endParaRPr sz="1700" b="0" i="0" u="none" strike="noStrike" cap="none">
              <a:solidFill>
                <a:schemeClr val="dk1"/>
              </a:solidFill>
              <a:latin typeface="Arial"/>
              <a:ea typeface="Arial"/>
              <a:cs typeface="Arial"/>
              <a:sym typeface="Arial"/>
            </a:endParaRPr>
          </a:p>
          <a:p>
            <a:pPr marL="1828800" marR="0" lvl="0" indent="457200" algn="l" rtl="0">
              <a:lnSpc>
                <a:spcPct val="100000"/>
              </a:lnSpc>
              <a:spcBef>
                <a:spcPts val="0"/>
              </a:spcBef>
              <a:spcAft>
                <a:spcPts val="0"/>
              </a:spcAft>
              <a:buClr>
                <a:schemeClr val="dk1"/>
              </a:buClr>
              <a:buSzPts val="1100"/>
              <a:buFont typeface="Arial"/>
              <a:buNone/>
            </a:pPr>
            <a:r>
              <a:rPr lang="en-GB" sz="1700" b="0" i="0" u="none" strike="noStrike" cap="none">
                <a:solidFill>
                  <a:schemeClr val="dk1"/>
                </a:solidFill>
                <a:latin typeface="Arial"/>
                <a:ea typeface="Arial"/>
                <a:cs typeface="Arial"/>
                <a:sym typeface="Arial"/>
              </a:rPr>
              <a:t>      SHRINIVAS B BHAVIHAL  [4VV17CS122] </a:t>
            </a:r>
            <a:endParaRPr sz="1700" b="0" i="0" u="none" strike="noStrike" cap="none">
              <a:solidFill>
                <a:srgbClr val="000000"/>
              </a:solidFill>
              <a:latin typeface="Arial"/>
              <a:ea typeface="Arial"/>
              <a:cs typeface="Arial"/>
              <a:sym typeface="Arial"/>
            </a:endParaRPr>
          </a:p>
          <a:p>
            <a:pPr marL="1828800" marR="0" lvl="0" indent="45720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Arial"/>
                <a:ea typeface="Arial"/>
                <a:cs typeface="Arial"/>
                <a:sym typeface="Arial"/>
              </a:rPr>
              <a:t>      </a:t>
            </a:r>
            <a:endParaRPr sz="1700" b="0" i="0" u="none" strike="noStrike" cap="none">
              <a:solidFill>
                <a:srgbClr val="000000"/>
              </a:solidFill>
              <a:latin typeface="Arial"/>
              <a:ea typeface="Arial"/>
              <a:cs typeface="Arial"/>
              <a:sym typeface="Arial"/>
            </a:endParaRPr>
          </a:p>
          <a:p>
            <a:pPr marL="2286000" marR="0" lvl="0" indent="45720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Arial"/>
                <a:ea typeface="Arial"/>
                <a:cs typeface="Arial"/>
                <a:sym typeface="Arial"/>
              </a:rPr>
              <a:t>          </a:t>
            </a:r>
            <a:r>
              <a:rPr lang="en-GB" sz="1500" b="0" i="0" u="none" strike="noStrike" cap="none">
                <a:solidFill>
                  <a:srgbClr val="000000"/>
                </a:solidFill>
                <a:latin typeface="Arial"/>
                <a:ea typeface="Arial"/>
                <a:cs typeface="Arial"/>
                <a:sym typeface="Arial"/>
              </a:rPr>
              <a:t>Under the Guidance of </a:t>
            </a:r>
            <a:endParaRPr sz="1500" b="0" i="0" u="none" strike="noStrike" cap="none">
              <a:solidFill>
                <a:srgbClr val="000000"/>
              </a:solidFill>
              <a:latin typeface="Arial"/>
              <a:ea typeface="Arial"/>
              <a:cs typeface="Arial"/>
              <a:sym typeface="Arial"/>
            </a:endParaRPr>
          </a:p>
          <a:p>
            <a:pPr marL="2286000" marR="0" lvl="0" indent="45720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a:p>
            <a:pPr marL="2286000" marR="0" lvl="0" indent="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Arial"/>
                <a:ea typeface="Arial"/>
                <a:cs typeface="Arial"/>
                <a:sym typeface="Arial"/>
              </a:rPr>
              <a:t>         Dr.GURURAJ.H.L, Associate Professor, </a:t>
            </a:r>
            <a:endParaRPr sz="1700" b="0" i="0" u="none" strike="noStrike" cap="none">
              <a:solidFill>
                <a:srgbClr val="000000"/>
              </a:solidFill>
              <a:latin typeface="Arial"/>
              <a:ea typeface="Arial"/>
              <a:cs typeface="Arial"/>
              <a:sym typeface="Arial"/>
            </a:endParaRPr>
          </a:p>
          <a:p>
            <a:pPr marL="2286000" marR="0" lvl="0" indent="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Arial"/>
                <a:ea typeface="Arial"/>
                <a:cs typeface="Arial"/>
                <a:sym typeface="Arial"/>
              </a:rPr>
              <a:t>   Prof.SUNIL KUMAR.B.R ,Assistant professor </a:t>
            </a:r>
            <a:endParaRPr sz="1700" b="0" i="0" u="none" strike="noStrike" cap="none">
              <a:solidFill>
                <a:srgbClr val="000000"/>
              </a:solidFill>
              <a:latin typeface="Arial"/>
              <a:ea typeface="Arial"/>
              <a:cs typeface="Arial"/>
              <a:sym typeface="Arial"/>
            </a:endParaRPr>
          </a:p>
          <a:p>
            <a:pPr marL="914400" marR="0" lvl="0" indent="45720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Arial"/>
                <a:ea typeface="Arial"/>
                <a:cs typeface="Arial"/>
                <a:sym typeface="Arial"/>
              </a:rPr>
              <a:t>Department of Computer Science &amp; Engineering VVCE, Mysore.</a:t>
            </a:r>
            <a:endParaRPr sz="1000" b="0" i="0" u="none" strike="noStrike" cap="none">
              <a:solidFill>
                <a:srgbClr val="000000"/>
              </a:solidFill>
              <a:latin typeface="Arial"/>
              <a:ea typeface="Arial"/>
              <a:cs typeface="Arial"/>
              <a:sym typeface="Arial"/>
            </a:endParaRPr>
          </a:p>
        </p:txBody>
      </p:sp>
      <p:sp>
        <p:nvSpPr>
          <p:cNvPr id="56" name="Google Shape;5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r>
              <a:rPr lang="en-GB"/>
              <a:t>1</a:t>
            </a:r>
            <a:endParaRPr/>
          </a:p>
        </p:txBody>
      </p:sp>
      <p:pic>
        <p:nvPicPr>
          <p:cNvPr id="57" name="Google Shape;57;p1"/>
          <p:cNvPicPr preferRelativeResize="0"/>
          <p:nvPr/>
        </p:nvPicPr>
        <p:blipFill rotWithShape="1">
          <a:blip r:embed="rId3">
            <a:alphaModFix/>
          </a:blip>
          <a:srcRect/>
          <a:stretch/>
        </p:blipFill>
        <p:spPr>
          <a:xfrm>
            <a:off x="7668800" y="76200"/>
            <a:ext cx="1352350" cy="1352350"/>
          </a:xfrm>
          <a:prstGeom prst="rect">
            <a:avLst/>
          </a:prstGeom>
          <a:noFill/>
          <a:ln>
            <a:noFill/>
          </a:ln>
        </p:spPr>
      </p:pic>
      <p:sp>
        <p:nvSpPr>
          <p:cNvPr id="58" name="Google Shape;58;p1"/>
          <p:cNvSpPr txBox="1"/>
          <p:nvPr/>
        </p:nvSpPr>
        <p:spPr>
          <a:xfrm>
            <a:off x="-6650" y="4864900"/>
            <a:ext cx="915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dirty="0" smtClean="0"/>
              <a:t>10-08</a:t>
            </a:r>
            <a:r>
              <a:rPr lang="en-GB" sz="1000" b="0" i="0" u="none" strike="noStrike" cap="none" dirty="0" smtClean="0">
                <a:solidFill>
                  <a:srgbClr val="000000"/>
                </a:solidFill>
                <a:latin typeface="Arial"/>
                <a:ea typeface="Arial"/>
                <a:cs typeface="Arial"/>
                <a:sym typeface="Arial"/>
              </a:rPr>
              <a:t>-2021</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GB"/>
              <a:t>METHODOLOGY</a:t>
            </a:r>
            <a:endParaRPr/>
          </a:p>
        </p:txBody>
      </p:sp>
      <p:sp>
        <p:nvSpPr>
          <p:cNvPr id="127" name="Google Shape;127;p12"/>
          <p:cNvSpPr txBox="1">
            <a:spLocks noGrp="1"/>
          </p:cNvSpPr>
          <p:nvPr>
            <p:ph type="body" idx="1"/>
          </p:nvPr>
        </p:nvSpPr>
        <p:spPr>
          <a:xfrm>
            <a:off x="311700" y="1152475"/>
            <a:ext cx="8520600" cy="3669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solidFill>
                  <a:schemeClr val="dk1"/>
                </a:solidFill>
              </a:rPr>
              <a:t>Different kinds of neural networks may be advanced via the mixture of different factors like community topology, schooling technique and so on. For this test, we have had been given have been given were given taken into consideration Artificial Neural Network and Long Short-Term Memory. </a:t>
            </a:r>
            <a:endParaRPr>
              <a:solidFill>
                <a:schemeClr val="dk1"/>
              </a:solidFill>
            </a:endParaRPr>
          </a:p>
          <a:p>
            <a:pPr marL="0" lvl="0" indent="0" algn="l" rtl="0">
              <a:lnSpc>
                <a:spcPct val="115000"/>
              </a:lnSpc>
              <a:spcBef>
                <a:spcPts val="1200"/>
              </a:spcBef>
              <a:spcAft>
                <a:spcPts val="0"/>
              </a:spcAft>
              <a:buSzPts val="1800"/>
              <a:buNone/>
            </a:pPr>
            <a:endParaRPr>
              <a:solidFill>
                <a:schemeClr val="dk1"/>
              </a:solidFill>
            </a:endParaRPr>
          </a:p>
          <a:p>
            <a:pPr marL="0" lvl="0" indent="0" algn="l" rtl="0">
              <a:lnSpc>
                <a:spcPct val="115000"/>
              </a:lnSpc>
              <a:spcBef>
                <a:spcPts val="1200"/>
              </a:spcBef>
              <a:spcAft>
                <a:spcPts val="0"/>
              </a:spcAft>
              <a:buSzPts val="1800"/>
              <a:buNone/>
            </a:pPr>
            <a:r>
              <a:rPr lang="en-GB">
                <a:solidFill>
                  <a:schemeClr val="dk1"/>
                </a:solidFill>
              </a:rPr>
              <a:t>Stage 1: Raw Data: In this stage, the historical stock data is agitated from https://www.quandl.com/data/NSE, and this historical data is utilized for the prediction of future stock prices. </a:t>
            </a:r>
            <a:endParaRPr>
              <a:solidFill>
                <a:schemeClr val="dk1"/>
              </a:solidFill>
            </a:endParaRPr>
          </a:p>
          <a:p>
            <a:pPr marL="0" lvl="0" indent="0" algn="l" rtl="0">
              <a:lnSpc>
                <a:spcPct val="115000"/>
              </a:lnSpc>
              <a:spcBef>
                <a:spcPts val="1200"/>
              </a:spcBef>
              <a:spcAft>
                <a:spcPts val="1200"/>
              </a:spcAft>
              <a:buSzPts val="1800"/>
              <a:buNone/>
            </a:pPr>
            <a:endParaRPr>
              <a:solidFill>
                <a:schemeClr val="dk1"/>
              </a:solidFill>
            </a:endParaRPr>
          </a:p>
        </p:txBody>
      </p:sp>
      <p:sp>
        <p:nvSpPr>
          <p:cNvPr id="128" name="Google Shape;12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3"/>
          <p:cNvSpPr txBox="1">
            <a:spLocks noGrp="1"/>
          </p:cNvSpPr>
          <p:nvPr>
            <p:ph type="body" idx="1"/>
          </p:nvPr>
        </p:nvSpPr>
        <p:spPr>
          <a:xfrm>
            <a:off x="311700" y="214325"/>
            <a:ext cx="8520600" cy="46719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GB">
                <a:solidFill>
                  <a:schemeClr val="dk1"/>
                </a:solidFill>
              </a:rPr>
              <a:t>Stage 2: Data Pre-processing: The pre-processing step includes  </a:t>
            </a:r>
            <a:endParaRPr>
              <a:solidFill>
                <a:schemeClr val="dk1"/>
              </a:solidFill>
            </a:endParaRPr>
          </a:p>
          <a:p>
            <a:pPr marL="0" lvl="0" indent="0" algn="l" rtl="0">
              <a:lnSpc>
                <a:spcPct val="115000"/>
              </a:lnSpc>
              <a:spcBef>
                <a:spcPts val="1200"/>
              </a:spcBef>
              <a:spcAft>
                <a:spcPts val="0"/>
              </a:spcAft>
              <a:buSzPts val="1800"/>
              <a:buNone/>
            </a:pPr>
            <a:r>
              <a:rPr lang="en-GB">
                <a:solidFill>
                  <a:schemeClr val="dk1"/>
                </a:solidFill>
              </a:rPr>
              <a:t>Data discretization: Part of data reduction but with particular importance, especially for numerical data.  </a:t>
            </a:r>
            <a:endParaRPr>
              <a:solidFill>
                <a:schemeClr val="dk1"/>
              </a:solidFill>
            </a:endParaRPr>
          </a:p>
          <a:p>
            <a:pPr marL="457200" lvl="0" indent="-342900" algn="l" rtl="0">
              <a:lnSpc>
                <a:spcPct val="115000"/>
              </a:lnSpc>
              <a:spcBef>
                <a:spcPts val="1200"/>
              </a:spcBef>
              <a:spcAft>
                <a:spcPts val="0"/>
              </a:spcAft>
              <a:buClr>
                <a:schemeClr val="dk1"/>
              </a:buClr>
              <a:buSzPts val="1800"/>
              <a:buChar char="●"/>
            </a:pPr>
            <a:r>
              <a:rPr lang="en-GB">
                <a:solidFill>
                  <a:schemeClr val="dk1"/>
                </a:solidFill>
              </a:rPr>
              <a:t>Data transformation: Normalization.  </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GB">
                <a:solidFill>
                  <a:schemeClr val="dk1"/>
                </a:solidFill>
              </a:rPr>
              <a:t>Data cleaning: Fill in missing null values.  </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GB">
                <a:solidFill>
                  <a:schemeClr val="dk1"/>
                </a:solidFill>
              </a:rPr>
              <a:t>Data integration: Integration of data files. </a:t>
            </a:r>
            <a:endParaRPr>
              <a:solidFill>
                <a:schemeClr val="dk1"/>
              </a:solidFill>
            </a:endParaRPr>
          </a:p>
          <a:p>
            <a:pPr marL="0" lvl="0" indent="0" algn="l" rtl="0">
              <a:lnSpc>
                <a:spcPct val="115000"/>
              </a:lnSpc>
              <a:spcBef>
                <a:spcPts val="1200"/>
              </a:spcBef>
              <a:spcAft>
                <a:spcPts val="0"/>
              </a:spcAft>
              <a:buSzPts val="1800"/>
              <a:buNone/>
            </a:pPr>
            <a:r>
              <a:rPr lang="en-GB">
                <a:solidFill>
                  <a:schemeClr val="dk1"/>
                </a:solidFill>
              </a:rPr>
              <a:t>After the dataset is converted into a pure dataset, the dataset is separated into training and testing sets so as to assess. Here, the training values are taken as the more up to date values. Testing data is kept as 5% to 10% of the total dataset.</a:t>
            </a:r>
            <a:endParaRPr>
              <a:solidFill>
                <a:schemeClr val="dk1"/>
              </a:solidFill>
            </a:endParaRPr>
          </a:p>
          <a:p>
            <a:pPr marL="0" lvl="0" indent="0" algn="l" rtl="0">
              <a:lnSpc>
                <a:spcPct val="115000"/>
              </a:lnSpc>
              <a:spcBef>
                <a:spcPts val="1200"/>
              </a:spcBef>
              <a:spcAft>
                <a:spcPts val="1200"/>
              </a:spcAft>
              <a:buSzPts val="1800"/>
              <a:buNone/>
            </a:pPr>
            <a:r>
              <a:rPr lang="en-GB">
                <a:solidFill>
                  <a:schemeClr val="dk1"/>
                </a:solidFill>
              </a:rPr>
              <a:t>Stage 3: Feature Extraction: In this layer, only the features which are to be fed to the neural network are chosen. We will choose the feature from Date, open, high, low, close, and volume. </a:t>
            </a:r>
            <a:endParaRPr>
              <a:solidFill>
                <a:schemeClr val="dk1"/>
              </a:solidFill>
            </a:endParaRPr>
          </a:p>
        </p:txBody>
      </p:sp>
      <p:sp>
        <p:nvSpPr>
          <p:cNvPr id="134" name="Google Shape;13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body" idx="1"/>
          </p:nvPr>
        </p:nvSpPr>
        <p:spPr>
          <a:xfrm>
            <a:off x="311700" y="192875"/>
            <a:ext cx="8520600" cy="4376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solidFill>
                  <a:schemeClr val="dk1"/>
                </a:solidFill>
              </a:rPr>
              <a:t>Stage 4: Training Neural Network: In this stage, the data is fed to the neural network and trained for prediction assigning random biases and weights. Our LSTM model is composed of a sequential input layer followed by 2 LSTM layers and a dense layer with ReLU activation and then finally a dense output layer with a linear activation function. </a:t>
            </a:r>
            <a:endParaRPr>
              <a:solidFill>
                <a:schemeClr val="dk1"/>
              </a:solidFill>
            </a:endParaRPr>
          </a:p>
          <a:p>
            <a:pPr marL="0" lvl="0" indent="0" algn="l" rtl="0">
              <a:lnSpc>
                <a:spcPct val="115000"/>
              </a:lnSpc>
              <a:spcBef>
                <a:spcPts val="1200"/>
              </a:spcBef>
              <a:spcAft>
                <a:spcPts val="0"/>
              </a:spcAft>
              <a:buSzPts val="1800"/>
              <a:buNone/>
            </a:pPr>
            <a:endParaRPr>
              <a:solidFill>
                <a:schemeClr val="dk1"/>
              </a:solidFill>
            </a:endParaRPr>
          </a:p>
          <a:p>
            <a:pPr marL="0" lvl="0" indent="0" algn="l" rtl="0">
              <a:lnSpc>
                <a:spcPct val="115000"/>
              </a:lnSpc>
              <a:spcBef>
                <a:spcPts val="1200"/>
              </a:spcBef>
              <a:spcAft>
                <a:spcPts val="1200"/>
              </a:spcAft>
              <a:buSzPts val="1800"/>
              <a:buNone/>
            </a:pPr>
            <a:r>
              <a:rPr lang="en-GB">
                <a:solidFill>
                  <a:schemeClr val="dk1"/>
                </a:solidFill>
              </a:rPr>
              <a:t>Stage5: Output Generation: In this layer, the output value is shown by the output layer of the ANN, and it is compared with the target value. After the comparison, the error or the difference between the target and derived output which adjusts the weights and the biases of the network. </a:t>
            </a:r>
            <a:endParaRPr>
              <a:solidFill>
                <a:schemeClr val="dk1"/>
              </a:solidFill>
            </a:endParaRPr>
          </a:p>
        </p:txBody>
      </p:sp>
      <p:sp>
        <p:nvSpPr>
          <p:cNvPr id="140" name="Google Shape;14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311700" y="107150"/>
            <a:ext cx="8520600" cy="51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500"/>
              <a:t>SYSTEM REQUIREMENTS</a:t>
            </a:r>
            <a:endParaRPr sz="2500"/>
          </a:p>
        </p:txBody>
      </p:sp>
      <p:sp>
        <p:nvSpPr>
          <p:cNvPr id="146" name="Google Shape;146;p15"/>
          <p:cNvSpPr txBox="1">
            <a:spLocks noGrp="1"/>
          </p:cNvSpPr>
          <p:nvPr>
            <p:ph type="body" idx="1"/>
          </p:nvPr>
        </p:nvSpPr>
        <p:spPr>
          <a:xfrm>
            <a:off x="90550" y="621650"/>
            <a:ext cx="8742000" cy="452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Clr>
                <a:schemeClr val="dk1"/>
              </a:buClr>
              <a:buSzPts val="770"/>
              <a:buFont typeface="Arial"/>
              <a:buNone/>
            </a:pPr>
            <a:r>
              <a:rPr lang="en-GB" b="1">
                <a:solidFill>
                  <a:schemeClr val="dk1"/>
                </a:solidFill>
                <a:highlight>
                  <a:srgbClr val="FFFFFF"/>
                </a:highlight>
                <a:latin typeface="Times New Roman"/>
                <a:ea typeface="Times New Roman"/>
                <a:cs typeface="Times New Roman"/>
                <a:sym typeface="Times New Roman"/>
              </a:rPr>
              <a:t>Minimum Hardware Requirements</a:t>
            </a:r>
            <a:endParaRPr b="1">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770"/>
              <a:buFont typeface="Arial"/>
              <a:buNone/>
            </a:pPr>
            <a:r>
              <a:rPr lang="en-GB">
                <a:solidFill>
                  <a:schemeClr val="dk1"/>
                </a:solidFill>
                <a:highlight>
                  <a:srgbClr val="FFFFFF"/>
                </a:highlight>
                <a:latin typeface="Times New Roman"/>
                <a:ea typeface="Times New Roman"/>
                <a:cs typeface="Times New Roman"/>
                <a:sym typeface="Times New Roman"/>
              </a:rPr>
              <a:t>•    	Processor          	:     	Intel i5 2.53GHz</a:t>
            </a:r>
            <a:endParaRPr>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770"/>
              <a:buFont typeface="Arial"/>
              <a:buNone/>
            </a:pPr>
            <a:r>
              <a:rPr lang="en-GB">
                <a:solidFill>
                  <a:schemeClr val="dk1"/>
                </a:solidFill>
                <a:highlight>
                  <a:srgbClr val="FFFFFF"/>
                </a:highlight>
                <a:latin typeface="Times New Roman"/>
                <a:ea typeface="Times New Roman"/>
                <a:cs typeface="Times New Roman"/>
                <a:sym typeface="Times New Roman"/>
              </a:rPr>
              <a:t>•    	Hard Disk         	:     	30GB</a:t>
            </a:r>
            <a:endParaRPr>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770"/>
              <a:buFont typeface="Arial"/>
              <a:buNone/>
            </a:pPr>
            <a:r>
              <a:rPr lang="en-GB">
                <a:solidFill>
                  <a:schemeClr val="dk1"/>
                </a:solidFill>
                <a:highlight>
                  <a:srgbClr val="FFFFFF"/>
                </a:highlight>
                <a:latin typeface="Times New Roman"/>
                <a:ea typeface="Times New Roman"/>
                <a:cs typeface="Times New Roman"/>
                <a:sym typeface="Times New Roman"/>
              </a:rPr>
              <a:t>•    	Ram                  	:     	4 GB or above</a:t>
            </a:r>
            <a:endParaRPr b="1">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770"/>
              <a:buFont typeface="Arial"/>
              <a:buNone/>
            </a:pPr>
            <a:r>
              <a:rPr lang="en-GB" b="1">
                <a:solidFill>
                  <a:schemeClr val="dk1"/>
                </a:solidFill>
                <a:highlight>
                  <a:srgbClr val="FFFFFF"/>
                </a:highlight>
                <a:latin typeface="Times New Roman"/>
                <a:ea typeface="Times New Roman"/>
                <a:cs typeface="Times New Roman"/>
                <a:sym typeface="Times New Roman"/>
              </a:rPr>
              <a:t>Software Requirements</a:t>
            </a:r>
            <a:endParaRPr b="1">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770"/>
              <a:buFont typeface="Arial"/>
              <a:buNone/>
            </a:pPr>
            <a:r>
              <a:rPr lang="en-GB">
                <a:solidFill>
                  <a:schemeClr val="dk1"/>
                </a:solidFill>
                <a:highlight>
                  <a:srgbClr val="FFFFFF"/>
                </a:highlight>
                <a:latin typeface="Times New Roman"/>
                <a:ea typeface="Times New Roman"/>
                <a:cs typeface="Times New Roman"/>
                <a:sym typeface="Times New Roman"/>
              </a:rPr>
              <a:t>•    	Operating system   :     	Windows 7 and above</a:t>
            </a:r>
            <a:endParaRPr>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770"/>
              <a:buFont typeface="Arial"/>
              <a:buNone/>
            </a:pPr>
            <a:r>
              <a:rPr lang="en-GB">
                <a:solidFill>
                  <a:schemeClr val="dk1"/>
                </a:solidFill>
                <a:highlight>
                  <a:srgbClr val="FFFFFF"/>
                </a:highlight>
                <a:latin typeface="Times New Roman"/>
                <a:ea typeface="Times New Roman"/>
                <a:cs typeface="Times New Roman"/>
                <a:sym typeface="Times New Roman"/>
              </a:rPr>
              <a:t>•    	Coding Language  :     	Python</a:t>
            </a:r>
            <a:endParaRPr>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770"/>
              <a:buFont typeface="Arial"/>
              <a:buNone/>
            </a:pPr>
            <a:r>
              <a:rPr lang="en-GB">
                <a:solidFill>
                  <a:schemeClr val="dk1"/>
                </a:solidFill>
                <a:highlight>
                  <a:srgbClr val="FFFFFF"/>
                </a:highlight>
                <a:latin typeface="Times New Roman"/>
                <a:ea typeface="Times New Roman"/>
                <a:cs typeface="Times New Roman"/>
                <a:sym typeface="Times New Roman"/>
              </a:rPr>
              <a:t>•    	Frontend 	      	:     	Flask(HTML5, CSS3, Jquery, Bootstrap)</a:t>
            </a:r>
            <a:endParaRPr>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770"/>
              <a:buFont typeface="Arial"/>
              <a:buNone/>
            </a:pPr>
            <a:r>
              <a:rPr lang="en-GB">
                <a:solidFill>
                  <a:schemeClr val="dk1"/>
                </a:solidFill>
                <a:highlight>
                  <a:srgbClr val="FFFFFF"/>
                </a:highlight>
                <a:latin typeface="Times New Roman"/>
                <a:ea typeface="Times New Roman"/>
                <a:cs typeface="Times New Roman"/>
                <a:sym typeface="Times New Roman"/>
              </a:rPr>
              <a:t>•    	Version   	      	:     	3.7 &amp; above</a:t>
            </a:r>
            <a:endParaRPr>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770"/>
              <a:buFont typeface="Arial"/>
              <a:buNone/>
            </a:pPr>
            <a:r>
              <a:rPr lang="en-GB">
                <a:solidFill>
                  <a:schemeClr val="dk1"/>
                </a:solidFill>
                <a:highlight>
                  <a:srgbClr val="FFFFFF"/>
                </a:highlight>
                <a:latin typeface="Times New Roman"/>
                <a:ea typeface="Times New Roman"/>
                <a:cs typeface="Times New Roman"/>
                <a:sym typeface="Times New Roman"/>
              </a:rPr>
              <a:t>•    	IDE                  	:     	Pycharm/Visual Studio Code</a:t>
            </a:r>
            <a:endParaRPr>
              <a:solidFill>
                <a:schemeClr val="dk1"/>
              </a:solidFill>
              <a:highlight>
                <a:srgbClr val="FFFFFF"/>
              </a:highlight>
              <a:latin typeface="Times New Roman"/>
              <a:ea typeface="Times New Roman"/>
              <a:cs typeface="Times New Roman"/>
              <a:sym typeface="Times New Roman"/>
            </a:endParaRPr>
          </a:p>
        </p:txBody>
      </p:sp>
      <p:sp>
        <p:nvSpPr>
          <p:cNvPr id="147" name="Google Shape;14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13</a:t>
            </a:fld>
            <a:endParaRPr/>
          </a:p>
        </p:txBody>
      </p:sp>
      <p:sp>
        <p:nvSpPr>
          <p:cNvPr id="148" name="Google Shape;148;p15"/>
          <p:cNvSpPr txBox="1"/>
          <p:nvPr/>
        </p:nvSpPr>
        <p:spPr>
          <a:xfrm>
            <a:off x="0" y="488055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500"/>
              <a:t>DESIGN DIAGRAM</a:t>
            </a:r>
            <a:endParaRPr sz="2500"/>
          </a:p>
        </p:txBody>
      </p:sp>
      <p:pic>
        <p:nvPicPr>
          <p:cNvPr id="154" name="Google Shape;154;p16"/>
          <p:cNvPicPr preferRelativeResize="0"/>
          <p:nvPr/>
        </p:nvPicPr>
        <p:blipFill rotWithShape="1">
          <a:blip r:embed="rId3">
            <a:alphaModFix/>
          </a:blip>
          <a:srcRect/>
          <a:stretch/>
        </p:blipFill>
        <p:spPr>
          <a:xfrm>
            <a:off x="1036725" y="1350175"/>
            <a:ext cx="7343425" cy="2719150"/>
          </a:xfrm>
          <a:prstGeom prst="rect">
            <a:avLst/>
          </a:prstGeom>
          <a:noFill/>
          <a:ln>
            <a:noFill/>
          </a:ln>
        </p:spPr>
      </p:pic>
      <p:sp>
        <p:nvSpPr>
          <p:cNvPr id="155" name="Google Shape;15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14</a:t>
            </a:fld>
            <a:endParaRPr/>
          </a:p>
        </p:txBody>
      </p:sp>
      <p:sp>
        <p:nvSpPr>
          <p:cNvPr id="156" name="Google Shape;156;p16"/>
          <p:cNvSpPr txBox="1"/>
          <p:nvPr/>
        </p:nvSpPr>
        <p:spPr>
          <a:xfrm>
            <a:off x="0" y="489105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311700" y="20310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500"/>
              <a:t>USE CASE DIAGRAM</a:t>
            </a:r>
            <a:endParaRPr sz="2500"/>
          </a:p>
        </p:txBody>
      </p:sp>
      <p:pic>
        <p:nvPicPr>
          <p:cNvPr id="162" name="Google Shape;162;p17"/>
          <p:cNvPicPr preferRelativeResize="0"/>
          <p:nvPr/>
        </p:nvPicPr>
        <p:blipFill rotWithShape="1">
          <a:blip r:embed="rId3">
            <a:alphaModFix/>
          </a:blip>
          <a:srcRect/>
          <a:stretch/>
        </p:blipFill>
        <p:spPr>
          <a:xfrm>
            <a:off x="3410700" y="931025"/>
            <a:ext cx="2322600" cy="3783850"/>
          </a:xfrm>
          <a:prstGeom prst="rect">
            <a:avLst/>
          </a:prstGeom>
          <a:noFill/>
          <a:ln>
            <a:noFill/>
          </a:ln>
        </p:spPr>
      </p:pic>
      <p:sp>
        <p:nvSpPr>
          <p:cNvPr id="163" name="Google Shape;16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15</a:t>
            </a:fld>
            <a:endParaRPr/>
          </a:p>
        </p:txBody>
      </p:sp>
      <p:sp>
        <p:nvSpPr>
          <p:cNvPr id="164" name="Google Shape;164;p17"/>
          <p:cNvSpPr txBox="1"/>
          <p:nvPr/>
        </p:nvSpPr>
        <p:spPr>
          <a:xfrm>
            <a:off x="0" y="4901575"/>
            <a:ext cx="3000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chemeClr val="dk1"/>
                </a:solidFill>
                <a:latin typeface="Arial"/>
                <a:ea typeface="Arial"/>
                <a:cs typeface="Arial"/>
                <a:sym typeface="Arial"/>
              </a:rPr>
              <a:t>19-05-2021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311700" y="828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t>TEST CASES</a:t>
            </a:r>
            <a:endParaRPr/>
          </a:p>
          <a:p>
            <a:pPr marL="0" lvl="0" indent="0" algn="ctr" rtl="0">
              <a:lnSpc>
                <a:spcPct val="100000"/>
              </a:lnSpc>
              <a:spcBef>
                <a:spcPts val="0"/>
              </a:spcBef>
              <a:spcAft>
                <a:spcPts val="0"/>
              </a:spcAft>
              <a:buClr>
                <a:schemeClr val="dk1"/>
              </a:buClr>
              <a:buSzPts val="1100"/>
              <a:buFont typeface="Arial"/>
              <a:buNone/>
            </a:pPr>
            <a:endParaRPr/>
          </a:p>
          <a:p>
            <a:pPr marL="0" lvl="0" indent="0" algn="ctr" rtl="0">
              <a:lnSpc>
                <a:spcPct val="100000"/>
              </a:lnSpc>
              <a:spcBef>
                <a:spcPts val="0"/>
              </a:spcBef>
              <a:spcAft>
                <a:spcPts val="0"/>
              </a:spcAft>
              <a:buSzPts val="2800"/>
              <a:buNone/>
            </a:pPr>
            <a:endParaRPr sz="3000"/>
          </a:p>
        </p:txBody>
      </p:sp>
      <p:sp>
        <p:nvSpPr>
          <p:cNvPr id="170" name="Google Shape;170;p18"/>
          <p:cNvSpPr txBox="1">
            <a:spLocks noGrp="1"/>
          </p:cNvSpPr>
          <p:nvPr>
            <p:ph type="body" idx="1"/>
          </p:nvPr>
        </p:nvSpPr>
        <p:spPr>
          <a:xfrm>
            <a:off x="311700" y="921550"/>
            <a:ext cx="8520600" cy="413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solidFill>
                  <a:schemeClr val="dk1"/>
                </a:solidFill>
              </a:rPr>
              <a:t>UNIT TEST CASES</a:t>
            </a:r>
            <a:endParaRPr>
              <a:solidFill>
                <a:schemeClr val="dk1"/>
              </a:solidFill>
            </a:endParaRPr>
          </a:p>
          <a:p>
            <a:pPr marL="0" lvl="0" indent="0" algn="l" rtl="0">
              <a:lnSpc>
                <a:spcPct val="115000"/>
              </a:lnSpc>
              <a:spcBef>
                <a:spcPts val="1200"/>
              </a:spcBef>
              <a:spcAft>
                <a:spcPts val="1200"/>
              </a:spcAft>
              <a:buSzPts val="1800"/>
              <a:buNone/>
            </a:pPr>
            <a:endParaRPr>
              <a:solidFill>
                <a:schemeClr val="dk1"/>
              </a:solidFill>
            </a:endParaRPr>
          </a:p>
        </p:txBody>
      </p:sp>
      <p:sp>
        <p:nvSpPr>
          <p:cNvPr id="171" name="Google Shape;17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16</a:t>
            </a:fld>
            <a:endParaRPr/>
          </a:p>
        </p:txBody>
      </p:sp>
      <p:graphicFrame>
        <p:nvGraphicFramePr>
          <p:cNvPr id="172" name="Google Shape;172;p18"/>
          <p:cNvGraphicFramePr/>
          <p:nvPr/>
        </p:nvGraphicFramePr>
        <p:xfrm>
          <a:off x="561400" y="1610950"/>
          <a:ext cx="8031900" cy="3336725"/>
        </p:xfrm>
        <a:graphic>
          <a:graphicData uri="http://schemas.openxmlformats.org/drawingml/2006/table">
            <a:tbl>
              <a:tblPr>
                <a:noFill/>
                <a:tableStyleId>{ABAEC06F-1A62-4508-B421-34B346466E3E}</a:tableStyleId>
              </a:tblPr>
              <a:tblGrid>
                <a:gridCol w="2007975"/>
                <a:gridCol w="2007975"/>
                <a:gridCol w="2007975"/>
                <a:gridCol w="2007975"/>
              </a:tblGrid>
              <a:tr h="474225">
                <a:tc>
                  <a:txBody>
                    <a:bodyPr/>
                    <a:lstStyle/>
                    <a:p>
                      <a:pPr marL="0" marR="0" lvl="0" indent="0" algn="l" rtl="0">
                        <a:lnSpc>
                          <a:spcPct val="100000"/>
                        </a:lnSpc>
                        <a:spcBef>
                          <a:spcPts val="0"/>
                        </a:spcBef>
                        <a:spcAft>
                          <a:spcPts val="0"/>
                        </a:spcAft>
                        <a:buClr>
                          <a:srgbClr val="000000"/>
                        </a:buClr>
                        <a:buSzPts val="1200"/>
                        <a:buFont typeface="Arial"/>
                        <a:buNone/>
                      </a:pPr>
                      <a:r>
                        <a:rPr lang="en-GB" sz="1200" b="1" u="none" strike="noStrike" cap="none">
                          <a:solidFill>
                            <a:schemeClr val="dk1"/>
                          </a:solidFill>
                          <a:latin typeface="Times New Roman"/>
                          <a:ea typeface="Times New Roman"/>
                          <a:cs typeface="Times New Roman"/>
                          <a:sym typeface="Times New Roman"/>
                        </a:rPr>
                        <a:t>Te</a:t>
                      </a:r>
                      <a:r>
                        <a:rPr lang="en-GB" sz="1200" u="none" strike="noStrike" cap="none">
                          <a:solidFill>
                            <a:schemeClr val="dk1"/>
                          </a:solidFill>
                          <a:latin typeface="Times New Roman"/>
                          <a:ea typeface="Times New Roman"/>
                          <a:cs typeface="Times New Roman"/>
                          <a:sym typeface="Times New Roman"/>
                        </a:rPr>
                        <a:t>s</a:t>
                      </a:r>
                      <a:r>
                        <a:rPr lang="en-GB" sz="1200" b="1" u="none" strike="noStrike" cap="none">
                          <a:solidFill>
                            <a:schemeClr val="dk1"/>
                          </a:solidFill>
                          <a:latin typeface="Times New Roman"/>
                          <a:ea typeface="Times New Roman"/>
                          <a:cs typeface="Times New Roman"/>
                          <a:sym typeface="Times New Roman"/>
                        </a:rPr>
                        <a:t>t Ca</a:t>
                      </a:r>
                      <a:r>
                        <a:rPr lang="en-GB" sz="1200" u="none" strike="noStrike" cap="none">
                          <a:solidFill>
                            <a:schemeClr val="dk1"/>
                          </a:solidFill>
                          <a:latin typeface="Times New Roman"/>
                          <a:ea typeface="Times New Roman"/>
                          <a:cs typeface="Times New Roman"/>
                          <a:sym typeface="Times New Roman"/>
                        </a:rPr>
                        <a:t>s</a:t>
                      </a:r>
                      <a:r>
                        <a:rPr lang="en-GB" sz="1200" b="1" u="none" strike="noStrike" cap="none">
                          <a:solidFill>
                            <a:schemeClr val="dk1"/>
                          </a:solidFill>
                          <a:latin typeface="Times New Roman"/>
                          <a:ea typeface="Times New Roman"/>
                          <a:cs typeface="Times New Roman"/>
                          <a:sym typeface="Times New Roman"/>
                        </a:rPr>
                        <a:t>e Number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b="1" u="none" strike="noStrike" cap="none">
                          <a:solidFill>
                            <a:schemeClr val="dk1"/>
                          </a:solidFill>
                          <a:latin typeface="Times New Roman"/>
                          <a:ea typeface="Times New Roman"/>
                          <a:cs typeface="Times New Roman"/>
                          <a:sym typeface="Times New Roman"/>
                        </a:rPr>
                        <a:t>Te</a:t>
                      </a:r>
                      <a:r>
                        <a:rPr lang="en-GB" sz="1200" u="none" strike="noStrike" cap="none">
                          <a:solidFill>
                            <a:schemeClr val="dk1"/>
                          </a:solidFill>
                          <a:latin typeface="Times New Roman"/>
                          <a:ea typeface="Times New Roman"/>
                          <a:cs typeface="Times New Roman"/>
                          <a:sym typeface="Times New Roman"/>
                        </a:rPr>
                        <a:t>s</a:t>
                      </a:r>
                      <a:r>
                        <a:rPr lang="en-GB" sz="1200" b="1" u="none" strike="noStrike" cap="none">
                          <a:solidFill>
                            <a:schemeClr val="dk1"/>
                          </a:solidFill>
                          <a:latin typeface="Times New Roman"/>
                          <a:ea typeface="Times New Roman"/>
                          <a:cs typeface="Times New Roman"/>
                          <a:sym typeface="Times New Roman"/>
                        </a:rPr>
                        <a:t>ting </a:t>
                      </a:r>
                      <a:r>
                        <a:rPr lang="en-GB" sz="1200" u="none" strike="noStrike" cap="none">
                          <a:solidFill>
                            <a:schemeClr val="dk1"/>
                          </a:solidFill>
                          <a:latin typeface="Times New Roman"/>
                          <a:ea typeface="Times New Roman"/>
                          <a:cs typeface="Times New Roman"/>
                          <a:sym typeface="Times New Roman"/>
                        </a:rPr>
                        <a:t>S</a:t>
                      </a:r>
                      <a:r>
                        <a:rPr lang="en-GB" sz="1200" b="1" u="none" strike="noStrike" cap="none">
                          <a:solidFill>
                            <a:schemeClr val="dk1"/>
                          </a:solidFill>
                          <a:latin typeface="Times New Roman"/>
                          <a:ea typeface="Times New Roman"/>
                          <a:cs typeface="Times New Roman"/>
                          <a:sym typeface="Times New Roman"/>
                        </a:rPr>
                        <a:t>cenari</a:t>
                      </a:r>
                      <a:r>
                        <a:rPr lang="en-GB" sz="1000" b="1" u="none" strike="noStrike" cap="none">
                          <a:solidFill>
                            <a:schemeClr val="dk1"/>
                          </a:solidFill>
                          <a:latin typeface="Times New Roman"/>
                          <a:ea typeface="Times New Roman"/>
                          <a:cs typeface="Times New Roman"/>
                          <a:sym typeface="Times New Roman"/>
                        </a:rPr>
                        <a:t>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b="1" u="none" strike="noStrike" cap="none">
                          <a:solidFill>
                            <a:schemeClr val="dk1"/>
                          </a:solidFill>
                          <a:latin typeface="Times New Roman"/>
                          <a:ea typeface="Times New Roman"/>
                          <a:cs typeface="Times New Roman"/>
                          <a:sym typeface="Times New Roman"/>
                        </a:rPr>
                        <a:t>Expected re</a:t>
                      </a:r>
                      <a:r>
                        <a:rPr lang="en-GB" sz="1200" u="none" strike="noStrike" cap="none">
                          <a:solidFill>
                            <a:schemeClr val="dk1"/>
                          </a:solidFill>
                          <a:latin typeface="Times New Roman"/>
                          <a:ea typeface="Times New Roman"/>
                          <a:cs typeface="Times New Roman"/>
                          <a:sym typeface="Times New Roman"/>
                        </a:rPr>
                        <a:t>s</a:t>
                      </a:r>
                      <a:r>
                        <a:rPr lang="en-GB" sz="1200" b="1" u="none" strike="noStrike" cap="none">
                          <a:solidFill>
                            <a:schemeClr val="dk1"/>
                          </a:solidFill>
                          <a:latin typeface="Times New Roman"/>
                          <a:ea typeface="Times New Roman"/>
                          <a:cs typeface="Times New Roman"/>
                          <a:sym typeface="Times New Roman"/>
                        </a:rPr>
                        <a:t>ult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b="1" u="none" strike="noStrike" cap="none">
                          <a:solidFill>
                            <a:schemeClr val="dk1"/>
                          </a:solidFill>
                          <a:latin typeface="Times New Roman"/>
                          <a:ea typeface="Times New Roman"/>
                          <a:cs typeface="Times New Roman"/>
                          <a:sym typeface="Times New Roman"/>
                        </a:rPr>
                        <a:t>Re</a:t>
                      </a:r>
                      <a:r>
                        <a:rPr lang="en-GB" sz="1200" u="none" strike="noStrike" cap="none">
                          <a:solidFill>
                            <a:schemeClr val="dk1"/>
                          </a:solidFill>
                          <a:latin typeface="Times New Roman"/>
                          <a:ea typeface="Times New Roman"/>
                          <a:cs typeface="Times New Roman"/>
                          <a:sym typeface="Times New Roman"/>
                        </a:rPr>
                        <a:t>s</a:t>
                      </a:r>
                      <a:r>
                        <a:rPr lang="en-GB" sz="1200" b="1" u="none" strike="noStrike" cap="none">
                          <a:solidFill>
                            <a:schemeClr val="dk1"/>
                          </a:solidFill>
                          <a:latin typeface="Times New Roman"/>
                          <a:ea typeface="Times New Roman"/>
                          <a:cs typeface="Times New Roman"/>
                          <a:sym typeface="Times New Roman"/>
                        </a:rPr>
                        <a:t>ult</a:t>
                      </a:r>
                      <a:endParaRPr sz="1400" u="none" strike="noStrike" cap="none"/>
                    </a:p>
                  </a:txBody>
                  <a:tcPr marL="91425" marR="91425" marT="91425" marB="91425"/>
                </a:tc>
              </a:tr>
              <a:tr h="572500">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TC – 01</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Uploading wrong data file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Alert ”File extension not supported ”</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Pass</a:t>
                      </a:r>
                      <a:endParaRPr sz="1400" u="none" strike="noStrike" cap="none"/>
                    </a:p>
                  </a:txBody>
                  <a:tcPr marL="91425" marR="91425" marT="91425" marB="91425"/>
                </a:tc>
              </a:tr>
              <a:tr h="572500">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TC – 02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Uploading without choosing any file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Alert ”Choose a file”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Pass</a:t>
                      </a:r>
                      <a:endParaRPr sz="1400" u="none" strike="noStrike" cap="none"/>
                    </a:p>
                  </a:txBody>
                  <a:tcPr marL="91425" marR="91425" marT="91425" marB="91425"/>
                </a:tc>
              </a:tr>
              <a:tr h="572500">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TC – 03</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View preprocessed data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Show correct data after preprocessing</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Pass</a:t>
                      </a:r>
                      <a:endParaRPr sz="1400" u="none" strike="noStrike" cap="none"/>
                    </a:p>
                  </a:txBody>
                  <a:tcPr marL="91425" marR="91425" marT="91425" marB="91425"/>
                </a:tc>
              </a:tr>
              <a:tr h="572500">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TC – 04</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View prediction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Show correct prediction based on the data</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Pass</a:t>
                      </a:r>
                      <a:endParaRPr sz="1400" u="none" strike="noStrike" cap="none"/>
                    </a:p>
                  </a:txBody>
                  <a:tcPr marL="91425" marR="91425" marT="91425" marB="91425"/>
                </a:tc>
              </a:tr>
              <a:tr h="572500">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TC – 05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View prediction in visualizer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Show prediction in visualizations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1"/>
                          </a:solidFill>
                          <a:latin typeface="Times New Roman"/>
                          <a:ea typeface="Times New Roman"/>
                          <a:cs typeface="Times New Roman"/>
                          <a:sym typeface="Times New Roman"/>
                        </a:rPr>
                        <a:t>Pass</a:t>
                      </a:r>
                      <a:endParaRPr sz="1400" u="none" strike="noStrike" cap="none"/>
                    </a:p>
                  </a:txBody>
                  <a:tcPr marL="91425" marR="91425" marT="91425" marB="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e2e5cec022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CODE SNIPPETS</a:t>
            </a:r>
            <a:endParaRPr/>
          </a:p>
        </p:txBody>
      </p:sp>
      <p:sp>
        <p:nvSpPr>
          <p:cNvPr id="178" name="Google Shape;178;ge2e5cec022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#LINEAR REGRESSION</a:t>
            </a:r>
            <a:endParaRPr/>
          </a:p>
          <a:p>
            <a:pPr marL="0" lvl="0" indent="0" algn="l" rtl="0">
              <a:spcBef>
                <a:spcPts val="0"/>
              </a:spcBef>
              <a:spcAft>
                <a:spcPts val="0"/>
              </a:spcAft>
              <a:buNone/>
            </a:pPr>
            <a:endParaRPr/>
          </a:p>
          <a:p>
            <a:pPr marL="0" lvl="0" indent="0" algn="l" rtl="0">
              <a:spcBef>
                <a:spcPts val="0"/>
              </a:spcBef>
              <a:spcAft>
                <a:spcPts val="0"/>
              </a:spcAft>
              <a:buNone/>
            </a:pPr>
            <a:r>
              <a:rPr lang="en-GB"/>
              <a:t>def linear_regression(dates, prices, test_date, df):</a:t>
            </a:r>
            <a:endParaRPr/>
          </a:p>
          <a:p>
            <a:pPr marL="0" lvl="0" indent="0" algn="l" rtl="0">
              <a:spcBef>
                <a:spcPts val="0"/>
              </a:spcBef>
              <a:spcAft>
                <a:spcPts val="0"/>
              </a:spcAft>
              <a:buNone/>
            </a:pPr>
            <a:r>
              <a:rPr lang="en-GB"/>
              <a:t>    lin_reg = LinearRegression()</a:t>
            </a:r>
            <a:endParaRPr/>
          </a:p>
          <a:p>
            <a:pPr marL="0" lvl="0" indent="0" algn="l" rtl="0">
              <a:spcBef>
                <a:spcPts val="0"/>
              </a:spcBef>
              <a:spcAft>
                <a:spcPts val="0"/>
              </a:spcAft>
              <a:buNone/>
            </a:pPr>
            <a:r>
              <a:rPr lang="en-GB"/>
              <a:t>    trainX, trainY, testX, testY = create_preprocessed_Dataset(df)</a:t>
            </a:r>
            <a:endParaRPr/>
          </a:p>
          <a:p>
            <a:pPr marL="0" lvl="0" indent="0" algn="l" rtl="0">
              <a:spcBef>
                <a:spcPts val="0"/>
              </a:spcBef>
              <a:spcAft>
                <a:spcPts val="0"/>
              </a:spcAft>
              <a:buNone/>
            </a:pPr>
            <a:r>
              <a:rPr lang="en-GB"/>
              <a:t>    # trainX = [item for sublist in trainX for item in sublist]</a:t>
            </a:r>
            <a:endParaRPr/>
          </a:p>
          <a:p>
            <a:pPr marL="0" lvl="0" indent="0" algn="l" rtl="0">
              <a:spcBef>
                <a:spcPts val="0"/>
              </a:spcBef>
              <a:spcAft>
                <a:spcPts val="0"/>
              </a:spcAft>
              <a:buNone/>
            </a:pPr>
            <a:r>
              <a:rPr lang="en-GB"/>
              <a:t>    # testX = [item for sublist in testX for item in sublist]</a:t>
            </a:r>
            <a:endParaRPr/>
          </a:p>
          <a:p>
            <a:pPr marL="0" lvl="0" indent="0" algn="l" rtl="0">
              <a:spcBef>
                <a:spcPts val="0"/>
              </a:spcBef>
              <a:spcAft>
                <a:spcPts val="0"/>
              </a:spcAft>
              <a:buNone/>
            </a:pPr>
            <a:r>
              <a:rPr lang="en-GB"/>
              <a:t>    X_train, X_test, y_train, y_test = train_test_split(trainX, trainY, test_size=0.33, random_state=42)</a:t>
            </a:r>
            <a:endParaRPr/>
          </a:p>
          <a:p>
            <a:pPr marL="0" lvl="0" indent="0" algn="l" rtl="0">
              <a:spcBef>
                <a:spcPts val="0"/>
              </a:spcBef>
              <a:spcAft>
                <a:spcPts val="0"/>
              </a:spcAft>
              <a:buNone/>
            </a:pPr>
            <a:r>
              <a:rPr lang="en-GB"/>
              <a:t>    lin_reg.fit(trainX, trainY)</a:t>
            </a:r>
            <a:endParaRPr/>
          </a:p>
          <a:p>
            <a:pPr marL="0" lvl="0" indent="0" algn="l" rtl="0">
              <a:spcBef>
                <a:spcPts val="0"/>
              </a:spcBef>
              <a:spcAft>
                <a:spcPts val="0"/>
              </a:spcAft>
              <a:buNone/>
            </a:pPr>
            <a:r>
              <a:rPr lang="en-GB"/>
              <a:t>    decision_boundary = lin_reg.predict(trainX)</a:t>
            </a:r>
            <a:endParaRPr/>
          </a:p>
          <a:p>
            <a:pPr marL="0" lvl="0" indent="0" algn="l" rtl="0">
              <a:spcBef>
                <a:spcPts val="0"/>
              </a:spcBef>
              <a:spcAft>
                <a:spcPts val="0"/>
              </a:spcAft>
              <a:buNone/>
            </a:pPr>
            <a:r>
              <a:rPr lang="en-GB"/>
              <a:t>    y_pred = lin_reg.predict(X_test)</a:t>
            </a:r>
            <a:endParaRPr/>
          </a:p>
          <a:p>
            <a:pPr marL="0" lvl="0" indent="0" algn="l" rtl="0">
              <a:spcBef>
                <a:spcPts val="0"/>
              </a:spcBef>
              <a:spcAft>
                <a:spcPts val="0"/>
              </a:spcAft>
              <a:buNone/>
            </a:pPr>
            <a:r>
              <a:rPr lang="en-GB"/>
              <a:t>    test_score = mean_squared_error(y_test, y_pred)</a:t>
            </a:r>
            <a:endParaRPr/>
          </a:p>
          <a:p>
            <a:pPr marL="0" lvl="0" indent="0" algn="l" rtl="0">
              <a:spcBef>
                <a:spcPts val="0"/>
              </a:spcBef>
              <a:spcAft>
                <a:spcPts val="0"/>
              </a:spcAft>
              <a:buNone/>
            </a:pPr>
            <a:r>
              <a:rPr lang="en-GB"/>
              <a:t>    prediction = lin_reg.predict(testX)[0]</a:t>
            </a:r>
            <a:endParaRPr/>
          </a:p>
          <a:p>
            <a:pPr marL="0" lvl="0" indent="0" algn="l" rtl="0">
              <a:spcBef>
                <a:spcPts val="0"/>
              </a:spcBef>
              <a:spcAft>
                <a:spcPts val="0"/>
              </a:spcAft>
              <a:buNone/>
            </a:pPr>
            <a:r>
              <a:rPr lang="en-GB"/>
              <a:t>    return (decision_boundary, prediction, test_score)</a:t>
            </a:r>
            <a:endParaRPr/>
          </a:p>
          <a:p>
            <a:pPr marL="0" lvl="0" indent="0" algn="l" rtl="0">
              <a:spcBef>
                <a:spcPts val="0"/>
              </a:spcBef>
              <a:spcAft>
                <a:spcPts val="0"/>
              </a:spcAft>
              <a:buClr>
                <a:schemeClr val="dk1"/>
              </a:buClr>
              <a:buSzPct val="61111"/>
              <a:buFont typeface="Arial"/>
              <a:buNone/>
            </a:pPr>
            <a:endParaRPr/>
          </a:p>
          <a:p>
            <a:pPr marL="0" lvl="0" indent="0" algn="l" rtl="0">
              <a:spcBef>
                <a:spcPts val="0"/>
              </a:spcBef>
              <a:spcAft>
                <a:spcPts val="0"/>
              </a:spcAft>
              <a:buNone/>
            </a:pPr>
            <a:endParaRPr/>
          </a:p>
        </p:txBody>
      </p:sp>
      <p:sp>
        <p:nvSpPr>
          <p:cNvPr id="179" name="Google Shape;179;ge2e5cec022_0_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GB"/>
              <a:pPr marL="0" lvl="0" indent="0" algn="r" rtl="0">
                <a:spcBef>
                  <a:spcPts val="0"/>
                </a:spcBef>
                <a:spcAft>
                  <a:spcPts val="0"/>
                </a:spcAft>
                <a:buClr>
                  <a:srgbClr val="000000"/>
                </a:buClr>
                <a:buSzPts val="1000"/>
                <a:buFont typeface="Arial"/>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e2e5cec022_0_7"/>
          <p:cNvSpPr txBox="1">
            <a:spLocks noGrp="1"/>
          </p:cNvSpPr>
          <p:nvPr>
            <p:ph type="body" idx="1"/>
          </p:nvPr>
        </p:nvSpPr>
        <p:spPr>
          <a:xfrm>
            <a:off x="311700" y="165275"/>
            <a:ext cx="8520600" cy="433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88"/>
              <a:buNone/>
            </a:pPr>
            <a:r>
              <a:rPr lang="en-GB" sz="1325"/>
              <a:t>#RANDOM FOREST</a:t>
            </a:r>
            <a:endParaRPr sz="1325"/>
          </a:p>
          <a:p>
            <a:pPr marL="0" lvl="0" indent="0" algn="l" rtl="0">
              <a:lnSpc>
                <a:spcPct val="105000"/>
              </a:lnSpc>
              <a:spcBef>
                <a:spcPts val="0"/>
              </a:spcBef>
              <a:spcAft>
                <a:spcPts val="0"/>
              </a:spcAft>
              <a:buClr>
                <a:schemeClr val="dk1"/>
              </a:buClr>
              <a:buSzPts val="688"/>
              <a:buFont typeface="Arial"/>
              <a:buNone/>
            </a:pPr>
            <a:endParaRPr sz="1325"/>
          </a:p>
          <a:p>
            <a:pPr marL="0" lvl="0" indent="0" algn="l" rtl="0">
              <a:lnSpc>
                <a:spcPct val="105000"/>
              </a:lnSpc>
              <a:spcBef>
                <a:spcPts val="0"/>
              </a:spcBef>
              <a:spcAft>
                <a:spcPts val="0"/>
              </a:spcAft>
              <a:buClr>
                <a:schemeClr val="dk1"/>
              </a:buClr>
              <a:buSzPts val="688"/>
              <a:buFont typeface="Arial"/>
              <a:buNone/>
            </a:pPr>
            <a:endParaRPr sz="1325"/>
          </a:p>
          <a:p>
            <a:pPr marL="0" lvl="0" indent="0" algn="l" rtl="0">
              <a:lnSpc>
                <a:spcPct val="105000"/>
              </a:lnSpc>
              <a:spcBef>
                <a:spcPts val="0"/>
              </a:spcBef>
              <a:spcAft>
                <a:spcPts val="0"/>
              </a:spcAft>
              <a:buClr>
                <a:schemeClr val="dk1"/>
              </a:buClr>
              <a:buSzPts val="688"/>
              <a:buFont typeface="Arial"/>
              <a:buNone/>
            </a:pPr>
            <a:r>
              <a:rPr lang="en-GB" sz="1325"/>
              <a:t>def random_forests(dates, prices, test_date, df):</a:t>
            </a:r>
            <a:endParaRPr sz="1325"/>
          </a:p>
          <a:p>
            <a:pPr marL="0" lvl="0" indent="0" algn="l" rtl="0">
              <a:lnSpc>
                <a:spcPct val="105000"/>
              </a:lnSpc>
              <a:spcBef>
                <a:spcPts val="0"/>
              </a:spcBef>
              <a:spcAft>
                <a:spcPts val="0"/>
              </a:spcAft>
              <a:buClr>
                <a:schemeClr val="dk1"/>
              </a:buClr>
              <a:buSzPts val="688"/>
              <a:buFont typeface="Arial"/>
              <a:buNone/>
            </a:pPr>
            <a:r>
              <a:rPr lang="en-GB" sz="1325"/>
              <a:t>    rand_forst = RandomForestRegressor(n_estimators=10, random_state=0)</a:t>
            </a:r>
            <a:endParaRPr sz="1325"/>
          </a:p>
          <a:p>
            <a:pPr marL="0" lvl="0" indent="0" algn="l" rtl="0">
              <a:lnSpc>
                <a:spcPct val="105000"/>
              </a:lnSpc>
              <a:spcBef>
                <a:spcPts val="0"/>
              </a:spcBef>
              <a:spcAft>
                <a:spcPts val="0"/>
              </a:spcAft>
              <a:buClr>
                <a:schemeClr val="dk1"/>
              </a:buClr>
              <a:buSzPts val="688"/>
              <a:buFont typeface="Arial"/>
              <a:buNone/>
            </a:pPr>
            <a:r>
              <a:rPr lang="en-GB" sz="1325"/>
              <a:t>    trainX, trainY, testX, testY = create_preprocessed_Dataset(df)</a:t>
            </a:r>
            <a:endParaRPr sz="1325"/>
          </a:p>
          <a:p>
            <a:pPr marL="0" lvl="0" indent="0" algn="l" rtl="0">
              <a:lnSpc>
                <a:spcPct val="105000"/>
              </a:lnSpc>
              <a:spcBef>
                <a:spcPts val="0"/>
              </a:spcBef>
              <a:spcAft>
                <a:spcPts val="0"/>
              </a:spcAft>
              <a:buClr>
                <a:schemeClr val="dk1"/>
              </a:buClr>
              <a:buSzPts val="688"/>
              <a:buFont typeface="Arial"/>
              <a:buNone/>
            </a:pPr>
            <a:r>
              <a:rPr lang="en-GB" sz="1325"/>
              <a:t>    # trainX = [item for sublist in trainX for item in sublist]</a:t>
            </a:r>
            <a:endParaRPr sz="1325"/>
          </a:p>
          <a:p>
            <a:pPr marL="0" lvl="0" indent="0" algn="l" rtl="0">
              <a:lnSpc>
                <a:spcPct val="105000"/>
              </a:lnSpc>
              <a:spcBef>
                <a:spcPts val="0"/>
              </a:spcBef>
              <a:spcAft>
                <a:spcPts val="0"/>
              </a:spcAft>
              <a:buClr>
                <a:schemeClr val="dk1"/>
              </a:buClr>
              <a:buSzPts val="688"/>
              <a:buFont typeface="Arial"/>
              <a:buNone/>
            </a:pPr>
            <a:r>
              <a:rPr lang="en-GB" sz="1325"/>
              <a:t>    # testX = [item for sublist in testX for item in sublist]</a:t>
            </a:r>
            <a:endParaRPr sz="1325"/>
          </a:p>
          <a:p>
            <a:pPr marL="0" lvl="0" indent="0" algn="l" rtl="0">
              <a:lnSpc>
                <a:spcPct val="105000"/>
              </a:lnSpc>
              <a:spcBef>
                <a:spcPts val="0"/>
              </a:spcBef>
              <a:spcAft>
                <a:spcPts val="0"/>
              </a:spcAft>
              <a:buClr>
                <a:schemeClr val="dk1"/>
              </a:buClr>
              <a:buSzPts val="688"/>
              <a:buFont typeface="Arial"/>
              <a:buNone/>
            </a:pPr>
            <a:r>
              <a:rPr lang="en-GB" sz="1325"/>
              <a:t>    X_train, X_test, y_train, y_test = train_test_split(trainX, trainY, test_size=0.33, random_state=42)</a:t>
            </a:r>
            <a:endParaRPr sz="1325"/>
          </a:p>
          <a:p>
            <a:pPr marL="0" lvl="0" indent="0" algn="l" rtl="0">
              <a:lnSpc>
                <a:spcPct val="105000"/>
              </a:lnSpc>
              <a:spcBef>
                <a:spcPts val="0"/>
              </a:spcBef>
              <a:spcAft>
                <a:spcPts val="0"/>
              </a:spcAft>
              <a:buClr>
                <a:schemeClr val="dk1"/>
              </a:buClr>
              <a:buSzPts val="688"/>
              <a:buFont typeface="Arial"/>
              <a:buNone/>
            </a:pPr>
            <a:r>
              <a:rPr lang="en-GB" sz="1325"/>
              <a:t>    rand_forst.fit(trainX, trainY)</a:t>
            </a:r>
            <a:endParaRPr sz="1325"/>
          </a:p>
          <a:p>
            <a:pPr marL="0" lvl="0" indent="0" algn="l" rtl="0">
              <a:lnSpc>
                <a:spcPct val="105000"/>
              </a:lnSpc>
              <a:spcBef>
                <a:spcPts val="0"/>
              </a:spcBef>
              <a:spcAft>
                <a:spcPts val="0"/>
              </a:spcAft>
              <a:buClr>
                <a:schemeClr val="dk1"/>
              </a:buClr>
              <a:buSzPts val="688"/>
              <a:buFont typeface="Arial"/>
              <a:buNone/>
            </a:pPr>
            <a:r>
              <a:rPr lang="en-GB" sz="1325"/>
              <a:t>    decision_boundary = rand_forst.predict(trainX)</a:t>
            </a:r>
            <a:endParaRPr sz="1325"/>
          </a:p>
          <a:p>
            <a:pPr marL="0" lvl="0" indent="0" algn="l" rtl="0">
              <a:lnSpc>
                <a:spcPct val="105000"/>
              </a:lnSpc>
              <a:spcBef>
                <a:spcPts val="0"/>
              </a:spcBef>
              <a:spcAft>
                <a:spcPts val="0"/>
              </a:spcAft>
              <a:buClr>
                <a:schemeClr val="dk1"/>
              </a:buClr>
              <a:buSzPts val="688"/>
              <a:buFont typeface="Arial"/>
              <a:buNone/>
            </a:pPr>
            <a:r>
              <a:rPr lang="en-GB" sz="1325"/>
              <a:t>    y_pred = rand_forst.predict(X_test)</a:t>
            </a:r>
            <a:endParaRPr sz="1325"/>
          </a:p>
          <a:p>
            <a:pPr marL="0" lvl="0" indent="0" algn="l" rtl="0">
              <a:lnSpc>
                <a:spcPct val="105000"/>
              </a:lnSpc>
              <a:spcBef>
                <a:spcPts val="0"/>
              </a:spcBef>
              <a:spcAft>
                <a:spcPts val="0"/>
              </a:spcAft>
              <a:buClr>
                <a:schemeClr val="dk1"/>
              </a:buClr>
              <a:buSzPts val="688"/>
              <a:buFont typeface="Arial"/>
              <a:buNone/>
            </a:pPr>
            <a:r>
              <a:rPr lang="en-GB" sz="1325"/>
              <a:t>    test_score = mean_squared_error(y_test, y_pred)</a:t>
            </a:r>
            <a:endParaRPr sz="1325"/>
          </a:p>
          <a:p>
            <a:pPr marL="0" lvl="0" indent="0" algn="l" rtl="0">
              <a:lnSpc>
                <a:spcPct val="105000"/>
              </a:lnSpc>
              <a:spcBef>
                <a:spcPts val="0"/>
              </a:spcBef>
              <a:spcAft>
                <a:spcPts val="0"/>
              </a:spcAft>
              <a:buClr>
                <a:schemeClr val="dk1"/>
              </a:buClr>
              <a:buSzPts val="688"/>
              <a:buFont typeface="Arial"/>
              <a:buNone/>
            </a:pPr>
            <a:r>
              <a:rPr lang="en-GB" sz="1325"/>
              <a:t>    prediction = rand_forst.predict(testX)[0]</a:t>
            </a:r>
            <a:endParaRPr sz="1325"/>
          </a:p>
          <a:p>
            <a:pPr marL="0" lvl="0" indent="0" algn="l" rtl="0">
              <a:lnSpc>
                <a:spcPct val="105000"/>
              </a:lnSpc>
              <a:spcBef>
                <a:spcPts val="0"/>
              </a:spcBef>
              <a:spcAft>
                <a:spcPts val="0"/>
              </a:spcAft>
              <a:buClr>
                <a:schemeClr val="dk1"/>
              </a:buClr>
              <a:buSzPts val="688"/>
              <a:buFont typeface="Arial"/>
              <a:buNone/>
            </a:pPr>
            <a:endParaRPr sz="1325"/>
          </a:p>
          <a:p>
            <a:pPr marL="0" lvl="0" indent="0" algn="l" rtl="0">
              <a:lnSpc>
                <a:spcPct val="105000"/>
              </a:lnSpc>
              <a:spcBef>
                <a:spcPts val="0"/>
              </a:spcBef>
              <a:spcAft>
                <a:spcPts val="0"/>
              </a:spcAft>
              <a:buClr>
                <a:schemeClr val="dk1"/>
              </a:buClr>
              <a:buSzPts val="688"/>
              <a:buFont typeface="Arial"/>
              <a:buNone/>
            </a:pPr>
            <a:r>
              <a:rPr lang="en-GB" sz="1325"/>
              <a:t>    return (decision_boundary, prediction, test_score)</a:t>
            </a:r>
            <a:endParaRPr sz="1325"/>
          </a:p>
          <a:p>
            <a:pPr marL="0" lvl="0" indent="0" algn="l" rtl="0">
              <a:lnSpc>
                <a:spcPct val="105000"/>
              </a:lnSpc>
              <a:spcBef>
                <a:spcPts val="0"/>
              </a:spcBef>
              <a:spcAft>
                <a:spcPts val="0"/>
              </a:spcAft>
              <a:buClr>
                <a:schemeClr val="dk1"/>
              </a:buClr>
              <a:buSzPts val="688"/>
              <a:buFont typeface="Arial"/>
              <a:buNone/>
            </a:pPr>
            <a:endParaRPr sz="1325"/>
          </a:p>
          <a:p>
            <a:pPr marL="0" lvl="0" indent="0" algn="l" rtl="0">
              <a:lnSpc>
                <a:spcPct val="105000"/>
              </a:lnSpc>
              <a:spcBef>
                <a:spcPts val="0"/>
              </a:spcBef>
              <a:spcAft>
                <a:spcPts val="0"/>
              </a:spcAft>
              <a:buSzPts val="688"/>
              <a:buNone/>
            </a:pPr>
            <a:endParaRPr sz="1325"/>
          </a:p>
        </p:txBody>
      </p:sp>
      <p:sp>
        <p:nvSpPr>
          <p:cNvPr id="185" name="Google Shape;185;ge2e5cec022_0_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GB"/>
              <a:pPr marL="0" lvl="0" indent="0" algn="r" rtl="0">
                <a:spcBef>
                  <a:spcPts val="0"/>
                </a:spcBef>
                <a:spcAft>
                  <a:spcPts val="0"/>
                </a:spcAft>
                <a:buClr>
                  <a:srgbClr val="000000"/>
                </a:buClr>
                <a:buSzPts val="1000"/>
                <a:buFont typeface="Arial"/>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e2e5cec022_0_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GB"/>
              <a:pPr marL="0" lvl="0" indent="0" algn="r" rtl="0">
                <a:spcBef>
                  <a:spcPts val="0"/>
                </a:spcBef>
                <a:spcAft>
                  <a:spcPts val="0"/>
                </a:spcAft>
                <a:buClr>
                  <a:srgbClr val="000000"/>
                </a:buClr>
                <a:buSzPts val="1000"/>
                <a:buFont typeface="Arial"/>
                <a:buNone/>
              </a:pPr>
              <a:t>19</a:t>
            </a:fld>
            <a:endParaRPr/>
          </a:p>
        </p:txBody>
      </p:sp>
      <p:sp>
        <p:nvSpPr>
          <p:cNvPr id="191" name="Google Shape;191;ge2e5cec022_0_15"/>
          <p:cNvSpPr txBox="1"/>
          <p:nvPr/>
        </p:nvSpPr>
        <p:spPr>
          <a:xfrm>
            <a:off x="21600" y="86450"/>
            <a:ext cx="8999700" cy="521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#LSTM</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sz="1300"/>
              <a:t>def LSTM_model(dates, prices, test_date, df):</a:t>
            </a:r>
            <a:endParaRPr sz="1300"/>
          </a:p>
          <a:p>
            <a:pPr marL="0" lvl="0" indent="0" algn="l" rtl="0">
              <a:spcBef>
                <a:spcPts val="0"/>
              </a:spcBef>
              <a:spcAft>
                <a:spcPts val="0"/>
              </a:spcAft>
              <a:buClr>
                <a:schemeClr val="dk1"/>
              </a:buClr>
              <a:buSzPts val="1100"/>
              <a:buFont typeface="Arial"/>
              <a:buNone/>
            </a:pPr>
            <a:r>
              <a:rPr lang="en-GB" sz="1300"/>
              <a:t>    df.drop(df.columns.difference(['date', 'open']), 1, inplace=True)</a:t>
            </a:r>
            <a:endParaRPr sz="1300"/>
          </a:p>
          <a:p>
            <a:pPr marL="0" lvl="0" indent="0" algn="l" rtl="0">
              <a:spcBef>
                <a:spcPts val="0"/>
              </a:spcBef>
              <a:spcAft>
                <a:spcPts val="0"/>
              </a:spcAft>
              <a:buClr>
                <a:schemeClr val="dk1"/>
              </a:buClr>
              <a:buSzPts val="1100"/>
              <a:buFont typeface="Arial"/>
              <a:buNone/>
            </a:pPr>
            <a:r>
              <a:rPr lang="en-GB" sz="1300"/>
              <a:t>    df = df['open']</a:t>
            </a:r>
            <a:endParaRPr sz="1300"/>
          </a:p>
          <a:p>
            <a:pPr marL="0" lvl="0" indent="0" algn="l" rtl="0">
              <a:spcBef>
                <a:spcPts val="0"/>
              </a:spcBef>
              <a:spcAft>
                <a:spcPts val="0"/>
              </a:spcAft>
              <a:buClr>
                <a:schemeClr val="dk1"/>
              </a:buClr>
              <a:buSzPts val="1100"/>
              <a:buFont typeface="Arial"/>
              <a:buNone/>
            </a:pPr>
            <a:r>
              <a:rPr lang="en-GB" sz="1300"/>
              <a:t>    dataset = df.values</a:t>
            </a:r>
            <a:endParaRPr sz="1300"/>
          </a:p>
          <a:p>
            <a:pPr marL="0" lvl="0" indent="0" algn="l" rtl="0">
              <a:spcBef>
                <a:spcPts val="0"/>
              </a:spcBef>
              <a:spcAft>
                <a:spcPts val="0"/>
              </a:spcAft>
              <a:buClr>
                <a:schemeClr val="dk1"/>
              </a:buClr>
              <a:buSzPts val="1100"/>
              <a:buFont typeface="Arial"/>
              <a:buNone/>
            </a:pPr>
            <a:r>
              <a:rPr lang="en-GB" sz="1300"/>
              <a:t>    dataset = dataset.reshape(-1, 1)</a:t>
            </a:r>
            <a:endParaRPr sz="1300"/>
          </a:p>
          <a:p>
            <a:pPr marL="0" lvl="0" indent="0" algn="l" rtl="0">
              <a:spcBef>
                <a:spcPts val="0"/>
              </a:spcBef>
              <a:spcAft>
                <a:spcPts val="0"/>
              </a:spcAft>
              <a:buClr>
                <a:schemeClr val="dk1"/>
              </a:buClr>
              <a:buSzPts val="1100"/>
              <a:buFont typeface="Arial"/>
              <a:buNone/>
            </a:pPr>
            <a:r>
              <a:rPr lang="en-GB" sz="1300"/>
              <a:t>    dataset = dataset.astype('float32')</a:t>
            </a:r>
            <a:endParaRPr sz="1300"/>
          </a:p>
          <a:p>
            <a:pPr marL="0" lvl="0" indent="0" algn="l" rtl="0">
              <a:spcBef>
                <a:spcPts val="0"/>
              </a:spcBef>
              <a:spcAft>
                <a:spcPts val="0"/>
              </a:spcAft>
              <a:buClr>
                <a:schemeClr val="dk1"/>
              </a:buClr>
              <a:buSzPts val="1100"/>
              <a:buFont typeface="Arial"/>
              <a:buNone/>
            </a:pPr>
            <a:endParaRPr sz="1300"/>
          </a:p>
          <a:p>
            <a:pPr marL="0" lvl="0" indent="0" algn="l" rtl="0">
              <a:spcBef>
                <a:spcPts val="0"/>
              </a:spcBef>
              <a:spcAft>
                <a:spcPts val="0"/>
              </a:spcAft>
              <a:buClr>
                <a:schemeClr val="dk1"/>
              </a:buClr>
              <a:buSzPts val="1100"/>
              <a:buFont typeface="Arial"/>
              <a:buNone/>
            </a:pPr>
            <a:r>
              <a:rPr lang="en-GB" sz="1300"/>
              <a:t># split into train and test sets</a:t>
            </a:r>
            <a:endParaRPr sz="1300"/>
          </a:p>
          <a:p>
            <a:pPr marL="0" lvl="0" indent="0" algn="l" rtl="0">
              <a:spcBef>
                <a:spcPts val="0"/>
              </a:spcBef>
              <a:spcAft>
                <a:spcPts val="0"/>
              </a:spcAft>
              <a:buClr>
                <a:schemeClr val="dk1"/>
              </a:buClr>
              <a:buSzPts val="1100"/>
              <a:buFont typeface="Arial"/>
              <a:buNone/>
            </a:pPr>
            <a:r>
              <a:rPr lang="en-GB" sz="1300"/>
              <a:t>    train_size = len(dataset) - 2</a:t>
            </a:r>
            <a:endParaRPr sz="1300"/>
          </a:p>
          <a:p>
            <a:pPr marL="0" lvl="0" indent="0" algn="l" rtl="0">
              <a:spcBef>
                <a:spcPts val="0"/>
              </a:spcBef>
              <a:spcAft>
                <a:spcPts val="0"/>
              </a:spcAft>
              <a:buNone/>
            </a:pPr>
            <a:r>
              <a:rPr lang="en-GB" sz="1300"/>
              <a:t>    train, test = dataset[0:train_size, :], dataset[train_size:len(dataset), :]</a:t>
            </a:r>
            <a:endParaRPr sz="1300"/>
          </a:p>
          <a:p>
            <a:pPr marL="0" lvl="0" indent="0" algn="l" rtl="0">
              <a:spcBef>
                <a:spcPts val="0"/>
              </a:spcBef>
              <a:spcAft>
                <a:spcPts val="0"/>
              </a:spcAft>
              <a:buClr>
                <a:schemeClr val="dk1"/>
              </a:buClr>
              <a:buSzPts val="1100"/>
              <a:buFont typeface="Arial"/>
              <a:buNone/>
            </a:pPr>
            <a:endParaRPr sz="1300"/>
          </a:p>
          <a:p>
            <a:pPr marL="0" lvl="0" indent="0" algn="l" rtl="0">
              <a:spcBef>
                <a:spcPts val="0"/>
              </a:spcBef>
              <a:spcAft>
                <a:spcPts val="0"/>
              </a:spcAft>
              <a:buClr>
                <a:schemeClr val="dk1"/>
              </a:buClr>
              <a:buSzPts val="1100"/>
              <a:buFont typeface="Arial"/>
              <a:buNone/>
            </a:pPr>
            <a:r>
              <a:rPr lang="en-GB" sz="1300"/>
              <a:t># create and fit the LSTM network</a:t>
            </a:r>
            <a:endParaRPr sz="1300"/>
          </a:p>
          <a:p>
            <a:pPr marL="0" lvl="0" indent="0" algn="l" rtl="0">
              <a:spcBef>
                <a:spcPts val="0"/>
              </a:spcBef>
              <a:spcAft>
                <a:spcPts val="0"/>
              </a:spcAft>
              <a:buClr>
                <a:schemeClr val="dk1"/>
              </a:buClr>
              <a:buSzPts val="1100"/>
              <a:buFont typeface="Arial"/>
              <a:buNone/>
            </a:pPr>
            <a:r>
              <a:rPr lang="en-GB" sz="1300"/>
              <a:t>    model = Sequential()</a:t>
            </a:r>
            <a:endParaRPr sz="1300"/>
          </a:p>
          <a:p>
            <a:pPr marL="0" lvl="0" indent="0" algn="l" rtl="0">
              <a:spcBef>
                <a:spcPts val="0"/>
              </a:spcBef>
              <a:spcAft>
                <a:spcPts val="0"/>
              </a:spcAft>
              <a:buClr>
                <a:schemeClr val="dk1"/>
              </a:buClr>
              <a:buSzPts val="1100"/>
              <a:buFont typeface="Arial"/>
              <a:buNone/>
            </a:pPr>
            <a:r>
              <a:rPr lang="en-GB" sz="1300"/>
              <a:t>    model.add(LSTM(4, input_shape=(1, look_back)))</a:t>
            </a:r>
            <a:endParaRPr sz="1300"/>
          </a:p>
          <a:p>
            <a:pPr marL="0" lvl="0" indent="0" algn="l" rtl="0">
              <a:spcBef>
                <a:spcPts val="0"/>
              </a:spcBef>
              <a:spcAft>
                <a:spcPts val="0"/>
              </a:spcAft>
              <a:buClr>
                <a:schemeClr val="dk1"/>
              </a:buClr>
              <a:buSzPts val="1100"/>
              <a:buFont typeface="Arial"/>
              <a:buNone/>
            </a:pPr>
            <a:r>
              <a:rPr lang="en-GB" sz="1300"/>
              <a:t>    model.add(Dense(1))</a:t>
            </a:r>
            <a:endParaRPr sz="1300"/>
          </a:p>
          <a:p>
            <a:pPr marL="0" lvl="0" indent="0" algn="l" rtl="0">
              <a:spcBef>
                <a:spcPts val="0"/>
              </a:spcBef>
              <a:spcAft>
                <a:spcPts val="0"/>
              </a:spcAft>
              <a:buClr>
                <a:schemeClr val="dk1"/>
              </a:buClr>
              <a:buSzPts val="1100"/>
              <a:buFont typeface="Arial"/>
              <a:buNone/>
            </a:pPr>
            <a:r>
              <a:rPr lang="en-GB" sz="1300"/>
              <a:t>    model.compile(loss='mean_squared_error', optimizer='adam')</a:t>
            </a:r>
            <a:endParaRPr sz="1300"/>
          </a:p>
          <a:p>
            <a:pPr marL="0" lvl="0" indent="0" algn="l" rtl="0">
              <a:spcBef>
                <a:spcPts val="0"/>
              </a:spcBef>
              <a:spcAft>
                <a:spcPts val="0"/>
              </a:spcAft>
              <a:buClr>
                <a:schemeClr val="dk1"/>
              </a:buClr>
              <a:buSzPts val="1100"/>
              <a:buFont typeface="Arial"/>
              <a:buNone/>
            </a:pPr>
            <a:r>
              <a:rPr lang="en-GB" sz="1300"/>
              <a:t>    model.fit(X_train, y_train, epochs=100, batch_size=1, verbose=2)</a:t>
            </a:r>
            <a:endParaRPr sz="1300"/>
          </a:p>
          <a:p>
            <a:pPr marL="0" lvl="0" indent="0" algn="l" rtl="0">
              <a:spcBef>
                <a:spcPts val="0"/>
              </a:spcBef>
              <a:spcAft>
                <a:spcPts val="0"/>
              </a:spcAft>
              <a:buClr>
                <a:schemeClr val="dk1"/>
              </a:buClr>
              <a:buSzPts val="1100"/>
              <a:buFont typeface="Arial"/>
              <a:buNone/>
            </a:pPr>
            <a:endParaRPr sz="1300"/>
          </a:p>
          <a:p>
            <a:pPr marL="0" lvl="0" indent="0" algn="l" rtl="0">
              <a:spcBef>
                <a:spcPts val="0"/>
              </a:spcBef>
              <a:spcAft>
                <a:spcPts val="0"/>
              </a:spcAft>
              <a:buClr>
                <a:schemeClr val="dk1"/>
              </a:buClr>
              <a:buSzPts val="1100"/>
              <a:buFont typeface="Arial"/>
              <a:buNone/>
            </a:pPr>
            <a:r>
              <a:rPr lang="en-GB" sz="1300"/>
              <a:t>    # make predictions</a:t>
            </a:r>
            <a:endParaRPr sz="1300"/>
          </a:p>
          <a:p>
            <a:pPr marL="0" lvl="0" indent="0" algn="l" rtl="0">
              <a:spcBef>
                <a:spcPts val="0"/>
              </a:spcBef>
              <a:spcAft>
                <a:spcPts val="0"/>
              </a:spcAft>
              <a:buClr>
                <a:schemeClr val="dk1"/>
              </a:buClr>
              <a:buSzPts val="1100"/>
              <a:buFont typeface="Arial"/>
              <a:buNone/>
            </a:pPr>
            <a:r>
              <a:rPr lang="en-GB" sz="1300"/>
              <a:t>    trainPredict = model.predict(X_train)</a:t>
            </a:r>
            <a:endParaRPr sz="1300"/>
          </a:p>
          <a:p>
            <a:pPr marL="0" lvl="0" indent="0" algn="l" rtl="0">
              <a:spcBef>
                <a:spcPts val="0"/>
              </a:spcBef>
              <a:spcAft>
                <a:spcPts val="0"/>
              </a:spcAft>
              <a:buClr>
                <a:schemeClr val="dk1"/>
              </a:buClr>
              <a:buSzPts val="1100"/>
              <a:buFont typeface="Arial"/>
              <a:buNone/>
            </a:pPr>
            <a:r>
              <a:rPr lang="en-GB" sz="1300"/>
              <a:t>    mainTestPredict = model.predict(X_test)</a:t>
            </a:r>
            <a:endParaRPr sz="1300"/>
          </a:p>
          <a:p>
            <a:pPr marL="0" lvl="0" indent="0" algn="l" rtl="0">
              <a:spcBef>
                <a:spcPts val="0"/>
              </a:spcBef>
              <a:spcAft>
                <a:spcPts val="0"/>
              </a:spcAft>
              <a:buClr>
                <a:schemeClr val="dk1"/>
              </a:buClr>
              <a:buSzPts val="1100"/>
              <a:buFont typeface="Arial"/>
              <a:buNone/>
            </a:pPr>
            <a:r>
              <a:rPr lang="en-GB" sz="1300"/>
              <a:t>    testPredict = model.predict(testX)</a:t>
            </a:r>
            <a:endParaRPr sz="1300"/>
          </a:p>
          <a:p>
            <a:pPr marL="0" lvl="0" indent="0" algn="l" rtl="0">
              <a:spcBef>
                <a:spcPts val="0"/>
              </a:spcBef>
              <a:spcAft>
                <a:spcPts val="0"/>
              </a:spcAft>
              <a:buNone/>
            </a:pP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GB"/>
              <a:t>INTRODUCTION</a:t>
            </a:r>
            <a:endParaRPr/>
          </a:p>
        </p:txBody>
      </p:sp>
      <p:sp>
        <p:nvSpPr>
          <p:cNvPr id="64" name="Google Shape;64;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SzPts val="1800"/>
              <a:buNone/>
            </a:pPr>
            <a:r>
              <a:rPr lang="en-GB">
                <a:solidFill>
                  <a:schemeClr val="dk1"/>
                </a:solidFill>
              </a:rPr>
              <a:t>A correct prediction of stocks can lead to huge profits for the seller and the broker. Frequently, it is brought out that prediction is chaotic rather than random, which means it can be predicted by carefully analyzing the history of respective stock market. Machine learning is an efficient way to represent such processes. It predicts a market value close to the tangible value, thereby increasing the accuracy. Introduction of machine learning to the area of stock prediction has appealed to many researches because of its efficient and accurate measurements. The vital part of machine learning is the dataset used. The dataset should be as concrete as possible because a little change in the data can perpetuate massive changes in the outcome. </a:t>
            </a:r>
            <a:endParaRPr>
              <a:solidFill>
                <a:schemeClr val="dk1"/>
              </a:solidFill>
            </a:endParaRPr>
          </a:p>
        </p:txBody>
      </p:sp>
      <p:sp>
        <p:nvSpPr>
          <p:cNvPr id="65" name="Google Shape;6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39285"/>
              <a:buFont typeface="Arial"/>
              <a:buNone/>
            </a:pPr>
            <a:r>
              <a:rPr lang="en-GB"/>
              <a:t>SNAPSHOTS</a:t>
            </a:r>
            <a:endParaRPr/>
          </a:p>
        </p:txBody>
      </p:sp>
      <p:sp>
        <p:nvSpPr>
          <p:cNvPr id="197" name="Google Shape;19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20</a:t>
            </a:fld>
            <a:endParaRPr/>
          </a:p>
        </p:txBody>
      </p:sp>
      <p:pic>
        <p:nvPicPr>
          <p:cNvPr id="198" name="Google Shape;198;p19"/>
          <p:cNvPicPr preferRelativeResize="0"/>
          <p:nvPr/>
        </p:nvPicPr>
        <p:blipFill rotWithShape="1">
          <a:blip r:embed="rId3">
            <a:alphaModFix/>
          </a:blip>
          <a:srcRect/>
          <a:stretch/>
        </p:blipFill>
        <p:spPr>
          <a:xfrm>
            <a:off x="1652700" y="1191575"/>
            <a:ext cx="5524500" cy="2628900"/>
          </a:xfrm>
          <a:prstGeom prst="rect">
            <a:avLst/>
          </a:prstGeom>
          <a:noFill/>
          <a:ln>
            <a:noFill/>
          </a:ln>
        </p:spPr>
      </p:pic>
      <p:sp>
        <p:nvSpPr>
          <p:cNvPr id="199" name="Google Shape;199;p19"/>
          <p:cNvSpPr txBox="1"/>
          <p:nvPr/>
        </p:nvSpPr>
        <p:spPr>
          <a:xfrm>
            <a:off x="514350" y="3994325"/>
            <a:ext cx="7801200" cy="645900"/>
          </a:xfrm>
          <a:prstGeom prst="rect">
            <a:avLst/>
          </a:prstGeom>
          <a:noFill/>
          <a:ln>
            <a:noFill/>
          </a:ln>
        </p:spPr>
        <p:txBody>
          <a:bodyPr spcFirstLastPara="1" wrap="square" lIns="91425" tIns="91425" rIns="91425" bIns="91425" anchor="t" anchorCtr="0">
            <a:spAutoFit/>
          </a:bodyPr>
          <a:lstStyle/>
          <a:p>
            <a:pPr marL="0" marR="266700" lvl="0" indent="0" algn="l" rtl="0">
              <a:lnSpc>
                <a:spcPct val="114000"/>
              </a:lnSpc>
              <a:spcBef>
                <a:spcPts val="0"/>
              </a:spcBef>
              <a:spcAft>
                <a:spcPts val="900"/>
              </a:spcAft>
              <a:buClr>
                <a:schemeClr val="dk1"/>
              </a:buClr>
              <a:buSzPts val="1100"/>
              <a:buFont typeface="Arial"/>
              <a:buNone/>
            </a:pPr>
            <a:r>
              <a:rPr lang="en-GB" sz="1400" b="0" i="0" u="none" strike="noStrike" cap="none">
                <a:solidFill>
                  <a:srgbClr val="000000"/>
                </a:solidFill>
                <a:latin typeface="Arial"/>
                <a:ea typeface="Arial"/>
                <a:cs typeface="Arial"/>
                <a:sym typeface="Arial"/>
              </a:rPr>
              <a:t>The above figure indicates the home page/landing page where user can opt between Register page or Login page.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21</a:t>
            </a:fld>
            <a:endParaRPr/>
          </a:p>
        </p:txBody>
      </p:sp>
      <p:pic>
        <p:nvPicPr>
          <p:cNvPr id="205" name="Google Shape;205;p20"/>
          <p:cNvPicPr preferRelativeResize="0"/>
          <p:nvPr/>
        </p:nvPicPr>
        <p:blipFill rotWithShape="1">
          <a:blip r:embed="rId3">
            <a:alphaModFix/>
          </a:blip>
          <a:srcRect/>
          <a:stretch/>
        </p:blipFill>
        <p:spPr>
          <a:xfrm>
            <a:off x="1724025" y="367913"/>
            <a:ext cx="5695950" cy="2714625"/>
          </a:xfrm>
          <a:prstGeom prst="rect">
            <a:avLst/>
          </a:prstGeom>
          <a:noFill/>
          <a:ln>
            <a:noFill/>
          </a:ln>
        </p:spPr>
      </p:pic>
      <p:sp>
        <p:nvSpPr>
          <p:cNvPr id="206" name="Google Shape;206;p20"/>
          <p:cNvSpPr txBox="1"/>
          <p:nvPr/>
        </p:nvSpPr>
        <p:spPr>
          <a:xfrm>
            <a:off x="1532325" y="3536150"/>
            <a:ext cx="6536700" cy="989700"/>
          </a:xfrm>
          <a:prstGeom prst="rect">
            <a:avLst/>
          </a:prstGeom>
          <a:noFill/>
          <a:ln>
            <a:noFill/>
          </a:ln>
        </p:spPr>
        <p:txBody>
          <a:bodyPr spcFirstLastPara="1" wrap="square" lIns="91425" tIns="91425" rIns="91425" bIns="91425" anchor="t" anchorCtr="0">
            <a:spAutoFit/>
          </a:bodyPr>
          <a:lstStyle/>
          <a:p>
            <a:pPr marL="0" marR="266700" lvl="0" indent="0" algn="l" rtl="0">
              <a:lnSpc>
                <a:spcPct val="107000"/>
              </a:lnSpc>
              <a:spcBef>
                <a:spcPts val="0"/>
              </a:spcBef>
              <a:spcAft>
                <a:spcPts val="0"/>
              </a:spcAft>
              <a:buClr>
                <a:schemeClr val="dk1"/>
              </a:buClr>
              <a:buSzPts val="1100"/>
              <a:buFont typeface="Arial"/>
              <a:buNone/>
            </a:pPr>
            <a:r>
              <a:rPr lang="en-GB" sz="1400" b="0" i="0" u="none" strike="noStrike" cap="none">
                <a:solidFill>
                  <a:srgbClr val="000000"/>
                </a:solidFill>
                <a:latin typeface="Arial"/>
                <a:ea typeface="Arial"/>
                <a:cs typeface="Arial"/>
                <a:sym typeface="Arial"/>
              </a:rPr>
              <a:t>The above figure shows the login page where user can enter his login credentials and login.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22</a:t>
            </a:fld>
            <a:endParaRPr/>
          </a:p>
        </p:txBody>
      </p:sp>
      <p:pic>
        <p:nvPicPr>
          <p:cNvPr id="212" name="Google Shape;212;p21"/>
          <p:cNvPicPr preferRelativeResize="0"/>
          <p:nvPr/>
        </p:nvPicPr>
        <p:blipFill rotWithShape="1">
          <a:blip r:embed="rId3">
            <a:alphaModFix/>
          </a:blip>
          <a:srcRect/>
          <a:stretch/>
        </p:blipFill>
        <p:spPr>
          <a:xfrm>
            <a:off x="1566875" y="227425"/>
            <a:ext cx="5543550" cy="2562225"/>
          </a:xfrm>
          <a:prstGeom prst="rect">
            <a:avLst/>
          </a:prstGeom>
          <a:noFill/>
          <a:ln>
            <a:noFill/>
          </a:ln>
        </p:spPr>
      </p:pic>
      <p:sp>
        <p:nvSpPr>
          <p:cNvPr id="213" name="Google Shape;213;p21"/>
          <p:cNvSpPr txBox="1"/>
          <p:nvPr/>
        </p:nvSpPr>
        <p:spPr>
          <a:xfrm>
            <a:off x="1435900" y="3193250"/>
            <a:ext cx="6000900" cy="981300"/>
          </a:xfrm>
          <a:prstGeom prst="rect">
            <a:avLst/>
          </a:prstGeom>
          <a:noFill/>
          <a:ln>
            <a:noFill/>
          </a:ln>
        </p:spPr>
        <p:txBody>
          <a:bodyPr spcFirstLastPara="1" wrap="square" lIns="91425" tIns="91425" rIns="91425" bIns="91425" anchor="t" anchorCtr="0">
            <a:spAutoFit/>
          </a:bodyPr>
          <a:lstStyle/>
          <a:p>
            <a:pPr marL="0" marR="266700" lvl="0" indent="0" algn="l" rtl="0">
              <a:lnSpc>
                <a:spcPct val="111000"/>
              </a:lnSpc>
              <a:spcBef>
                <a:spcPts val="0"/>
              </a:spcBef>
              <a:spcAft>
                <a:spcPts val="0"/>
              </a:spcAft>
              <a:buClr>
                <a:schemeClr val="dk1"/>
              </a:buClr>
              <a:buSzPts val="1100"/>
              <a:buFont typeface="Arial"/>
              <a:buNone/>
            </a:pPr>
            <a:r>
              <a:rPr lang="en-GB" sz="1400" b="0" i="0" u="none" strike="noStrike" cap="none">
                <a:solidFill>
                  <a:srgbClr val="000000"/>
                </a:solidFill>
                <a:latin typeface="Arial"/>
                <a:ea typeface="Arial"/>
                <a:cs typeface="Arial"/>
                <a:sym typeface="Arial"/>
              </a:rPr>
              <a:t>The above figure shows the registration page where user can enter his details for the purpose of logging in.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23</a:t>
            </a:fld>
            <a:endParaRPr/>
          </a:p>
        </p:txBody>
      </p:sp>
      <p:pic>
        <p:nvPicPr>
          <p:cNvPr id="219" name="Google Shape;219;p22"/>
          <p:cNvPicPr preferRelativeResize="0"/>
          <p:nvPr/>
        </p:nvPicPr>
        <p:blipFill rotWithShape="1">
          <a:blip r:embed="rId3">
            <a:alphaModFix/>
          </a:blip>
          <a:srcRect/>
          <a:stretch/>
        </p:blipFill>
        <p:spPr>
          <a:xfrm>
            <a:off x="1813300" y="163125"/>
            <a:ext cx="5943600" cy="3343275"/>
          </a:xfrm>
          <a:prstGeom prst="rect">
            <a:avLst/>
          </a:prstGeom>
          <a:noFill/>
          <a:ln>
            <a:noFill/>
          </a:ln>
        </p:spPr>
      </p:pic>
      <p:sp>
        <p:nvSpPr>
          <p:cNvPr id="220" name="Google Shape;220;p22"/>
          <p:cNvSpPr txBox="1"/>
          <p:nvPr/>
        </p:nvSpPr>
        <p:spPr>
          <a:xfrm>
            <a:off x="685800" y="3769750"/>
            <a:ext cx="7786800" cy="1252500"/>
          </a:xfrm>
          <a:prstGeom prst="rect">
            <a:avLst/>
          </a:prstGeom>
          <a:noFill/>
          <a:ln>
            <a:noFill/>
          </a:ln>
        </p:spPr>
        <p:txBody>
          <a:bodyPr spcFirstLastPara="1" wrap="square" lIns="91425" tIns="91425" rIns="91425" bIns="91425" anchor="t" anchorCtr="0">
            <a:spAutoFit/>
          </a:bodyPr>
          <a:lstStyle/>
          <a:p>
            <a:pPr marL="0" marR="266700" lvl="0" indent="0" algn="l" rtl="0">
              <a:lnSpc>
                <a:spcPct val="114000"/>
              </a:lnSpc>
              <a:spcBef>
                <a:spcPts val="0"/>
              </a:spcBef>
              <a:spcAft>
                <a:spcPts val="0"/>
              </a:spcAft>
              <a:buClr>
                <a:schemeClr val="dk1"/>
              </a:buClr>
              <a:buSzPts val="1100"/>
              <a:buFont typeface="Arial"/>
              <a:buNone/>
            </a:pPr>
            <a:r>
              <a:rPr lang="en-GB" sz="1400" b="0" i="0" u="none" strike="noStrike" cap="none">
                <a:solidFill>
                  <a:srgbClr val="000000"/>
                </a:solidFill>
                <a:latin typeface="Arial"/>
                <a:ea typeface="Arial"/>
                <a:cs typeface="Arial"/>
                <a:sym typeface="Arial"/>
              </a:rPr>
              <a:t>The above figure shows the graphical representation of TCS (Tata Consultancy Services) stock based on linear regression and considering the historical data of the TCS share collected from NSE (National Stock Exchange).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9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3"/>
          <p:cNvSpPr txBox="1">
            <a:spLocks noGrp="1"/>
          </p:cNvSpPr>
          <p:nvPr>
            <p:ph type="title"/>
          </p:nvPr>
        </p:nvSpPr>
        <p:spPr>
          <a:xfrm>
            <a:off x="311700" y="192875"/>
            <a:ext cx="8520600" cy="6108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GB"/>
              <a:t>ADVANTAGES</a:t>
            </a:r>
            <a:endParaRPr/>
          </a:p>
        </p:txBody>
      </p:sp>
      <p:sp>
        <p:nvSpPr>
          <p:cNvPr id="226" name="Google Shape;226;p23"/>
          <p:cNvSpPr txBox="1">
            <a:spLocks noGrp="1"/>
          </p:cNvSpPr>
          <p:nvPr>
            <p:ph type="body" idx="1"/>
          </p:nvPr>
        </p:nvSpPr>
        <p:spPr>
          <a:xfrm>
            <a:off x="311700" y="925863"/>
            <a:ext cx="8520600" cy="3642900"/>
          </a:xfrm>
          <a:prstGeom prst="rect">
            <a:avLst/>
          </a:prstGeom>
          <a:noFill/>
          <a:ln>
            <a:noFill/>
          </a:ln>
        </p:spPr>
        <p:txBody>
          <a:bodyPr spcFirstLastPara="1" wrap="square" lIns="91425" tIns="91425" rIns="91425" bIns="91425" anchor="t" anchorCtr="0">
            <a:normAutofit fontScale="70000" lnSpcReduction="10000"/>
          </a:bodyPr>
          <a:lstStyle/>
          <a:p>
            <a:pPr marL="0" lvl="0" indent="0" algn="l" rtl="0">
              <a:lnSpc>
                <a:spcPct val="200000"/>
              </a:lnSpc>
              <a:spcBef>
                <a:spcPts val="0"/>
              </a:spcBef>
              <a:spcAft>
                <a:spcPts val="1200"/>
              </a:spcAft>
              <a:buSzPct val="160714"/>
              <a:buNone/>
            </a:pPr>
            <a:r>
              <a:rPr lang="en-GB" sz="1600">
                <a:solidFill>
                  <a:srgbClr val="222222"/>
                </a:solidFill>
                <a:highlight>
                  <a:srgbClr val="FFFFFF"/>
                </a:highlight>
                <a:latin typeface="Georgia"/>
                <a:ea typeface="Georgia"/>
                <a:cs typeface="Georgia"/>
                <a:sym typeface="Georgia"/>
              </a:rPr>
              <a:t>Most of the benefits in the articles depend on the problem domain and the NN methodology used. A common contribution of NN applications is in their ability to deal with uncertain and robust data. Therefore, NN can be efficiently used in stock markets, to predict either stock prices or stock returns. It can be seen from a comparative analysis that the Backpropagation algorithm has the ability to predict with greater accuracy than other NN algorithms, no matter which data model was used. The variety of data models that exist in the papers could also be considered a benefit, since it shows NNs flexibility and efficiency in situations when certain data are not available. It has been proven that NN outperform classical forecasting and statistical methods, such as multiple regression analysis and discriminant analysis. When joined together, several NNs are able to predict values very accurately, because they can concentrate on different characteristics of data sets important for calculating the output. Analysis also shows the great possibilities of NN methodology in various combinations with other methods, such as expert systems. The combination of the NN calculating ability based on heuristics and the ability of expert systems to process the rules for making a decision and to explain the results can be a very effective intelligent support in various problem domains</a:t>
            </a:r>
            <a:endParaRPr>
              <a:solidFill>
                <a:srgbClr val="222222"/>
              </a:solidFill>
              <a:highlight>
                <a:srgbClr val="FFFFFF"/>
              </a:highlight>
              <a:latin typeface="Georgia"/>
              <a:ea typeface="Georgia"/>
              <a:cs typeface="Georgia"/>
              <a:sym typeface="Georgia"/>
            </a:endParaRPr>
          </a:p>
        </p:txBody>
      </p:sp>
      <p:sp>
        <p:nvSpPr>
          <p:cNvPr id="227" name="Google Shape;22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GB"/>
              <a:t>CONCLUSION</a:t>
            </a:r>
            <a:endParaRPr/>
          </a:p>
        </p:txBody>
      </p:sp>
      <p:sp>
        <p:nvSpPr>
          <p:cNvPr id="233" name="Google Shape;233;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marR="266700" lvl="0" indent="0" algn="l" rtl="0">
              <a:lnSpc>
                <a:spcPct val="150000"/>
              </a:lnSpc>
              <a:spcBef>
                <a:spcPts val="0"/>
              </a:spcBef>
              <a:spcAft>
                <a:spcPts val="0"/>
              </a:spcAft>
              <a:buClr>
                <a:schemeClr val="dk1"/>
              </a:buClr>
              <a:buSzPts val="1100"/>
              <a:buFont typeface="Arial"/>
              <a:buNone/>
            </a:pPr>
            <a:r>
              <a:rPr lang="en-GB">
                <a:solidFill>
                  <a:srgbClr val="222222"/>
                </a:solidFill>
              </a:rPr>
              <a:t> The main objective of our dissertation is to develop a more adaptive and effective stock prediction system by applying machine learning techniques. The survey papers prove the successfully of our proposed approach. A systematic prediction tool is developed could be used to assist invested make more accurate decision in their stock market investment. Our prediction system integrates the stock movement forecasting and stock price forecasting. </a:t>
            </a:r>
            <a:endParaRPr>
              <a:solidFill>
                <a:srgbClr val="222222"/>
              </a:solidFill>
            </a:endParaRPr>
          </a:p>
          <a:p>
            <a:pPr marL="0" lvl="0" indent="0" algn="l" rtl="0">
              <a:lnSpc>
                <a:spcPct val="150000"/>
              </a:lnSpc>
              <a:spcBef>
                <a:spcPts val="1000"/>
              </a:spcBef>
              <a:spcAft>
                <a:spcPts val="1200"/>
              </a:spcAft>
              <a:buSzPts val="1800"/>
              <a:buNone/>
            </a:pPr>
            <a:endParaRPr>
              <a:solidFill>
                <a:srgbClr val="222222"/>
              </a:solidFill>
            </a:endParaRPr>
          </a:p>
        </p:txBody>
      </p:sp>
      <p:sp>
        <p:nvSpPr>
          <p:cNvPr id="234" name="Google Shape;23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p:nvPr/>
        </p:nvSpPr>
        <p:spPr>
          <a:xfrm>
            <a:off x="0" y="-56225"/>
            <a:ext cx="9144000" cy="514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500"/>
              <a:buFont typeface="Arial"/>
              <a:buNone/>
            </a:pPr>
            <a:r>
              <a:rPr lang="en-GB" sz="2500" b="0" i="0" u="none" strike="noStrike" cap="none" dirty="0">
                <a:solidFill>
                  <a:schemeClr val="dk1"/>
                </a:solidFill>
                <a:latin typeface="Arial"/>
                <a:ea typeface="Arial"/>
                <a:cs typeface="Arial"/>
                <a:sym typeface="Arial"/>
              </a:rPr>
              <a:t>EXISTING SYSTEM </a:t>
            </a:r>
            <a:endParaRPr sz="25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dirty="0">
                <a:solidFill>
                  <a:schemeClr val="dk1"/>
                </a:solidFill>
                <a:latin typeface="Arial"/>
                <a:ea typeface="Arial"/>
                <a:cs typeface="Arial"/>
                <a:sym typeface="Arial"/>
              </a:rPr>
              <a:t>Simplistic Model</a:t>
            </a:r>
            <a:r>
              <a:rPr lang="en-GB" sz="1800" b="0" i="0" u="none" strike="noStrike" cap="none" dirty="0">
                <a:solidFill>
                  <a:schemeClr val="dk1"/>
                </a:solidFill>
                <a:latin typeface="Arial"/>
                <a:ea typeface="Arial"/>
                <a:cs typeface="Arial"/>
                <a:sym typeface="Arial"/>
              </a:rPr>
              <a:t>: This is a simplistic model that directly takes the trend of the last n days of historical price series as the future trend. Hence cannot be considered for short time prediction.</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dirty="0">
                <a:solidFill>
                  <a:schemeClr val="dk1"/>
                </a:solidFill>
                <a:latin typeface="Arial"/>
                <a:ea typeface="Arial"/>
                <a:cs typeface="Arial"/>
                <a:sym typeface="Arial"/>
              </a:rPr>
              <a:t>SVM</a:t>
            </a:r>
            <a:r>
              <a:rPr lang="en-GB" sz="1800" b="0" i="0" u="none" strike="noStrike" cap="none" dirty="0">
                <a:solidFill>
                  <a:schemeClr val="dk1"/>
                </a:solidFill>
                <a:latin typeface="Arial"/>
                <a:ea typeface="Arial"/>
                <a:cs typeface="Arial"/>
                <a:sym typeface="Arial"/>
              </a:rPr>
              <a:t>: </a:t>
            </a:r>
            <a:r>
              <a:rPr lang="en-GB" sz="1800" b="0" i="0" u="none" strike="noStrike" cap="none" dirty="0">
                <a:solidFill>
                  <a:srgbClr val="222222"/>
                </a:solidFill>
                <a:highlight>
                  <a:srgbClr val="FFFFFF"/>
                </a:highlight>
                <a:latin typeface="Arial"/>
                <a:ea typeface="Arial"/>
                <a:cs typeface="Arial"/>
                <a:sym typeface="Arial"/>
              </a:rPr>
              <a:t>Support Vector Machine is a machine learning technique used in recent studies to forecast stock </a:t>
            </a:r>
            <a:r>
              <a:rPr lang="en-GB" sz="1800" b="0" i="0" u="none" strike="noStrike" cap="none" dirty="0" err="1">
                <a:solidFill>
                  <a:srgbClr val="222222"/>
                </a:solidFill>
                <a:highlight>
                  <a:srgbClr val="FFFFFF"/>
                </a:highlight>
                <a:latin typeface="Arial"/>
                <a:ea typeface="Arial"/>
                <a:cs typeface="Arial"/>
                <a:sym typeface="Arial"/>
              </a:rPr>
              <a:t>prices.These</a:t>
            </a:r>
            <a:r>
              <a:rPr lang="en-GB" sz="1800" b="0" i="0" u="none" strike="noStrike" cap="none" dirty="0">
                <a:solidFill>
                  <a:srgbClr val="222222"/>
                </a:solidFill>
                <a:highlight>
                  <a:srgbClr val="FFFFFF"/>
                </a:highlight>
                <a:latin typeface="Arial"/>
                <a:ea typeface="Arial"/>
                <a:cs typeface="Arial"/>
                <a:sym typeface="Arial"/>
              </a:rPr>
              <a:t> are used as parameters to the SVM model. The model attempts to predict whether a stock price sometime in the future will be higher or lower than it is on a given day.</a:t>
            </a:r>
            <a:endParaRPr sz="18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dirty="0">
                <a:solidFill>
                  <a:srgbClr val="222222"/>
                </a:solidFill>
                <a:highlight>
                  <a:srgbClr val="FFFFFF"/>
                </a:highlight>
                <a:latin typeface="Arial"/>
                <a:ea typeface="Arial"/>
                <a:cs typeface="Arial"/>
                <a:sym typeface="Arial"/>
              </a:rPr>
              <a:t>ARIMA (</a:t>
            </a:r>
            <a:r>
              <a:rPr lang="en-GB" sz="1800" b="1" i="0" u="none" strike="noStrike" cap="none" dirty="0" err="1">
                <a:solidFill>
                  <a:srgbClr val="222222"/>
                </a:solidFill>
                <a:highlight>
                  <a:srgbClr val="FFFFFF"/>
                </a:highlight>
                <a:latin typeface="Arial"/>
                <a:ea typeface="Arial"/>
                <a:cs typeface="Arial"/>
                <a:sym typeface="Arial"/>
              </a:rPr>
              <a:t>AutoRegressive</a:t>
            </a:r>
            <a:r>
              <a:rPr lang="en-GB" sz="1800" b="1" i="0" u="none" strike="noStrike" cap="none" dirty="0">
                <a:solidFill>
                  <a:srgbClr val="222222"/>
                </a:solidFill>
                <a:highlight>
                  <a:srgbClr val="FFFFFF"/>
                </a:highlight>
                <a:latin typeface="Arial"/>
                <a:ea typeface="Arial"/>
                <a:cs typeface="Arial"/>
                <a:sym typeface="Arial"/>
              </a:rPr>
              <a:t> Integrated Moving Average)</a:t>
            </a:r>
            <a:r>
              <a:rPr lang="en-GB" sz="1800" b="0" i="0" u="none" strike="noStrike" cap="none" dirty="0">
                <a:solidFill>
                  <a:srgbClr val="222222"/>
                </a:solidFill>
                <a:highlight>
                  <a:srgbClr val="FFFFFF"/>
                </a:highlight>
                <a:latin typeface="Arial"/>
                <a:ea typeface="Arial"/>
                <a:cs typeface="Arial"/>
                <a:sym typeface="Arial"/>
              </a:rPr>
              <a:t>: is a forecasting algorithm based on the idea that the information in the past values of the time series can alone be used to predict the future values</a:t>
            </a:r>
            <a:r>
              <a:rPr lang="en-GB" sz="1800" b="0" i="0" u="none" strike="noStrike" cap="none" dirty="0" smtClean="0">
                <a:solidFill>
                  <a:srgbClr val="222222"/>
                </a:solidFill>
                <a:highlight>
                  <a:srgbClr val="FFFFFF"/>
                </a:highlight>
                <a:latin typeface="Arial"/>
                <a:ea typeface="Arial"/>
                <a:cs typeface="Arial"/>
                <a:sym typeface="Arial"/>
              </a:rPr>
              <a:t>. It </a:t>
            </a:r>
            <a:r>
              <a:rPr lang="en-GB" sz="1800" b="0" i="0" u="none" strike="noStrike" cap="none" dirty="0">
                <a:solidFill>
                  <a:srgbClr val="222222"/>
                </a:solidFill>
                <a:highlight>
                  <a:srgbClr val="FFFFFF"/>
                </a:highlight>
                <a:latin typeface="Arial"/>
                <a:ea typeface="Arial"/>
                <a:cs typeface="Arial"/>
                <a:sym typeface="Arial"/>
              </a:rPr>
              <a:t>is suitable for short term predictions only.</a:t>
            </a:r>
            <a:endParaRPr sz="18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GB" sz="1500" b="0" i="0" u="none" strike="noStrike" cap="none" dirty="0">
                <a:solidFill>
                  <a:srgbClr val="222222"/>
                </a:solidFill>
                <a:highlight>
                  <a:srgbClr val="FFFFFF"/>
                </a:highlight>
                <a:latin typeface="Arial"/>
                <a:ea typeface="Arial"/>
                <a:cs typeface="Arial"/>
                <a:sym typeface="Arial"/>
              </a:rPr>
              <a:t>.</a:t>
            </a:r>
            <a:endParaRPr sz="15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500" b="0" i="0" u="none" strike="noStrike" cap="none">
              <a:solidFill>
                <a:schemeClr val="dk1"/>
              </a:solidFill>
              <a:latin typeface="Arial"/>
              <a:ea typeface="Arial"/>
              <a:cs typeface="Arial"/>
              <a:sym typeface="Arial"/>
            </a:endParaRPr>
          </a:p>
        </p:txBody>
      </p:sp>
      <p:sp>
        <p:nvSpPr>
          <p:cNvPr id="83" name="Google Shape;8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3"/>
          <p:cNvSpPr txBox="1"/>
          <p:nvPr/>
        </p:nvSpPr>
        <p:spPr>
          <a:xfrm>
            <a:off x="-96975" y="0"/>
            <a:ext cx="9083700" cy="5143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500"/>
              <a:buFont typeface="Arial"/>
              <a:buNone/>
            </a:pPr>
            <a:r>
              <a:rPr lang="en-GB" sz="2500" b="0" i="0" u="none" strike="noStrike" cap="none">
                <a:solidFill>
                  <a:srgbClr val="000000"/>
                </a:solidFill>
                <a:latin typeface="Arial"/>
                <a:ea typeface="Arial"/>
                <a:cs typeface="Arial"/>
                <a:sym typeface="Arial"/>
              </a:rPr>
              <a:t>PROPOSED SYSTEM AND OBJECTIVES</a:t>
            </a:r>
            <a:endParaRPr sz="2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57200" marR="0" lvl="0" indent="-342900" algn="just" rtl="0">
              <a:lnSpc>
                <a:spcPct val="100000"/>
              </a:lnSpc>
              <a:spcBef>
                <a:spcPts val="0"/>
              </a:spcBef>
              <a:spcAft>
                <a:spcPts val="0"/>
              </a:spcAft>
              <a:buClr>
                <a:srgbClr val="000000"/>
              </a:buClr>
              <a:buSzPts val="1800"/>
              <a:buFont typeface="Arial"/>
              <a:buChar char="●"/>
            </a:pPr>
            <a:r>
              <a:rPr lang="en-GB" sz="1800" b="0" i="0" u="none" strike="noStrike" cap="none">
                <a:solidFill>
                  <a:srgbClr val="000000"/>
                </a:solidFill>
                <a:latin typeface="Arial"/>
                <a:ea typeface="Arial"/>
                <a:cs typeface="Arial"/>
                <a:sym typeface="Arial"/>
              </a:rPr>
              <a:t>In this project the lowest, the highest and the average value of the stock market in the last d days are used to predict the next day’s market value.</a:t>
            </a:r>
            <a:endParaRPr sz="1800" b="0" i="0" u="none" strike="noStrike" cap="none">
              <a:solidFill>
                <a:srgbClr val="000000"/>
              </a:solidFill>
              <a:latin typeface="Arial"/>
              <a:ea typeface="Arial"/>
              <a:cs typeface="Arial"/>
              <a:sym typeface="Arial"/>
            </a:endParaRPr>
          </a:p>
          <a:p>
            <a:pPr marL="45720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57200" marR="0" lvl="0" indent="-342900" algn="just" rtl="0">
              <a:lnSpc>
                <a:spcPct val="100000"/>
              </a:lnSpc>
              <a:spcBef>
                <a:spcPts val="0"/>
              </a:spcBef>
              <a:spcAft>
                <a:spcPts val="0"/>
              </a:spcAft>
              <a:buClr>
                <a:srgbClr val="000000"/>
              </a:buClr>
              <a:buSzPts val="1800"/>
              <a:buFont typeface="Arial"/>
              <a:buChar char="●"/>
            </a:pPr>
            <a:r>
              <a:rPr lang="en-GB" sz="1800" b="0" i="0" u="none" strike="noStrike" cap="none">
                <a:solidFill>
                  <a:srgbClr val="000000"/>
                </a:solidFill>
                <a:latin typeface="Arial"/>
                <a:ea typeface="Arial"/>
                <a:cs typeface="Arial"/>
                <a:sym typeface="Arial"/>
              </a:rPr>
              <a:t>Artificial Neural Network (ANN) is a popular method used to incorporate technical analysis for making predictions in financial markets.</a:t>
            </a:r>
            <a:endParaRPr sz="1800" b="0" i="0" u="none" strike="noStrike" cap="none">
              <a:solidFill>
                <a:srgbClr val="000000"/>
              </a:solidFill>
              <a:latin typeface="Arial"/>
              <a:ea typeface="Arial"/>
              <a:cs typeface="Arial"/>
              <a:sym typeface="Arial"/>
            </a:endParaRPr>
          </a:p>
          <a:p>
            <a:pPr marL="45720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57200" marR="0" lvl="0" indent="-342900" algn="just" rtl="0">
              <a:lnSpc>
                <a:spcPct val="100000"/>
              </a:lnSpc>
              <a:spcBef>
                <a:spcPts val="0"/>
              </a:spcBef>
              <a:spcAft>
                <a:spcPts val="0"/>
              </a:spcAft>
              <a:buClr>
                <a:srgbClr val="000000"/>
              </a:buClr>
              <a:buSzPts val="1800"/>
              <a:buFont typeface="Arial"/>
              <a:buChar char="●"/>
            </a:pPr>
            <a:r>
              <a:rPr lang="en-GB" sz="1800" b="0" i="0" u="none" strike="noStrike" cap="none">
                <a:solidFill>
                  <a:srgbClr val="000000"/>
                </a:solidFill>
                <a:latin typeface="Arial"/>
                <a:ea typeface="Arial"/>
                <a:cs typeface="Arial"/>
                <a:sym typeface="Arial"/>
              </a:rPr>
              <a:t>The stock market data have been extracted from NSE Stock Market dataset.</a:t>
            </a:r>
            <a:endParaRPr sz="1800" b="0" i="0" u="none" strike="noStrike" cap="none">
              <a:solidFill>
                <a:srgbClr val="000000"/>
              </a:solidFill>
              <a:latin typeface="Arial"/>
              <a:ea typeface="Arial"/>
              <a:cs typeface="Arial"/>
              <a:sym typeface="Arial"/>
            </a:endParaRPr>
          </a:p>
          <a:p>
            <a:pPr marL="45720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57200" marR="0" lvl="0" indent="-342900" algn="just" rtl="0">
              <a:lnSpc>
                <a:spcPct val="100000"/>
              </a:lnSpc>
              <a:spcBef>
                <a:spcPts val="0"/>
              </a:spcBef>
              <a:spcAft>
                <a:spcPts val="0"/>
              </a:spcAft>
              <a:buClr>
                <a:srgbClr val="000000"/>
              </a:buClr>
              <a:buSzPts val="1800"/>
              <a:buFont typeface="Arial"/>
              <a:buChar char="●"/>
            </a:pPr>
            <a:r>
              <a:rPr lang="en-GB" sz="1800" b="0" i="0" u="none" strike="noStrike" cap="none">
                <a:solidFill>
                  <a:srgbClr val="000000"/>
                </a:solidFill>
                <a:latin typeface="Arial"/>
                <a:ea typeface="Arial"/>
                <a:cs typeface="Arial"/>
                <a:sym typeface="Arial"/>
              </a:rPr>
              <a:t>In this method, the disorders in the market caused by social or political reasons are not omitted from the data set because we want to predict the value based on the value history and hence we Sentiment Analysis.</a:t>
            </a:r>
            <a:endParaRPr sz="1800" b="0" i="0" u="none" strike="noStrike" cap="none">
              <a:solidFill>
                <a:srgbClr val="000000"/>
              </a:solidFill>
              <a:latin typeface="Arial"/>
              <a:ea typeface="Arial"/>
              <a:cs typeface="Arial"/>
              <a:sym typeface="Arial"/>
            </a:endParaRPr>
          </a:p>
          <a:p>
            <a:pPr marL="45720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57200" marR="0" lvl="0" indent="-342900" algn="just"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Arial"/>
                <a:ea typeface="Arial"/>
                <a:cs typeface="Arial"/>
                <a:sym typeface="Arial"/>
              </a:rPr>
              <a:t>The graphical visual obtained from web application gives the clarity on behavior of market thus helping us understand price action.</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1" name="Google Shape;71;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a:spLocks noGrp="1"/>
          </p:cNvSpPr>
          <p:nvPr>
            <p:ph type="ctrTitle"/>
          </p:nvPr>
        </p:nvSpPr>
        <p:spPr>
          <a:xfrm>
            <a:off x="107150" y="776177"/>
            <a:ext cx="8725200" cy="4280622"/>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Clr>
                <a:schemeClr val="dk1"/>
              </a:buClr>
              <a:buSzPct val="45833"/>
              <a:buFont typeface="Arial"/>
              <a:buNone/>
            </a:pPr>
            <a:r>
              <a:rPr lang="en-GB" sz="2400"/>
              <a:t>                                     </a:t>
            </a:r>
            <a:r>
              <a:rPr lang="en-GB" sz="2750"/>
              <a:t>  OBJECTIVES </a:t>
            </a:r>
            <a:endParaRPr sz="2750"/>
          </a:p>
          <a:p>
            <a:pPr marL="0" lvl="0" indent="0" algn="l" rtl="0">
              <a:lnSpc>
                <a:spcPct val="100000"/>
              </a:lnSpc>
              <a:spcBef>
                <a:spcPts val="0"/>
              </a:spcBef>
              <a:spcAft>
                <a:spcPts val="0"/>
              </a:spcAft>
              <a:buClr>
                <a:schemeClr val="dk1"/>
              </a:buClr>
              <a:buSzPct val="45833"/>
              <a:buFont typeface="Arial"/>
              <a:buNone/>
            </a:pPr>
            <a:endParaRPr sz="2400"/>
          </a:p>
          <a:p>
            <a:pPr marL="457200" lvl="0" indent="-342900" algn="just" rtl="0">
              <a:lnSpc>
                <a:spcPct val="100000"/>
              </a:lnSpc>
              <a:spcBef>
                <a:spcPts val="0"/>
              </a:spcBef>
              <a:spcAft>
                <a:spcPts val="0"/>
              </a:spcAft>
              <a:buSzPct val="100000"/>
              <a:buChar char="●"/>
            </a:pPr>
            <a:r>
              <a:rPr lang="en-GB" sz="2000" dirty="0"/>
              <a:t>This model can be used to support trading by using prediction in the trading strategy. </a:t>
            </a:r>
            <a:endParaRPr sz="2000"/>
          </a:p>
          <a:p>
            <a:pPr marL="457200" lvl="0" indent="0" algn="just" rtl="0">
              <a:lnSpc>
                <a:spcPct val="100000"/>
              </a:lnSpc>
              <a:spcBef>
                <a:spcPts val="0"/>
              </a:spcBef>
              <a:spcAft>
                <a:spcPts val="0"/>
              </a:spcAft>
              <a:buClr>
                <a:schemeClr val="dk1"/>
              </a:buClr>
              <a:buSzPct val="55000"/>
              <a:buFont typeface="Arial"/>
              <a:buNone/>
            </a:pPr>
            <a:endParaRPr sz="2000"/>
          </a:p>
          <a:p>
            <a:pPr marL="457200" lvl="0" indent="-342900" algn="just" rtl="0">
              <a:lnSpc>
                <a:spcPct val="100000"/>
              </a:lnSpc>
              <a:spcBef>
                <a:spcPts val="0"/>
              </a:spcBef>
              <a:spcAft>
                <a:spcPts val="0"/>
              </a:spcAft>
              <a:buSzPct val="100000"/>
              <a:buChar char="●"/>
            </a:pPr>
            <a:r>
              <a:rPr lang="en-GB" sz="2000" dirty="0"/>
              <a:t>For Simple long short strategy - Buy if the prediction is higher and Sell if the prediction is lower.</a:t>
            </a:r>
            <a:endParaRPr sz="2000"/>
          </a:p>
          <a:p>
            <a:pPr marL="457200" lvl="0" indent="0" algn="just" rtl="0">
              <a:lnSpc>
                <a:spcPct val="100000"/>
              </a:lnSpc>
              <a:spcBef>
                <a:spcPts val="0"/>
              </a:spcBef>
              <a:spcAft>
                <a:spcPts val="0"/>
              </a:spcAft>
              <a:buClr>
                <a:schemeClr val="dk1"/>
              </a:buClr>
              <a:buSzPct val="55000"/>
              <a:buFont typeface="Arial"/>
              <a:buNone/>
            </a:pPr>
            <a:endParaRPr sz="2000"/>
          </a:p>
          <a:p>
            <a:pPr marL="457200" lvl="0" indent="-342900" algn="just" rtl="0">
              <a:lnSpc>
                <a:spcPct val="100000"/>
              </a:lnSpc>
              <a:spcBef>
                <a:spcPts val="0"/>
              </a:spcBef>
              <a:spcAft>
                <a:spcPts val="0"/>
              </a:spcAft>
              <a:buSzPct val="100000"/>
              <a:buChar char="●"/>
            </a:pPr>
            <a:r>
              <a:rPr lang="en-GB" sz="2000" dirty="0"/>
              <a:t>For Intraday Trading - if you can get hands on minute data or tick data, we can use this predictor to trade.</a:t>
            </a:r>
            <a:endParaRPr sz="2000"/>
          </a:p>
          <a:p>
            <a:pPr marL="457200" lvl="0" indent="0" algn="just" rtl="0">
              <a:lnSpc>
                <a:spcPct val="100000"/>
              </a:lnSpc>
              <a:spcBef>
                <a:spcPts val="0"/>
              </a:spcBef>
              <a:spcAft>
                <a:spcPts val="0"/>
              </a:spcAft>
              <a:buClr>
                <a:schemeClr val="dk1"/>
              </a:buClr>
              <a:buSzPct val="55000"/>
              <a:buFont typeface="Arial"/>
              <a:buNone/>
            </a:pPr>
            <a:endParaRPr sz="2000"/>
          </a:p>
          <a:p>
            <a:pPr marL="457200" lvl="0" indent="-342900" algn="just" rtl="0">
              <a:lnSpc>
                <a:spcPct val="100000"/>
              </a:lnSpc>
              <a:spcBef>
                <a:spcPts val="0"/>
              </a:spcBef>
              <a:spcAft>
                <a:spcPts val="0"/>
              </a:spcAft>
              <a:buSzPct val="100000"/>
              <a:buChar char="●"/>
            </a:pPr>
            <a:r>
              <a:rPr lang="en-GB" sz="2000" dirty="0"/>
              <a:t>The performance plots help to identify the number of iterations (epochs) at which the mean squared error become least or stops changing and identify the movement of particular share to carry out transaction with greater accuracy. </a:t>
            </a:r>
            <a:endParaRPr sz="2000"/>
          </a:p>
          <a:p>
            <a:pPr marL="0" lvl="0" indent="0" algn="just" rtl="0">
              <a:lnSpc>
                <a:spcPct val="100000"/>
              </a:lnSpc>
              <a:spcBef>
                <a:spcPts val="0"/>
              </a:spcBef>
              <a:spcAft>
                <a:spcPts val="0"/>
              </a:spcAft>
              <a:buClr>
                <a:schemeClr val="dk1"/>
              </a:buClr>
              <a:buSzPct val="57893"/>
              <a:buFont typeface="Arial"/>
              <a:buNone/>
            </a:pPr>
            <a:endParaRPr sz="1900"/>
          </a:p>
          <a:p>
            <a:pPr marL="0" lvl="0" indent="0" algn="l" rtl="0">
              <a:lnSpc>
                <a:spcPct val="100000"/>
              </a:lnSpc>
              <a:spcBef>
                <a:spcPts val="0"/>
              </a:spcBef>
              <a:spcAft>
                <a:spcPts val="0"/>
              </a:spcAft>
              <a:buClr>
                <a:schemeClr val="dk1"/>
              </a:buClr>
              <a:buSzPct val="57893"/>
              <a:buFont typeface="Arial"/>
              <a:buNone/>
            </a:pPr>
            <a:endParaRPr sz="1900"/>
          </a:p>
          <a:p>
            <a:pPr marL="0" lvl="0" indent="0" algn="ctr" rtl="0">
              <a:lnSpc>
                <a:spcPct val="100000"/>
              </a:lnSpc>
              <a:spcBef>
                <a:spcPts val="0"/>
              </a:spcBef>
              <a:spcAft>
                <a:spcPts val="0"/>
              </a:spcAft>
              <a:buSzPct val="320987"/>
              <a:buNone/>
            </a:pPr>
            <a:endParaRPr sz="1800"/>
          </a:p>
        </p:txBody>
      </p:sp>
      <p:sp>
        <p:nvSpPr>
          <p:cNvPr id="77" name="Google Shape;7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6</a:t>
            </a:fld>
            <a:endParaRPr/>
          </a:p>
        </p:txBody>
      </p:sp>
      <p:sp>
        <p:nvSpPr>
          <p:cNvPr id="89" name="Google Shape;89;p6"/>
          <p:cNvSpPr txBox="1"/>
          <p:nvPr/>
        </p:nvSpPr>
        <p:spPr>
          <a:xfrm>
            <a:off x="117875" y="64300"/>
            <a:ext cx="8540400" cy="569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en-GB" sz="2500" b="0" i="0" u="none" strike="noStrike" cap="none">
                <a:solidFill>
                  <a:srgbClr val="000000"/>
                </a:solidFill>
                <a:latin typeface="Arial"/>
                <a:ea typeface="Arial"/>
                <a:cs typeface="Arial"/>
                <a:sym typeface="Arial"/>
              </a:rPr>
              <a:t>LITERATURE SURVEY</a:t>
            </a:r>
            <a:endParaRPr sz="2500" b="0" i="0" u="none" strike="noStrike" cap="none">
              <a:solidFill>
                <a:srgbClr val="000000"/>
              </a:solidFill>
              <a:latin typeface="Arial"/>
              <a:ea typeface="Arial"/>
              <a:cs typeface="Arial"/>
              <a:sym typeface="Arial"/>
            </a:endParaRPr>
          </a:p>
        </p:txBody>
      </p:sp>
      <p:sp>
        <p:nvSpPr>
          <p:cNvPr id="90" name="Google Shape;90;p6"/>
          <p:cNvSpPr txBox="1"/>
          <p:nvPr/>
        </p:nvSpPr>
        <p:spPr>
          <a:xfrm>
            <a:off x="160725" y="889400"/>
            <a:ext cx="8860500" cy="4063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1. 	Stock Market Prediction Using Machine Learning </a:t>
            </a:r>
            <a:endParaRPr sz="1800" b="0" i="0" u="none" strike="noStrike" cap="none">
              <a:solidFill>
                <a:srgbClr val="000000"/>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Authors: Ishita Parmar, Navanshu Agarwal </a:t>
            </a:r>
            <a:endParaRPr sz="1800" b="0" i="0" u="none" strike="noStrike" cap="none">
              <a:solidFill>
                <a:srgbClr val="000000"/>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Year: 2018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Findings: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In Stock Market Prediction, the aim is to predict the future value of the financial stocks of a company. The recent trend in stock market prediction technologies is the use of machine learning which makes predictions based on the values of current stock market indices by training on their previous values. Machine learning itself employs different models to make prediction easier and authentic. The paper focuses on the use of Regression and LSTM based Machine learning to predict stock values. Factors considered are open, close, low, high and volume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7</a:t>
            </a:fld>
            <a:endParaRPr/>
          </a:p>
        </p:txBody>
      </p:sp>
      <p:sp>
        <p:nvSpPr>
          <p:cNvPr id="96" name="Google Shape;96;p7"/>
          <p:cNvSpPr txBox="1"/>
          <p:nvPr/>
        </p:nvSpPr>
        <p:spPr>
          <a:xfrm>
            <a:off x="75000" y="321475"/>
            <a:ext cx="8969100" cy="427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1800" b="0" i="0" u="none" strike="noStrike" cap="none">
                <a:solidFill>
                  <a:schemeClr val="dk1"/>
                </a:solidFill>
                <a:latin typeface="Arial"/>
                <a:ea typeface="Arial"/>
                <a:cs typeface="Arial"/>
                <a:sym typeface="Arial"/>
              </a:rPr>
              <a:t>2.	Stock Market Prediction Analysis by Incorporating Social and News Opinion and</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GB" sz="1800" b="0" i="0" u="none" strike="noStrike" cap="none">
                <a:solidFill>
                  <a:schemeClr val="dk1"/>
                </a:solidFill>
                <a:latin typeface="Arial"/>
                <a:ea typeface="Arial"/>
                <a:cs typeface="Arial"/>
                <a:sym typeface="Arial"/>
              </a:rPr>
              <a:t>       Sentiment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GB" sz="1800" b="0" i="0" u="none" strike="noStrike" cap="none">
                <a:solidFill>
                  <a:schemeClr val="dk1"/>
                </a:solidFill>
                <a:latin typeface="Arial"/>
                <a:ea typeface="Arial"/>
                <a:cs typeface="Arial"/>
                <a:sym typeface="Arial"/>
              </a:rPr>
              <a:t>`	Authors: Zhaoxia Wang, Seng-Beng Ho, Zhiping Lin </a:t>
            </a:r>
            <a:endParaRPr sz="1800" b="0" i="0" u="none" strike="noStrike" cap="none">
              <a:solidFill>
                <a:schemeClr val="dk1"/>
              </a:solidFill>
              <a:latin typeface="Arial"/>
              <a:ea typeface="Arial"/>
              <a:cs typeface="Arial"/>
              <a:sym typeface="Arial"/>
            </a:endParaRPr>
          </a:p>
          <a:p>
            <a:pPr marL="0" marR="0" lvl="0" indent="457200" algn="l" rtl="0">
              <a:lnSpc>
                <a:spcPct val="100000"/>
              </a:lnSpc>
              <a:spcBef>
                <a:spcPts val="0"/>
              </a:spcBef>
              <a:spcAft>
                <a:spcPts val="0"/>
              </a:spcAft>
              <a:buClr>
                <a:schemeClr val="dk1"/>
              </a:buClr>
              <a:buSzPts val="1100"/>
              <a:buFont typeface="Arial"/>
              <a:buNone/>
            </a:pPr>
            <a:r>
              <a:rPr lang="en-GB" sz="1800" b="0" i="0" u="none" strike="noStrike" cap="none">
                <a:solidFill>
                  <a:schemeClr val="dk1"/>
                </a:solidFill>
                <a:latin typeface="Arial"/>
                <a:ea typeface="Arial"/>
                <a:cs typeface="Arial"/>
                <a:sym typeface="Arial"/>
              </a:rPr>
              <a:t>Year: 2018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chemeClr val="dk1"/>
              </a:solidFill>
              <a:latin typeface="Arial"/>
              <a:ea typeface="Arial"/>
              <a:cs typeface="Arial"/>
              <a:sym typeface="Arial"/>
            </a:endParaRPr>
          </a:p>
          <a:p>
            <a:pPr marL="0" marR="0" lvl="0" indent="457200" algn="l" rtl="0">
              <a:lnSpc>
                <a:spcPct val="100000"/>
              </a:lnSpc>
              <a:spcBef>
                <a:spcPts val="0"/>
              </a:spcBef>
              <a:spcAft>
                <a:spcPts val="0"/>
              </a:spcAft>
              <a:buClr>
                <a:schemeClr val="dk1"/>
              </a:buClr>
              <a:buSzPts val="1100"/>
              <a:buFont typeface="Arial"/>
              <a:buNone/>
            </a:pPr>
            <a:r>
              <a:rPr lang="en-GB" sz="1800" b="0" i="0" u="none" strike="noStrike" cap="none">
                <a:solidFill>
                  <a:schemeClr val="dk1"/>
                </a:solidFill>
                <a:latin typeface="Arial"/>
                <a:ea typeface="Arial"/>
                <a:cs typeface="Arial"/>
                <a:sym typeface="Arial"/>
              </a:rPr>
              <a:t>Findings </a:t>
            </a:r>
            <a:endParaRPr sz="1800" b="0" i="0" u="none" strike="noStrike" cap="none">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1100"/>
              <a:buFont typeface="Arial"/>
              <a:buNone/>
            </a:pPr>
            <a:endParaRPr sz="1800" b="0" i="0" u="none" strike="noStrike" cap="none">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1100"/>
              <a:buFont typeface="Arial"/>
              <a:buNone/>
            </a:pPr>
            <a:r>
              <a:rPr lang="en-GB" sz="1800" b="0" i="0" u="none" strike="noStrike" cap="none">
                <a:solidFill>
                  <a:schemeClr val="dk1"/>
                </a:solidFill>
                <a:latin typeface="Arial"/>
                <a:ea typeface="Arial"/>
                <a:cs typeface="Arial"/>
                <a:sym typeface="Arial"/>
              </a:rPr>
              <a:t>This paper aims to successfully predict stock price through analyzing the relationship between the stock price and the news sentiments. A novel enhanced learning-based method for stock price prediction is proposed that considers the effect of news sentiments. Compared with existing learning-based methods, the effectiveness of this new enhanced learning-based method is demonstrated by using the real stock price data set with an improvement of performance in terms of reducing the Mean Square Error (MSE)</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8</a:t>
            </a:fld>
            <a:endParaRPr/>
          </a:p>
        </p:txBody>
      </p:sp>
      <p:sp>
        <p:nvSpPr>
          <p:cNvPr id="102" name="Google Shape;102;p8"/>
          <p:cNvSpPr txBox="1"/>
          <p:nvPr/>
        </p:nvSpPr>
        <p:spPr>
          <a:xfrm>
            <a:off x="53575" y="300050"/>
            <a:ext cx="8967600" cy="4617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3. 	Stock market prediction </a:t>
            </a:r>
            <a:endParaRPr sz="1800" b="0" i="0" u="none" strike="noStrike" cap="none">
              <a:solidFill>
                <a:srgbClr val="000000"/>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Authors: RaduIacomin </a:t>
            </a:r>
            <a:endParaRPr sz="1800" b="0" i="0" u="none" strike="noStrike" cap="none">
              <a:solidFill>
                <a:srgbClr val="000000"/>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Year: 2018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Findings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In a financially volatile market, as the stock market, it is important to have a very precise prediction of a future trend. Because of the financial crisis and scoring profits, it is mandatory to have a secure prediction of the values of the stocks. Predicting a non-linear signal requires advanced algorithms of machine learning. The literature contains studies with different machine learning algorithms such as ANN (artificial neural networks) with different feature selection. The results of this study will show that the algorithm of classification SVM (Support Vector Machines) with the help of feature selection PCA (Principal component analysis) will have the success of making a profit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1"/>
          <p:cNvSpPr txBox="1">
            <a:spLocks noGrp="1"/>
          </p:cNvSpPr>
          <p:nvPr>
            <p:ph type="title"/>
          </p:nvPr>
        </p:nvSpPr>
        <p:spPr>
          <a:xfrm>
            <a:off x="311700" y="1009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500"/>
              <a:t>SYSTEM ARCHITECTURE</a:t>
            </a:r>
            <a:endParaRPr sz="2500"/>
          </a:p>
        </p:txBody>
      </p:sp>
      <p:pic>
        <p:nvPicPr>
          <p:cNvPr id="120" name="Google Shape;120;p11"/>
          <p:cNvPicPr preferRelativeResize="0"/>
          <p:nvPr/>
        </p:nvPicPr>
        <p:blipFill rotWithShape="1">
          <a:blip r:embed="rId3">
            <a:alphaModFix/>
          </a:blip>
          <a:srcRect/>
          <a:stretch/>
        </p:blipFill>
        <p:spPr>
          <a:xfrm>
            <a:off x="1992200" y="932250"/>
            <a:ext cx="5541950" cy="4211251"/>
          </a:xfrm>
          <a:prstGeom prst="rect">
            <a:avLst/>
          </a:prstGeom>
          <a:noFill/>
          <a:ln>
            <a:noFill/>
          </a:ln>
        </p:spPr>
      </p:pic>
      <p:sp>
        <p:nvSpPr>
          <p:cNvPr id="121" name="Google Shape;12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pPr marL="0" lvl="0" indent="0" algn="r" rtl="0">
                <a:lnSpc>
                  <a:spcPct val="100000"/>
                </a:lnSpc>
                <a:spcBef>
                  <a:spcPts val="0"/>
                </a:spcBef>
                <a:spcAft>
                  <a:spcPts val="0"/>
                </a:spcAft>
                <a:buSzPts val="1000"/>
                <a:buNone/>
              </a:pPr>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1816</Words>
  <PresentationFormat>On-screen Show (16:9)</PresentationFormat>
  <Paragraphs>224</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Simple Light</vt:lpstr>
      <vt:lpstr>            VISVESVARAYA TECHNOLOGICAL UNIVERSITY</vt:lpstr>
      <vt:lpstr>INTRODUCTION</vt:lpstr>
      <vt:lpstr>Slide 3</vt:lpstr>
      <vt:lpstr>Slide 4</vt:lpstr>
      <vt:lpstr>                                       OBJECTIVES   This model can be used to support trading by using prediction in the trading strategy.   For Simple long short strategy - Buy if the prediction is higher and Sell if the prediction is lower.  For Intraday Trading - if you can get hands on minute data or tick data, we can use this predictor to trade.  The performance plots help to identify the number of iterations (epochs) at which the mean squared error become least or stops changing and identify the movement of particular share to carry out transaction with greater accuracy.    </vt:lpstr>
      <vt:lpstr>Slide 6</vt:lpstr>
      <vt:lpstr>Slide 7</vt:lpstr>
      <vt:lpstr>Slide 8</vt:lpstr>
      <vt:lpstr>SYSTEM ARCHITECTURE</vt:lpstr>
      <vt:lpstr>METHODOLOGY</vt:lpstr>
      <vt:lpstr>Slide 11</vt:lpstr>
      <vt:lpstr>Slide 12</vt:lpstr>
      <vt:lpstr>SYSTEM REQUIREMENTS</vt:lpstr>
      <vt:lpstr>DESIGN DIAGRAM</vt:lpstr>
      <vt:lpstr>USE CASE DIAGRAM</vt:lpstr>
      <vt:lpstr>TEST CASES  </vt:lpstr>
      <vt:lpstr>CODE SNIPPETS</vt:lpstr>
      <vt:lpstr>Slide 18</vt:lpstr>
      <vt:lpstr>Slide 19</vt:lpstr>
      <vt:lpstr>SNAPSHOTS</vt:lpstr>
      <vt:lpstr>Slide 21</vt:lpstr>
      <vt:lpstr>Slide 22</vt:lpstr>
      <vt:lpstr>Slide 23</vt:lpstr>
      <vt:lpstr>ADVANTAGES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VISVESVARAYA TECHNOLOGICAL UNIVERSITY</dc:title>
  <cp:lastModifiedBy>USER</cp:lastModifiedBy>
  <cp:revision>2</cp:revision>
  <dcterms:modified xsi:type="dcterms:W3CDTF">2021-08-10T04:43:13Z</dcterms:modified>
</cp:coreProperties>
</file>