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28"/>
  </p:notesMasterIdLst>
  <p:sldIdLst>
    <p:sldId id="256" r:id="rId5"/>
    <p:sldId id="257" r:id="rId6"/>
    <p:sldId id="273" r:id="rId7"/>
    <p:sldId id="258" r:id="rId8"/>
    <p:sldId id="274" r:id="rId9"/>
    <p:sldId id="259" r:id="rId10"/>
    <p:sldId id="260" r:id="rId11"/>
    <p:sldId id="288" r:id="rId12"/>
    <p:sldId id="287" r:id="rId13"/>
    <p:sldId id="261" r:id="rId14"/>
    <p:sldId id="262" r:id="rId15"/>
    <p:sldId id="263" r:id="rId16"/>
    <p:sldId id="280" r:id="rId17"/>
    <p:sldId id="279" r:id="rId18"/>
    <p:sldId id="278" r:id="rId19"/>
    <p:sldId id="264" r:id="rId20"/>
    <p:sldId id="281" r:id="rId21"/>
    <p:sldId id="282" r:id="rId22"/>
    <p:sldId id="283" r:id="rId23"/>
    <p:sldId id="285" r:id="rId24"/>
    <p:sldId id="286" r:id="rId25"/>
    <p:sldId id="284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F57"/>
    <a:srgbClr val="0D5C49"/>
    <a:srgbClr val="89171C"/>
    <a:srgbClr val="FFFFFF"/>
    <a:srgbClr val="5C428C"/>
    <a:srgbClr val="288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61" autoAdjust="0"/>
  </p:normalViewPr>
  <p:slideViewPr>
    <p:cSldViewPr snapToGrid="0">
      <p:cViewPr varScale="1">
        <p:scale>
          <a:sx n="54" d="100"/>
          <a:sy n="54" d="100"/>
        </p:scale>
        <p:origin x="2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6ECA3-D840-4D03-8E27-16835D64B0F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4BDE7-D4B8-42A3-8E73-15A19F1AE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1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95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A" dirty="0"/>
              <a:t>كول باك </a:t>
            </a:r>
            <a:r>
              <a:rPr lang="ar-SA" dirty="0" err="1"/>
              <a:t>ليبلرز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13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EWC</a:t>
            </a:r>
          </a:p>
          <a:p>
            <a:r>
              <a:rPr lang="en-US" dirty="0"/>
              <a:t>Recall and Learn </a:t>
            </a:r>
          </a:p>
          <a:p>
            <a:r>
              <a:rPr lang="en-US" dirty="0"/>
              <a:t>Child tunning</a:t>
            </a:r>
          </a:p>
          <a:p>
            <a:r>
              <a:rPr lang="en-US" dirty="0"/>
              <a:t>Adapters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Assalam</a:t>
            </a:r>
            <a:r>
              <a:rPr lang="en-US" dirty="0"/>
              <a:t> </a:t>
            </a:r>
            <a:r>
              <a:rPr lang="en-US" dirty="0" err="1"/>
              <a:t>Alikum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55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"Image captioning is the task of describing images by combining techniques from computer vision and natural language processing.</a:t>
            </a:r>
            <a:br>
              <a:rPr lang="en-US" dirty="0"/>
            </a:br>
            <a:r>
              <a:rPr lang="en-US" dirty="0"/>
              <a:t>It has many important applications, including improving how we understand multimedia content and supporting visually impaired people by with meaningful descriptions.</a:t>
            </a:r>
          </a:p>
          <a:p>
            <a:pPr>
              <a:buNone/>
            </a:pPr>
            <a:r>
              <a:rPr lang="en-US" dirty="0"/>
              <a:t>However, existing image captioning models often produce </a:t>
            </a:r>
            <a:r>
              <a:rPr lang="en-US" b="1" dirty="0"/>
              <a:t>generic captions</a:t>
            </a:r>
            <a:r>
              <a:rPr lang="en-US" dirty="0"/>
              <a:t> which lack the important real-world knowledge, such as contextual details or named entities like places, brands, or people.</a:t>
            </a:r>
            <a:br>
              <a:rPr lang="en-US" dirty="0"/>
            </a:br>
            <a:r>
              <a:rPr lang="en-US" dirty="0"/>
              <a:t>This missing information can be </a:t>
            </a:r>
            <a:r>
              <a:rPr lang="en-US" altLang="en-US" dirty="0"/>
              <a:t>critical</a:t>
            </a:r>
            <a:r>
              <a:rPr lang="en-US" dirty="0"/>
              <a:t> for fully understanding what’s happening in an image.</a:t>
            </a:r>
          </a:p>
          <a:p>
            <a:pPr>
              <a:buNone/>
            </a:pPr>
            <a:r>
              <a:rPr lang="en-US" dirty="0"/>
              <a:t>Moreover, generating rich and detailed captions doesn't just help with image understanding — it can also </a:t>
            </a:r>
            <a:r>
              <a:rPr lang="en-US" b="1" dirty="0"/>
              <a:t>improve the performance of other AI systems</a:t>
            </a:r>
            <a:r>
              <a:rPr lang="en-US" dirty="0"/>
              <a:t> that depend on captions, like visual question answering systems.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 this project, we aim to address these challenges by enhancing image captioning with more real-world knowledge."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6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"Image captioning has evolved a lot over the years.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/>
              <a:t> Early Approaches: Encoder-Decoder</a:t>
            </a:r>
          </a:p>
          <a:p>
            <a:pPr>
              <a:buNone/>
            </a:pPr>
            <a:r>
              <a:rPr lang="en-US" b="1" dirty="0"/>
              <a:t>CNNs to encode images</a:t>
            </a:r>
            <a:r>
              <a:rPr lang="en-US" dirty="0"/>
              <a:t> and </a:t>
            </a:r>
            <a:r>
              <a:rPr lang="en-US" b="1" dirty="0"/>
              <a:t>RNNs to decode captions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However, these models can not capture the  complex relationships in scenes.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To address this, </a:t>
            </a:r>
            <a:r>
              <a:rPr lang="en-US" b="1" dirty="0"/>
              <a:t>attention mechanisms</a:t>
            </a:r>
            <a:r>
              <a:rPr lang="en-US" dirty="0"/>
              <a:t> were introduced — </a:t>
            </a:r>
          </a:p>
          <a:p>
            <a:pPr>
              <a:buNone/>
            </a:pPr>
            <a:r>
              <a:rPr lang="en-US" dirty="0"/>
              <a:t>models like </a:t>
            </a:r>
            <a:r>
              <a:rPr lang="en-US" b="1" dirty="0"/>
              <a:t>Bottom-Up and Top-Down</a:t>
            </a:r>
            <a:r>
              <a:rPr lang="en-US" dirty="0"/>
              <a:t> and </a:t>
            </a:r>
            <a:r>
              <a:rPr lang="en-US" b="1" dirty="0" err="1"/>
              <a:t>AoA</a:t>
            </a:r>
            <a:r>
              <a:rPr lang="en-US" dirty="0"/>
              <a:t>  they helped focus on important regions of the image while generating captions.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Later, </a:t>
            </a:r>
            <a:r>
              <a:rPr lang="en-US" b="1" dirty="0"/>
              <a:t>transformers</a:t>
            </a:r>
            <a:r>
              <a:rPr lang="en-US" dirty="0"/>
              <a:t> replaced RNNs, to allow parallel processing of sequences and better handling of long dependencies.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Then, inspired by BERT in NLP, we saw the rise of </a:t>
            </a:r>
            <a:r>
              <a:rPr lang="en-US" b="1" dirty="0"/>
              <a:t>Vision-Language Pretraining (VLP)</a:t>
            </a:r>
            <a:r>
              <a:rPr lang="en-US" dirty="0"/>
              <a:t> models, like </a:t>
            </a:r>
            <a:r>
              <a:rPr lang="en-US" b="1" dirty="0"/>
              <a:t>CLIP</a:t>
            </a:r>
            <a:r>
              <a:rPr lang="en-US" dirty="0"/>
              <a:t> and </a:t>
            </a:r>
            <a:r>
              <a:rPr lang="en-US" b="1" dirty="0"/>
              <a:t>OSCAR</a:t>
            </a:r>
            <a:r>
              <a:rPr lang="en-US" dirty="0"/>
              <a:t>, which learned strong visual-text representations from massive datasets.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Finally, recent models like </a:t>
            </a:r>
            <a:r>
              <a:rPr lang="en-US" b="1" dirty="0"/>
              <a:t>BLIP</a:t>
            </a:r>
            <a:r>
              <a:rPr lang="en-US" dirty="0"/>
              <a:t>, </a:t>
            </a:r>
            <a:r>
              <a:rPr lang="en-US" b="1" dirty="0"/>
              <a:t>GIT</a:t>
            </a:r>
            <a:r>
              <a:rPr lang="en-US" dirty="0"/>
              <a:t>, and </a:t>
            </a:r>
            <a:r>
              <a:rPr lang="en-US" b="1" dirty="0"/>
              <a:t>OFA</a:t>
            </a:r>
            <a:r>
              <a:rPr lang="en-US" dirty="0"/>
              <a:t> combine visual and language understanding at scale, achieving </a:t>
            </a:r>
            <a:r>
              <a:rPr lang="en-US" b="1" dirty="0"/>
              <a:t>state-of-the-art performance</a:t>
            </a:r>
            <a:r>
              <a:rPr lang="en-US" dirty="0"/>
              <a:t> across multiple benchmarks."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08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AC6C8-1EDA-2C0E-E6F3-37322587C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FABEB5-B3D9-9497-A9AB-FF6377BC0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D393A-3C20-6ECA-D800-375F5B9D9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Several studies tried to enhance the captions with knowledge  based on  </a:t>
            </a:r>
            <a:r>
              <a:rPr lang="en-US" altLang="en-US" sz="1200" dirty="0"/>
              <a:t>Retrieve-and-generate frameworks external </a:t>
            </a:r>
            <a:r>
              <a:rPr lang="en-US" altLang="en-US" sz="1200" dirty="0" err="1"/>
              <a:t>resourcs</a:t>
            </a:r>
            <a:r>
              <a:rPr lang="en-US" altLang="en-US" sz="1200" dirty="0"/>
              <a:t>. Like entity-aware models, </a:t>
            </a:r>
            <a:r>
              <a:rPr lang="en-US" dirty="0"/>
              <a:t>visual recognition models, or metadata.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Other studies fine-tuned vision-language models for captioning, but they still suffer from generic bias.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87515-0B61-2587-4ABC-8A327562D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2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rtl="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Generic Captions: Most of image captioning produces safe, generic captions that lack real-world knowledge.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Knowledge Forgetting During Fine-tuning:</a:t>
            </a:r>
            <a:b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Fine-tuning can lead to catastrophic forgetting of previously learned real-world knowledge, including named entities, and contextual details.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Dependency on External Tools:</a:t>
            </a:r>
            <a:b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Some models rely heavily on external resources (like object detectors or metadata) to inject knowledge. These tools require additional annotation and are often not scalable or reliable.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Knowledge Hallucination:</a:t>
            </a:r>
            <a:b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18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Pretrained models sometimes include incorrect or made-up information in captions due to noisy image-text pairs in their training data.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5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base line model take a different approach — it fine-tunes a vision-language model, in a controlled way, to reduce generic bias and hallucinations, and make the captions more informative."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4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E3755-DFA6-9896-8B88-2848866C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FC8CD-9C6B-1650-685D-27580BBA7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EF2F38-D370-2D21-A462-36FC4FBDC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base line model take a different approach — it fine-tunes a vision-language model, in a controlled way, to reduce generic bias and hallucinations, and make the captions more informative."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C8D74-6E25-03A6-17F6-82E6E0C39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5A605-38AA-04D1-7563-2E8AF7F76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EBD331-C772-C99E-8EB9-EB05E53B4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097BC0-8C4A-91AD-912A-159401A14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base line model take a different approach — it fine-tunes a vision-language model, in a controlled way, to reduce generic bias and hallucinations, and make the captions more informative."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3FCD2-E062-81FB-021D-E9E2ACFF8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4BDE7-D4B8-42A3-8E73-15A19F1AEC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5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854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46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46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32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81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17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21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7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70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713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592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6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AA443-6CA2-402E-85EA-4AEF32171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459" y="598719"/>
            <a:ext cx="10951671" cy="235869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200" b="1" kern="1200" dirty="0">
                <a:solidFill>
                  <a:srgbClr val="162F57"/>
                </a:solidFill>
                <a:effectLst/>
                <a:latin typeface="+mj-lt"/>
                <a:ea typeface="+mj-ea"/>
                <a:cs typeface="+mj-cs"/>
              </a:rPr>
              <a:t>Enhanced K-Replay Model for Knowledge Image Captioning</a:t>
            </a:r>
            <a:endParaRPr lang="en-US" sz="4200" kern="1200" dirty="0">
              <a:solidFill>
                <a:srgbClr val="162F57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62DE5-88D3-4533-AEAD-16D607770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100" y="3182372"/>
            <a:ext cx="6953849" cy="3021803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162F57"/>
                </a:solidFill>
              </a:rPr>
              <a:t>ICS 590: </a:t>
            </a:r>
            <a:r>
              <a:rPr lang="en-US" b="1" dirty="0" err="1">
                <a:solidFill>
                  <a:srgbClr val="162F57"/>
                </a:solidFill>
              </a:rPr>
              <a:t>Spl</a:t>
            </a:r>
            <a:r>
              <a:rPr lang="en-US" b="1" dirty="0">
                <a:solidFill>
                  <a:srgbClr val="162F57"/>
                </a:solidFill>
              </a:rPr>
              <a:t> Topics in Deep Learning</a:t>
            </a:r>
          </a:p>
          <a:p>
            <a:pPr algn="l">
              <a:spcBef>
                <a:spcPts val="0"/>
              </a:spcBef>
              <a:spcAft>
                <a:spcPts val="800"/>
              </a:spcAft>
            </a:pPr>
            <a:endParaRPr lang="en-US" sz="1400" dirty="0">
              <a:solidFill>
                <a:srgbClr val="162F57"/>
              </a:solidFill>
            </a:endParaRPr>
          </a:p>
          <a:p>
            <a:pPr marR="0" algn="l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162F57"/>
                </a:solidFill>
                <a:effectLst/>
              </a:rPr>
              <a:t>Student:</a:t>
            </a:r>
            <a:r>
              <a:rPr lang="en-US" sz="2000" b="1" dirty="0">
                <a:solidFill>
                  <a:srgbClr val="162F57"/>
                </a:solidFill>
              </a:rPr>
              <a:t> </a:t>
            </a:r>
            <a:r>
              <a:rPr lang="en-US" sz="2000" dirty="0">
                <a:solidFill>
                  <a:srgbClr val="162F57"/>
                </a:solidFill>
              </a:rPr>
              <a:t>Reem AlJunaid g202102170</a:t>
            </a:r>
          </a:p>
          <a:p>
            <a:pPr marR="0" algn="l">
              <a:spcBef>
                <a:spcPts val="0"/>
              </a:spcBef>
              <a:spcAft>
                <a:spcPts val="800"/>
              </a:spcAft>
            </a:pPr>
            <a:endParaRPr lang="en-US" sz="2000" b="1" dirty="0">
              <a:solidFill>
                <a:srgbClr val="162F57"/>
              </a:solidFill>
            </a:endParaRPr>
          </a:p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rgbClr val="162F57"/>
                </a:solidFill>
                <a:effectLst/>
              </a:rPr>
              <a:t>Supervisor: </a:t>
            </a:r>
            <a:r>
              <a:rPr lang="en-US" sz="2000" dirty="0">
                <a:solidFill>
                  <a:srgbClr val="162F57"/>
                </a:solidFill>
              </a:rPr>
              <a:t>Dr. Muzammil Behzad </a:t>
            </a: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b="1" dirty="0">
              <a:effectLst/>
            </a:endParaRPr>
          </a:p>
          <a:p>
            <a:pPr marL="0" marR="0" indent="-228600" algn="l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1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45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Proposed Enhancements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080-3A13-4119-B047-F50BA93C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402455"/>
          </a:xfrm>
        </p:spPr>
        <p:txBody>
          <a:bodyPr>
            <a:norm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Beam search decoding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for generating diverse and accurate pseudo-captions.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Attention layers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better focus on relevant image regions.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Learning rate schedulers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stabilize training.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84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Algorithm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7AEF54-2CF8-40CF-F647-6A95F0406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188841-09FB-A19E-46D6-FB0736ED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179" y="114211"/>
            <a:ext cx="5218553" cy="66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0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Loss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42E5983-CEC1-032A-1FCF-F1A127E26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506200" cy="4384675"/>
          </a:xfrm>
        </p:spPr>
        <p:txBody>
          <a:bodyPr numCol="2">
            <a:normAutofit/>
          </a:bodyPr>
          <a:lstStyle/>
          <a:p>
            <a:r>
              <a:rPr lang="en-US" dirty="0"/>
              <a:t>Vanila Finetuning VLP Loss: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Knowledge Distillation Loss: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Knowledge Prediction Loss: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00961CBB-F0AB-4904-589F-7AC82CA3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482"/>
          <a:stretch/>
        </p:blipFill>
        <p:spPr>
          <a:xfrm>
            <a:off x="1233199" y="2188066"/>
            <a:ext cx="4570622" cy="11617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A6746B-65F2-1E02-6413-F99D4AD6C0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4" r="40536" b="432"/>
          <a:stretch/>
        </p:blipFill>
        <p:spPr>
          <a:xfrm>
            <a:off x="7672350" y="3429001"/>
            <a:ext cx="3120056" cy="1003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89CD05-C7D9-9D92-4CC4-8F25A8F4DC5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2293"/>
          <a:stretch/>
        </p:blipFill>
        <p:spPr>
          <a:xfrm>
            <a:off x="7200683" y="2267242"/>
            <a:ext cx="3872418" cy="11617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55B316-EF44-A4C0-B34C-F7A3E07451B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3085" b="-4560"/>
          <a:stretch/>
        </p:blipFill>
        <p:spPr>
          <a:xfrm>
            <a:off x="7576863" y="4483882"/>
            <a:ext cx="3120057" cy="8374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B79F79-EF5E-4BFA-75F7-13A05E56843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8912"/>
          <a:stretch/>
        </p:blipFill>
        <p:spPr>
          <a:xfrm>
            <a:off x="751588" y="4618439"/>
            <a:ext cx="6449016" cy="83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99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3998A-68E0-98A8-B984-24848ED73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1281-EF9D-1D50-0264-DD270D86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Datasets and Preprocessing</a:t>
            </a: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6FDCBFB0-CD72-7A9A-985F-9A5FB2BC08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76372"/>
            <a:ext cx="108331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MS-COCO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image captioning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Karpathy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split: 113,287 training / 5,000 validation / 5,000 test images.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Replay CC12M Subset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900" dirty="0">
                <a:latin typeface="Arial" panose="020B0604020202020204" pitchFamily="34" charset="0"/>
              </a:rPr>
              <a:t>Over 20,000 samples curated from CC12M.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900" dirty="0">
                <a:latin typeface="Arial" panose="020B0604020202020204" pitchFamily="34" charset="0"/>
              </a:rPr>
              <a:t>Filtered image-text pairs mentioning 122 predefined keywords.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900" dirty="0">
                <a:latin typeface="Arial" panose="020B0604020202020204" pitchFamily="34" charset="0"/>
              </a:rPr>
              <a:t>Used as replay exemplars during training.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KnowCap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>
                <a:latin typeface="Arial" panose="020B0604020202020204" pitchFamily="34" charset="0"/>
              </a:rPr>
              <a:t>Dataset for real-world knowledge-enhanced captioning.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>
                <a:latin typeface="Arial" panose="020B0604020202020204" pitchFamily="34" charset="0"/>
              </a:rPr>
              <a:t>1,424 image-caption pairs across 240 knowledge categories, 424 validation, 1,000 testing.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dirty="0">
                <a:latin typeface="Arial" panose="020B0604020202020204" pitchFamily="34" charset="0"/>
              </a:rPr>
              <a:t>Includes an “unseen” subset (520 samples, 120 new categories) to test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9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EE6B6-E24D-EE2E-29D9-8941FF61A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F9BF-DBB3-69DA-D835-B7BBF408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Datasets and Preprocessing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246FC254-411A-4D8B-0C06-B3D64D9BE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4904"/>
            <a:ext cx="10833100" cy="455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datasets converted into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pycocoeval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format.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Randomly selected 27,000 image-caption pairs from COCO.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Randomly selected 5,000 image-keyword pairs from Replay CC12M.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and shuffled to form a 32,000-sample training 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Used COCO validation set and </a:t>
            </a:r>
            <a:r>
              <a:rPr lang="en-US" altLang="en-US" sz="2000" dirty="0" err="1">
                <a:latin typeface="Arial" panose="020B0604020202020204" pitchFamily="34" charset="0"/>
              </a:rPr>
              <a:t>KnowCap</a:t>
            </a:r>
            <a:r>
              <a:rPr lang="en-US" altLang="en-US" sz="2000" dirty="0">
                <a:latin typeface="Arial" panose="020B0604020202020204" pitchFamily="34" charset="0"/>
              </a:rPr>
              <a:t> validation 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Evaluated on COCO test set, full </a:t>
            </a:r>
            <a:r>
              <a:rPr lang="en-US" altLang="en-US" sz="2000" dirty="0" err="1">
                <a:latin typeface="Arial" panose="020B0604020202020204" pitchFamily="34" charset="0"/>
              </a:rPr>
              <a:t>KnowCap</a:t>
            </a:r>
            <a:r>
              <a:rPr lang="en-US" altLang="en-US" sz="2000" dirty="0">
                <a:latin typeface="Arial" panose="020B0604020202020204" pitchFamily="34" charset="0"/>
              </a:rPr>
              <a:t> test set, and </a:t>
            </a:r>
            <a:r>
              <a:rPr lang="en-US" altLang="en-US" sz="2000" dirty="0" err="1">
                <a:latin typeface="Arial" panose="020B0604020202020204" pitchFamily="34" charset="0"/>
              </a:rPr>
              <a:t>KnowCap</a:t>
            </a:r>
            <a:r>
              <a:rPr lang="en-US" altLang="en-US" sz="2000" dirty="0">
                <a:latin typeface="Arial" panose="020B0604020202020204" pitchFamily="34" charset="0"/>
              </a:rPr>
              <a:t> unseen subset</a:t>
            </a:r>
          </a:p>
        </p:txBody>
      </p:sp>
    </p:spTree>
    <p:extLst>
      <p:ext uri="{BB962C8B-B14F-4D97-AF65-F5344CB8AC3E}">
        <p14:creationId xmlns:p14="http://schemas.microsoft.com/office/powerpoint/2010/main" val="356854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E4CD1-C1EB-EF3B-F880-947BF7698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B3AB-984D-CFE5-71E9-C16FD4F7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Performance Metrics</a:t>
            </a: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9F046D2D-D77B-FA39-E6E8-E4E20AB539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66059"/>
            <a:ext cx="10833100" cy="5846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BLEU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n-gram precision against ground truth captions.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METEOR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Considers stemming, synonyms, and exact matches for semantic similarity.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recall through n-gram and sequence overlap.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CIDEr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Evaluates TF-IDF weighted n-gram similarity to human references.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Recognition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easures the percentage of captions that correctly include valid knowledge-related keywords.</a:t>
            </a:r>
          </a:p>
        </p:txBody>
      </p:sp>
    </p:spTree>
    <p:extLst>
      <p:ext uri="{BB962C8B-B14F-4D97-AF65-F5344CB8AC3E}">
        <p14:creationId xmlns:p14="http://schemas.microsoft.com/office/powerpoint/2010/main" val="197755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Experiment Setup 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39416484-386C-2ED8-9501-727F163D93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87354"/>
            <a:ext cx="11988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NVIDIA A100 GPU.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OFA-Large (official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checkpoint).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size: 8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rate: 7e-6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smoothing: 0.1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distillation temperature: T = 16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weights: 1.0 for both distillation and knowledge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checkpoint selected based on validation performance 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KnowCap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29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C6FAD-1AEE-DAC1-930E-98063524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014F-A17E-697C-0D44-AD0B4C9F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731B54C4-3D8A-169E-DE57-213BC37D13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690688"/>
            <a:ext cx="112903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3906AE-0BA1-AD6A-23C9-BA51DBBB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2454046"/>
            <a:ext cx="11142943" cy="271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C2B51-0A35-2441-E72F-9E1B575D9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8C3E-9464-99FD-DE14-FACBFD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56FF0FB0-B5BB-A206-BF10-7EFE0FBB77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690688"/>
            <a:ext cx="112903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A4BAEA-3DF9-121A-531B-FC668B38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89" y="2242230"/>
            <a:ext cx="11241189" cy="30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1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2AAC2-0E0A-C2BD-52A3-5F6EF5090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1BB8-890D-0413-1E88-910F2B9F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FBD3091C-8B73-4112-3555-7860D051E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690688"/>
            <a:ext cx="112903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5537E-E7D7-7A49-1A97-9861824B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973" y="1972128"/>
            <a:ext cx="9770953" cy="380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55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35AB-6959-4DB9-B6D0-F2D07717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62F57"/>
                </a:solidFill>
              </a:rPr>
              <a:t>Outline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8F9DC-4A79-4150-B29F-A33F6FA6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848" y="2000309"/>
            <a:ext cx="12000733" cy="2857382"/>
          </a:xfrm>
        </p:spPr>
        <p:txBody>
          <a:bodyPr numCol="2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Literature Review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Limitations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Baseline Model and Challenges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Proposed Enhancements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Algorithm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Loss Function and Optimization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Datasets and Preprocessing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Performance Metrics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Experiment </a:t>
            </a:r>
            <a:r>
              <a:rPr lang="en-US" sz="2800" b="1" dirty="0">
                <a:solidFill>
                  <a:srgbClr val="89171C"/>
                </a:solidFill>
              </a:rPr>
              <a:t>Setup</a:t>
            </a:r>
            <a:endParaRPr lang="en-US" sz="2600" b="1" dirty="0">
              <a:solidFill>
                <a:srgbClr val="89171C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9171C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24757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DA771-4BDA-16A7-E422-C55A48206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2514-A114-DD5F-5B1B-9261BD26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E962-0F00-11FF-9D74-3BB0E347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8DD7E2-A401-BFBE-569B-3FEE7980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458" y="256783"/>
            <a:ext cx="8992544" cy="63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03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0E0EA-B840-8CF3-628F-BE2D1170D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CFEB-F28F-96CC-18CD-8818F858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1A3D-318C-3099-52CE-3B3185CC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0E91B4-E337-1569-17DD-FCA7B1827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73" y="76200"/>
            <a:ext cx="940008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9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844C1-D499-1A5C-02CD-F2E0045CA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544C-6681-9CBF-D73B-59CB2B95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Results</a:t>
            </a:r>
            <a:endParaRPr lang="en-US" dirty="0">
              <a:solidFill>
                <a:srgbClr val="89171C"/>
              </a:solidFill>
            </a:endParaRPr>
          </a:p>
        </p:txBody>
      </p:sp>
      <p:sp>
        <p:nvSpPr>
          <p:cNvPr id="84" name="Rectangle 80">
            <a:extLst>
              <a:ext uri="{FF2B5EF4-FFF2-40B4-BE49-F238E27FC236}">
                <a16:creationId xmlns:a16="http://schemas.microsoft.com/office/drawing/2014/main" id="{3356BF09-43D8-9CFC-F54F-8EF0B52F03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2300" y="1690688"/>
            <a:ext cx="11290300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2EBDE-7C04-1C68-FEFD-DAAFEB3A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99" y="1782362"/>
            <a:ext cx="9026829" cy="41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5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60EDB3-7CF0-448E-AE25-9C5B98F0E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95000" cy="4575176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the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KnowCap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 with beam search, attention modules, and training schedulers.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better caption quality and improved knowledge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generalization to unseen knowledge concepts.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 will explore prompt-augmented keyword generation for more relevant and focused captions.</a:t>
            </a:r>
          </a:p>
        </p:txBody>
      </p:sp>
    </p:spTree>
    <p:extLst>
      <p:ext uri="{BB962C8B-B14F-4D97-AF65-F5344CB8AC3E}">
        <p14:creationId xmlns:p14="http://schemas.microsoft.com/office/powerpoint/2010/main" val="5793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65B70-C95D-6FAD-0EF9-DCC9E10FA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F7BB-B898-9815-91F4-1AAC4034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9171C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9BFE-6D12-A08A-AB7E-85A32CA87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27735" cy="4667251"/>
          </a:xfrm>
        </p:spPr>
        <p:txBody>
          <a:bodyPr>
            <a:normAutofit fontScale="92500"/>
          </a:bodyPr>
          <a:lstStyle/>
          <a:p>
            <a:pPr fontAlgn="base">
              <a:lnSpc>
                <a:spcPct val="150000"/>
              </a:lnSpc>
              <a:spcAft>
                <a:spcPct val="0"/>
              </a:spcAft>
              <a:buFontTx/>
              <a:buChar char="-"/>
            </a:pPr>
            <a:r>
              <a:rPr lang="en-US" altLang="en-US" sz="2400" dirty="0"/>
              <a:t>Image captioning combines computer vision and natural language processing to describe images.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Tx/>
              <a:buChar char="-"/>
            </a:pPr>
            <a:r>
              <a:rPr lang="en-US" altLang="en-US" sz="2400" dirty="0"/>
              <a:t>Applications include multimedia understanding and aiding the visually impaired.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Tx/>
              <a:buChar char="-"/>
            </a:pPr>
            <a:r>
              <a:rPr lang="en-US" altLang="en-US" sz="2400" dirty="0"/>
              <a:t>Existing models often generate generic captions lacking real-world knowledge (e.g., named entities, context).</a:t>
            </a:r>
          </a:p>
          <a:p>
            <a:pPr marL="228600" lvl="1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Tx/>
              <a:buChar char="-"/>
            </a:pPr>
            <a:r>
              <a:rPr lang="en-US" altLang="en-US" dirty="0"/>
              <a:t>Missing knowledge can be critical for fully understanding image content.</a:t>
            </a:r>
          </a:p>
          <a:p>
            <a:pPr fontAlgn="base">
              <a:lnSpc>
                <a:spcPct val="150000"/>
              </a:lnSpc>
              <a:spcAft>
                <a:spcPct val="0"/>
              </a:spcAft>
              <a:buFontTx/>
              <a:buChar char="-"/>
            </a:pPr>
            <a:r>
              <a:rPr lang="en-US" altLang="en-US" sz="2400" dirty="0"/>
              <a:t>Rich, detailed captions can improve downstream.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254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Literature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080-3A13-4119-B047-F50BA93C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1027735" cy="5060315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2000" b="1" dirty="0"/>
              <a:t>🔹 Early Approaches: Encoder-Decoder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CNN + RNN models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Converted visual features into text linearly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Limited in capturing long dependencies and complex scenes</a:t>
            </a:r>
          </a:p>
          <a:p>
            <a:pPr>
              <a:buNone/>
            </a:pPr>
            <a:r>
              <a:rPr lang="en-US" sz="2000" b="1" dirty="0"/>
              <a:t>🔹 Enhancements: Attention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Visual Attention modules (e.g., Bottom-Up &amp; Top-Down, </a:t>
            </a:r>
            <a:r>
              <a:rPr lang="en-US" sz="2000" dirty="0" err="1"/>
              <a:t>AoA</a:t>
            </a:r>
            <a:r>
              <a:rPr lang="en-US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focus on important image regions during captioning</a:t>
            </a:r>
          </a:p>
          <a:p>
            <a:pPr>
              <a:buNone/>
            </a:pPr>
            <a:r>
              <a:rPr lang="en-US" sz="2000" b="1" dirty="0"/>
              <a:t>🔹 Shift to Transformer-Based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Transformers enable parallel sequence processing.</a:t>
            </a:r>
          </a:p>
          <a:p>
            <a:pPr>
              <a:buNone/>
            </a:pPr>
            <a:r>
              <a:rPr lang="en-US" sz="2000" b="1" dirty="0"/>
              <a:t>🔹 Vision-Language Pretraining (VLP)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Pretraining on large image-caption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Recent SOTA: </a:t>
            </a:r>
            <a:r>
              <a:rPr lang="en-US" sz="2000" b="1" dirty="0"/>
              <a:t>BLIP, GIT, OFA</a:t>
            </a:r>
            <a:r>
              <a:rPr lang="en-US" sz="2000" dirty="0"/>
              <a:t> achieve top benchmark results.</a:t>
            </a:r>
          </a:p>
        </p:txBody>
      </p:sp>
    </p:spTree>
    <p:extLst>
      <p:ext uri="{BB962C8B-B14F-4D97-AF65-F5344CB8AC3E}">
        <p14:creationId xmlns:p14="http://schemas.microsoft.com/office/powerpoint/2010/main" val="382767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ACBCA-7BEC-3E32-F2DD-6D5A0BC95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FB12-F354-D52B-47BF-D10F00DB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89171C"/>
                </a:solidFill>
              </a:rPr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5426-D744-105F-49D5-4F3FC6BE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1027735" cy="5060315"/>
          </a:xfrm>
        </p:spPr>
        <p:txBody>
          <a:bodyPr>
            <a:normAutofit/>
          </a:bodyPr>
          <a:lstStyle/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Retrieve-and-generate frameworks enrich captions using external resources</a:t>
            </a:r>
          </a:p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Entity-aware models integrate named entities via templates or decoder modifications</a:t>
            </a:r>
          </a:p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Visual recognition outputs used to guide caption generation</a:t>
            </a:r>
          </a:p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Contextual metadata (e.g., geolocation) incorporated for more specific descriptions</a:t>
            </a:r>
          </a:p>
          <a:p>
            <a:pPr marR="0" lvl="0" fontAlgn="base">
              <a:lnSpc>
                <a:spcPct val="25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Fine-tuning Vision-Language Pre-trained (VLP) models for knowledge-informed captioning</a:t>
            </a:r>
          </a:p>
        </p:txBody>
      </p:sp>
    </p:spTree>
    <p:extLst>
      <p:ext uri="{BB962C8B-B14F-4D97-AF65-F5344CB8AC3E}">
        <p14:creationId xmlns:p14="http://schemas.microsoft.com/office/powerpoint/2010/main" val="40784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080-3A13-4119-B047-F50BA93C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402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current approaches for image captioning face several limitations:</a:t>
            </a:r>
          </a:p>
          <a:p>
            <a:pPr marL="3429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Generic Captions.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Knowledge Forgetting During Fine-tuning.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Dependency on External Tools.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Knowledge Hallucination.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604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DB8B-DF57-4D3B-97F7-564571CC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Baseline Model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4080-3A13-4119-B047-F50BA93CD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87997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b="1" dirty="0"/>
              <a:t>🧠 </a:t>
            </a:r>
            <a:r>
              <a:rPr lang="en-US" sz="2400" b="1" dirty="0"/>
              <a:t>Baseline: K-Replay Framework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Designed to retain </a:t>
            </a:r>
            <a:r>
              <a:rPr lang="en-US" sz="2400" b="1" dirty="0"/>
              <a:t>real-world knowledge</a:t>
            </a:r>
            <a:r>
              <a:rPr lang="en-US" sz="2400" dirty="0"/>
              <a:t> during VLP model fine-tuning for image captioning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Uses a </a:t>
            </a:r>
            <a:r>
              <a:rPr lang="en-US" sz="2400" b="1" dirty="0"/>
              <a:t>replay buffer</a:t>
            </a:r>
            <a:r>
              <a:rPr lang="en-US" sz="2400" dirty="0"/>
              <a:t> with knowledge keywords to maintain previously learned knowledge.</a:t>
            </a:r>
          </a:p>
        </p:txBody>
      </p:sp>
    </p:spTree>
    <p:extLst>
      <p:ext uri="{BB962C8B-B14F-4D97-AF65-F5344CB8AC3E}">
        <p14:creationId xmlns:p14="http://schemas.microsoft.com/office/powerpoint/2010/main" val="1955687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41A1E-BB46-493D-72AB-77A765FFE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400F-D1A6-4736-F92D-76BA3274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Baseline Model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4F88-548A-D3DD-086E-B229A951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87997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b="1" dirty="0"/>
              <a:t>🧠 </a:t>
            </a:r>
            <a:r>
              <a:rPr lang="en-US" sz="2400" b="1" dirty="0"/>
              <a:t>Baseline: K-Replay Framework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It has three main parts: 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(1) Vanilla finetuning the VLP model for image captioning.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(2) Knowledge prediction task on the replay data to awaken the knowledge of pretrained VLP model</a:t>
            </a:r>
          </a:p>
          <a:p>
            <a:pPr>
              <a:lnSpc>
                <a:spcPct val="160000"/>
              </a:lnSpc>
            </a:pPr>
            <a:r>
              <a:rPr lang="en-US" sz="2400" dirty="0"/>
              <a:t>(3) Knowledge distillation constraint to alleviate the knowledge hallucination caused by pre-training noise </a:t>
            </a:r>
          </a:p>
        </p:txBody>
      </p:sp>
    </p:spTree>
    <p:extLst>
      <p:ext uri="{BB962C8B-B14F-4D97-AF65-F5344CB8AC3E}">
        <p14:creationId xmlns:p14="http://schemas.microsoft.com/office/powerpoint/2010/main" val="85641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BEFC9-6742-82E5-378E-04DE348E1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52F3-19C6-3B61-09D5-9A3A4A80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Baseline Model and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A63F9-498C-2650-BF19-527426600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37240" cy="487997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None/>
            </a:pPr>
            <a:r>
              <a:rPr lang="en-US" b="1" dirty="0"/>
              <a:t>🧠 </a:t>
            </a:r>
            <a:r>
              <a:rPr lang="en-US" sz="2400" b="1" dirty="0"/>
              <a:t>Baseline: K-Replay Framework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Greedy decoding</a:t>
            </a:r>
            <a:r>
              <a:rPr lang="en-US" sz="2400" dirty="0"/>
              <a:t> used for pseudo-captions → leads to </a:t>
            </a:r>
            <a:r>
              <a:rPr lang="en-US" sz="2400" b="1" dirty="0"/>
              <a:t>generic, low-diversity outputs</a:t>
            </a:r>
            <a:endParaRPr lang="en-US" sz="24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Combines </a:t>
            </a:r>
            <a:r>
              <a:rPr lang="en-US" sz="2400" b="1" dirty="0"/>
              <a:t>multiple loss functions</a:t>
            </a:r>
            <a:r>
              <a:rPr lang="en-US" sz="2400" dirty="0"/>
              <a:t> (CE, know, distillation) → causes </a:t>
            </a:r>
            <a:r>
              <a:rPr lang="en-US" sz="2400" b="1" dirty="0"/>
              <a:t>training instability</a:t>
            </a:r>
            <a:endParaRPr lang="en-US" sz="2400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OFA backbone lacks </a:t>
            </a:r>
            <a:r>
              <a:rPr lang="en-US" sz="2400" b="1" dirty="0"/>
              <a:t>self-attention over image patches</a:t>
            </a:r>
            <a:r>
              <a:rPr lang="en-US" sz="2400" dirty="0"/>
              <a:t> before text fusion → may miss fine-grained visual patterns</a:t>
            </a:r>
          </a:p>
        </p:txBody>
      </p:sp>
    </p:spTree>
    <p:extLst>
      <p:ext uri="{BB962C8B-B14F-4D97-AF65-F5344CB8AC3E}">
        <p14:creationId xmlns:p14="http://schemas.microsoft.com/office/powerpoint/2010/main" val="356572250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B4BA9E8A1EF74B91306A08D4EF0002" ma:contentTypeVersion="7" ma:contentTypeDescription="Create a new document." ma:contentTypeScope="" ma:versionID="87fc62a6cf1770658755e3c345c4843e">
  <xsd:schema xmlns:xsd="http://www.w3.org/2001/XMLSchema" xmlns:xs="http://www.w3.org/2001/XMLSchema" xmlns:p="http://schemas.microsoft.com/office/2006/metadata/properties" xmlns:ns3="3e2265a6-241d-447e-84c0-d22c65546bbb" xmlns:ns4="c35ec016-431e-4ebd-893d-e1628a78c1a0" targetNamespace="http://schemas.microsoft.com/office/2006/metadata/properties" ma:root="true" ma:fieldsID="00b03a01fde7d84d529ea35bffde9d75" ns3:_="" ns4:_="">
    <xsd:import namespace="3e2265a6-241d-447e-84c0-d22c65546bbb"/>
    <xsd:import namespace="c35ec016-431e-4ebd-893d-e1628a78c1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2265a6-241d-447e-84c0-d22c65546b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ec016-431e-4ebd-893d-e1628a78c1a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C715CF-38FB-4006-896E-2F445B1B40B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c35ec016-431e-4ebd-893d-e1628a78c1a0"/>
    <ds:schemaRef ds:uri="3e2265a6-241d-447e-84c0-d22c65546bbb"/>
  </ds:schemaRefs>
</ds:datastoreItem>
</file>

<file path=customXml/itemProps2.xml><?xml version="1.0" encoding="utf-8"?>
<ds:datastoreItem xmlns:ds="http://schemas.openxmlformats.org/officeDocument/2006/customXml" ds:itemID="{5AF55B2F-38E6-4D93-B10B-958D81D96D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2265a6-241d-447e-84c0-d22c65546bbb"/>
    <ds:schemaRef ds:uri="c35ec016-431e-4ebd-893d-e1628a78c1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143E9-4048-4BED-AC7A-88929F3F15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1364</Words>
  <Application>Microsoft Office PowerPoint</Application>
  <PresentationFormat>Widescreen</PresentationFormat>
  <Paragraphs>179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-apple-system</vt:lpstr>
      <vt:lpstr>Aptos</vt:lpstr>
      <vt:lpstr>Arial</vt:lpstr>
      <vt:lpstr>Avenir Next LT Pro</vt:lpstr>
      <vt:lpstr>Calibri</vt:lpstr>
      <vt:lpstr>Symbol</vt:lpstr>
      <vt:lpstr>Times New Roman</vt:lpstr>
      <vt:lpstr>Tw Cen MT</vt:lpstr>
      <vt:lpstr>Wingdings</vt:lpstr>
      <vt:lpstr>ShapesVTI</vt:lpstr>
      <vt:lpstr>Enhanced K-Replay Model for Knowledge Image Captioning</vt:lpstr>
      <vt:lpstr>Outline:</vt:lpstr>
      <vt:lpstr>Introduction</vt:lpstr>
      <vt:lpstr>Literature Review </vt:lpstr>
      <vt:lpstr>Related Work</vt:lpstr>
      <vt:lpstr>Limitations</vt:lpstr>
      <vt:lpstr>Baseline Model and Challenges </vt:lpstr>
      <vt:lpstr>Baseline Model and Challenges </vt:lpstr>
      <vt:lpstr>Baseline Model and Challenges </vt:lpstr>
      <vt:lpstr>Proposed Enhancements </vt:lpstr>
      <vt:lpstr>Algorithm</vt:lpstr>
      <vt:lpstr>Loss Function</vt:lpstr>
      <vt:lpstr>Datasets and Preprocessing</vt:lpstr>
      <vt:lpstr>Datasets and Preprocessing</vt:lpstr>
      <vt:lpstr>Performance Metrics</vt:lpstr>
      <vt:lpstr>Experiment Setup </vt:lpstr>
      <vt:lpstr>Results</vt:lpstr>
      <vt:lpstr>Results</vt:lpstr>
      <vt:lpstr>Results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on Recent Arabic Named Entity Recognition and Classification Techniques</dc:title>
  <dc:creator>Reem Abdulrahman AlJunaid</dc:creator>
  <cp:lastModifiedBy>REEM ABDULRAHMAN ALJUNAID</cp:lastModifiedBy>
  <cp:revision>8</cp:revision>
  <dcterms:created xsi:type="dcterms:W3CDTF">2021-10-23T18:53:40Z</dcterms:created>
  <dcterms:modified xsi:type="dcterms:W3CDTF">2025-04-27T15:54:12Z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0x010100D6B4BA9E8A1EF74B91306A08D4EF0002</vt:lpwstr>
  </property>
</Properties>
</file>