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26"/>
  </p:notesMasterIdLst>
  <p:sldIdLst>
    <p:sldId id="256" r:id="rId5"/>
    <p:sldId id="257" r:id="rId6"/>
    <p:sldId id="273" r:id="rId7"/>
    <p:sldId id="258" r:id="rId8"/>
    <p:sldId id="274" r:id="rId9"/>
    <p:sldId id="259" r:id="rId10"/>
    <p:sldId id="260" r:id="rId11"/>
    <p:sldId id="261" r:id="rId12"/>
    <p:sldId id="262" r:id="rId13"/>
    <p:sldId id="263" r:id="rId14"/>
    <p:sldId id="280" r:id="rId15"/>
    <p:sldId id="279" r:id="rId16"/>
    <p:sldId id="278" r:id="rId17"/>
    <p:sldId id="264" r:id="rId18"/>
    <p:sldId id="281" r:id="rId19"/>
    <p:sldId id="282" r:id="rId20"/>
    <p:sldId id="283" r:id="rId21"/>
    <p:sldId id="285" r:id="rId22"/>
    <p:sldId id="286" r:id="rId23"/>
    <p:sldId id="284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F57"/>
    <a:srgbClr val="0D5C49"/>
    <a:srgbClr val="89171C"/>
    <a:srgbClr val="FFFFFF"/>
    <a:srgbClr val="5C428C"/>
    <a:srgbClr val="288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121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ECA3-D840-4D03-8E27-16835D64B0F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4BDE7-D4B8-42A3-8E73-15A19F1A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"Image captioning has evolved a lot over the years.</a:t>
            </a:r>
            <a:br>
              <a:rPr lang="en-US" dirty="0"/>
            </a:br>
            <a:r>
              <a:rPr lang="en-US" dirty="0"/>
              <a:t>Initially, models used </a:t>
            </a:r>
            <a:r>
              <a:rPr lang="en-US" b="1" dirty="0"/>
              <a:t>CNNs to encode images</a:t>
            </a:r>
            <a:r>
              <a:rPr lang="en-US" dirty="0"/>
              <a:t> and </a:t>
            </a:r>
            <a:r>
              <a:rPr lang="en-US" b="1" dirty="0"/>
              <a:t>RNNs to decode captions</a:t>
            </a:r>
            <a:r>
              <a:rPr lang="en-US" dirty="0"/>
              <a:t>, like in the early work by </a:t>
            </a:r>
            <a:r>
              <a:rPr lang="en-US" dirty="0" err="1"/>
              <a:t>Vinyals</a:t>
            </a:r>
            <a:r>
              <a:rPr lang="en-US" dirty="0"/>
              <a:t> et al. However, these models struggled with capturing complex relationships in scenes.</a:t>
            </a:r>
          </a:p>
          <a:p>
            <a:pPr>
              <a:buNone/>
            </a:pPr>
            <a:r>
              <a:rPr lang="en-US" dirty="0"/>
              <a:t>To address this, </a:t>
            </a:r>
            <a:r>
              <a:rPr lang="en-US" b="1" dirty="0"/>
              <a:t>attention mechanisms</a:t>
            </a:r>
            <a:r>
              <a:rPr lang="en-US" dirty="0"/>
              <a:t> were introduced — models like </a:t>
            </a:r>
            <a:r>
              <a:rPr lang="en-US" b="1" dirty="0"/>
              <a:t>Bottom-Up and Top-Down</a:t>
            </a:r>
            <a:r>
              <a:rPr lang="en-US" dirty="0"/>
              <a:t> and </a:t>
            </a:r>
            <a:r>
              <a:rPr lang="en-US" b="1" dirty="0" err="1"/>
              <a:t>AoA</a:t>
            </a:r>
            <a:r>
              <a:rPr lang="en-US" dirty="0"/>
              <a:t> helped focus on important regions of the image dynamically while generating captions.</a:t>
            </a:r>
          </a:p>
          <a:p>
            <a:pPr>
              <a:buNone/>
            </a:pPr>
            <a:r>
              <a:rPr lang="en-US" dirty="0"/>
              <a:t>Later, </a:t>
            </a:r>
            <a:r>
              <a:rPr lang="en-US" b="1" dirty="0"/>
              <a:t>transformers</a:t>
            </a:r>
            <a:r>
              <a:rPr lang="en-US" dirty="0"/>
              <a:t> replaced RNNs, allowing parallel processing of sequences and better handling of long-range dependencies.</a:t>
            </a:r>
            <a:br>
              <a:rPr lang="en-US" dirty="0"/>
            </a:br>
            <a:r>
              <a:rPr lang="en-US" b="1" dirty="0"/>
              <a:t>Meshed-Memory Transformer</a:t>
            </a:r>
            <a:r>
              <a:rPr lang="en-US" dirty="0"/>
              <a:t> further improved context modeling by using memory vectors to capture relationships between different image parts.</a:t>
            </a:r>
          </a:p>
          <a:p>
            <a:pPr>
              <a:buNone/>
            </a:pPr>
            <a:r>
              <a:rPr lang="en-US" dirty="0"/>
              <a:t>Then, inspired by BERT in NLP, we saw the rise of </a:t>
            </a:r>
            <a:r>
              <a:rPr lang="en-US" b="1" dirty="0"/>
              <a:t>Vision-Language Pretraining (VLP)</a:t>
            </a:r>
            <a:r>
              <a:rPr lang="en-US" dirty="0"/>
              <a:t> models, like </a:t>
            </a:r>
            <a:r>
              <a:rPr lang="en-US" b="1" dirty="0"/>
              <a:t>CLIP</a:t>
            </a:r>
            <a:r>
              <a:rPr lang="en-US" dirty="0"/>
              <a:t> and </a:t>
            </a:r>
            <a:r>
              <a:rPr lang="en-US" b="1" dirty="0"/>
              <a:t>OSCAR</a:t>
            </a:r>
            <a:r>
              <a:rPr lang="en-US" dirty="0"/>
              <a:t>, which learned strong visual-text representations from massive datasets.</a:t>
            </a:r>
          </a:p>
          <a:p>
            <a:r>
              <a:rPr lang="en-US" dirty="0"/>
              <a:t>Finally, recent models like </a:t>
            </a:r>
            <a:r>
              <a:rPr lang="en-US" b="1" dirty="0"/>
              <a:t>BLIP</a:t>
            </a:r>
            <a:r>
              <a:rPr lang="en-US" dirty="0"/>
              <a:t>, </a:t>
            </a:r>
            <a:r>
              <a:rPr lang="en-US" b="1" dirty="0"/>
              <a:t>GIT</a:t>
            </a:r>
            <a:r>
              <a:rPr lang="en-US" dirty="0"/>
              <a:t>, and </a:t>
            </a:r>
            <a:r>
              <a:rPr lang="en-US" b="1" dirty="0"/>
              <a:t>OFA</a:t>
            </a:r>
            <a:r>
              <a:rPr lang="en-US" dirty="0"/>
              <a:t> combine visual and language understanding at scale, achieving </a:t>
            </a:r>
            <a:r>
              <a:rPr lang="en-US" b="1" dirty="0"/>
              <a:t>state-of-the-art performance</a:t>
            </a:r>
            <a:r>
              <a:rPr lang="en-US" dirty="0"/>
              <a:t> across multiple benchmarks."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AC6C8-1EDA-2C0E-E6F3-37322587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ABEB5-B3D9-9497-A9AB-FF6377BC0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D393A-3C20-6ECA-D800-375F5B9D9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"Image captioning has evolved a lot over the years.</a:t>
            </a:r>
            <a:br>
              <a:rPr lang="en-US" dirty="0"/>
            </a:br>
            <a:r>
              <a:rPr lang="en-US" dirty="0"/>
              <a:t>Initially, models used </a:t>
            </a:r>
            <a:r>
              <a:rPr lang="en-US" b="1" dirty="0"/>
              <a:t>CNNs to encode images</a:t>
            </a:r>
            <a:r>
              <a:rPr lang="en-US" dirty="0"/>
              <a:t> and </a:t>
            </a:r>
            <a:r>
              <a:rPr lang="en-US" b="1" dirty="0"/>
              <a:t>RNNs to decode captions</a:t>
            </a:r>
            <a:r>
              <a:rPr lang="en-US" dirty="0"/>
              <a:t>, like in the early work by </a:t>
            </a:r>
            <a:r>
              <a:rPr lang="en-US" dirty="0" err="1"/>
              <a:t>Vinyals</a:t>
            </a:r>
            <a:r>
              <a:rPr lang="en-US" dirty="0"/>
              <a:t> et al. However, these models struggled with capturing complex relationships in scenes.</a:t>
            </a:r>
          </a:p>
          <a:p>
            <a:pPr>
              <a:buNone/>
            </a:pPr>
            <a:r>
              <a:rPr lang="en-US" dirty="0"/>
              <a:t>To address this, </a:t>
            </a:r>
            <a:r>
              <a:rPr lang="en-US" b="1" dirty="0"/>
              <a:t>attention mechanisms</a:t>
            </a:r>
            <a:r>
              <a:rPr lang="en-US" dirty="0"/>
              <a:t> were introduced — models like </a:t>
            </a:r>
            <a:r>
              <a:rPr lang="en-US" b="1" dirty="0"/>
              <a:t>Bottom-Up and Top-Down</a:t>
            </a:r>
            <a:r>
              <a:rPr lang="en-US" dirty="0"/>
              <a:t> and </a:t>
            </a:r>
            <a:r>
              <a:rPr lang="en-US" b="1" dirty="0" err="1"/>
              <a:t>AoA</a:t>
            </a:r>
            <a:r>
              <a:rPr lang="en-US" dirty="0"/>
              <a:t> helped focus on important regions of the image dynamically while generating captions.</a:t>
            </a:r>
          </a:p>
          <a:p>
            <a:pPr>
              <a:buNone/>
            </a:pPr>
            <a:r>
              <a:rPr lang="en-US" dirty="0"/>
              <a:t>Later, </a:t>
            </a:r>
            <a:r>
              <a:rPr lang="en-US" b="1" dirty="0"/>
              <a:t>transformers</a:t>
            </a:r>
            <a:r>
              <a:rPr lang="en-US" dirty="0"/>
              <a:t> replaced RNNs, allowing parallel processing of sequences and better handling of long-range dependencies.</a:t>
            </a:r>
            <a:br>
              <a:rPr lang="en-US" dirty="0"/>
            </a:br>
            <a:r>
              <a:rPr lang="en-US" b="1" dirty="0"/>
              <a:t>Meshed-Memory Transformer</a:t>
            </a:r>
            <a:r>
              <a:rPr lang="en-US" dirty="0"/>
              <a:t> further improved context modeling by using memory vectors to capture relationships between different image parts.</a:t>
            </a:r>
          </a:p>
          <a:p>
            <a:pPr>
              <a:buNone/>
            </a:pPr>
            <a:r>
              <a:rPr lang="en-US" dirty="0"/>
              <a:t>Then, inspired by BERT in NLP, we saw the rise of </a:t>
            </a:r>
            <a:r>
              <a:rPr lang="en-US" b="1" dirty="0"/>
              <a:t>Vision-Language Pretraining (VLP)</a:t>
            </a:r>
            <a:r>
              <a:rPr lang="en-US" dirty="0"/>
              <a:t> models, like </a:t>
            </a:r>
            <a:r>
              <a:rPr lang="en-US" b="1" dirty="0"/>
              <a:t>CLIP</a:t>
            </a:r>
            <a:r>
              <a:rPr lang="en-US" dirty="0"/>
              <a:t> and </a:t>
            </a:r>
            <a:r>
              <a:rPr lang="en-US" b="1" dirty="0"/>
              <a:t>OSCAR</a:t>
            </a:r>
            <a:r>
              <a:rPr lang="en-US" dirty="0"/>
              <a:t>, which learned strong visual-text representations from massive datasets.</a:t>
            </a:r>
          </a:p>
          <a:p>
            <a:r>
              <a:rPr lang="en-US" dirty="0"/>
              <a:t>Finally, recent models like </a:t>
            </a:r>
            <a:r>
              <a:rPr lang="en-US" b="1" dirty="0"/>
              <a:t>BLIP</a:t>
            </a:r>
            <a:r>
              <a:rPr lang="en-US" dirty="0"/>
              <a:t>, </a:t>
            </a:r>
            <a:r>
              <a:rPr lang="en-US" b="1" dirty="0"/>
              <a:t>GIT</a:t>
            </a:r>
            <a:r>
              <a:rPr lang="en-US" dirty="0"/>
              <a:t>, and </a:t>
            </a:r>
            <a:r>
              <a:rPr lang="en-US" b="1" dirty="0"/>
              <a:t>OFA</a:t>
            </a:r>
            <a:r>
              <a:rPr lang="en-US" dirty="0"/>
              <a:t> combine visual and language understanding at scale, achieving </a:t>
            </a:r>
            <a:r>
              <a:rPr lang="en-US" b="1" dirty="0"/>
              <a:t>state-of-the-art performance</a:t>
            </a:r>
            <a:r>
              <a:rPr lang="en-US" dirty="0"/>
              <a:t> across multiple benchmarks."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87515-0B61-2587-4ABC-8A327562D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54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4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46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3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1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1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1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7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1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92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AA443-6CA2-402E-85EA-4AEF3217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459" y="598719"/>
            <a:ext cx="10951671" cy="235869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200" b="1" kern="1200" dirty="0">
                <a:solidFill>
                  <a:srgbClr val="162F57"/>
                </a:solidFill>
                <a:effectLst/>
                <a:latin typeface="+mj-lt"/>
                <a:ea typeface="+mj-ea"/>
                <a:cs typeface="+mj-cs"/>
              </a:rPr>
              <a:t>Enhanced K-Replay Model for Real World Knowledge Image Captioning</a:t>
            </a:r>
            <a:endParaRPr lang="en-US" sz="4200" kern="1200" dirty="0">
              <a:solidFill>
                <a:srgbClr val="162F5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62DE5-88D3-4533-AEAD-16D60777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100" y="3182372"/>
            <a:ext cx="6953849" cy="302180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162F57"/>
                </a:solidFill>
              </a:rPr>
              <a:t>ICS 590: </a:t>
            </a:r>
            <a:r>
              <a:rPr lang="en-US" b="1" dirty="0" err="1">
                <a:solidFill>
                  <a:srgbClr val="162F57"/>
                </a:solidFill>
              </a:rPr>
              <a:t>Spl</a:t>
            </a:r>
            <a:r>
              <a:rPr lang="en-US" b="1" dirty="0">
                <a:solidFill>
                  <a:srgbClr val="162F57"/>
                </a:solidFill>
              </a:rPr>
              <a:t> Topics in Deep Learning</a:t>
            </a:r>
          </a:p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rgbClr val="162F57"/>
              </a:solidFill>
            </a:endParaRPr>
          </a:p>
          <a:p>
            <a:pPr marR="0" algn="l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162F57"/>
                </a:solidFill>
                <a:effectLst/>
              </a:rPr>
              <a:t>Student:</a:t>
            </a:r>
            <a:r>
              <a:rPr lang="en-US" sz="2000" b="1" dirty="0">
                <a:solidFill>
                  <a:srgbClr val="162F57"/>
                </a:solidFill>
              </a:rPr>
              <a:t> </a:t>
            </a:r>
            <a:r>
              <a:rPr lang="en-US" sz="2000" dirty="0">
                <a:solidFill>
                  <a:srgbClr val="162F57"/>
                </a:solidFill>
              </a:rPr>
              <a:t>Reem AlJunaid g202102170</a:t>
            </a:r>
          </a:p>
          <a:p>
            <a:pPr marR="0" algn="l"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solidFill>
                <a:srgbClr val="162F57"/>
              </a:solidFill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162F57"/>
                </a:solidFill>
                <a:effectLst/>
              </a:rPr>
              <a:t>Supervisor: </a:t>
            </a:r>
            <a:r>
              <a:rPr lang="en-US" sz="2000" dirty="0">
                <a:solidFill>
                  <a:srgbClr val="162F57"/>
                </a:solidFill>
              </a:rPr>
              <a:t>Dr. Muzammil Behzad 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b="1" dirty="0">
              <a:effectLst/>
            </a:endParaRP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4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Loss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2E5983-CEC1-032A-1FCF-F1A127E2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506200" cy="4384675"/>
          </a:xfrm>
        </p:spPr>
        <p:txBody>
          <a:bodyPr numCol="2">
            <a:normAutofit/>
          </a:bodyPr>
          <a:lstStyle/>
          <a:p>
            <a:r>
              <a:rPr lang="en-US" dirty="0"/>
              <a:t>Vanila Finetuning VLP Loss: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Knowledge Distillation Loss: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Knowledge Prediction Loss: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0961CBB-F0AB-4904-589F-7AC82CA3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482"/>
          <a:stretch/>
        </p:blipFill>
        <p:spPr>
          <a:xfrm>
            <a:off x="1233199" y="2188066"/>
            <a:ext cx="4570622" cy="1161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6746B-65F2-1E02-6413-F99D4AD6C0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4" r="40536" b="432"/>
          <a:stretch/>
        </p:blipFill>
        <p:spPr>
          <a:xfrm>
            <a:off x="7672350" y="3429001"/>
            <a:ext cx="3120056" cy="1003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89CD05-C7D9-9D92-4CC4-8F25A8F4DC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2293"/>
          <a:stretch/>
        </p:blipFill>
        <p:spPr>
          <a:xfrm>
            <a:off x="7200683" y="2267242"/>
            <a:ext cx="3872418" cy="1161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5B316-EF44-A4C0-B34C-F7A3E0745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3085" b="-4560"/>
          <a:stretch/>
        </p:blipFill>
        <p:spPr>
          <a:xfrm>
            <a:off x="7576863" y="4483882"/>
            <a:ext cx="3120057" cy="837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79F79-EF5E-4BFA-75F7-13A05E5684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912"/>
          <a:stretch/>
        </p:blipFill>
        <p:spPr>
          <a:xfrm>
            <a:off x="751588" y="4618439"/>
            <a:ext cx="6449016" cy="8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3998A-68E0-98A8-B984-24848ED73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1281-EF9D-1D50-0264-DD270D86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Datasets and Preprocessing</a:t>
            </a: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6FDCBFB0-CD72-7A9A-985F-9A5FB2BC0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76372"/>
            <a:ext cx="1083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MS-COCO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image captioning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Karpathy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split: 113,287 training / 5,000 validation / 5,000 test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Replay CC12M Subset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Over 20,000 samples curated from CC12M.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Filtered image-text pairs mentioning 122 predefined keywords.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Used as replay exemplars during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Dataset for real-world knowledge-enhanced captioning.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1,424 image-caption pairs across 240 knowledge categories, 424 validation, 1,000 testing.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Includes an “unseen” subset (520 samples, 120 new categories) to test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E6B6-E24D-EE2E-29D9-8941FF61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F9BF-DBB3-69DA-D835-B7BBF40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Datasets and Preprocessing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246FC254-411A-4D8B-0C06-B3D64D9BE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4904"/>
            <a:ext cx="10833100" cy="455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datasets converted into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pycocoevalcap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format.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selected 27,000 image-caption pairs from COCO.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selected 5,000 image-keyword pairs from Replay CC12M.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and shuffled to form a 32,000-sample training 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Used COCO validation set and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validation 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Evaluated on COCO test set, full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test set, and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unseen subset</a:t>
            </a:r>
          </a:p>
        </p:txBody>
      </p:sp>
    </p:spTree>
    <p:extLst>
      <p:ext uri="{BB962C8B-B14F-4D97-AF65-F5344CB8AC3E}">
        <p14:creationId xmlns:p14="http://schemas.microsoft.com/office/powerpoint/2010/main" val="356854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E4CD1-C1EB-EF3B-F880-947BF769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B3AB-984D-CFE5-71E9-C16FD4F7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Performance Metrics</a:t>
            </a: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9F046D2D-D77B-FA39-E6E8-E4E20AB53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27641"/>
            <a:ext cx="10833100" cy="552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BLEU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n-gram precision against ground truth captions.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METEOR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Considers stemming, synonyms, and exact matches for semantic similarity.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recall through n-gram and sequence overlap.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TF-IDF weighted n-gram similarity to human references.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Recognition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correct inclusion of real-world concepts using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keywords.</a:t>
            </a:r>
          </a:p>
        </p:txBody>
      </p:sp>
    </p:spTree>
    <p:extLst>
      <p:ext uri="{BB962C8B-B14F-4D97-AF65-F5344CB8AC3E}">
        <p14:creationId xmlns:p14="http://schemas.microsoft.com/office/powerpoint/2010/main" val="197755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Experiment Setup 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39416484-386C-2ED8-9501-727F163D9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0355"/>
            <a:ext cx="11988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NVIDIA A100 GPU.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OFA-Large (official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checkpoint).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 10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rate: 7e-6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smoothing: 0.1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distillation temperature: T = 16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weights: 1.0 for both distillation and knowledge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checkpoint selected based on validation performance 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9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6FAD-1AEE-DAC1-930E-98063524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014F-A17E-697C-0D44-AD0B4C9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731B54C4-3D8A-169E-DE57-213BC37D1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EE173-6275-1A8F-9481-A2B87A29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4" y="2054225"/>
            <a:ext cx="11291956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C2B51-0A35-2441-E72F-9E1B575D9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C3E-9464-99FD-DE14-FACBFD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56FF0FB0-B5BB-A206-BF10-7EFE0FBB7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73DC9-C73C-CEEF-326D-7DA77546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0" y="2252662"/>
            <a:ext cx="113375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2AAC2-0E0A-C2BD-52A3-5F6EF5090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1BB8-890D-0413-1E88-910F2B9F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FBD3091C-8B73-4112-3555-7860D051E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30738-3734-6329-7959-839CA80A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0115"/>
            <a:ext cx="9486899" cy="36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5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A771-4BDA-16A7-E422-C55A4820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2514-A114-DD5F-5B1B-9261BD26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468B5-AFD6-845B-ABA3-3DCC6AFC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75583" y="494506"/>
            <a:ext cx="9616417" cy="586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80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0E0EA-B840-8CF3-628F-BE2D1170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CFEB-F28F-96CC-18CD-8818F858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1A3D-318C-3099-52CE-3B3185CC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E91B4-E337-1569-17DD-FCA7B182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73" y="76200"/>
            <a:ext cx="940008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35AB-6959-4DB9-B6D0-F2D07717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2F57"/>
                </a:solidFill>
              </a:rPr>
              <a:t>Outline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F9DC-4A79-4150-B29F-A33F6FA6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48" y="2000309"/>
            <a:ext cx="12000733" cy="2857382"/>
          </a:xfrm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Literature Review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Existing Model and Challenges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Proposed Enhancements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Loss Function and Optimization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Datasets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Performance 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Experiment </a:t>
            </a:r>
            <a:r>
              <a:rPr lang="en-US" sz="2800" b="1" dirty="0">
                <a:solidFill>
                  <a:srgbClr val="89171C"/>
                </a:solidFill>
              </a:rPr>
              <a:t>Setup</a:t>
            </a:r>
            <a:endParaRPr lang="en-US" sz="2600" b="1" dirty="0">
              <a:solidFill>
                <a:srgbClr val="89171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2475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44C1-D499-1A5C-02CD-F2E0045CA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544C-6681-9CBF-D73B-59CB2B95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3356BF09-43D8-9CFC-F54F-8EF0B52F0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2EBDE-7C04-1C68-FEFD-DAAFEB3A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9" y="1782362"/>
            <a:ext cx="9026829" cy="41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59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60EDB3-7CF0-448E-AE25-9C5B98F0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95000" cy="457517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with beam search, attention modules, and training schedulers.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better caption quality and improved knowledge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generalization to unseen knowledge concepts.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will explore prompt-augmented keyword generation for more relevant and focused captions.</a:t>
            </a:r>
          </a:p>
        </p:txBody>
      </p:sp>
    </p:spTree>
    <p:extLst>
      <p:ext uri="{BB962C8B-B14F-4D97-AF65-F5344CB8AC3E}">
        <p14:creationId xmlns:p14="http://schemas.microsoft.com/office/powerpoint/2010/main" val="5793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5B70-C95D-6FAD-0EF9-DCC9E10F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F7BB-B898-9815-91F4-1AAC403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9171C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9BFE-6D12-A08A-AB7E-85A32CA8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7735" cy="4667251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Image captioning combines computer vision and natural language processing to describe images.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Applications include multimedia understanding and aiding the visually impaired.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Existing models often generate generic captions lacking real-world knowledge (e.g., named entities, context).</a:t>
            </a:r>
          </a:p>
          <a:p>
            <a:pPr marL="228600" lvl="1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Tx/>
              <a:buChar char="-"/>
            </a:pPr>
            <a:r>
              <a:rPr lang="en-US" altLang="en-US" dirty="0"/>
              <a:t>Missing knowledge can be critical for fully understanding image content.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Rich, detailed captions can improve downstream.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5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1027735" cy="5060315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000" b="1" dirty="0"/>
              <a:t>🔹 Early Approaches: Encoder-Decoder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CNN + RNN models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Converted visual features into text linearly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Limited in capturing long dependencies and complex scenes</a:t>
            </a:r>
          </a:p>
          <a:p>
            <a:pPr>
              <a:buNone/>
            </a:pPr>
            <a:r>
              <a:rPr lang="en-US" sz="2000" b="1" dirty="0"/>
              <a:t>🔹 Enhancements: Attention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Visual Attention modules (e.g., Bottom-Up &amp; Top-Down, </a:t>
            </a:r>
            <a:r>
              <a:rPr lang="en-US" sz="2000" dirty="0" err="1"/>
              <a:t>AoA</a:t>
            </a:r>
            <a:r>
              <a:rPr lang="en-U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focus on important image regions during captioning</a:t>
            </a:r>
          </a:p>
          <a:p>
            <a:pPr>
              <a:buNone/>
            </a:pPr>
            <a:r>
              <a:rPr lang="en-US" sz="2000" b="1" dirty="0"/>
              <a:t>🔹 Shift to Transformer-Based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Transformers enable parallel sequence processing.</a:t>
            </a:r>
          </a:p>
          <a:p>
            <a:pPr>
              <a:buNone/>
            </a:pPr>
            <a:r>
              <a:rPr lang="en-US" sz="2000" b="1" dirty="0"/>
              <a:t>🔹 NLP-Driven Multimodal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Inspired by BERT’s bidirectional attention</a:t>
            </a:r>
          </a:p>
          <a:p>
            <a:pPr>
              <a:buNone/>
            </a:pPr>
            <a:r>
              <a:rPr lang="en-US" sz="2000" b="1" dirty="0"/>
              <a:t>🔹 Vision-Language Pretraining (VLP)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Pretraining on large image-caption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Recent SOTA: </a:t>
            </a:r>
            <a:r>
              <a:rPr lang="en-US" sz="2000" b="1" dirty="0"/>
              <a:t>BLIP, GIT, OFA</a:t>
            </a:r>
            <a:r>
              <a:rPr lang="en-US" sz="2000" dirty="0"/>
              <a:t> achieve top benchmark results.</a:t>
            </a:r>
          </a:p>
        </p:txBody>
      </p:sp>
    </p:spTree>
    <p:extLst>
      <p:ext uri="{BB962C8B-B14F-4D97-AF65-F5344CB8AC3E}">
        <p14:creationId xmlns:p14="http://schemas.microsoft.com/office/powerpoint/2010/main" val="382767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ACBCA-7BEC-3E32-F2DD-6D5A0BC9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FB12-F354-D52B-47BF-D10F00DB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5426-D744-105F-49D5-4F3FC6BE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1027735" cy="5060315"/>
          </a:xfrm>
        </p:spPr>
        <p:txBody>
          <a:bodyPr>
            <a:normAutofit/>
          </a:bodyPr>
          <a:lstStyle/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Retrieve-and-generate frameworks enrich captions using external resources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Entity-aware models integrate named entities via templates or decoder modifications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Visual recognition outputs used to guide caption generation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Contextual metadata (e.g., geolocation) incorporated for more specific descriptions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Fine-tuning Vision-Language Pre-trained (VLP) models for knowledge-informed captioning</a:t>
            </a:r>
          </a:p>
        </p:txBody>
      </p:sp>
    </p:spTree>
    <p:extLst>
      <p:ext uri="{BB962C8B-B14F-4D97-AF65-F5344CB8AC3E}">
        <p14:creationId xmlns:p14="http://schemas.microsoft.com/office/powerpoint/2010/main" val="4078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40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current approaches for image captioning face several limitations: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Generic Captions.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Forgetting During Fine-tuning.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Dependency on External Tools.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Hallucination.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04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Existing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Designed to retain </a:t>
            </a:r>
            <a:r>
              <a:rPr lang="en-US" sz="2400" b="1" dirty="0"/>
              <a:t>real-world knowledge</a:t>
            </a:r>
            <a:r>
              <a:rPr lang="en-US" sz="2400" dirty="0"/>
              <a:t> during VLP model fine-tuning for image captioning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a </a:t>
            </a:r>
            <a:r>
              <a:rPr lang="en-US" sz="2400" b="1" dirty="0"/>
              <a:t>replay buffer</a:t>
            </a:r>
            <a:r>
              <a:rPr lang="en-US" sz="2400" dirty="0"/>
              <a:t> with pseudo-captions to maintain previously learned knowledge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Greedy decoding</a:t>
            </a:r>
            <a:r>
              <a:rPr lang="en-US" sz="2400" dirty="0"/>
              <a:t> used for pseudo-captions → leads to </a:t>
            </a:r>
            <a:r>
              <a:rPr lang="en-US" sz="2400" b="1" dirty="0"/>
              <a:t>generic, low-diversity outputs</a:t>
            </a:r>
            <a:endParaRPr lang="en-US" sz="24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Combines </a:t>
            </a:r>
            <a:r>
              <a:rPr lang="en-US" sz="2400" b="1" dirty="0"/>
              <a:t>multiple loss functions</a:t>
            </a:r>
            <a:r>
              <a:rPr lang="en-US" sz="2400" dirty="0"/>
              <a:t> (CE, know, distillation) → causes </a:t>
            </a:r>
            <a:r>
              <a:rPr lang="en-US" sz="2400" b="1" dirty="0"/>
              <a:t>training instability</a:t>
            </a:r>
            <a:endParaRPr lang="en-US" sz="24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OFA backbone lacks </a:t>
            </a:r>
            <a:r>
              <a:rPr lang="en-US" sz="2400" b="1" dirty="0"/>
              <a:t>self-attention over image patches</a:t>
            </a:r>
            <a:r>
              <a:rPr lang="en-US" sz="2400" dirty="0"/>
              <a:t> before text fusion → may miss fine-grained visual patterns</a:t>
            </a:r>
          </a:p>
        </p:txBody>
      </p:sp>
    </p:spTree>
    <p:extLst>
      <p:ext uri="{BB962C8B-B14F-4D97-AF65-F5344CB8AC3E}">
        <p14:creationId xmlns:p14="http://schemas.microsoft.com/office/powerpoint/2010/main" val="19556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Proposed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402455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Beam search decoding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generating diverse and accurate pseudo-captions.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Attention layers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better focus on relevant image regions.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Learning rate schedulers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stabilize training.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4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25EF26-2095-C4E2-05D8-E6BDEDD10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63" y="238999"/>
            <a:ext cx="5047452" cy="645042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2038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4BA9E8A1EF74B91306A08D4EF0002" ma:contentTypeVersion="7" ma:contentTypeDescription="Create a new document." ma:contentTypeScope="" ma:versionID="87fc62a6cf1770658755e3c345c4843e">
  <xsd:schema xmlns:xsd="http://www.w3.org/2001/XMLSchema" xmlns:xs="http://www.w3.org/2001/XMLSchema" xmlns:p="http://schemas.microsoft.com/office/2006/metadata/properties" xmlns:ns3="3e2265a6-241d-447e-84c0-d22c65546bbb" xmlns:ns4="c35ec016-431e-4ebd-893d-e1628a78c1a0" targetNamespace="http://schemas.microsoft.com/office/2006/metadata/properties" ma:root="true" ma:fieldsID="00b03a01fde7d84d529ea35bffde9d75" ns3:_="" ns4:_="">
    <xsd:import namespace="3e2265a6-241d-447e-84c0-d22c65546bbb"/>
    <xsd:import namespace="c35ec016-431e-4ebd-893d-e1628a78c1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2265a6-241d-447e-84c0-d22c65546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ec016-431e-4ebd-893d-e1628a78c1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F55B2F-38E6-4D93-B10B-958D81D96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2265a6-241d-447e-84c0-d22c65546bbb"/>
    <ds:schemaRef ds:uri="c35ec016-431e-4ebd-893d-e1628a78c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C715CF-38FB-4006-896E-2F445B1B40B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c35ec016-431e-4ebd-893d-e1628a78c1a0"/>
    <ds:schemaRef ds:uri="3e2265a6-241d-447e-84c0-d22c65546bbb"/>
  </ds:schemaRefs>
</ds:datastoreItem>
</file>

<file path=customXml/itemProps3.xml><?xml version="1.0" encoding="utf-8"?>
<ds:datastoreItem xmlns:ds="http://schemas.openxmlformats.org/officeDocument/2006/customXml" ds:itemID="{788143E9-4048-4BED-AC7A-88929F3F15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1092</Words>
  <Application>Microsoft Office PowerPoint</Application>
  <PresentationFormat>Widescreen</PresentationFormat>
  <Paragraphs>141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-apple-system</vt:lpstr>
      <vt:lpstr>Aptos</vt:lpstr>
      <vt:lpstr>Arial</vt:lpstr>
      <vt:lpstr>Avenir Next LT Pro</vt:lpstr>
      <vt:lpstr>Calibri</vt:lpstr>
      <vt:lpstr>Symbol</vt:lpstr>
      <vt:lpstr>Times New Roman</vt:lpstr>
      <vt:lpstr>Tw Cen MT</vt:lpstr>
      <vt:lpstr>Wingdings</vt:lpstr>
      <vt:lpstr>ShapesVTI</vt:lpstr>
      <vt:lpstr>Enhanced K-Replay Model for Real World Knowledge Image Captioning</vt:lpstr>
      <vt:lpstr>Outline:</vt:lpstr>
      <vt:lpstr>Introduction</vt:lpstr>
      <vt:lpstr>Literature Review </vt:lpstr>
      <vt:lpstr>Related Work</vt:lpstr>
      <vt:lpstr>Limitations</vt:lpstr>
      <vt:lpstr>Existing Model and Challenges </vt:lpstr>
      <vt:lpstr>Proposed Enhancements </vt:lpstr>
      <vt:lpstr>Algorithm</vt:lpstr>
      <vt:lpstr>Loss Function</vt:lpstr>
      <vt:lpstr>Datasets and Preprocessing</vt:lpstr>
      <vt:lpstr>Datasets and Preprocessing</vt:lpstr>
      <vt:lpstr>Performance Metrics</vt:lpstr>
      <vt:lpstr>Experiment Setup </vt:lpstr>
      <vt:lpstr>Results</vt:lpstr>
      <vt:lpstr>Results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on Recent Arabic Named Entity Recognition and Classification Techniques</dc:title>
  <dc:creator>Reem Abdulrahman AlJunaid</dc:creator>
  <cp:lastModifiedBy>REEM ABDULRAHMAN ALJUNAID</cp:lastModifiedBy>
  <cp:revision>4</cp:revision>
  <dcterms:created xsi:type="dcterms:W3CDTF">2021-10-23T18:53:40Z</dcterms:created>
  <dcterms:modified xsi:type="dcterms:W3CDTF">2025-04-26T17:01:39Z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0x010100D6B4BA9E8A1EF74B91306A08D4EF0002</vt:lpwstr>
  </property>
</Properties>
</file>