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321" r:id="rId6"/>
    <p:sldId id="265" r:id="rId7"/>
    <p:sldId id="313" r:id="rId8"/>
    <p:sldId id="314" r:id="rId9"/>
    <p:sldId id="263" r:id="rId10"/>
    <p:sldId id="322" r:id="rId11"/>
    <p:sldId id="316" r:id="rId12"/>
    <p:sldId id="271" r:id="rId13"/>
    <p:sldId id="264" r:id="rId14"/>
    <p:sldId id="266" r:id="rId15"/>
    <p:sldId id="317" r:id="rId16"/>
    <p:sldId id="270" r:id="rId17"/>
    <p:sldId id="326" r:id="rId18"/>
    <p:sldId id="327" r:id="rId19"/>
    <p:sldId id="328" r:id="rId20"/>
    <p:sldId id="330" r:id="rId21"/>
    <p:sldId id="331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Play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1EF5BD-8587-4BC7-BE40-EFDB475C5273}">
  <a:tblStyle styleId="{421EF5BD-8587-4BC7-BE40-EFDB475C5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9856"/>
  </p:normalViewPr>
  <p:slideViewPr>
    <p:cSldViewPr snapToGrid="0">
      <p:cViewPr varScale="1">
        <p:scale>
          <a:sx n="124" d="100"/>
          <a:sy n="124" d="100"/>
        </p:scale>
        <p:origin x="176" y="264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>
          <a:extLst>
            <a:ext uri="{FF2B5EF4-FFF2-40B4-BE49-F238E27FC236}">
              <a16:creationId xmlns:a16="http://schemas.microsoft.com/office/drawing/2014/main" id="{CF6267A3-7E01-81EE-22E9-8B6807149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>
            <a:extLst>
              <a:ext uri="{FF2B5EF4-FFF2-40B4-BE49-F238E27FC236}">
                <a16:creationId xmlns:a16="http://schemas.microsoft.com/office/drawing/2014/main" id="{3714AEAE-D14D-86ED-D924-4EAFF0B17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>
            <a:extLst>
              <a:ext uri="{FF2B5EF4-FFF2-40B4-BE49-F238E27FC236}">
                <a16:creationId xmlns:a16="http://schemas.microsoft.com/office/drawing/2014/main" id="{533871C3-22B7-128D-94CA-A7EA963B0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B3BCC9"/>
                </a:solidFill>
                <a:effectLst/>
                <a:latin typeface="Source Sans Pro" panose="020B0503030403020204" pitchFamily="34" charset="0"/>
              </a:rPr>
              <a:t>s a comprehensive benchmark designed to evaluate vision-language generative reward models (VL-</a:t>
            </a:r>
            <a:r>
              <a:rPr lang="en-US" b="0" i="0" u="none" strike="noStrike" dirty="0" err="1">
                <a:solidFill>
                  <a:srgbClr val="B3BCC9"/>
                </a:solidFill>
                <a:effectLst/>
                <a:latin typeface="Source Sans Pro" panose="020B0503030403020204" pitchFamily="34" charset="0"/>
              </a:rPr>
              <a:t>GenRMs</a:t>
            </a:r>
            <a:r>
              <a:rPr lang="en-US" b="0" i="0" u="none" strike="noStrike" dirty="0">
                <a:solidFill>
                  <a:srgbClr val="B3BCC9"/>
                </a:solidFill>
                <a:effectLst/>
                <a:latin typeface="Source Sans Pro" panose="020B0503030403020204" pitchFamily="34" charset="0"/>
              </a:rPr>
              <a:t>) across visual perception, hallucination detection, and reasoning tasks.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41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E3121EBE-9500-9735-AD90-E85988104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52274671-4F4C-CF3D-36D0-51885FEBB0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220C760C-6F72-1936-6604-66FBA7B6F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21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0a9ee379fb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10a9ee379fb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propose an optimized enhancement that focuses on preserving the model's performance while optimizing the computational efficiency.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enhancement is introduced by applying LoRa (Low Rank Adaptation). LoRa is a parameter-efficient fine-tuning technique (PEFT) that works by introducing low-rank matrices to be trained instead of training the total parameters of the model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In our implementation, </a:t>
            </a:r>
            <a:r>
              <a:rPr lang="en-US" dirty="0"/>
              <a:t>P</a:t>
            </a:r>
            <a:r>
              <a:rPr lang="en-US" sz="1100" dirty="0"/>
              <a:t>robabilistic </a:t>
            </a:r>
            <a:r>
              <a:rPr lang="en-US" dirty="0"/>
              <a:t>N</a:t>
            </a:r>
            <a:r>
              <a:rPr lang="en-US" sz="1100" dirty="0"/>
              <a:t>ature</a:t>
            </a:r>
          </a:p>
          <a:p>
            <a:pPr marL="0" indent="0"/>
            <a:endParaRPr lang="en-US" sz="1100" dirty="0"/>
          </a:p>
          <a:p>
            <a:pPr marL="0" indent="0"/>
            <a:r>
              <a:rPr lang="en-US" sz="1100" dirty="0"/>
              <a:t>we have chosen cross-entropy to be used as the main training loss to handle the language complexity. The probabilistic nature of the cross-entropy loss makes it a good choice to check </a:t>
            </a:r>
          </a:p>
          <a:p>
            <a:pPr marL="0" indent="0"/>
            <a:endParaRPr lang="en-US" sz="1100" dirty="0"/>
          </a:p>
          <a:p>
            <a:pPr marL="0"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our implementation, we use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cross-entropy loss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as the primary training objective to handle the complexity of natural language generation.</a:t>
            </a:r>
          </a:p>
          <a:p>
            <a:pPr marL="0"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Its probabilistic nature makes it well-suited for comparing the model’s predicted token distributions against the ground truth responses during instruction tuning.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D28EFCE9-FBF1-33E8-ACA3-4D1DC66D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6A46AF25-862D-3B30-C2B5-90C1637C6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DB8E510B-C095-4B3E-3497-64AE3DBA5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482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2500FAA8-CF4B-0F20-6339-267E7ECF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1581D9D8-14CC-E535-B23F-E4B7599B5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E4F27537-1D45-527B-BD17-2165C7131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057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8299C057-C272-B002-3BCC-BC277194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C74E6406-7C47-479B-6DB2-444671992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8B3D0B2F-09D6-D4E8-732D-1AAD79C44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679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03EE7234-FC37-EFCE-E914-E12D3377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42FF499A-3759-7140-DAF1-79E633673D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AA02B130-E594-40A9-7020-5C8DE7329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24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FC0E843F-61CE-613D-E531-C2992F26D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3988DCE3-F06D-1AF3-E7DA-01E81AE67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07297D12-42E9-EDA0-CAB1-B4A9260A9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749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40E20814-7ED6-7600-FF01-FA63A05F8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C519280F-39F5-851D-D2A6-E81B83D5F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CE518D05-2D09-90F4-CC2A-4D5729F9D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Vision Language Models (VLM):</a:t>
            </a:r>
            <a:r>
              <a:rPr lang="en-US" dirty="0"/>
              <a:t> Models that combine visual understanding and language processing to perform tasks like image captioning or visual question answering.</a:t>
            </a:r>
          </a:p>
          <a:p>
            <a:pPr>
              <a:buNone/>
            </a:pPr>
            <a:r>
              <a:rPr lang="en-US" b="1" dirty="0"/>
              <a:t>Low-Rank Adaptation (</a:t>
            </a:r>
            <a:r>
              <a:rPr lang="en-US" b="1" dirty="0" err="1"/>
              <a:t>LoRA</a:t>
            </a:r>
            <a:r>
              <a:rPr lang="en-US" b="1" dirty="0"/>
              <a:t>):</a:t>
            </a:r>
            <a:r>
              <a:rPr lang="en-US" dirty="0"/>
              <a:t> A method for fine-tuning large models efficiently by injecting small trainable matrices into frozen model layers, reducing the number of trainable parameters.</a:t>
            </a:r>
          </a:p>
          <a:p>
            <a:pPr>
              <a:buNone/>
            </a:pPr>
            <a:r>
              <a:rPr lang="en-US" b="1" dirty="0"/>
              <a:t>Freeze/Unfreeze Model:</a:t>
            </a:r>
            <a:r>
              <a:rPr lang="en-US" dirty="0"/>
              <a:t> A training technique where some layers of the model are kept unchanged (frozen) while others are updated (unfrozen) to speed up training or prevent overfitting.</a:t>
            </a:r>
          </a:p>
          <a:p>
            <a:r>
              <a:rPr lang="en-US" b="1" dirty="0"/>
              <a:t>Tokenization:</a:t>
            </a:r>
            <a:r>
              <a:rPr lang="en-US" dirty="0"/>
              <a:t> The process of converting input text into smaller units (tokens), such as words or </a:t>
            </a:r>
            <a:r>
              <a:rPr lang="en-US" dirty="0" err="1"/>
              <a:t>subwords</a:t>
            </a:r>
            <a:r>
              <a:rPr lang="en-US" dirty="0"/>
              <a:t>, which can be processed by the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8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Multimodality: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presence and interaction of multiple types of data (modalities), such as visual, textual, or auditory inputs, within a single model or system. In vision-language models, this typically refers to the combination of image and text modalities to achieve richer understanding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A032FF8A-2746-A3EE-7309-7E8FD2FA4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DE1AA11B-015E-8CC9-AE0B-F310CA061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08F0AFEC-6D1A-98E8-D5C5-5A891BE462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37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>
          <a:extLst>
            <a:ext uri="{FF2B5EF4-FFF2-40B4-BE49-F238E27FC236}">
              <a16:creationId xmlns:a16="http://schemas.microsoft.com/office/drawing/2014/main" id="{7A9B1994-F0AF-24FB-E6FE-1EEA7700B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>
            <a:extLst>
              <a:ext uri="{FF2B5EF4-FFF2-40B4-BE49-F238E27FC236}">
                <a16:creationId xmlns:a16="http://schemas.microsoft.com/office/drawing/2014/main" id="{6D33BAAE-89FE-D902-0132-0CA11D45C3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>
            <a:extLst>
              <a:ext uri="{FF2B5EF4-FFF2-40B4-BE49-F238E27FC236}">
                <a16:creationId xmlns:a16="http://schemas.microsoft.com/office/drawing/2014/main" id="{FF5414A4-F98D-2ADF-1A02-0C36CCBC0A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Training Phases: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Pretraining: Vision-Language Learning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Q-Former learns to pull visual info from the frozen image encoder.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 instruction is used yet.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Pretraining: Soft Prompt for LLM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output of Q-Former is used as a soft prompt to train the LLM to generate text from images.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Still no instruction.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Instruction Tuning (Final Step)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Now, instructions are added as input to the Q-Former.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model is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fine-tuned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so that the Q-Former learns to extract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instruction-relevant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features.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LLM receives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both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instruction + visual context, and is trained to output correct responses.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vision encoder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does this: it converts the image into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visual embeddings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— basically,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numerical features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that describe the content of the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Image → Vision Encoder → Visual Embeddings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Q-former: stands for querying transformer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input to the Q-Former contains a set of K learnable query embeddings, which interact with the image encoder’s output through cross attention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Cross attention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= This is the mechanism where each query looks at the whole image and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focuses on relevant parts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Plus the Instruction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instruction can now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influence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what the Q-Former chooses to extract from the image. It’s like telling the model, “focus only on what’s needed for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this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LLM: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 </a:t>
            </a:r>
            <a:r>
              <a:rPr lang="en-US" b="1" dirty="0"/>
              <a:t>task-specific visual info</a:t>
            </a:r>
            <a:r>
              <a:rPr lang="en-US" dirty="0"/>
              <a:t> (from Q-Former)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instruction text</a:t>
            </a:r>
            <a:endParaRPr lang="en-US" dirty="0"/>
          </a:p>
          <a:p>
            <a:r>
              <a:rPr lang="en-US" dirty="0"/>
              <a:t>It outputs the final </a:t>
            </a:r>
            <a:r>
              <a:rPr lang="en-US" b="1" dirty="0"/>
              <a:t>natural language response</a:t>
            </a:r>
            <a:r>
              <a:rPr lang="en-US" dirty="0"/>
              <a:t>, like a caption or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58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215176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000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06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75" r:id="rId9"/>
    <p:sldLayoutId id="2147483680" r:id="rId10"/>
    <p:sldLayoutId id="2147483681" r:id="rId11"/>
    <p:sldLayoutId id="2147483682" r:id="rId12"/>
    <p:sldLayoutId id="2147483686" r:id="rId13"/>
    <p:sldLayoutId id="2147483687" r:id="rId14"/>
    <p:sldLayoutId id="214748368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99875" y="1743940"/>
            <a:ext cx="6578400" cy="1455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Examining the Potential of Multimodality for Vision-Language Models:</a:t>
            </a:r>
            <a:br>
              <a:rPr lang="en-US" sz="2800" dirty="0"/>
            </a:br>
            <a:r>
              <a:rPr lang="en-US" sz="4100" dirty="0"/>
              <a:t> </a:t>
            </a:r>
            <a:r>
              <a:rPr lang="en-US" dirty="0">
                <a:solidFill>
                  <a:schemeClr val="lt2"/>
                </a:solidFill>
              </a:rPr>
              <a:t>EXPLORE</a:t>
            </a:r>
            <a:endParaRPr lang="en-US"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1491916" y="3865700"/>
            <a:ext cx="5887452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Saad Alghamdi - Abdulaziz </a:t>
            </a:r>
            <a:r>
              <a:rPr lang="en-US" dirty="0" err="1"/>
              <a:t>Alshukri</a:t>
            </a:r>
            <a:r>
              <a:rPr lang="en-US" dirty="0"/>
              <a:t> - Mohammed Alharthi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>
          <a:extLst>
            <a:ext uri="{FF2B5EF4-FFF2-40B4-BE49-F238E27FC236}">
              <a16:creationId xmlns:a16="http://schemas.microsoft.com/office/drawing/2014/main" id="{DB0CB096-41B5-6F9F-F81F-706916A46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>
            <a:extLst>
              <a:ext uri="{FF2B5EF4-FFF2-40B4-BE49-F238E27FC236}">
                <a16:creationId xmlns:a16="http://schemas.microsoft.com/office/drawing/2014/main" id="{450614C9-29F1-B29F-18D3-4E09D9517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0050" y="0"/>
            <a:ext cx="5763900" cy="1034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721" name="Google Shape;2721;p46">
            <a:extLst>
              <a:ext uri="{FF2B5EF4-FFF2-40B4-BE49-F238E27FC236}">
                <a16:creationId xmlns:a16="http://schemas.microsoft.com/office/drawing/2014/main" id="{4D6DD495-AB89-8189-1141-03A92F69BB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41150" y="1034734"/>
            <a:ext cx="4061700" cy="144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/>
              <a:t>VL-</a:t>
            </a:r>
            <a:r>
              <a:rPr lang="en-US" sz="1800" dirty="0" err="1"/>
              <a:t>RewardBench</a:t>
            </a:r>
            <a:r>
              <a:rPr lang="en-US" dirty="0"/>
              <a:t> dataset </a:t>
            </a:r>
            <a:r>
              <a:rPr lang="en" dirty="0"/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1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/>
              <a:t>1250 samples curated for several vision language tasks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used </a:t>
            </a:r>
            <a:r>
              <a:rPr lang="en-US" dirty="0">
                <a:solidFill>
                  <a:srgbClr val="00B050"/>
                </a:solidFill>
              </a:rPr>
              <a:t>80% </a:t>
            </a:r>
            <a:r>
              <a:rPr lang="en-US" dirty="0"/>
              <a:t>in (</a:t>
            </a:r>
            <a:r>
              <a:rPr lang="en-US" dirty="0">
                <a:solidFill>
                  <a:srgbClr val="00B050"/>
                </a:solidFill>
              </a:rPr>
              <a:t>1000 example</a:t>
            </a:r>
            <a:r>
              <a:rPr lang="en-US" dirty="0"/>
              <a:t>) in training and kept the remaining </a:t>
            </a:r>
            <a:r>
              <a:rPr lang="en-US" dirty="0">
                <a:solidFill>
                  <a:schemeClr val="tx2"/>
                </a:solidFill>
              </a:rPr>
              <a:t>20%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250 example</a:t>
            </a:r>
            <a:r>
              <a:rPr lang="en-US" dirty="0"/>
              <a:t>) for testing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4D03C-9D68-6188-495C-A5583F9336FC}"/>
              </a:ext>
            </a:extLst>
          </p:cNvPr>
          <p:cNvSpPr txBox="1"/>
          <p:nvPr/>
        </p:nvSpPr>
        <p:spPr>
          <a:xfrm>
            <a:off x="2541150" y="2665477"/>
            <a:ext cx="7790688" cy="117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1 sample: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3 main components 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'image'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'query'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>
              <a:lnSpc>
                <a:spcPts val="1725"/>
              </a:lnSpc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actual_response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'response'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5100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>
          <a:extLst>
            <a:ext uri="{FF2B5EF4-FFF2-40B4-BE49-F238E27FC236}">
              <a16:creationId xmlns:a16="http://schemas.microsoft.com/office/drawing/2014/main" id="{2918819D-3785-9E6C-F575-81120C83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162C3BF9-BCCB-9774-BB3A-8BFDC6E5E3AE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C5C37964-4C03-A02B-78EF-EFB129363233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930B6676-FCED-8838-FEFB-5F44C820EACA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512C3414-645A-5A30-3E41-BF0149C23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821" y="2374150"/>
            <a:ext cx="5478379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Work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F5ADF296-EAB9-750E-6062-D35659EA63A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5799FD5A-1F7E-8386-AD6D-B18A8500B5B5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4DDF5D7C-5EEE-D184-540D-391A15850D05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FB8C20F8-24D8-B683-18E0-3857C8459763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45510267-A52E-ECE3-33B1-8B726D65BB20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5017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3" name="Google Shape;3123;p55"/>
          <p:cNvCxnSpPr/>
          <p:nvPr/>
        </p:nvCxnSpPr>
        <p:spPr>
          <a:xfrm>
            <a:off x="5974500" y="3024775"/>
            <a:ext cx="1224900" cy="3213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2"/>
            </a:outerShdw>
          </a:effectLst>
        </p:spPr>
      </p:cxnSp>
      <p:sp>
        <p:nvSpPr>
          <p:cNvPr id="3114" name="Google Shape;3114;p55"/>
          <p:cNvSpPr/>
          <p:nvPr/>
        </p:nvSpPr>
        <p:spPr>
          <a:xfrm>
            <a:off x="3169500" y="2136625"/>
            <a:ext cx="1776300" cy="17763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18" name="Google Shape;3118;p55"/>
          <p:cNvCxnSpPr/>
          <p:nvPr/>
        </p:nvCxnSpPr>
        <p:spPr>
          <a:xfrm flipH="1">
            <a:off x="1944425" y="3024788"/>
            <a:ext cx="1225200" cy="321300"/>
          </a:xfrm>
          <a:prstGeom prst="bentConnector3">
            <a:avLst>
              <a:gd name="adj1" fmla="val 10001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16" name="Google Shape;3116;p55"/>
          <p:cNvSpPr/>
          <p:nvPr/>
        </p:nvSpPr>
        <p:spPr>
          <a:xfrm>
            <a:off x="3169500" y="2136625"/>
            <a:ext cx="1776300" cy="17763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122" name="Google Shape;3122;p55"/>
          <p:cNvCxnSpPr/>
          <p:nvPr/>
        </p:nvCxnSpPr>
        <p:spPr>
          <a:xfrm flipH="1">
            <a:off x="1944300" y="3024775"/>
            <a:ext cx="1225200" cy="3213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17" name="Google Shape;3117;p55"/>
          <p:cNvSpPr/>
          <p:nvPr/>
        </p:nvSpPr>
        <p:spPr>
          <a:xfrm>
            <a:off x="4198200" y="2136625"/>
            <a:ext cx="1776300" cy="17763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3093;p5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Enhancements </a:t>
            </a:r>
            <a:endParaRPr dirty="0"/>
          </a:p>
        </p:txBody>
      </p:sp>
      <p:sp>
        <p:nvSpPr>
          <p:cNvPr id="3094" name="Google Shape;3094;p55"/>
          <p:cNvSpPr txBox="1"/>
          <p:nvPr/>
        </p:nvSpPr>
        <p:spPr>
          <a:xfrm>
            <a:off x="713225" y="3422280"/>
            <a:ext cx="23100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Preserve model's performance </a:t>
            </a:r>
            <a:endParaRPr sz="2000" b="1" dirty="0">
              <a:solidFill>
                <a:schemeClr val="accen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6" name="Google Shape;3096;p55"/>
          <p:cNvSpPr txBox="1"/>
          <p:nvPr/>
        </p:nvSpPr>
        <p:spPr>
          <a:xfrm>
            <a:off x="6120725" y="3422285"/>
            <a:ext cx="2085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Optimize the computational efficiency</a:t>
            </a:r>
            <a:endParaRPr sz="2000" b="1" dirty="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8" name="Google Shape;3098;p55"/>
          <p:cNvSpPr txBox="1"/>
          <p:nvPr/>
        </p:nvSpPr>
        <p:spPr>
          <a:xfrm>
            <a:off x="5074168" y="1376295"/>
            <a:ext cx="3789679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Play"/>
                <a:ea typeface="Play"/>
                <a:cs typeface="Play"/>
                <a:sym typeface="Play"/>
              </a:rPr>
              <a:t>LoRa (Low Rank Adaptation)</a:t>
            </a:r>
            <a:endParaRPr sz="2000" b="1" dirty="0">
              <a:solidFill>
                <a:srgbClr val="00B050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6BF917-4797-48AA-8339-029312C4F8C2}"/>
              </a:ext>
            </a:extLst>
          </p:cNvPr>
          <p:cNvGrpSpPr/>
          <p:nvPr/>
        </p:nvGrpSpPr>
        <p:grpSpPr>
          <a:xfrm>
            <a:off x="782322" y="1183043"/>
            <a:ext cx="2889346" cy="900000"/>
            <a:chOff x="1063182" y="1372498"/>
            <a:chExt cx="2234685" cy="900000"/>
          </a:xfrm>
        </p:grpSpPr>
        <p:sp>
          <p:nvSpPr>
            <p:cNvPr id="3100" name="Google Shape;3100;p55"/>
            <p:cNvSpPr/>
            <p:nvPr/>
          </p:nvSpPr>
          <p:spPr>
            <a:xfrm>
              <a:off x="1063182" y="1372498"/>
              <a:ext cx="2234685" cy="9000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1068004" y="1372498"/>
              <a:ext cx="2229863" cy="9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spcAft>
                  <a:spcPts val="1200"/>
                </a:spcAft>
              </a:pPr>
              <a:r>
                <a:rPr lang="en-US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parameter-efficient fine-tuning technique (PEFT)</a:t>
              </a:r>
            </a:p>
            <a:p>
              <a:pPr algn="ctr"/>
              <a:r>
                <a:rPr lang="en-US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▾low-rank matrices </a:t>
              </a:r>
            </a:p>
          </p:txBody>
        </p:sp>
      </p:grpSp>
      <p:cxnSp>
        <p:nvCxnSpPr>
          <p:cNvPr id="3103" name="Google Shape;3103;p55"/>
          <p:cNvCxnSpPr/>
          <p:nvPr/>
        </p:nvCxnSpPr>
        <p:spPr>
          <a:xfrm>
            <a:off x="4195500" y="3024775"/>
            <a:ext cx="7530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4" name="Google Shape;3104;p55"/>
          <p:cNvCxnSpPr/>
          <p:nvPr/>
        </p:nvCxnSpPr>
        <p:spPr>
          <a:xfrm>
            <a:off x="4210350" y="2904240"/>
            <a:ext cx="7233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5" name="Google Shape;3105;p55"/>
          <p:cNvCxnSpPr/>
          <p:nvPr/>
        </p:nvCxnSpPr>
        <p:spPr>
          <a:xfrm>
            <a:off x="4428750" y="2422100"/>
            <a:ext cx="2865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6" name="Google Shape;3106;p55"/>
          <p:cNvCxnSpPr/>
          <p:nvPr/>
        </p:nvCxnSpPr>
        <p:spPr>
          <a:xfrm>
            <a:off x="4336800" y="2542635"/>
            <a:ext cx="4704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7" name="Google Shape;3107;p55"/>
          <p:cNvCxnSpPr/>
          <p:nvPr/>
        </p:nvCxnSpPr>
        <p:spPr>
          <a:xfrm>
            <a:off x="4275600" y="2663170"/>
            <a:ext cx="5928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8" name="Google Shape;3108;p55"/>
          <p:cNvCxnSpPr/>
          <p:nvPr/>
        </p:nvCxnSpPr>
        <p:spPr>
          <a:xfrm>
            <a:off x="4236300" y="2783705"/>
            <a:ext cx="6714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9" name="Google Shape;3109;p55"/>
          <p:cNvCxnSpPr/>
          <p:nvPr/>
        </p:nvCxnSpPr>
        <p:spPr>
          <a:xfrm>
            <a:off x="4336800" y="3506915"/>
            <a:ext cx="4704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10" name="Google Shape;3110;p55"/>
          <p:cNvCxnSpPr/>
          <p:nvPr/>
        </p:nvCxnSpPr>
        <p:spPr>
          <a:xfrm>
            <a:off x="4210350" y="3145310"/>
            <a:ext cx="7233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11" name="Google Shape;3111;p55"/>
          <p:cNvCxnSpPr/>
          <p:nvPr/>
        </p:nvCxnSpPr>
        <p:spPr>
          <a:xfrm>
            <a:off x="4236300" y="3265845"/>
            <a:ext cx="6714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12" name="Google Shape;3112;p55"/>
          <p:cNvCxnSpPr/>
          <p:nvPr/>
        </p:nvCxnSpPr>
        <p:spPr>
          <a:xfrm>
            <a:off x="4275600" y="3386380"/>
            <a:ext cx="5928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13" name="Google Shape;3113;p55"/>
          <p:cNvCxnSpPr/>
          <p:nvPr/>
        </p:nvCxnSpPr>
        <p:spPr>
          <a:xfrm>
            <a:off x="4428750" y="3627450"/>
            <a:ext cx="2865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sp>
        <p:nvSpPr>
          <p:cNvPr id="3115" name="Google Shape;3115;p55"/>
          <p:cNvSpPr/>
          <p:nvPr/>
        </p:nvSpPr>
        <p:spPr>
          <a:xfrm>
            <a:off x="4198200" y="2136625"/>
            <a:ext cx="1776300" cy="17763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19" name="Google Shape;3119;p55"/>
          <p:cNvCxnSpPr/>
          <p:nvPr/>
        </p:nvCxnSpPr>
        <p:spPr>
          <a:xfrm>
            <a:off x="5974625" y="3024788"/>
            <a:ext cx="1224900" cy="321300"/>
          </a:xfrm>
          <a:prstGeom prst="bentConnector3">
            <a:avLst>
              <a:gd name="adj1" fmla="val 999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2"/>
            </a:outerShdw>
          </a:effectLst>
        </p:spPr>
      </p:cxnSp>
      <p:cxnSp>
        <p:nvCxnSpPr>
          <p:cNvPr id="3121" name="Google Shape;3121;p55"/>
          <p:cNvCxnSpPr>
            <a:cxnSpLocks/>
            <a:stCxn id="3098" idx="1"/>
          </p:cNvCxnSpPr>
          <p:nvPr/>
        </p:nvCxnSpPr>
        <p:spPr>
          <a:xfrm rot="10800000" flipV="1">
            <a:off x="4572000" y="1566944"/>
            <a:ext cx="502168" cy="682137"/>
          </a:xfrm>
          <a:prstGeom prst="bentConnector2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4" grpId="0" animBg="1"/>
      <p:bldP spid="3116" grpId="0" animBg="1"/>
      <p:bldP spid="3117" grpId="0" animBg="1"/>
      <p:bldP spid="3094" grpId="0"/>
      <p:bldP spid="3096" grpId="0"/>
      <p:bldP spid="3098" grpId="0"/>
      <p:bldP spid="3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4169648" y="1405317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076960" y="3600820"/>
            <a:ext cx="6755290" cy="398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Language Complexity </a:t>
            </a:r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55788" y="3326240"/>
            <a:ext cx="5646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620488" y="3258590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759" name="Google Shape;2759;p48"/>
          <p:cNvSpPr txBox="1">
            <a:spLocks noGrp="1"/>
          </p:cNvSpPr>
          <p:nvPr>
            <p:ph type="subTitle" idx="1"/>
          </p:nvPr>
        </p:nvSpPr>
        <p:spPr>
          <a:xfrm>
            <a:off x="1311750" y="2553371"/>
            <a:ext cx="6520500" cy="66940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Cross-Entropy Loss</a:t>
            </a:r>
            <a:endParaRPr dirty="0"/>
          </a:p>
        </p:txBody>
      </p:sp>
      <p:sp>
        <p:nvSpPr>
          <p:cNvPr id="2" name="Google Shape;2732;p47">
            <a:extLst>
              <a:ext uri="{FF2B5EF4-FFF2-40B4-BE49-F238E27FC236}">
                <a16:creationId xmlns:a16="http://schemas.microsoft.com/office/drawing/2014/main" id="{D6C4DD79-5695-671F-5E87-A161E9F1848A}"/>
              </a:ext>
            </a:extLst>
          </p:cNvPr>
          <p:cNvSpPr txBox="1">
            <a:spLocks/>
          </p:cNvSpPr>
          <p:nvPr/>
        </p:nvSpPr>
        <p:spPr>
          <a:xfrm>
            <a:off x="713225" y="322958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3300" dirty="0"/>
              <a:t>Loss Function </a:t>
            </a:r>
          </a:p>
        </p:txBody>
      </p:sp>
      <p:grpSp>
        <p:nvGrpSpPr>
          <p:cNvPr id="10" name="Google Shape;3246;p63">
            <a:extLst>
              <a:ext uri="{FF2B5EF4-FFF2-40B4-BE49-F238E27FC236}">
                <a16:creationId xmlns:a16="http://schemas.microsoft.com/office/drawing/2014/main" id="{B91A10A0-6B2D-CC3A-6198-6517BE01F8EA}"/>
              </a:ext>
            </a:extLst>
          </p:cNvPr>
          <p:cNvGrpSpPr>
            <a:grpSpLocks noChangeAspect="1"/>
          </p:cNvGrpSpPr>
          <p:nvPr/>
        </p:nvGrpSpPr>
        <p:grpSpPr>
          <a:xfrm>
            <a:off x="4323077" y="1567902"/>
            <a:ext cx="539976" cy="540000"/>
            <a:chOff x="-4943925" y="2774075"/>
            <a:chExt cx="446475" cy="446450"/>
          </a:xfrm>
        </p:grpSpPr>
        <p:sp>
          <p:nvSpPr>
            <p:cNvPr id="11" name="Google Shape;3247;p63">
              <a:extLst>
                <a:ext uri="{FF2B5EF4-FFF2-40B4-BE49-F238E27FC236}">
                  <a16:creationId xmlns:a16="http://schemas.microsoft.com/office/drawing/2014/main" id="{73FD3025-1FED-6F00-2F9B-CE937EFAD53A}"/>
                </a:ext>
              </a:extLst>
            </p:cNvPr>
            <p:cNvSpPr/>
            <p:nvPr/>
          </p:nvSpPr>
          <p:spPr>
            <a:xfrm>
              <a:off x="-4943925" y="2774075"/>
              <a:ext cx="446475" cy="446450"/>
            </a:xfrm>
            <a:custGeom>
              <a:avLst/>
              <a:gdLst/>
              <a:ahLst/>
              <a:cxnLst/>
              <a:rect l="l" t="t" r="r" b="b"/>
              <a:pathLst>
                <a:path w="17859" h="17858" extrusionOk="0">
                  <a:moveTo>
                    <a:pt x="2113" y="0"/>
                  </a:moveTo>
                  <a:lnTo>
                    <a:pt x="261" y="1853"/>
                  </a:lnTo>
                  <a:lnTo>
                    <a:pt x="985" y="2605"/>
                  </a:lnTo>
                  <a:lnTo>
                    <a:pt x="1592" y="1997"/>
                  </a:lnTo>
                  <a:lnTo>
                    <a:pt x="1592" y="15224"/>
                  </a:lnTo>
                  <a:lnTo>
                    <a:pt x="1" y="15224"/>
                  </a:lnTo>
                  <a:lnTo>
                    <a:pt x="1" y="16266"/>
                  </a:lnTo>
                  <a:lnTo>
                    <a:pt x="1592" y="16266"/>
                  </a:lnTo>
                  <a:lnTo>
                    <a:pt x="1592" y="17858"/>
                  </a:lnTo>
                  <a:lnTo>
                    <a:pt x="2634" y="17858"/>
                  </a:lnTo>
                  <a:lnTo>
                    <a:pt x="2634" y="16266"/>
                  </a:lnTo>
                  <a:lnTo>
                    <a:pt x="15861" y="16266"/>
                  </a:lnTo>
                  <a:lnTo>
                    <a:pt x="15253" y="16845"/>
                  </a:lnTo>
                  <a:lnTo>
                    <a:pt x="16006" y="17597"/>
                  </a:lnTo>
                  <a:lnTo>
                    <a:pt x="17858" y="15745"/>
                  </a:lnTo>
                  <a:lnTo>
                    <a:pt x="16006" y="13893"/>
                  </a:lnTo>
                  <a:lnTo>
                    <a:pt x="15253" y="14616"/>
                  </a:lnTo>
                  <a:lnTo>
                    <a:pt x="15832" y="15224"/>
                  </a:lnTo>
                  <a:lnTo>
                    <a:pt x="2634" y="15224"/>
                  </a:lnTo>
                  <a:lnTo>
                    <a:pt x="2634" y="1997"/>
                  </a:lnTo>
                  <a:lnTo>
                    <a:pt x="3213" y="2605"/>
                  </a:lnTo>
                  <a:lnTo>
                    <a:pt x="3966" y="1853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48;p63">
              <a:extLst>
                <a:ext uri="{FF2B5EF4-FFF2-40B4-BE49-F238E27FC236}">
                  <a16:creationId xmlns:a16="http://schemas.microsoft.com/office/drawing/2014/main" id="{74B484AB-A688-F486-B8CE-829FD6F2ACEE}"/>
                </a:ext>
              </a:extLst>
            </p:cNvPr>
            <p:cNvSpPr/>
            <p:nvPr/>
          </p:nvSpPr>
          <p:spPr>
            <a:xfrm>
              <a:off x="-4840450" y="2837025"/>
              <a:ext cx="241700" cy="212025"/>
            </a:xfrm>
            <a:custGeom>
              <a:avLst/>
              <a:gdLst/>
              <a:ahLst/>
              <a:cxnLst/>
              <a:rect l="l" t="t" r="r" b="b"/>
              <a:pathLst>
                <a:path w="9668" h="8481" extrusionOk="0">
                  <a:moveTo>
                    <a:pt x="695" y="0"/>
                  </a:moveTo>
                  <a:lnTo>
                    <a:pt x="695" y="0"/>
                  </a:lnTo>
                  <a:cubicBezTo>
                    <a:pt x="0" y="4486"/>
                    <a:pt x="3502" y="8480"/>
                    <a:pt x="7960" y="8480"/>
                  </a:cubicBezTo>
                  <a:cubicBezTo>
                    <a:pt x="8538" y="8480"/>
                    <a:pt x="9117" y="8423"/>
                    <a:pt x="9667" y="8278"/>
                  </a:cubicBezTo>
                  <a:lnTo>
                    <a:pt x="9407" y="7265"/>
                  </a:lnTo>
                  <a:cubicBezTo>
                    <a:pt x="8944" y="7381"/>
                    <a:pt x="8452" y="7439"/>
                    <a:pt x="7960" y="7439"/>
                  </a:cubicBezTo>
                  <a:cubicBezTo>
                    <a:pt x="4110" y="7439"/>
                    <a:pt x="1129" y="3994"/>
                    <a:pt x="1737" y="145"/>
                  </a:cubicBezTo>
                  <a:lnTo>
                    <a:pt x="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49;p63">
              <a:extLst>
                <a:ext uri="{FF2B5EF4-FFF2-40B4-BE49-F238E27FC236}">
                  <a16:creationId xmlns:a16="http://schemas.microsoft.com/office/drawing/2014/main" id="{951391E9-9DFB-D0CB-BD1D-4A50957A36C1}"/>
                </a:ext>
              </a:extLst>
            </p:cNvPr>
            <p:cNvSpPr/>
            <p:nvPr/>
          </p:nvSpPr>
          <p:spPr>
            <a:xfrm>
              <a:off x="-4799200" y="3004175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0" y="0"/>
                  </a:moveTo>
                  <a:lnTo>
                    <a:pt x="0" y="753"/>
                  </a:lnTo>
                  <a:lnTo>
                    <a:pt x="753" y="753"/>
                  </a:lnTo>
                  <a:cubicBezTo>
                    <a:pt x="492" y="521"/>
                    <a:pt x="232" y="26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0;p63">
              <a:extLst>
                <a:ext uri="{FF2B5EF4-FFF2-40B4-BE49-F238E27FC236}">
                  <a16:creationId xmlns:a16="http://schemas.microsoft.com/office/drawing/2014/main" id="{25D0498A-C9DD-09B8-5BAD-E15FF3B5D031}"/>
                </a:ext>
              </a:extLst>
            </p:cNvPr>
            <p:cNvSpPr/>
            <p:nvPr/>
          </p:nvSpPr>
          <p:spPr>
            <a:xfrm>
              <a:off x="-4852025" y="2878275"/>
              <a:ext cx="26800" cy="144725"/>
            </a:xfrm>
            <a:custGeom>
              <a:avLst/>
              <a:gdLst/>
              <a:ahLst/>
              <a:cxnLst/>
              <a:rect l="l" t="t" r="r" b="b"/>
              <a:pathLst>
                <a:path w="1072" h="5789" extrusionOk="0">
                  <a:moveTo>
                    <a:pt x="0" y="0"/>
                  </a:moveTo>
                  <a:lnTo>
                    <a:pt x="0" y="5789"/>
                  </a:lnTo>
                  <a:lnTo>
                    <a:pt x="1071" y="5789"/>
                  </a:lnTo>
                  <a:lnTo>
                    <a:pt x="1071" y="3531"/>
                  </a:lnTo>
                  <a:cubicBezTo>
                    <a:pt x="463" y="2489"/>
                    <a:pt x="116" y="1274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1;p63">
              <a:extLst>
                <a:ext uri="{FF2B5EF4-FFF2-40B4-BE49-F238E27FC236}">
                  <a16:creationId xmlns:a16="http://schemas.microsoft.com/office/drawing/2014/main" id="{FE60DBCF-6241-9D20-58B0-66EDC6BB2534}"/>
                </a:ext>
              </a:extLst>
            </p:cNvPr>
            <p:cNvSpPr/>
            <p:nvPr/>
          </p:nvSpPr>
          <p:spPr>
            <a:xfrm>
              <a:off x="-4852025" y="3049025"/>
              <a:ext cx="26800" cy="78900"/>
            </a:xfrm>
            <a:custGeom>
              <a:avLst/>
              <a:gdLst/>
              <a:ahLst/>
              <a:cxnLst/>
              <a:rect l="l" t="t" r="r" b="b"/>
              <a:pathLst>
                <a:path w="1072" h="3156" extrusionOk="0">
                  <a:moveTo>
                    <a:pt x="0" y="0"/>
                  </a:moveTo>
                  <a:lnTo>
                    <a:pt x="0" y="3155"/>
                  </a:lnTo>
                  <a:lnTo>
                    <a:pt x="1071" y="3155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2;p63">
              <a:extLst>
                <a:ext uri="{FF2B5EF4-FFF2-40B4-BE49-F238E27FC236}">
                  <a16:creationId xmlns:a16="http://schemas.microsoft.com/office/drawing/2014/main" id="{2BFBD97E-957A-5B5E-5D69-56DBF8BB2D45}"/>
                </a:ext>
              </a:extLst>
            </p:cNvPr>
            <p:cNvSpPr/>
            <p:nvPr/>
          </p:nvSpPr>
          <p:spPr>
            <a:xfrm>
              <a:off x="-4799200" y="3049025"/>
              <a:ext cx="52825" cy="78900"/>
            </a:xfrm>
            <a:custGeom>
              <a:avLst/>
              <a:gdLst/>
              <a:ahLst/>
              <a:cxnLst/>
              <a:rect l="l" t="t" r="r" b="b"/>
              <a:pathLst>
                <a:path w="2113" h="3156" extrusionOk="0">
                  <a:moveTo>
                    <a:pt x="0" y="0"/>
                  </a:moveTo>
                  <a:lnTo>
                    <a:pt x="0" y="3155"/>
                  </a:lnTo>
                  <a:lnTo>
                    <a:pt x="2113" y="3155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53;p63">
              <a:extLst>
                <a:ext uri="{FF2B5EF4-FFF2-40B4-BE49-F238E27FC236}">
                  <a16:creationId xmlns:a16="http://schemas.microsoft.com/office/drawing/2014/main" id="{E9C313D5-637C-8A88-2A0B-758D19490E88}"/>
                </a:ext>
              </a:extLst>
            </p:cNvPr>
            <p:cNvSpPr/>
            <p:nvPr/>
          </p:nvSpPr>
          <p:spPr>
            <a:xfrm>
              <a:off x="-4720350" y="3059875"/>
              <a:ext cx="52850" cy="68050"/>
            </a:xfrm>
            <a:custGeom>
              <a:avLst/>
              <a:gdLst/>
              <a:ahLst/>
              <a:cxnLst/>
              <a:rect l="l" t="t" r="r" b="b"/>
              <a:pathLst>
                <a:path w="2114" h="2722" extrusionOk="0">
                  <a:moveTo>
                    <a:pt x="1" y="1"/>
                  </a:moveTo>
                  <a:lnTo>
                    <a:pt x="1" y="2721"/>
                  </a:lnTo>
                  <a:lnTo>
                    <a:pt x="2114" y="2721"/>
                  </a:lnTo>
                  <a:lnTo>
                    <a:pt x="2114" y="551"/>
                  </a:lnTo>
                  <a:cubicBezTo>
                    <a:pt x="1361" y="464"/>
                    <a:pt x="666" y="29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54;p63">
              <a:extLst>
                <a:ext uri="{FF2B5EF4-FFF2-40B4-BE49-F238E27FC236}">
                  <a16:creationId xmlns:a16="http://schemas.microsoft.com/office/drawing/2014/main" id="{404EE98C-5222-72B6-18C2-AFA27825B569}"/>
                </a:ext>
              </a:extLst>
            </p:cNvPr>
            <p:cNvSpPr/>
            <p:nvPr/>
          </p:nvSpPr>
          <p:spPr>
            <a:xfrm>
              <a:off x="-4578525" y="2960750"/>
              <a:ext cx="65150" cy="65150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724" y="0"/>
                  </a:moveTo>
                  <a:lnTo>
                    <a:pt x="1" y="753"/>
                  </a:lnTo>
                  <a:lnTo>
                    <a:pt x="550" y="1303"/>
                  </a:lnTo>
                  <a:lnTo>
                    <a:pt x="1" y="1882"/>
                  </a:lnTo>
                  <a:lnTo>
                    <a:pt x="724" y="2605"/>
                  </a:lnTo>
                  <a:lnTo>
                    <a:pt x="1303" y="2055"/>
                  </a:lnTo>
                  <a:lnTo>
                    <a:pt x="1853" y="2605"/>
                  </a:lnTo>
                  <a:lnTo>
                    <a:pt x="2605" y="1882"/>
                  </a:lnTo>
                  <a:lnTo>
                    <a:pt x="2026" y="1303"/>
                  </a:lnTo>
                  <a:lnTo>
                    <a:pt x="2605" y="753"/>
                  </a:lnTo>
                  <a:lnTo>
                    <a:pt x="1853" y="0"/>
                  </a:lnTo>
                  <a:lnTo>
                    <a:pt x="1303" y="579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55;p63">
              <a:extLst>
                <a:ext uri="{FF2B5EF4-FFF2-40B4-BE49-F238E27FC236}">
                  <a16:creationId xmlns:a16="http://schemas.microsoft.com/office/drawing/2014/main" id="{51C39F5D-70D0-022A-B335-EB1B22098646}"/>
                </a:ext>
              </a:extLst>
            </p:cNvPr>
            <p:cNvSpPr/>
            <p:nvPr/>
          </p:nvSpPr>
          <p:spPr>
            <a:xfrm>
              <a:off x="-4778225" y="2776975"/>
              <a:ext cx="70925" cy="75275"/>
            </a:xfrm>
            <a:custGeom>
              <a:avLst/>
              <a:gdLst/>
              <a:ahLst/>
              <a:cxnLst/>
              <a:rect l="l" t="t" r="r" b="b"/>
              <a:pathLst>
                <a:path w="2837" h="3011" extrusionOk="0">
                  <a:moveTo>
                    <a:pt x="753" y="0"/>
                  </a:moveTo>
                  <a:lnTo>
                    <a:pt x="0" y="753"/>
                  </a:lnTo>
                  <a:lnTo>
                    <a:pt x="898" y="1650"/>
                  </a:lnTo>
                  <a:lnTo>
                    <a:pt x="898" y="3010"/>
                  </a:lnTo>
                  <a:lnTo>
                    <a:pt x="1940" y="3010"/>
                  </a:lnTo>
                  <a:lnTo>
                    <a:pt x="1940" y="1650"/>
                  </a:lnTo>
                  <a:lnTo>
                    <a:pt x="2837" y="753"/>
                  </a:lnTo>
                  <a:lnTo>
                    <a:pt x="2113" y="0"/>
                  </a:lnTo>
                  <a:lnTo>
                    <a:pt x="1419" y="666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752;p48">
            <a:extLst>
              <a:ext uri="{FF2B5EF4-FFF2-40B4-BE49-F238E27FC236}">
                <a16:creationId xmlns:a16="http://schemas.microsoft.com/office/drawing/2014/main" id="{C92B5D1E-B79E-EC6D-DC4E-0AEF94437427}"/>
              </a:ext>
            </a:extLst>
          </p:cNvPr>
          <p:cNvSpPr txBox="1">
            <a:spLocks/>
          </p:cNvSpPr>
          <p:nvPr/>
        </p:nvSpPr>
        <p:spPr>
          <a:xfrm>
            <a:off x="1098549" y="3989556"/>
            <a:ext cx="6520500" cy="39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Probabilistic Nature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5" name="Google Shape;2815;p50"/>
          <p:cNvCxnSpPr>
            <a:cxnSpLocks/>
            <a:endCxn id="2817" idx="1"/>
          </p:cNvCxnSpPr>
          <p:nvPr/>
        </p:nvCxnSpPr>
        <p:spPr>
          <a:xfrm>
            <a:off x="4545787" y="2277563"/>
            <a:ext cx="5243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18" name="Google Shape;2818;p50"/>
          <p:cNvCxnSpPr>
            <a:cxnSpLocks/>
            <a:endCxn id="2820" idx="1"/>
          </p:cNvCxnSpPr>
          <p:nvPr/>
        </p:nvCxnSpPr>
        <p:spPr>
          <a:xfrm>
            <a:off x="4545787" y="3165105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1" name="Google Shape;2821;p50"/>
          <p:cNvCxnSpPr>
            <a:cxnSpLocks/>
            <a:endCxn id="2823" idx="1"/>
          </p:cNvCxnSpPr>
          <p:nvPr/>
        </p:nvCxnSpPr>
        <p:spPr>
          <a:xfrm>
            <a:off x="4545787" y="4052646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7" name="Google Shape;2827;p50"/>
          <p:cNvCxnSpPr>
            <a:cxnSpLocks/>
          </p:cNvCxnSpPr>
          <p:nvPr/>
        </p:nvCxnSpPr>
        <p:spPr>
          <a:xfrm flipH="1">
            <a:off x="1433500" y="2277563"/>
            <a:ext cx="4308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8" name="Google Shape;2828;p50"/>
          <p:cNvCxnSpPr>
            <a:cxnSpLocks/>
          </p:cNvCxnSpPr>
          <p:nvPr/>
        </p:nvCxnSpPr>
        <p:spPr>
          <a:xfrm rot="10800000">
            <a:off x="1300300" y="3165105"/>
            <a:ext cx="75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9" name="Google Shape;2829;p50"/>
          <p:cNvCxnSpPr>
            <a:cxnSpLocks/>
          </p:cNvCxnSpPr>
          <p:nvPr/>
        </p:nvCxnSpPr>
        <p:spPr>
          <a:xfrm rot="10800000">
            <a:off x="1338400" y="4052646"/>
            <a:ext cx="71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sp>
        <p:nvSpPr>
          <p:cNvPr id="2831" name="Google Shape;2831;p5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 Setup</a:t>
            </a:r>
            <a:endParaRPr dirty="0"/>
          </a:p>
        </p:txBody>
      </p:sp>
      <p:sp>
        <p:nvSpPr>
          <p:cNvPr id="2816" name="Google Shape;2816;p50"/>
          <p:cNvSpPr txBox="1"/>
          <p:nvPr/>
        </p:nvSpPr>
        <p:spPr>
          <a:xfrm>
            <a:off x="1864376" y="2116163"/>
            <a:ext cx="2681412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1" algn="ctr"/>
            <a:r>
              <a:rPr lang="en-US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Experiments 1 - 4 </a:t>
            </a:r>
          </a:p>
        </p:txBody>
      </p:sp>
      <p:sp>
        <p:nvSpPr>
          <p:cNvPr id="2817" name="Google Shape;2817;p50"/>
          <p:cNvSpPr txBox="1"/>
          <p:nvPr/>
        </p:nvSpPr>
        <p:spPr>
          <a:xfrm>
            <a:off x="5070144" y="2059463"/>
            <a:ext cx="3753816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fine-tuning with reduced model architecture configurations and different LoRa parameters </a:t>
            </a:r>
          </a:p>
        </p:txBody>
      </p:sp>
      <p:sp>
        <p:nvSpPr>
          <p:cNvPr id="2822" name="Google Shape;2822;p50"/>
          <p:cNvSpPr txBox="1"/>
          <p:nvPr/>
        </p:nvSpPr>
        <p:spPr>
          <a:xfrm>
            <a:off x="1837224" y="3891246"/>
            <a:ext cx="2753419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Experiment 9 - 10 </a:t>
            </a:r>
          </a:p>
        </p:txBody>
      </p:sp>
      <p:sp>
        <p:nvSpPr>
          <p:cNvPr id="2823" name="Google Shape;2823;p50"/>
          <p:cNvSpPr txBox="1"/>
          <p:nvPr/>
        </p:nvSpPr>
        <p:spPr>
          <a:xfrm>
            <a:off x="5070144" y="3834562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default model configurations with different LoRa setups </a:t>
            </a:r>
          </a:p>
        </p:txBody>
      </p:sp>
      <p:sp>
        <p:nvSpPr>
          <p:cNvPr id="2819" name="Google Shape;2819;p50"/>
          <p:cNvSpPr txBox="1"/>
          <p:nvPr/>
        </p:nvSpPr>
        <p:spPr>
          <a:xfrm>
            <a:off x="1965158" y="3003705"/>
            <a:ext cx="2580629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Experiments 5 - 8 </a:t>
            </a:r>
          </a:p>
        </p:txBody>
      </p:sp>
      <p:sp>
        <p:nvSpPr>
          <p:cNvPr id="2820" name="Google Shape;2820;p50"/>
          <p:cNvSpPr txBox="1"/>
          <p:nvPr/>
        </p:nvSpPr>
        <p:spPr>
          <a:xfrm>
            <a:off x="5070144" y="2947012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increasing the model configurations and model size with different LoRa parameters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32" name="Google Shape;2832;p50"/>
          <p:cNvGrpSpPr/>
          <p:nvPr/>
        </p:nvGrpSpPr>
        <p:grpSpPr>
          <a:xfrm>
            <a:off x="808043" y="2803200"/>
            <a:ext cx="722400" cy="722400"/>
            <a:chOff x="851175" y="1582401"/>
            <a:chExt cx="964872" cy="964872"/>
          </a:xfrm>
        </p:grpSpPr>
        <p:sp>
          <p:nvSpPr>
            <p:cNvPr id="2833" name="Google Shape;283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5" name="Google Shape;2835;p50"/>
          <p:cNvGrpSpPr/>
          <p:nvPr/>
        </p:nvGrpSpPr>
        <p:grpSpPr>
          <a:xfrm>
            <a:off x="808043" y="1914238"/>
            <a:ext cx="722400" cy="722400"/>
            <a:chOff x="851175" y="1582401"/>
            <a:chExt cx="964872" cy="964872"/>
          </a:xfrm>
        </p:grpSpPr>
        <p:sp>
          <p:nvSpPr>
            <p:cNvPr id="2836" name="Google Shape;2836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1" name="Google Shape;2841;p50"/>
          <p:cNvGrpSpPr/>
          <p:nvPr/>
        </p:nvGrpSpPr>
        <p:grpSpPr>
          <a:xfrm>
            <a:off x="808043" y="3692163"/>
            <a:ext cx="722400" cy="722400"/>
            <a:chOff x="851175" y="1582401"/>
            <a:chExt cx="964872" cy="964872"/>
          </a:xfrm>
        </p:grpSpPr>
        <p:sp>
          <p:nvSpPr>
            <p:cNvPr id="2842" name="Google Shape;2842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1" name="Google Shape;2851;p50"/>
          <p:cNvGrpSpPr/>
          <p:nvPr/>
        </p:nvGrpSpPr>
        <p:grpSpPr>
          <a:xfrm>
            <a:off x="998468" y="2052201"/>
            <a:ext cx="341550" cy="446475"/>
            <a:chOff x="-7877250" y="2125025"/>
            <a:chExt cx="341550" cy="446475"/>
          </a:xfrm>
        </p:grpSpPr>
        <p:sp>
          <p:nvSpPr>
            <p:cNvPr id="2852" name="Google Shape;2852;p50"/>
            <p:cNvSpPr/>
            <p:nvPr/>
          </p:nvSpPr>
          <p:spPr>
            <a:xfrm>
              <a:off x="-7876525" y="2216925"/>
              <a:ext cx="340825" cy="354575"/>
            </a:xfrm>
            <a:custGeom>
              <a:avLst/>
              <a:gdLst/>
              <a:ahLst/>
              <a:cxnLst/>
              <a:rect l="l" t="t" r="r" b="b"/>
              <a:pathLst>
                <a:path w="13633" h="14183" extrusionOk="0">
                  <a:moveTo>
                    <a:pt x="11548" y="3676"/>
                  </a:moveTo>
                  <a:lnTo>
                    <a:pt x="11548" y="4718"/>
                  </a:lnTo>
                  <a:lnTo>
                    <a:pt x="8394" y="4718"/>
                  </a:lnTo>
                  <a:lnTo>
                    <a:pt x="8394" y="3676"/>
                  </a:lnTo>
                  <a:close/>
                  <a:moveTo>
                    <a:pt x="4197" y="2113"/>
                  </a:moveTo>
                  <a:lnTo>
                    <a:pt x="4197" y="3155"/>
                  </a:lnTo>
                  <a:lnTo>
                    <a:pt x="5239" y="3155"/>
                  </a:lnTo>
                  <a:lnTo>
                    <a:pt x="5239" y="4197"/>
                  </a:lnTo>
                  <a:lnTo>
                    <a:pt x="4197" y="4197"/>
                  </a:lnTo>
                  <a:lnTo>
                    <a:pt x="4197" y="5239"/>
                  </a:lnTo>
                  <a:lnTo>
                    <a:pt x="3126" y="5239"/>
                  </a:lnTo>
                  <a:lnTo>
                    <a:pt x="3126" y="4197"/>
                  </a:lnTo>
                  <a:lnTo>
                    <a:pt x="2084" y="4197"/>
                  </a:lnTo>
                  <a:lnTo>
                    <a:pt x="2084" y="3155"/>
                  </a:lnTo>
                  <a:lnTo>
                    <a:pt x="3126" y="3155"/>
                  </a:lnTo>
                  <a:lnTo>
                    <a:pt x="3126" y="2113"/>
                  </a:lnTo>
                  <a:close/>
                  <a:moveTo>
                    <a:pt x="11548" y="8394"/>
                  </a:moveTo>
                  <a:lnTo>
                    <a:pt x="11548" y="9465"/>
                  </a:lnTo>
                  <a:lnTo>
                    <a:pt x="8394" y="9465"/>
                  </a:lnTo>
                  <a:lnTo>
                    <a:pt x="8394" y="8394"/>
                  </a:lnTo>
                  <a:close/>
                  <a:moveTo>
                    <a:pt x="4400" y="8423"/>
                  </a:moveTo>
                  <a:lnTo>
                    <a:pt x="5152" y="9175"/>
                  </a:lnTo>
                  <a:lnTo>
                    <a:pt x="4400" y="9928"/>
                  </a:lnTo>
                  <a:lnTo>
                    <a:pt x="5152" y="10651"/>
                  </a:lnTo>
                  <a:lnTo>
                    <a:pt x="4400" y="11404"/>
                  </a:lnTo>
                  <a:lnTo>
                    <a:pt x="3676" y="10651"/>
                  </a:lnTo>
                  <a:lnTo>
                    <a:pt x="2923" y="11404"/>
                  </a:lnTo>
                  <a:lnTo>
                    <a:pt x="2171" y="10651"/>
                  </a:lnTo>
                  <a:lnTo>
                    <a:pt x="2923" y="9928"/>
                  </a:lnTo>
                  <a:lnTo>
                    <a:pt x="2171" y="9175"/>
                  </a:lnTo>
                  <a:lnTo>
                    <a:pt x="2923" y="8423"/>
                  </a:lnTo>
                  <a:lnTo>
                    <a:pt x="3676" y="9175"/>
                  </a:lnTo>
                  <a:lnTo>
                    <a:pt x="4400" y="8423"/>
                  </a:lnTo>
                  <a:close/>
                  <a:moveTo>
                    <a:pt x="7323" y="2113"/>
                  </a:moveTo>
                  <a:lnTo>
                    <a:pt x="7323" y="6310"/>
                  </a:lnTo>
                  <a:lnTo>
                    <a:pt x="11548" y="6310"/>
                  </a:lnTo>
                  <a:lnTo>
                    <a:pt x="11548" y="7352"/>
                  </a:lnTo>
                  <a:lnTo>
                    <a:pt x="7323" y="7352"/>
                  </a:lnTo>
                  <a:lnTo>
                    <a:pt x="7323" y="11549"/>
                  </a:lnTo>
                  <a:lnTo>
                    <a:pt x="6281" y="11549"/>
                  </a:lnTo>
                  <a:lnTo>
                    <a:pt x="6281" y="7352"/>
                  </a:lnTo>
                  <a:lnTo>
                    <a:pt x="2605" y="7352"/>
                  </a:lnTo>
                  <a:lnTo>
                    <a:pt x="2605" y="6310"/>
                  </a:lnTo>
                  <a:lnTo>
                    <a:pt x="6281" y="6310"/>
                  </a:lnTo>
                  <a:lnTo>
                    <a:pt x="6281" y="2113"/>
                  </a:lnTo>
                  <a:close/>
                  <a:moveTo>
                    <a:pt x="11548" y="10507"/>
                  </a:moveTo>
                  <a:lnTo>
                    <a:pt x="11548" y="11549"/>
                  </a:lnTo>
                  <a:lnTo>
                    <a:pt x="8394" y="11549"/>
                  </a:lnTo>
                  <a:lnTo>
                    <a:pt x="8394" y="10507"/>
                  </a:lnTo>
                  <a:close/>
                  <a:moveTo>
                    <a:pt x="0" y="1"/>
                  </a:moveTo>
                  <a:lnTo>
                    <a:pt x="0" y="11375"/>
                  </a:lnTo>
                  <a:cubicBezTo>
                    <a:pt x="0" y="12909"/>
                    <a:pt x="1245" y="14182"/>
                    <a:pt x="2779" y="14182"/>
                  </a:cubicBezTo>
                  <a:lnTo>
                    <a:pt x="13632" y="14182"/>
                  </a:lnTo>
                  <a:lnTo>
                    <a:pt x="13632" y="522"/>
                  </a:lnTo>
                  <a:lnTo>
                    <a:pt x="1563" y="522"/>
                  </a:lnTo>
                  <a:cubicBezTo>
                    <a:pt x="984" y="522"/>
                    <a:pt x="434" y="31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0"/>
            <p:cNvSpPr/>
            <p:nvPr/>
          </p:nvSpPr>
          <p:spPr>
            <a:xfrm>
              <a:off x="-7877250" y="2125025"/>
              <a:ext cx="341550" cy="78900"/>
            </a:xfrm>
            <a:custGeom>
              <a:avLst/>
              <a:gdLst/>
              <a:ahLst/>
              <a:cxnLst/>
              <a:rect l="l" t="t" r="r" b="b"/>
              <a:pathLst>
                <a:path w="13662" h="3156" extrusionOk="0">
                  <a:moveTo>
                    <a:pt x="1592" y="1"/>
                  </a:moveTo>
                  <a:cubicBezTo>
                    <a:pt x="724" y="1"/>
                    <a:pt x="0" y="695"/>
                    <a:pt x="0" y="1564"/>
                  </a:cubicBezTo>
                  <a:cubicBezTo>
                    <a:pt x="0" y="2432"/>
                    <a:pt x="724" y="3156"/>
                    <a:pt x="1592" y="3156"/>
                  </a:cubicBezTo>
                  <a:lnTo>
                    <a:pt x="13661" y="3156"/>
                  </a:lnTo>
                  <a:lnTo>
                    <a:pt x="13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4" name="Google Shape;2854;p50"/>
          <p:cNvGrpSpPr/>
          <p:nvPr/>
        </p:nvGrpSpPr>
        <p:grpSpPr>
          <a:xfrm>
            <a:off x="946018" y="3841900"/>
            <a:ext cx="446450" cy="422925"/>
            <a:chOff x="-6966275" y="2147475"/>
            <a:chExt cx="446450" cy="422925"/>
          </a:xfrm>
        </p:grpSpPr>
        <p:sp>
          <p:nvSpPr>
            <p:cNvPr id="2855" name="Google Shape;2855;p50"/>
            <p:cNvSpPr/>
            <p:nvPr/>
          </p:nvSpPr>
          <p:spPr>
            <a:xfrm>
              <a:off x="-6933000" y="2147475"/>
              <a:ext cx="379900" cy="291600"/>
            </a:xfrm>
            <a:custGeom>
              <a:avLst/>
              <a:gdLst/>
              <a:ahLst/>
              <a:cxnLst/>
              <a:rect l="l" t="t" r="r" b="b"/>
              <a:pathLst>
                <a:path w="15196" h="11664" extrusionOk="0">
                  <a:moveTo>
                    <a:pt x="8133" y="6396"/>
                  </a:moveTo>
                  <a:lnTo>
                    <a:pt x="8133" y="7467"/>
                  </a:lnTo>
                  <a:lnTo>
                    <a:pt x="7091" y="7467"/>
                  </a:lnTo>
                  <a:lnTo>
                    <a:pt x="7091" y="6396"/>
                  </a:lnTo>
                  <a:close/>
                  <a:moveTo>
                    <a:pt x="8133" y="8509"/>
                  </a:moveTo>
                  <a:lnTo>
                    <a:pt x="8133" y="9551"/>
                  </a:lnTo>
                  <a:lnTo>
                    <a:pt x="7091" y="9551"/>
                  </a:lnTo>
                  <a:lnTo>
                    <a:pt x="7091" y="8509"/>
                  </a:lnTo>
                  <a:close/>
                  <a:moveTo>
                    <a:pt x="7091" y="0"/>
                  </a:moveTo>
                  <a:lnTo>
                    <a:pt x="0" y="11664"/>
                  </a:lnTo>
                  <a:cubicBezTo>
                    <a:pt x="1838" y="10955"/>
                    <a:pt x="4718" y="10600"/>
                    <a:pt x="7598" y="10600"/>
                  </a:cubicBezTo>
                  <a:cubicBezTo>
                    <a:pt x="10478" y="10600"/>
                    <a:pt x="13357" y="10955"/>
                    <a:pt x="15195" y="11664"/>
                  </a:cubicBezTo>
                  <a:lnTo>
                    <a:pt x="8133" y="0"/>
                  </a:lnTo>
                  <a:lnTo>
                    <a:pt x="8133" y="5354"/>
                  </a:lnTo>
                  <a:lnTo>
                    <a:pt x="7091" y="5354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0"/>
            <p:cNvSpPr/>
            <p:nvPr/>
          </p:nvSpPr>
          <p:spPr>
            <a:xfrm>
              <a:off x="-6966275" y="2465100"/>
              <a:ext cx="78875" cy="78900"/>
            </a:xfrm>
            <a:custGeom>
              <a:avLst/>
              <a:gdLst/>
              <a:ahLst/>
              <a:cxnLst/>
              <a:rect l="l" t="t" r="r" b="b"/>
              <a:pathLst>
                <a:path w="3155" h="3156" extrusionOk="0">
                  <a:moveTo>
                    <a:pt x="1592" y="1"/>
                  </a:moveTo>
                  <a:cubicBezTo>
                    <a:pt x="724" y="1"/>
                    <a:pt x="0" y="724"/>
                    <a:pt x="0" y="1593"/>
                  </a:cubicBezTo>
                  <a:cubicBezTo>
                    <a:pt x="0" y="2461"/>
                    <a:pt x="724" y="3156"/>
                    <a:pt x="1592" y="3156"/>
                  </a:cubicBezTo>
                  <a:cubicBezTo>
                    <a:pt x="2460" y="3156"/>
                    <a:pt x="3155" y="2461"/>
                    <a:pt x="3155" y="1593"/>
                  </a:cubicBezTo>
                  <a:cubicBezTo>
                    <a:pt x="3155" y="724"/>
                    <a:pt x="2460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0"/>
            <p:cNvSpPr/>
            <p:nvPr/>
          </p:nvSpPr>
          <p:spPr>
            <a:xfrm>
              <a:off x="-6598725" y="2465100"/>
              <a:ext cx="78900" cy="78900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593" y="1"/>
                  </a:moveTo>
                  <a:cubicBezTo>
                    <a:pt x="724" y="1"/>
                    <a:pt x="1" y="724"/>
                    <a:pt x="1" y="1593"/>
                  </a:cubicBezTo>
                  <a:cubicBezTo>
                    <a:pt x="1" y="2461"/>
                    <a:pt x="724" y="3156"/>
                    <a:pt x="1593" y="3156"/>
                  </a:cubicBezTo>
                  <a:cubicBezTo>
                    <a:pt x="2461" y="3156"/>
                    <a:pt x="3156" y="2461"/>
                    <a:pt x="3156" y="1593"/>
                  </a:cubicBezTo>
                  <a:cubicBezTo>
                    <a:pt x="3156" y="724"/>
                    <a:pt x="2461" y="1"/>
                    <a:pt x="1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0"/>
            <p:cNvSpPr/>
            <p:nvPr/>
          </p:nvSpPr>
          <p:spPr>
            <a:xfrm>
              <a:off x="-6886700" y="2438700"/>
              <a:ext cx="287275" cy="131700"/>
            </a:xfrm>
            <a:custGeom>
              <a:avLst/>
              <a:gdLst/>
              <a:ahLst/>
              <a:cxnLst/>
              <a:rect l="l" t="t" r="r" b="b"/>
              <a:pathLst>
                <a:path w="11491" h="5268" extrusionOk="0">
                  <a:moveTo>
                    <a:pt x="6281" y="2099"/>
                  </a:moveTo>
                  <a:lnTo>
                    <a:pt x="6281" y="3170"/>
                  </a:lnTo>
                  <a:lnTo>
                    <a:pt x="5239" y="3170"/>
                  </a:lnTo>
                  <a:lnTo>
                    <a:pt x="5239" y="2099"/>
                  </a:lnTo>
                  <a:close/>
                  <a:moveTo>
                    <a:pt x="5757" y="0"/>
                  </a:moveTo>
                  <a:cubicBezTo>
                    <a:pt x="3698" y="0"/>
                    <a:pt x="1636" y="189"/>
                    <a:pt x="1" y="565"/>
                  </a:cubicBezTo>
                  <a:cubicBezTo>
                    <a:pt x="1361" y="1607"/>
                    <a:pt x="1361" y="3662"/>
                    <a:pt x="1" y="4704"/>
                  </a:cubicBezTo>
                  <a:cubicBezTo>
                    <a:pt x="1636" y="5080"/>
                    <a:pt x="3698" y="5268"/>
                    <a:pt x="5757" y="5268"/>
                  </a:cubicBezTo>
                  <a:cubicBezTo>
                    <a:pt x="7815" y="5268"/>
                    <a:pt x="9870" y="5080"/>
                    <a:pt x="11491" y="4704"/>
                  </a:cubicBezTo>
                  <a:cubicBezTo>
                    <a:pt x="10131" y="3662"/>
                    <a:pt x="10131" y="1607"/>
                    <a:pt x="11491" y="565"/>
                  </a:cubicBezTo>
                  <a:cubicBezTo>
                    <a:pt x="9870" y="189"/>
                    <a:pt x="7815" y="0"/>
                    <a:pt x="5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0"/>
            <p:cNvSpPr/>
            <p:nvPr/>
          </p:nvSpPr>
          <p:spPr>
            <a:xfrm>
              <a:off x="-6611025" y="2189425"/>
              <a:ext cx="65875" cy="91925"/>
            </a:xfrm>
            <a:custGeom>
              <a:avLst/>
              <a:gdLst/>
              <a:ahLst/>
              <a:cxnLst/>
              <a:rect l="l" t="t" r="r" b="b"/>
              <a:pathLst>
                <a:path w="2635" h="3677" extrusionOk="0">
                  <a:moveTo>
                    <a:pt x="1" y="1"/>
                  </a:moveTo>
                  <a:lnTo>
                    <a:pt x="1" y="3676"/>
                  </a:lnTo>
                  <a:lnTo>
                    <a:pt x="1072" y="3676"/>
                  </a:lnTo>
                  <a:lnTo>
                    <a:pt x="1072" y="2519"/>
                  </a:lnTo>
                  <a:cubicBezTo>
                    <a:pt x="1072" y="2345"/>
                    <a:pt x="1390" y="1043"/>
                    <a:pt x="2635" y="1043"/>
                  </a:cubicBezTo>
                  <a:lnTo>
                    <a:pt x="2635" y="1"/>
                  </a:lnTo>
                  <a:cubicBezTo>
                    <a:pt x="1969" y="1"/>
                    <a:pt x="1448" y="232"/>
                    <a:pt x="1072" y="551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0"/>
            <p:cNvSpPr/>
            <p:nvPr/>
          </p:nvSpPr>
          <p:spPr>
            <a:xfrm>
              <a:off x="-6939525" y="2202450"/>
              <a:ext cx="78175" cy="78900"/>
            </a:xfrm>
            <a:custGeom>
              <a:avLst/>
              <a:gdLst/>
              <a:ahLst/>
              <a:cxnLst/>
              <a:rect l="l" t="t" r="r" b="b"/>
              <a:pathLst>
                <a:path w="3127" h="3156" extrusionOk="0">
                  <a:moveTo>
                    <a:pt x="1564" y="1072"/>
                  </a:moveTo>
                  <a:cubicBezTo>
                    <a:pt x="1853" y="1072"/>
                    <a:pt x="2085" y="1303"/>
                    <a:pt x="2085" y="1593"/>
                  </a:cubicBezTo>
                  <a:cubicBezTo>
                    <a:pt x="2085" y="1882"/>
                    <a:pt x="1853" y="2114"/>
                    <a:pt x="1564" y="2114"/>
                  </a:cubicBezTo>
                  <a:cubicBezTo>
                    <a:pt x="1274" y="2114"/>
                    <a:pt x="1043" y="1882"/>
                    <a:pt x="1043" y="1593"/>
                  </a:cubicBezTo>
                  <a:cubicBezTo>
                    <a:pt x="1043" y="1303"/>
                    <a:pt x="1274" y="1072"/>
                    <a:pt x="1564" y="1072"/>
                  </a:cubicBezTo>
                  <a:close/>
                  <a:moveTo>
                    <a:pt x="1564" y="1"/>
                  </a:moveTo>
                  <a:cubicBezTo>
                    <a:pt x="696" y="1"/>
                    <a:pt x="1" y="724"/>
                    <a:pt x="1" y="1593"/>
                  </a:cubicBezTo>
                  <a:cubicBezTo>
                    <a:pt x="1" y="2461"/>
                    <a:pt x="696" y="3155"/>
                    <a:pt x="1564" y="3155"/>
                  </a:cubicBezTo>
                  <a:cubicBezTo>
                    <a:pt x="2432" y="3155"/>
                    <a:pt x="3127" y="2461"/>
                    <a:pt x="3127" y="1593"/>
                  </a:cubicBezTo>
                  <a:cubicBezTo>
                    <a:pt x="3127" y="724"/>
                    <a:pt x="2432" y="1"/>
                    <a:pt x="1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1" name="Google Shape;2861;p50"/>
          <p:cNvGrpSpPr/>
          <p:nvPr/>
        </p:nvGrpSpPr>
        <p:grpSpPr>
          <a:xfrm>
            <a:off x="972418" y="2941163"/>
            <a:ext cx="393650" cy="446475"/>
            <a:chOff x="-3272500" y="2768275"/>
            <a:chExt cx="393650" cy="446475"/>
          </a:xfrm>
        </p:grpSpPr>
        <p:sp>
          <p:nvSpPr>
            <p:cNvPr id="2862" name="Google Shape;2862;p50"/>
            <p:cNvSpPr/>
            <p:nvPr/>
          </p:nvSpPr>
          <p:spPr>
            <a:xfrm>
              <a:off x="-3272500" y="2768275"/>
              <a:ext cx="117975" cy="445750"/>
            </a:xfrm>
            <a:custGeom>
              <a:avLst/>
              <a:gdLst/>
              <a:ahLst/>
              <a:cxnLst/>
              <a:rect l="l" t="t" r="r" b="b"/>
              <a:pathLst>
                <a:path w="4719" h="17830" extrusionOk="0">
                  <a:moveTo>
                    <a:pt x="1" y="1"/>
                  </a:moveTo>
                  <a:lnTo>
                    <a:pt x="1" y="2114"/>
                  </a:lnTo>
                  <a:lnTo>
                    <a:pt x="2114" y="2114"/>
                  </a:lnTo>
                  <a:lnTo>
                    <a:pt x="2114" y="3156"/>
                  </a:lnTo>
                  <a:lnTo>
                    <a:pt x="1" y="3156"/>
                  </a:lnTo>
                  <a:lnTo>
                    <a:pt x="1" y="4197"/>
                  </a:lnTo>
                  <a:lnTo>
                    <a:pt x="2635" y="4197"/>
                  </a:lnTo>
                  <a:lnTo>
                    <a:pt x="2635" y="5239"/>
                  </a:lnTo>
                  <a:lnTo>
                    <a:pt x="1" y="5239"/>
                  </a:lnTo>
                  <a:lnTo>
                    <a:pt x="1" y="6281"/>
                  </a:lnTo>
                  <a:lnTo>
                    <a:pt x="2114" y="6281"/>
                  </a:lnTo>
                  <a:lnTo>
                    <a:pt x="2114" y="7352"/>
                  </a:lnTo>
                  <a:lnTo>
                    <a:pt x="1" y="7352"/>
                  </a:lnTo>
                  <a:lnTo>
                    <a:pt x="1" y="8394"/>
                  </a:lnTo>
                  <a:lnTo>
                    <a:pt x="2635" y="8394"/>
                  </a:lnTo>
                  <a:lnTo>
                    <a:pt x="2635" y="9436"/>
                  </a:lnTo>
                  <a:lnTo>
                    <a:pt x="1" y="9436"/>
                  </a:lnTo>
                  <a:lnTo>
                    <a:pt x="1" y="10478"/>
                  </a:lnTo>
                  <a:lnTo>
                    <a:pt x="2114" y="10478"/>
                  </a:lnTo>
                  <a:lnTo>
                    <a:pt x="2114" y="11549"/>
                  </a:lnTo>
                  <a:lnTo>
                    <a:pt x="1" y="11549"/>
                  </a:lnTo>
                  <a:lnTo>
                    <a:pt x="1" y="12591"/>
                  </a:lnTo>
                  <a:lnTo>
                    <a:pt x="2635" y="12591"/>
                  </a:lnTo>
                  <a:lnTo>
                    <a:pt x="2635" y="13633"/>
                  </a:lnTo>
                  <a:lnTo>
                    <a:pt x="1" y="13633"/>
                  </a:lnTo>
                  <a:lnTo>
                    <a:pt x="1" y="14675"/>
                  </a:lnTo>
                  <a:lnTo>
                    <a:pt x="2114" y="14675"/>
                  </a:lnTo>
                  <a:lnTo>
                    <a:pt x="2114" y="15746"/>
                  </a:lnTo>
                  <a:lnTo>
                    <a:pt x="1" y="15746"/>
                  </a:lnTo>
                  <a:lnTo>
                    <a:pt x="1" y="17829"/>
                  </a:lnTo>
                  <a:lnTo>
                    <a:pt x="4718" y="17829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0"/>
            <p:cNvSpPr/>
            <p:nvPr/>
          </p:nvSpPr>
          <p:spPr>
            <a:xfrm>
              <a:off x="-3114750" y="3017900"/>
              <a:ext cx="235900" cy="117975"/>
            </a:xfrm>
            <a:custGeom>
              <a:avLst/>
              <a:gdLst/>
              <a:ahLst/>
              <a:cxnLst/>
              <a:rect l="l" t="t" r="r" b="b"/>
              <a:pathLst>
                <a:path w="9436" h="4719" extrusionOk="0">
                  <a:moveTo>
                    <a:pt x="0" y="1"/>
                  </a:moveTo>
                  <a:cubicBezTo>
                    <a:pt x="0" y="2606"/>
                    <a:pt x="2113" y="4719"/>
                    <a:pt x="4718" y="4719"/>
                  </a:cubicBezTo>
                  <a:cubicBezTo>
                    <a:pt x="7323" y="4719"/>
                    <a:pt x="9436" y="2606"/>
                    <a:pt x="9436" y="1"/>
                  </a:cubicBezTo>
                  <a:lnTo>
                    <a:pt x="8394" y="1"/>
                  </a:lnTo>
                  <a:cubicBezTo>
                    <a:pt x="8394" y="2027"/>
                    <a:pt x="6744" y="3677"/>
                    <a:pt x="4718" y="3677"/>
                  </a:cubicBezTo>
                  <a:cubicBezTo>
                    <a:pt x="2692" y="3677"/>
                    <a:pt x="1042" y="2027"/>
                    <a:pt x="1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0"/>
            <p:cNvSpPr/>
            <p:nvPr/>
          </p:nvSpPr>
          <p:spPr>
            <a:xfrm>
              <a:off x="-3114750" y="3121375"/>
              <a:ext cx="39100" cy="93375"/>
            </a:xfrm>
            <a:custGeom>
              <a:avLst/>
              <a:gdLst/>
              <a:ahLst/>
              <a:cxnLst/>
              <a:rect l="l" t="t" r="r" b="b"/>
              <a:pathLst>
                <a:path w="1564" h="3735" extrusionOk="0">
                  <a:moveTo>
                    <a:pt x="695" y="1"/>
                  </a:moveTo>
                  <a:lnTo>
                    <a:pt x="0" y="2056"/>
                  </a:lnTo>
                  <a:lnTo>
                    <a:pt x="0" y="3734"/>
                  </a:lnTo>
                  <a:lnTo>
                    <a:pt x="1042" y="3734"/>
                  </a:lnTo>
                  <a:lnTo>
                    <a:pt x="1042" y="2229"/>
                  </a:lnTo>
                  <a:lnTo>
                    <a:pt x="1563" y="695"/>
                  </a:lnTo>
                  <a:cubicBezTo>
                    <a:pt x="1245" y="493"/>
                    <a:pt x="955" y="26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0"/>
            <p:cNvSpPr/>
            <p:nvPr/>
          </p:nvSpPr>
          <p:spPr>
            <a:xfrm>
              <a:off x="-3062650" y="2918050"/>
              <a:ext cx="131700" cy="141125"/>
            </a:xfrm>
            <a:custGeom>
              <a:avLst/>
              <a:gdLst/>
              <a:ahLst/>
              <a:cxnLst/>
              <a:rect l="l" t="t" r="r" b="b"/>
              <a:pathLst>
                <a:path w="5268" h="5645" extrusionOk="0">
                  <a:moveTo>
                    <a:pt x="1418" y="1"/>
                  </a:moveTo>
                  <a:lnTo>
                    <a:pt x="0" y="4111"/>
                  </a:lnTo>
                  <a:cubicBezTo>
                    <a:pt x="29" y="4690"/>
                    <a:pt x="261" y="5211"/>
                    <a:pt x="608" y="5645"/>
                  </a:cubicBezTo>
                  <a:lnTo>
                    <a:pt x="1332" y="3445"/>
                  </a:lnTo>
                  <a:lnTo>
                    <a:pt x="3907" y="3445"/>
                  </a:lnTo>
                  <a:lnTo>
                    <a:pt x="4660" y="5645"/>
                  </a:lnTo>
                  <a:cubicBezTo>
                    <a:pt x="5007" y="5211"/>
                    <a:pt x="5239" y="4690"/>
                    <a:pt x="5268" y="4111"/>
                  </a:cubicBezTo>
                  <a:lnTo>
                    <a:pt x="3850" y="1"/>
                  </a:lnTo>
                  <a:cubicBezTo>
                    <a:pt x="3531" y="175"/>
                    <a:pt x="3213" y="261"/>
                    <a:pt x="2837" y="290"/>
                  </a:cubicBezTo>
                  <a:lnTo>
                    <a:pt x="3560" y="2403"/>
                  </a:lnTo>
                  <a:lnTo>
                    <a:pt x="1708" y="2403"/>
                  </a:lnTo>
                  <a:lnTo>
                    <a:pt x="2431" y="290"/>
                  </a:lnTo>
                  <a:cubicBezTo>
                    <a:pt x="2084" y="261"/>
                    <a:pt x="1737" y="175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0"/>
            <p:cNvSpPr/>
            <p:nvPr/>
          </p:nvSpPr>
          <p:spPr>
            <a:xfrm>
              <a:off x="-2918675" y="3121375"/>
              <a:ext cx="39825" cy="93375"/>
            </a:xfrm>
            <a:custGeom>
              <a:avLst/>
              <a:gdLst/>
              <a:ahLst/>
              <a:cxnLst/>
              <a:rect l="l" t="t" r="r" b="b"/>
              <a:pathLst>
                <a:path w="1593" h="3735" extrusionOk="0">
                  <a:moveTo>
                    <a:pt x="869" y="1"/>
                  </a:moveTo>
                  <a:cubicBezTo>
                    <a:pt x="609" y="261"/>
                    <a:pt x="319" y="493"/>
                    <a:pt x="1" y="695"/>
                  </a:cubicBezTo>
                  <a:lnTo>
                    <a:pt x="551" y="2229"/>
                  </a:lnTo>
                  <a:lnTo>
                    <a:pt x="551" y="3734"/>
                  </a:lnTo>
                  <a:lnTo>
                    <a:pt x="1593" y="3734"/>
                  </a:lnTo>
                  <a:lnTo>
                    <a:pt x="1593" y="2056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0"/>
            <p:cNvSpPr/>
            <p:nvPr/>
          </p:nvSpPr>
          <p:spPr>
            <a:xfrm>
              <a:off x="-3035875" y="2768275"/>
              <a:ext cx="78150" cy="131000"/>
            </a:xfrm>
            <a:custGeom>
              <a:avLst/>
              <a:gdLst/>
              <a:ahLst/>
              <a:cxnLst/>
              <a:rect l="l" t="t" r="r" b="b"/>
              <a:pathLst>
                <a:path w="3126" h="5240" extrusionOk="0">
                  <a:moveTo>
                    <a:pt x="1042" y="1"/>
                  </a:moveTo>
                  <a:lnTo>
                    <a:pt x="1042" y="2200"/>
                  </a:lnTo>
                  <a:cubicBezTo>
                    <a:pt x="434" y="2403"/>
                    <a:pt x="0" y="2982"/>
                    <a:pt x="0" y="3676"/>
                  </a:cubicBezTo>
                  <a:cubicBezTo>
                    <a:pt x="0" y="4545"/>
                    <a:pt x="695" y="5239"/>
                    <a:pt x="1563" y="5239"/>
                  </a:cubicBezTo>
                  <a:cubicBezTo>
                    <a:pt x="2431" y="5239"/>
                    <a:pt x="3126" y="4545"/>
                    <a:pt x="3126" y="3676"/>
                  </a:cubicBezTo>
                  <a:cubicBezTo>
                    <a:pt x="3126" y="2982"/>
                    <a:pt x="2692" y="2403"/>
                    <a:pt x="2084" y="2200"/>
                  </a:cubicBezTo>
                  <a:lnTo>
                    <a:pt x="2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F793B3-B932-D300-5707-DE4F62A38FDF}"/>
              </a:ext>
            </a:extLst>
          </p:cNvPr>
          <p:cNvSpPr txBox="1"/>
          <p:nvPr/>
        </p:nvSpPr>
        <p:spPr>
          <a:xfrm>
            <a:off x="3715380" y="1020675"/>
            <a:ext cx="1660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 experiments </a:t>
            </a:r>
            <a:endParaRPr lang="en-SA" sz="1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>
          <a:extLst>
            <a:ext uri="{FF2B5EF4-FFF2-40B4-BE49-F238E27FC236}">
              <a16:creationId xmlns:a16="http://schemas.microsoft.com/office/drawing/2014/main" id="{26DB795D-FBD1-CF23-E39F-7E350AA5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165C582B-AB5E-E336-CB38-FB296634B2D7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FCB97529-765D-F73F-C8A0-DB3F680B5E04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9BFB5AC7-A2B0-9742-FED5-F396256B712A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CEEFA71A-9C65-C473-3130-9D597EA343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821" y="2374150"/>
            <a:ext cx="5478379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</a:p>
        </p:txBody>
      </p:sp>
      <p:sp>
        <p:nvSpPr>
          <p:cNvPr id="2699" name="Google Shape;2699;p44">
            <a:extLst>
              <a:ext uri="{FF2B5EF4-FFF2-40B4-BE49-F238E27FC236}">
                <a16:creationId xmlns:a16="http://schemas.microsoft.com/office/drawing/2014/main" id="{334E2860-A2E9-4731-CB51-281B72FC65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 results and insightful information 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90263EEF-D3C8-471B-D4BE-5DB80789A9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9B4F93DE-7277-CE81-8FE4-3DDDBA66069E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413D1645-7245-BBA0-B9F8-7F1D63299AA2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DCF4B3C5-2F17-2D4E-FCF7-F512FC1EC6F5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DC9098D1-7DBF-2ABE-4D05-27517CA0DEDA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62593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54"/>
          <p:cNvSpPr/>
          <p:nvPr/>
        </p:nvSpPr>
        <p:spPr>
          <a:xfrm>
            <a:off x="1034486" y="1702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54"/>
          <p:cNvSpPr/>
          <p:nvPr/>
        </p:nvSpPr>
        <p:spPr>
          <a:xfrm>
            <a:off x="1034486" y="3151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54"/>
          <p:cNvSpPr/>
          <p:nvPr/>
        </p:nvSpPr>
        <p:spPr>
          <a:xfrm>
            <a:off x="5170177" y="3151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54"/>
          <p:cNvSpPr/>
          <p:nvPr/>
        </p:nvSpPr>
        <p:spPr>
          <a:xfrm>
            <a:off x="5170177" y="1702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grpSp>
        <p:nvGrpSpPr>
          <p:cNvPr id="3061" name="Google Shape;3061;p54"/>
          <p:cNvGrpSpPr/>
          <p:nvPr/>
        </p:nvGrpSpPr>
        <p:grpSpPr>
          <a:xfrm>
            <a:off x="5343910" y="3325525"/>
            <a:ext cx="448057" cy="448057"/>
            <a:chOff x="-7885925" y="2763950"/>
            <a:chExt cx="446450" cy="446450"/>
          </a:xfrm>
        </p:grpSpPr>
        <p:sp>
          <p:nvSpPr>
            <p:cNvPr id="3062" name="Google Shape;3062;p54"/>
            <p:cNvSpPr/>
            <p:nvPr/>
          </p:nvSpPr>
          <p:spPr>
            <a:xfrm>
              <a:off x="-7815750" y="3036725"/>
              <a:ext cx="64425" cy="64425"/>
            </a:xfrm>
            <a:custGeom>
              <a:avLst/>
              <a:gdLst/>
              <a:ahLst/>
              <a:cxnLst/>
              <a:rect l="l" t="t" r="r" b="b"/>
              <a:pathLst>
                <a:path w="2577" h="2577" extrusionOk="0">
                  <a:moveTo>
                    <a:pt x="724" y="0"/>
                  </a:moveTo>
                  <a:lnTo>
                    <a:pt x="0" y="724"/>
                  </a:lnTo>
                  <a:lnTo>
                    <a:pt x="550" y="1274"/>
                  </a:lnTo>
                  <a:lnTo>
                    <a:pt x="0" y="1853"/>
                  </a:lnTo>
                  <a:lnTo>
                    <a:pt x="724" y="2576"/>
                  </a:lnTo>
                  <a:lnTo>
                    <a:pt x="1274" y="2026"/>
                  </a:lnTo>
                  <a:lnTo>
                    <a:pt x="1853" y="2576"/>
                  </a:lnTo>
                  <a:lnTo>
                    <a:pt x="2576" y="1853"/>
                  </a:lnTo>
                  <a:lnTo>
                    <a:pt x="2026" y="1274"/>
                  </a:lnTo>
                  <a:lnTo>
                    <a:pt x="2576" y="724"/>
                  </a:lnTo>
                  <a:lnTo>
                    <a:pt x="1853" y="0"/>
                  </a:lnTo>
                  <a:lnTo>
                    <a:pt x="1274" y="55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4"/>
            <p:cNvSpPr/>
            <p:nvPr/>
          </p:nvSpPr>
          <p:spPr>
            <a:xfrm>
              <a:off x="-7820100" y="3131500"/>
              <a:ext cx="78900" cy="26075"/>
            </a:xfrm>
            <a:custGeom>
              <a:avLst/>
              <a:gdLst/>
              <a:ahLst/>
              <a:cxnLst/>
              <a:rect l="l" t="t" r="r" b="b"/>
              <a:pathLst>
                <a:path w="3156" h="1043" extrusionOk="0">
                  <a:moveTo>
                    <a:pt x="1" y="1"/>
                  </a:moveTo>
                  <a:lnTo>
                    <a:pt x="1" y="1043"/>
                  </a:lnTo>
                  <a:lnTo>
                    <a:pt x="3156" y="1043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4"/>
            <p:cNvSpPr/>
            <p:nvPr/>
          </p:nvSpPr>
          <p:spPr>
            <a:xfrm>
              <a:off x="-7820100" y="3183600"/>
              <a:ext cx="78900" cy="26800"/>
            </a:xfrm>
            <a:custGeom>
              <a:avLst/>
              <a:gdLst/>
              <a:ahLst/>
              <a:cxnLst/>
              <a:rect l="l" t="t" r="r" b="b"/>
              <a:pathLst>
                <a:path w="3156" h="1072" extrusionOk="0">
                  <a:moveTo>
                    <a:pt x="1" y="1"/>
                  </a:moveTo>
                  <a:lnTo>
                    <a:pt x="1" y="1072"/>
                  </a:lnTo>
                  <a:lnTo>
                    <a:pt x="3156" y="10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4"/>
            <p:cNvSpPr/>
            <p:nvPr/>
          </p:nvSpPr>
          <p:spPr>
            <a:xfrm>
              <a:off x="-7623275" y="2776975"/>
              <a:ext cx="131700" cy="117950"/>
            </a:xfrm>
            <a:custGeom>
              <a:avLst/>
              <a:gdLst/>
              <a:ahLst/>
              <a:cxnLst/>
              <a:rect l="l" t="t" r="r" b="b"/>
              <a:pathLst>
                <a:path w="5268" h="4718" extrusionOk="0">
                  <a:moveTo>
                    <a:pt x="1071" y="0"/>
                  </a:moveTo>
                  <a:lnTo>
                    <a:pt x="1071" y="1042"/>
                  </a:lnTo>
                  <a:lnTo>
                    <a:pt x="0" y="1042"/>
                  </a:lnTo>
                  <a:lnTo>
                    <a:pt x="0" y="2113"/>
                  </a:lnTo>
                  <a:lnTo>
                    <a:pt x="1071" y="2113"/>
                  </a:lnTo>
                  <a:lnTo>
                    <a:pt x="1071" y="4718"/>
                  </a:lnTo>
                  <a:lnTo>
                    <a:pt x="2113" y="4718"/>
                  </a:lnTo>
                  <a:lnTo>
                    <a:pt x="2113" y="2113"/>
                  </a:lnTo>
                  <a:lnTo>
                    <a:pt x="5268" y="2113"/>
                  </a:lnTo>
                  <a:lnTo>
                    <a:pt x="5268" y="1042"/>
                  </a:lnTo>
                  <a:lnTo>
                    <a:pt x="2113" y="1042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4"/>
            <p:cNvSpPr/>
            <p:nvPr/>
          </p:nvSpPr>
          <p:spPr>
            <a:xfrm>
              <a:off x="-7527050" y="2872475"/>
              <a:ext cx="70925" cy="75275"/>
            </a:xfrm>
            <a:custGeom>
              <a:avLst/>
              <a:gdLst/>
              <a:ahLst/>
              <a:cxnLst/>
              <a:rect l="l" t="t" r="r" b="b"/>
              <a:pathLst>
                <a:path w="2837" h="3011" extrusionOk="0">
                  <a:moveTo>
                    <a:pt x="724" y="1"/>
                  </a:moveTo>
                  <a:lnTo>
                    <a:pt x="1" y="753"/>
                  </a:lnTo>
                  <a:lnTo>
                    <a:pt x="898" y="1650"/>
                  </a:lnTo>
                  <a:lnTo>
                    <a:pt x="898" y="3011"/>
                  </a:lnTo>
                  <a:lnTo>
                    <a:pt x="1940" y="3011"/>
                  </a:lnTo>
                  <a:lnTo>
                    <a:pt x="1940" y="1650"/>
                  </a:lnTo>
                  <a:lnTo>
                    <a:pt x="2837" y="753"/>
                  </a:lnTo>
                  <a:lnTo>
                    <a:pt x="2084" y="1"/>
                  </a:lnTo>
                  <a:lnTo>
                    <a:pt x="1419" y="695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4"/>
            <p:cNvSpPr/>
            <p:nvPr/>
          </p:nvSpPr>
          <p:spPr>
            <a:xfrm>
              <a:off x="-7623275" y="2986800"/>
              <a:ext cx="131700" cy="143300"/>
            </a:xfrm>
            <a:custGeom>
              <a:avLst/>
              <a:gdLst/>
              <a:ahLst/>
              <a:cxnLst/>
              <a:rect l="l" t="t" r="r" b="b"/>
              <a:pathLst>
                <a:path w="5268" h="5732" extrusionOk="0">
                  <a:moveTo>
                    <a:pt x="3155" y="2113"/>
                  </a:moveTo>
                  <a:lnTo>
                    <a:pt x="3155" y="3155"/>
                  </a:lnTo>
                  <a:lnTo>
                    <a:pt x="2113" y="3155"/>
                  </a:lnTo>
                  <a:lnTo>
                    <a:pt x="2113" y="2113"/>
                  </a:lnTo>
                  <a:close/>
                  <a:moveTo>
                    <a:pt x="0" y="0"/>
                  </a:moveTo>
                  <a:cubicBezTo>
                    <a:pt x="0" y="1737"/>
                    <a:pt x="376" y="3329"/>
                    <a:pt x="1042" y="4515"/>
                  </a:cubicBezTo>
                  <a:cubicBezTo>
                    <a:pt x="1360" y="5123"/>
                    <a:pt x="1737" y="5528"/>
                    <a:pt x="2113" y="5731"/>
                  </a:cubicBezTo>
                  <a:lnTo>
                    <a:pt x="2113" y="4197"/>
                  </a:lnTo>
                  <a:lnTo>
                    <a:pt x="3155" y="4197"/>
                  </a:lnTo>
                  <a:lnTo>
                    <a:pt x="3155" y="5731"/>
                  </a:lnTo>
                  <a:cubicBezTo>
                    <a:pt x="3531" y="5528"/>
                    <a:pt x="3907" y="5123"/>
                    <a:pt x="4226" y="4515"/>
                  </a:cubicBezTo>
                  <a:cubicBezTo>
                    <a:pt x="4891" y="3329"/>
                    <a:pt x="5239" y="1824"/>
                    <a:pt x="5268" y="0"/>
                  </a:cubicBezTo>
                  <a:lnTo>
                    <a:pt x="3155" y="0"/>
                  </a:lnTo>
                  <a:lnTo>
                    <a:pt x="3155" y="1071"/>
                  </a:lnTo>
                  <a:lnTo>
                    <a:pt x="2113" y="1071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4"/>
            <p:cNvSpPr/>
            <p:nvPr/>
          </p:nvSpPr>
          <p:spPr>
            <a:xfrm>
              <a:off x="-7833125" y="2843525"/>
              <a:ext cx="131000" cy="143300"/>
            </a:xfrm>
            <a:custGeom>
              <a:avLst/>
              <a:gdLst/>
              <a:ahLst/>
              <a:cxnLst/>
              <a:rect l="l" t="t" r="r" b="b"/>
              <a:pathLst>
                <a:path w="5240" h="5732" extrusionOk="0">
                  <a:moveTo>
                    <a:pt x="3156" y="2606"/>
                  </a:moveTo>
                  <a:lnTo>
                    <a:pt x="3156" y="3648"/>
                  </a:lnTo>
                  <a:lnTo>
                    <a:pt x="2114" y="3648"/>
                  </a:lnTo>
                  <a:lnTo>
                    <a:pt x="2114" y="2606"/>
                  </a:lnTo>
                  <a:close/>
                  <a:moveTo>
                    <a:pt x="2114" y="1"/>
                  </a:moveTo>
                  <a:cubicBezTo>
                    <a:pt x="1737" y="232"/>
                    <a:pt x="1361" y="638"/>
                    <a:pt x="1043" y="1245"/>
                  </a:cubicBezTo>
                  <a:cubicBezTo>
                    <a:pt x="377" y="2403"/>
                    <a:pt x="30" y="3937"/>
                    <a:pt x="1" y="5731"/>
                  </a:cubicBezTo>
                  <a:lnTo>
                    <a:pt x="2114" y="5731"/>
                  </a:lnTo>
                  <a:lnTo>
                    <a:pt x="2114" y="4689"/>
                  </a:lnTo>
                  <a:lnTo>
                    <a:pt x="3156" y="4689"/>
                  </a:lnTo>
                  <a:lnTo>
                    <a:pt x="3156" y="5731"/>
                  </a:lnTo>
                  <a:lnTo>
                    <a:pt x="5239" y="5731"/>
                  </a:lnTo>
                  <a:cubicBezTo>
                    <a:pt x="5239" y="4024"/>
                    <a:pt x="4892" y="2403"/>
                    <a:pt x="4226" y="1245"/>
                  </a:cubicBezTo>
                  <a:cubicBezTo>
                    <a:pt x="3908" y="638"/>
                    <a:pt x="3532" y="232"/>
                    <a:pt x="3156" y="1"/>
                  </a:cubicBezTo>
                  <a:lnTo>
                    <a:pt x="3156" y="1535"/>
                  </a:lnTo>
                  <a:lnTo>
                    <a:pt x="2114" y="1535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4"/>
            <p:cNvSpPr/>
            <p:nvPr/>
          </p:nvSpPr>
          <p:spPr>
            <a:xfrm>
              <a:off x="-7885925" y="2763950"/>
              <a:ext cx="446450" cy="446450"/>
            </a:xfrm>
            <a:custGeom>
              <a:avLst/>
              <a:gdLst/>
              <a:ahLst/>
              <a:cxnLst/>
              <a:rect l="l" t="t" r="r" b="b"/>
              <a:pathLst>
                <a:path w="17858" h="17858" extrusionOk="0">
                  <a:moveTo>
                    <a:pt x="8422" y="0"/>
                  </a:moveTo>
                  <a:lnTo>
                    <a:pt x="8422" y="3849"/>
                  </a:lnTo>
                  <a:cubicBezTo>
                    <a:pt x="7670" y="2316"/>
                    <a:pt x="6425" y="926"/>
                    <a:pt x="4747" y="926"/>
                  </a:cubicBezTo>
                  <a:cubicBezTo>
                    <a:pt x="3415" y="926"/>
                    <a:pt x="2200" y="1795"/>
                    <a:pt x="1302" y="3386"/>
                  </a:cubicBezTo>
                  <a:cubicBezTo>
                    <a:pt x="145" y="5470"/>
                    <a:pt x="29" y="7872"/>
                    <a:pt x="0" y="8914"/>
                  </a:cubicBezTo>
                  <a:lnTo>
                    <a:pt x="1071" y="8914"/>
                  </a:lnTo>
                  <a:cubicBezTo>
                    <a:pt x="1071" y="7930"/>
                    <a:pt x="1187" y="5760"/>
                    <a:pt x="2229" y="3907"/>
                  </a:cubicBezTo>
                  <a:cubicBezTo>
                    <a:pt x="2938" y="2619"/>
                    <a:pt x="3835" y="1975"/>
                    <a:pt x="4732" y="1975"/>
                  </a:cubicBezTo>
                  <a:cubicBezTo>
                    <a:pt x="5629" y="1975"/>
                    <a:pt x="6527" y="2619"/>
                    <a:pt x="7236" y="3907"/>
                  </a:cubicBezTo>
                  <a:cubicBezTo>
                    <a:pt x="7988" y="5239"/>
                    <a:pt x="8422" y="7004"/>
                    <a:pt x="8422" y="8914"/>
                  </a:cubicBezTo>
                  <a:lnTo>
                    <a:pt x="8422" y="17858"/>
                  </a:lnTo>
                  <a:lnTo>
                    <a:pt x="9464" y="17858"/>
                  </a:lnTo>
                  <a:lnTo>
                    <a:pt x="9464" y="13979"/>
                  </a:lnTo>
                  <a:cubicBezTo>
                    <a:pt x="10188" y="15513"/>
                    <a:pt x="11432" y="16903"/>
                    <a:pt x="13140" y="16903"/>
                  </a:cubicBezTo>
                  <a:cubicBezTo>
                    <a:pt x="14471" y="16903"/>
                    <a:pt x="15687" y="16034"/>
                    <a:pt x="16555" y="14471"/>
                  </a:cubicBezTo>
                  <a:cubicBezTo>
                    <a:pt x="17742" y="12359"/>
                    <a:pt x="17858" y="9956"/>
                    <a:pt x="17858" y="8914"/>
                  </a:cubicBezTo>
                  <a:lnTo>
                    <a:pt x="16816" y="8914"/>
                  </a:lnTo>
                  <a:cubicBezTo>
                    <a:pt x="16816" y="9898"/>
                    <a:pt x="16700" y="12069"/>
                    <a:pt x="15658" y="13950"/>
                  </a:cubicBezTo>
                  <a:cubicBezTo>
                    <a:pt x="14934" y="15224"/>
                    <a:pt x="14037" y="15861"/>
                    <a:pt x="13140" y="15861"/>
                  </a:cubicBezTo>
                  <a:cubicBezTo>
                    <a:pt x="12243" y="15861"/>
                    <a:pt x="11346" y="15224"/>
                    <a:pt x="10622" y="13950"/>
                  </a:cubicBezTo>
                  <a:cubicBezTo>
                    <a:pt x="9869" y="12619"/>
                    <a:pt x="9464" y="10825"/>
                    <a:pt x="9464" y="8914"/>
                  </a:cubicBezTo>
                  <a:lnTo>
                    <a:pt x="9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0" name="Google Shape;3070;p54"/>
          <p:cNvGrpSpPr/>
          <p:nvPr/>
        </p:nvGrpSpPr>
        <p:grpSpPr>
          <a:xfrm>
            <a:off x="1208219" y="3374225"/>
            <a:ext cx="448057" cy="350658"/>
            <a:chOff x="-4043800" y="3468700"/>
            <a:chExt cx="446450" cy="342975"/>
          </a:xfrm>
        </p:grpSpPr>
        <p:sp>
          <p:nvSpPr>
            <p:cNvPr id="3071" name="Google Shape;3071;p54"/>
            <p:cNvSpPr/>
            <p:nvPr/>
          </p:nvSpPr>
          <p:spPr>
            <a:xfrm>
              <a:off x="-4018475" y="3706025"/>
              <a:ext cx="395800" cy="26800"/>
            </a:xfrm>
            <a:custGeom>
              <a:avLst/>
              <a:gdLst/>
              <a:ahLst/>
              <a:cxnLst/>
              <a:rect l="l" t="t" r="r" b="b"/>
              <a:pathLst>
                <a:path w="15832" h="1072" extrusionOk="0">
                  <a:moveTo>
                    <a:pt x="0" y="0"/>
                  </a:moveTo>
                  <a:lnTo>
                    <a:pt x="0" y="1071"/>
                  </a:lnTo>
                  <a:lnTo>
                    <a:pt x="15832" y="1071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4"/>
            <p:cNvSpPr/>
            <p:nvPr/>
          </p:nvSpPr>
          <p:spPr>
            <a:xfrm>
              <a:off x="-4043800" y="3758850"/>
              <a:ext cx="446450" cy="52825"/>
            </a:xfrm>
            <a:custGeom>
              <a:avLst/>
              <a:gdLst/>
              <a:ahLst/>
              <a:cxnLst/>
              <a:rect l="l" t="t" r="r" b="b"/>
              <a:pathLst>
                <a:path w="17858" h="2113" extrusionOk="0">
                  <a:moveTo>
                    <a:pt x="0" y="0"/>
                  </a:moveTo>
                  <a:cubicBezTo>
                    <a:pt x="261" y="1216"/>
                    <a:pt x="1302" y="2113"/>
                    <a:pt x="2576" y="2113"/>
                  </a:cubicBezTo>
                  <a:lnTo>
                    <a:pt x="15253" y="2113"/>
                  </a:lnTo>
                  <a:cubicBezTo>
                    <a:pt x="16555" y="2113"/>
                    <a:pt x="17597" y="1216"/>
                    <a:pt x="17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4"/>
            <p:cNvSpPr/>
            <p:nvPr/>
          </p:nvSpPr>
          <p:spPr>
            <a:xfrm>
              <a:off x="-4018475" y="3468700"/>
              <a:ext cx="395800" cy="211300"/>
            </a:xfrm>
            <a:custGeom>
              <a:avLst/>
              <a:gdLst/>
              <a:ahLst/>
              <a:cxnLst/>
              <a:rect l="l" t="t" r="r" b="b"/>
              <a:pathLst>
                <a:path w="15832" h="8452" extrusionOk="0">
                  <a:moveTo>
                    <a:pt x="8451" y="3329"/>
                  </a:moveTo>
                  <a:lnTo>
                    <a:pt x="8451" y="4399"/>
                  </a:lnTo>
                  <a:lnTo>
                    <a:pt x="9493" y="4399"/>
                  </a:lnTo>
                  <a:lnTo>
                    <a:pt x="9493" y="5441"/>
                  </a:lnTo>
                  <a:lnTo>
                    <a:pt x="8451" y="5441"/>
                  </a:lnTo>
                  <a:lnTo>
                    <a:pt x="8451" y="6512"/>
                  </a:lnTo>
                  <a:lnTo>
                    <a:pt x="7380" y="6512"/>
                  </a:lnTo>
                  <a:lnTo>
                    <a:pt x="7380" y="5441"/>
                  </a:lnTo>
                  <a:lnTo>
                    <a:pt x="6338" y="5441"/>
                  </a:lnTo>
                  <a:lnTo>
                    <a:pt x="6338" y="4399"/>
                  </a:lnTo>
                  <a:lnTo>
                    <a:pt x="7380" y="4399"/>
                  </a:lnTo>
                  <a:lnTo>
                    <a:pt x="7380" y="3329"/>
                  </a:lnTo>
                  <a:close/>
                  <a:moveTo>
                    <a:pt x="5268" y="2113"/>
                  </a:moveTo>
                  <a:lnTo>
                    <a:pt x="5268" y="5268"/>
                  </a:lnTo>
                  <a:lnTo>
                    <a:pt x="3676" y="5268"/>
                  </a:lnTo>
                  <a:lnTo>
                    <a:pt x="3676" y="6339"/>
                  </a:lnTo>
                  <a:lnTo>
                    <a:pt x="5268" y="6339"/>
                  </a:lnTo>
                  <a:lnTo>
                    <a:pt x="5268" y="7381"/>
                  </a:lnTo>
                  <a:lnTo>
                    <a:pt x="2634" y="7381"/>
                  </a:lnTo>
                  <a:lnTo>
                    <a:pt x="2634" y="4226"/>
                  </a:lnTo>
                  <a:lnTo>
                    <a:pt x="4226" y="4226"/>
                  </a:lnTo>
                  <a:lnTo>
                    <a:pt x="4226" y="3155"/>
                  </a:lnTo>
                  <a:lnTo>
                    <a:pt x="2634" y="3155"/>
                  </a:lnTo>
                  <a:lnTo>
                    <a:pt x="2634" y="2113"/>
                  </a:lnTo>
                  <a:close/>
                  <a:moveTo>
                    <a:pt x="13198" y="2113"/>
                  </a:moveTo>
                  <a:lnTo>
                    <a:pt x="13198" y="5268"/>
                  </a:lnTo>
                  <a:lnTo>
                    <a:pt x="11606" y="5268"/>
                  </a:lnTo>
                  <a:lnTo>
                    <a:pt x="11606" y="6339"/>
                  </a:lnTo>
                  <a:lnTo>
                    <a:pt x="13198" y="6339"/>
                  </a:lnTo>
                  <a:lnTo>
                    <a:pt x="13198" y="7381"/>
                  </a:lnTo>
                  <a:lnTo>
                    <a:pt x="10564" y="7381"/>
                  </a:lnTo>
                  <a:lnTo>
                    <a:pt x="10564" y="4226"/>
                  </a:lnTo>
                  <a:lnTo>
                    <a:pt x="12127" y="4226"/>
                  </a:lnTo>
                  <a:lnTo>
                    <a:pt x="12127" y="3155"/>
                  </a:lnTo>
                  <a:lnTo>
                    <a:pt x="10564" y="3155"/>
                  </a:lnTo>
                  <a:lnTo>
                    <a:pt x="10564" y="2113"/>
                  </a:lnTo>
                  <a:close/>
                  <a:moveTo>
                    <a:pt x="0" y="0"/>
                  </a:moveTo>
                  <a:lnTo>
                    <a:pt x="0" y="8451"/>
                  </a:lnTo>
                  <a:lnTo>
                    <a:pt x="15832" y="8451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54"/>
          <p:cNvGrpSpPr/>
          <p:nvPr/>
        </p:nvGrpSpPr>
        <p:grpSpPr>
          <a:xfrm>
            <a:off x="5343918" y="1879782"/>
            <a:ext cx="448041" cy="441545"/>
            <a:chOff x="-1727600" y="-916350"/>
            <a:chExt cx="530100" cy="524400"/>
          </a:xfrm>
        </p:grpSpPr>
        <p:sp>
          <p:nvSpPr>
            <p:cNvPr id="3078" name="Google Shape;3078;p54"/>
            <p:cNvSpPr/>
            <p:nvPr/>
          </p:nvSpPr>
          <p:spPr>
            <a:xfrm>
              <a:off x="-1727600" y="-916350"/>
              <a:ext cx="530100" cy="124400"/>
            </a:xfrm>
            <a:custGeom>
              <a:avLst/>
              <a:gdLst/>
              <a:ahLst/>
              <a:cxnLst/>
              <a:rect l="l" t="t" r="r" b="b"/>
              <a:pathLst>
                <a:path w="21204" h="4976" extrusionOk="0">
                  <a:moveTo>
                    <a:pt x="3740" y="1854"/>
                  </a:moveTo>
                  <a:lnTo>
                    <a:pt x="3740" y="3122"/>
                  </a:lnTo>
                  <a:lnTo>
                    <a:pt x="2504" y="3122"/>
                  </a:lnTo>
                  <a:lnTo>
                    <a:pt x="2504" y="1854"/>
                  </a:lnTo>
                  <a:close/>
                  <a:moveTo>
                    <a:pt x="6244" y="1854"/>
                  </a:moveTo>
                  <a:lnTo>
                    <a:pt x="6244" y="3122"/>
                  </a:lnTo>
                  <a:lnTo>
                    <a:pt x="4976" y="3122"/>
                  </a:lnTo>
                  <a:lnTo>
                    <a:pt x="4976" y="1854"/>
                  </a:lnTo>
                  <a:close/>
                  <a:moveTo>
                    <a:pt x="8748" y="1854"/>
                  </a:moveTo>
                  <a:lnTo>
                    <a:pt x="8748" y="3122"/>
                  </a:lnTo>
                  <a:lnTo>
                    <a:pt x="7480" y="3122"/>
                  </a:lnTo>
                  <a:lnTo>
                    <a:pt x="7480" y="1854"/>
                  </a:lnTo>
                  <a:close/>
                  <a:moveTo>
                    <a:pt x="0" y="0"/>
                  </a:moveTo>
                  <a:lnTo>
                    <a:pt x="0" y="4976"/>
                  </a:lnTo>
                  <a:lnTo>
                    <a:pt x="21203" y="4976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4"/>
            <p:cNvSpPr/>
            <p:nvPr/>
          </p:nvSpPr>
          <p:spPr>
            <a:xfrm>
              <a:off x="-1597525" y="-696050"/>
              <a:ext cx="269925" cy="304100"/>
            </a:xfrm>
            <a:custGeom>
              <a:avLst/>
              <a:gdLst/>
              <a:ahLst/>
              <a:cxnLst/>
              <a:rect l="l" t="t" r="r" b="b"/>
              <a:pathLst>
                <a:path w="10797" h="12164" extrusionOk="0">
                  <a:moveTo>
                    <a:pt x="7252" y="3936"/>
                  </a:moveTo>
                  <a:lnTo>
                    <a:pt x="8130" y="4814"/>
                  </a:lnTo>
                  <a:lnTo>
                    <a:pt x="5171" y="7740"/>
                  </a:lnTo>
                  <a:lnTo>
                    <a:pt x="3285" y="5854"/>
                  </a:lnTo>
                  <a:lnTo>
                    <a:pt x="4163" y="4944"/>
                  </a:lnTo>
                  <a:lnTo>
                    <a:pt x="5171" y="5984"/>
                  </a:lnTo>
                  <a:lnTo>
                    <a:pt x="7252" y="3936"/>
                  </a:lnTo>
                  <a:close/>
                  <a:moveTo>
                    <a:pt x="5399" y="1"/>
                  </a:moveTo>
                  <a:cubicBezTo>
                    <a:pt x="3903" y="1204"/>
                    <a:pt x="2212" y="2082"/>
                    <a:pt x="391" y="2602"/>
                  </a:cubicBezTo>
                  <a:lnTo>
                    <a:pt x="0" y="2732"/>
                  </a:lnTo>
                  <a:lnTo>
                    <a:pt x="0" y="4163"/>
                  </a:lnTo>
                  <a:cubicBezTo>
                    <a:pt x="0" y="5822"/>
                    <a:pt x="586" y="7415"/>
                    <a:pt x="1659" y="8651"/>
                  </a:cubicBezTo>
                  <a:cubicBezTo>
                    <a:pt x="1724" y="8684"/>
                    <a:pt x="5171" y="12163"/>
                    <a:pt x="5171" y="12163"/>
                  </a:cubicBezTo>
                  <a:lnTo>
                    <a:pt x="5626" y="12163"/>
                  </a:lnTo>
                  <a:cubicBezTo>
                    <a:pt x="5626" y="12163"/>
                    <a:pt x="9106" y="8684"/>
                    <a:pt x="9138" y="8619"/>
                  </a:cubicBezTo>
                  <a:cubicBezTo>
                    <a:pt x="10212" y="7415"/>
                    <a:pt x="10797" y="5822"/>
                    <a:pt x="10797" y="4163"/>
                  </a:cubicBezTo>
                  <a:lnTo>
                    <a:pt x="10797" y="2700"/>
                  </a:lnTo>
                  <a:lnTo>
                    <a:pt x="10147" y="2505"/>
                  </a:lnTo>
                  <a:cubicBezTo>
                    <a:pt x="8651" y="2050"/>
                    <a:pt x="7220" y="1334"/>
                    <a:pt x="5952" y="424"/>
                  </a:cubicBez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4"/>
            <p:cNvSpPr/>
            <p:nvPr/>
          </p:nvSpPr>
          <p:spPr>
            <a:xfrm>
              <a:off x="-1727600" y="-761075"/>
              <a:ext cx="530100" cy="280500"/>
            </a:xfrm>
            <a:custGeom>
              <a:avLst/>
              <a:gdLst/>
              <a:ahLst/>
              <a:cxnLst/>
              <a:rect l="l" t="t" r="r" b="b"/>
              <a:pathLst>
                <a:path w="21204" h="11220" extrusionOk="0">
                  <a:moveTo>
                    <a:pt x="0" y="0"/>
                  </a:moveTo>
                  <a:lnTo>
                    <a:pt x="0" y="11220"/>
                  </a:lnTo>
                  <a:lnTo>
                    <a:pt x="5301" y="11220"/>
                  </a:lnTo>
                  <a:cubicBezTo>
                    <a:pt x="5008" y="10797"/>
                    <a:pt x="4781" y="10341"/>
                    <a:pt x="4553" y="9854"/>
                  </a:cubicBezTo>
                  <a:cubicBezTo>
                    <a:pt x="4163" y="8878"/>
                    <a:pt x="3968" y="7837"/>
                    <a:pt x="3968" y="6764"/>
                  </a:cubicBezTo>
                  <a:lnTo>
                    <a:pt x="3968" y="4358"/>
                  </a:lnTo>
                  <a:lnTo>
                    <a:pt x="4846" y="4098"/>
                  </a:lnTo>
                  <a:lnTo>
                    <a:pt x="5236" y="4000"/>
                  </a:lnTo>
                  <a:cubicBezTo>
                    <a:pt x="6927" y="3512"/>
                    <a:pt x="8455" y="2732"/>
                    <a:pt x="9821" y="1626"/>
                  </a:cubicBezTo>
                  <a:lnTo>
                    <a:pt x="10569" y="1041"/>
                  </a:lnTo>
                  <a:lnTo>
                    <a:pt x="11350" y="1594"/>
                  </a:lnTo>
                  <a:lnTo>
                    <a:pt x="11870" y="1984"/>
                  </a:lnTo>
                  <a:cubicBezTo>
                    <a:pt x="13041" y="2862"/>
                    <a:pt x="14341" y="3480"/>
                    <a:pt x="15740" y="3935"/>
                  </a:cubicBezTo>
                  <a:lnTo>
                    <a:pt x="16358" y="4130"/>
                  </a:lnTo>
                  <a:lnTo>
                    <a:pt x="17236" y="4390"/>
                  </a:lnTo>
                  <a:lnTo>
                    <a:pt x="17236" y="6764"/>
                  </a:lnTo>
                  <a:cubicBezTo>
                    <a:pt x="17236" y="7837"/>
                    <a:pt x="17041" y="8878"/>
                    <a:pt x="16618" y="9854"/>
                  </a:cubicBezTo>
                  <a:cubicBezTo>
                    <a:pt x="16423" y="10341"/>
                    <a:pt x="16195" y="10797"/>
                    <a:pt x="15902" y="11220"/>
                  </a:cubicBezTo>
                  <a:lnTo>
                    <a:pt x="21203" y="11220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1" name="Google Shape;3081;p54"/>
          <p:cNvSpPr txBox="1">
            <a:spLocks noGrp="1"/>
          </p:cNvSpPr>
          <p:nvPr>
            <p:ph type="subTitle" idx="1"/>
          </p:nvPr>
        </p:nvSpPr>
        <p:spPr>
          <a:xfrm>
            <a:off x="1986470" y="1952242"/>
            <a:ext cx="2713361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cross-entropy loss to align predicted text with ground truth during instruction tuning.</a:t>
            </a:r>
            <a:endParaRPr dirty="0"/>
          </a:p>
        </p:txBody>
      </p:sp>
      <p:sp>
        <p:nvSpPr>
          <p:cNvPr id="3082" name="Google Shape;3082;p54"/>
          <p:cNvSpPr txBox="1">
            <a:spLocks noGrp="1"/>
          </p:cNvSpPr>
          <p:nvPr>
            <p:ph type="subTitle" idx="2"/>
          </p:nvPr>
        </p:nvSpPr>
        <p:spPr>
          <a:xfrm>
            <a:off x="1986470" y="1571000"/>
            <a:ext cx="2439225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cross-entropy loss </a:t>
            </a:r>
          </a:p>
        </p:txBody>
      </p:sp>
      <p:sp>
        <p:nvSpPr>
          <p:cNvPr id="3083" name="Google Shape;3083;p54"/>
          <p:cNvSpPr txBox="1">
            <a:spLocks noGrp="1"/>
          </p:cNvSpPr>
          <p:nvPr>
            <p:ph type="subTitle" idx="3"/>
          </p:nvPr>
        </p:nvSpPr>
        <p:spPr>
          <a:xfrm>
            <a:off x="1986471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Evaluating the alignment between text and visual content </a:t>
            </a:r>
            <a:endParaRPr dirty="0"/>
          </a:p>
        </p:txBody>
      </p:sp>
      <p:sp>
        <p:nvSpPr>
          <p:cNvPr id="3084" name="Google Shape;3084;p54"/>
          <p:cNvSpPr txBox="1">
            <a:spLocks noGrp="1"/>
          </p:cNvSpPr>
          <p:nvPr>
            <p:ph type="subTitle" idx="4"/>
          </p:nvPr>
        </p:nvSpPr>
        <p:spPr>
          <a:xfrm>
            <a:off x="1986471" y="3019800"/>
            <a:ext cx="1927161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CLIP score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A" dirty="0"/>
          </a:p>
        </p:txBody>
      </p:sp>
      <p:sp>
        <p:nvSpPr>
          <p:cNvPr id="3085" name="Google Shape;3085;p54"/>
          <p:cNvSpPr txBox="1">
            <a:spLocks noGrp="1"/>
          </p:cNvSpPr>
          <p:nvPr>
            <p:ph type="subTitle" idx="5"/>
          </p:nvPr>
        </p:nvSpPr>
        <p:spPr>
          <a:xfrm>
            <a:off x="6122162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T</a:t>
            </a:r>
            <a:r>
              <a:rPr lang="en-US" dirty="0"/>
              <a:t>o evaluate the text-generation quality </a:t>
            </a:r>
            <a:endParaRPr dirty="0"/>
          </a:p>
        </p:txBody>
      </p:sp>
      <p:sp>
        <p:nvSpPr>
          <p:cNvPr id="3086" name="Google Shape;3086;p54"/>
          <p:cNvSpPr txBox="1">
            <a:spLocks noGrp="1"/>
          </p:cNvSpPr>
          <p:nvPr>
            <p:ph type="subTitle" idx="6"/>
          </p:nvPr>
        </p:nvSpPr>
        <p:spPr>
          <a:xfrm>
            <a:off x="6122162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ROUGE metrics </a:t>
            </a:r>
          </a:p>
        </p:txBody>
      </p:sp>
      <p:sp>
        <p:nvSpPr>
          <p:cNvPr id="3087" name="Google Shape;3087;p54"/>
          <p:cNvSpPr txBox="1">
            <a:spLocks noGrp="1"/>
          </p:cNvSpPr>
          <p:nvPr>
            <p:ph type="subTitle" idx="7"/>
          </p:nvPr>
        </p:nvSpPr>
        <p:spPr>
          <a:xfrm>
            <a:off x="6122162" y="3401042"/>
            <a:ext cx="2848102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The MME benchmark is standard framework to compare the different models and configurations in multimodalities task </a:t>
            </a:r>
            <a:endParaRPr dirty="0"/>
          </a:p>
        </p:txBody>
      </p:sp>
      <p:sp>
        <p:nvSpPr>
          <p:cNvPr id="3088" name="Google Shape;3088;p54"/>
          <p:cNvSpPr txBox="1">
            <a:spLocks noGrp="1"/>
          </p:cNvSpPr>
          <p:nvPr>
            <p:ph type="subTitle" idx="8"/>
          </p:nvPr>
        </p:nvSpPr>
        <p:spPr>
          <a:xfrm>
            <a:off x="6122162" y="3019800"/>
            <a:ext cx="2326894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MME </a:t>
            </a:r>
            <a:r>
              <a:rPr lang="en-US" dirty="0"/>
              <a:t>benchmark </a:t>
            </a:r>
            <a:endParaRPr dirty="0"/>
          </a:p>
        </p:txBody>
      </p:sp>
      <p:grpSp>
        <p:nvGrpSpPr>
          <p:cNvPr id="22" name="Google Shape;3810;p75">
            <a:extLst>
              <a:ext uri="{FF2B5EF4-FFF2-40B4-BE49-F238E27FC236}">
                <a16:creationId xmlns:a16="http://schemas.microsoft.com/office/drawing/2014/main" id="{BACA50A7-4EA3-57B9-D78C-35F45C1DD809}"/>
              </a:ext>
            </a:extLst>
          </p:cNvPr>
          <p:cNvGrpSpPr/>
          <p:nvPr/>
        </p:nvGrpSpPr>
        <p:grpSpPr>
          <a:xfrm>
            <a:off x="1232729" y="1826175"/>
            <a:ext cx="423547" cy="478200"/>
            <a:chOff x="-3972800" y="3341325"/>
            <a:chExt cx="393650" cy="446475"/>
          </a:xfrm>
        </p:grpSpPr>
        <p:sp>
          <p:nvSpPr>
            <p:cNvPr id="23" name="Google Shape;3811;p75">
              <a:extLst>
                <a:ext uri="{FF2B5EF4-FFF2-40B4-BE49-F238E27FC236}">
                  <a16:creationId xmlns:a16="http://schemas.microsoft.com/office/drawing/2014/main" id="{A2960945-4E5A-F471-4C3B-E33355B4F16C}"/>
                </a:ext>
              </a:extLst>
            </p:cNvPr>
            <p:cNvSpPr/>
            <p:nvPr/>
          </p:nvSpPr>
          <p:spPr>
            <a:xfrm>
              <a:off x="-3972800" y="3341325"/>
              <a:ext cx="117975" cy="445750"/>
            </a:xfrm>
            <a:custGeom>
              <a:avLst/>
              <a:gdLst/>
              <a:ahLst/>
              <a:cxnLst/>
              <a:rect l="l" t="t" r="r" b="b"/>
              <a:pathLst>
                <a:path w="4719" h="17830" extrusionOk="0">
                  <a:moveTo>
                    <a:pt x="1" y="1"/>
                  </a:moveTo>
                  <a:lnTo>
                    <a:pt x="1" y="2114"/>
                  </a:lnTo>
                  <a:lnTo>
                    <a:pt x="2114" y="2114"/>
                  </a:lnTo>
                  <a:lnTo>
                    <a:pt x="2114" y="3156"/>
                  </a:lnTo>
                  <a:lnTo>
                    <a:pt x="1" y="3156"/>
                  </a:lnTo>
                  <a:lnTo>
                    <a:pt x="1" y="4197"/>
                  </a:lnTo>
                  <a:lnTo>
                    <a:pt x="2635" y="4197"/>
                  </a:lnTo>
                  <a:lnTo>
                    <a:pt x="2635" y="5239"/>
                  </a:lnTo>
                  <a:lnTo>
                    <a:pt x="1" y="5239"/>
                  </a:lnTo>
                  <a:lnTo>
                    <a:pt x="1" y="6281"/>
                  </a:lnTo>
                  <a:lnTo>
                    <a:pt x="2114" y="6281"/>
                  </a:lnTo>
                  <a:lnTo>
                    <a:pt x="2114" y="7352"/>
                  </a:lnTo>
                  <a:lnTo>
                    <a:pt x="1" y="7352"/>
                  </a:lnTo>
                  <a:lnTo>
                    <a:pt x="1" y="8394"/>
                  </a:lnTo>
                  <a:lnTo>
                    <a:pt x="2635" y="8394"/>
                  </a:lnTo>
                  <a:lnTo>
                    <a:pt x="2635" y="9436"/>
                  </a:lnTo>
                  <a:lnTo>
                    <a:pt x="1" y="9436"/>
                  </a:lnTo>
                  <a:lnTo>
                    <a:pt x="1" y="10478"/>
                  </a:lnTo>
                  <a:lnTo>
                    <a:pt x="2114" y="10478"/>
                  </a:lnTo>
                  <a:lnTo>
                    <a:pt x="2114" y="11549"/>
                  </a:lnTo>
                  <a:lnTo>
                    <a:pt x="1" y="11549"/>
                  </a:lnTo>
                  <a:lnTo>
                    <a:pt x="1" y="12591"/>
                  </a:lnTo>
                  <a:lnTo>
                    <a:pt x="2635" y="12591"/>
                  </a:lnTo>
                  <a:lnTo>
                    <a:pt x="2635" y="13633"/>
                  </a:lnTo>
                  <a:lnTo>
                    <a:pt x="1" y="13633"/>
                  </a:lnTo>
                  <a:lnTo>
                    <a:pt x="1" y="14675"/>
                  </a:lnTo>
                  <a:lnTo>
                    <a:pt x="2114" y="14675"/>
                  </a:lnTo>
                  <a:lnTo>
                    <a:pt x="2114" y="15746"/>
                  </a:lnTo>
                  <a:lnTo>
                    <a:pt x="1" y="15746"/>
                  </a:lnTo>
                  <a:lnTo>
                    <a:pt x="1" y="17829"/>
                  </a:lnTo>
                  <a:lnTo>
                    <a:pt x="4718" y="17829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12;p75">
              <a:extLst>
                <a:ext uri="{FF2B5EF4-FFF2-40B4-BE49-F238E27FC236}">
                  <a16:creationId xmlns:a16="http://schemas.microsoft.com/office/drawing/2014/main" id="{A410B86D-3B6A-CFAC-85AE-6FEF3E9EA5B1}"/>
                </a:ext>
              </a:extLst>
            </p:cNvPr>
            <p:cNvSpPr/>
            <p:nvPr/>
          </p:nvSpPr>
          <p:spPr>
            <a:xfrm>
              <a:off x="-3815050" y="3590950"/>
              <a:ext cx="235900" cy="117975"/>
            </a:xfrm>
            <a:custGeom>
              <a:avLst/>
              <a:gdLst/>
              <a:ahLst/>
              <a:cxnLst/>
              <a:rect l="l" t="t" r="r" b="b"/>
              <a:pathLst>
                <a:path w="9436" h="4719" extrusionOk="0">
                  <a:moveTo>
                    <a:pt x="0" y="1"/>
                  </a:moveTo>
                  <a:cubicBezTo>
                    <a:pt x="0" y="2606"/>
                    <a:pt x="2113" y="4719"/>
                    <a:pt x="4718" y="4719"/>
                  </a:cubicBezTo>
                  <a:cubicBezTo>
                    <a:pt x="7323" y="4719"/>
                    <a:pt x="9436" y="2606"/>
                    <a:pt x="9436" y="1"/>
                  </a:cubicBezTo>
                  <a:lnTo>
                    <a:pt x="8394" y="1"/>
                  </a:lnTo>
                  <a:cubicBezTo>
                    <a:pt x="8394" y="2027"/>
                    <a:pt x="6744" y="3677"/>
                    <a:pt x="4718" y="3677"/>
                  </a:cubicBezTo>
                  <a:cubicBezTo>
                    <a:pt x="2692" y="3677"/>
                    <a:pt x="1042" y="2027"/>
                    <a:pt x="1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813;p75">
              <a:extLst>
                <a:ext uri="{FF2B5EF4-FFF2-40B4-BE49-F238E27FC236}">
                  <a16:creationId xmlns:a16="http://schemas.microsoft.com/office/drawing/2014/main" id="{7FB30A20-E353-64D1-E237-BDDF6E102C6B}"/>
                </a:ext>
              </a:extLst>
            </p:cNvPr>
            <p:cNvSpPr/>
            <p:nvPr/>
          </p:nvSpPr>
          <p:spPr>
            <a:xfrm>
              <a:off x="-3815050" y="3694425"/>
              <a:ext cx="39100" cy="93375"/>
            </a:xfrm>
            <a:custGeom>
              <a:avLst/>
              <a:gdLst/>
              <a:ahLst/>
              <a:cxnLst/>
              <a:rect l="l" t="t" r="r" b="b"/>
              <a:pathLst>
                <a:path w="1564" h="3735" extrusionOk="0">
                  <a:moveTo>
                    <a:pt x="695" y="1"/>
                  </a:moveTo>
                  <a:lnTo>
                    <a:pt x="0" y="2056"/>
                  </a:lnTo>
                  <a:lnTo>
                    <a:pt x="0" y="3734"/>
                  </a:lnTo>
                  <a:lnTo>
                    <a:pt x="1042" y="3734"/>
                  </a:lnTo>
                  <a:lnTo>
                    <a:pt x="1042" y="2229"/>
                  </a:lnTo>
                  <a:lnTo>
                    <a:pt x="1563" y="695"/>
                  </a:lnTo>
                  <a:cubicBezTo>
                    <a:pt x="1245" y="493"/>
                    <a:pt x="955" y="26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14;p75">
              <a:extLst>
                <a:ext uri="{FF2B5EF4-FFF2-40B4-BE49-F238E27FC236}">
                  <a16:creationId xmlns:a16="http://schemas.microsoft.com/office/drawing/2014/main" id="{5A8BE766-BC4D-D21E-8B60-31D6D129E16B}"/>
                </a:ext>
              </a:extLst>
            </p:cNvPr>
            <p:cNvSpPr/>
            <p:nvPr/>
          </p:nvSpPr>
          <p:spPr>
            <a:xfrm>
              <a:off x="-3762950" y="3491100"/>
              <a:ext cx="131700" cy="141125"/>
            </a:xfrm>
            <a:custGeom>
              <a:avLst/>
              <a:gdLst/>
              <a:ahLst/>
              <a:cxnLst/>
              <a:rect l="l" t="t" r="r" b="b"/>
              <a:pathLst>
                <a:path w="5268" h="5645" extrusionOk="0">
                  <a:moveTo>
                    <a:pt x="1418" y="1"/>
                  </a:moveTo>
                  <a:lnTo>
                    <a:pt x="0" y="4111"/>
                  </a:lnTo>
                  <a:cubicBezTo>
                    <a:pt x="29" y="4690"/>
                    <a:pt x="261" y="5211"/>
                    <a:pt x="608" y="5645"/>
                  </a:cubicBezTo>
                  <a:lnTo>
                    <a:pt x="1332" y="3445"/>
                  </a:lnTo>
                  <a:lnTo>
                    <a:pt x="3907" y="3445"/>
                  </a:lnTo>
                  <a:lnTo>
                    <a:pt x="4660" y="5645"/>
                  </a:lnTo>
                  <a:cubicBezTo>
                    <a:pt x="5007" y="5211"/>
                    <a:pt x="5239" y="4690"/>
                    <a:pt x="5268" y="4111"/>
                  </a:cubicBezTo>
                  <a:lnTo>
                    <a:pt x="3850" y="1"/>
                  </a:lnTo>
                  <a:cubicBezTo>
                    <a:pt x="3531" y="175"/>
                    <a:pt x="3213" y="261"/>
                    <a:pt x="2837" y="290"/>
                  </a:cubicBezTo>
                  <a:lnTo>
                    <a:pt x="3560" y="2403"/>
                  </a:lnTo>
                  <a:lnTo>
                    <a:pt x="1708" y="2403"/>
                  </a:lnTo>
                  <a:lnTo>
                    <a:pt x="2431" y="290"/>
                  </a:lnTo>
                  <a:cubicBezTo>
                    <a:pt x="2084" y="261"/>
                    <a:pt x="1737" y="175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15;p75">
              <a:extLst>
                <a:ext uri="{FF2B5EF4-FFF2-40B4-BE49-F238E27FC236}">
                  <a16:creationId xmlns:a16="http://schemas.microsoft.com/office/drawing/2014/main" id="{C893FEC0-0685-3C99-37A8-4F1AA88170F4}"/>
                </a:ext>
              </a:extLst>
            </p:cNvPr>
            <p:cNvSpPr/>
            <p:nvPr/>
          </p:nvSpPr>
          <p:spPr>
            <a:xfrm>
              <a:off x="-3618975" y="3694425"/>
              <a:ext cx="39825" cy="93375"/>
            </a:xfrm>
            <a:custGeom>
              <a:avLst/>
              <a:gdLst/>
              <a:ahLst/>
              <a:cxnLst/>
              <a:rect l="l" t="t" r="r" b="b"/>
              <a:pathLst>
                <a:path w="1593" h="3735" extrusionOk="0">
                  <a:moveTo>
                    <a:pt x="869" y="1"/>
                  </a:moveTo>
                  <a:cubicBezTo>
                    <a:pt x="609" y="261"/>
                    <a:pt x="319" y="493"/>
                    <a:pt x="1" y="695"/>
                  </a:cubicBezTo>
                  <a:lnTo>
                    <a:pt x="551" y="2229"/>
                  </a:lnTo>
                  <a:lnTo>
                    <a:pt x="551" y="3734"/>
                  </a:lnTo>
                  <a:lnTo>
                    <a:pt x="1593" y="3734"/>
                  </a:lnTo>
                  <a:lnTo>
                    <a:pt x="1593" y="2056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16;p75">
              <a:extLst>
                <a:ext uri="{FF2B5EF4-FFF2-40B4-BE49-F238E27FC236}">
                  <a16:creationId xmlns:a16="http://schemas.microsoft.com/office/drawing/2014/main" id="{5277643D-7179-798C-B086-F6F2D5183A78}"/>
                </a:ext>
              </a:extLst>
            </p:cNvPr>
            <p:cNvSpPr/>
            <p:nvPr/>
          </p:nvSpPr>
          <p:spPr>
            <a:xfrm>
              <a:off x="-3736175" y="3341325"/>
              <a:ext cx="78150" cy="131000"/>
            </a:xfrm>
            <a:custGeom>
              <a:avLst/>
              <a:gdLst/>
              <a:ahLst/>
              <a:cxnLst/>
              <a:rect l="l" t="t" r="r" b="b"/>
              <a:pathLst>
                <a:path w="3126" h="5240" extrusionOk="0">
                  <a:moveTo>
                    <a:pt x="1042" y="1"/>
                  </a:moveTo>
                  <a:lnTo>
                    <a:pt x="1042" y="2200"/>
                  </a:lnTo>
                  <a:cubicBezTo>
                    <a:pt x="434" y="2403"/>
                    <a:pt x="0" y="2982"/>
                    <a:pt x="0" y="3676"/>
                  </a:cubicBezTo>
                  <a:cubicBezTo>
                    <a:pt x="0" y="4545"/>
                    <a:pt x="695" y="5239"/>
                    <a:pt x="1563" y="5239"/>
                  </a:cubicBezTo>
                  <a:cubicBezTo>
                    <a:pt x="2431" y="5239"/>
                    <a:pt x="3126" y="4545"/>
                    <a:pt x="3126" y="3676"/>
                  </a:cubicBezTo>
                  <a:cubicBezTo>
                    <a:pt x="3126" y="2982"/>
                    <a:pt x="2692" y="2403"/>
                    <a:pt x="2084" y="2200"/>
                  </a:cubicBezTo>
                  <a:lnTo>
                    <a:pt x="2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>
          <a:extLst>
            <a:ext uri="{FF2B5EF4-FFF2-40B4-BE49-F238E27FC236}">
              <a16:creationId xmlns:a16="http://schemas.microsoft.com/office/drawing/2014/main" id="{9B30EF79-12FD-7F6D-2870-96846E3B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>
            <a:extLst>
              <a:ext uri="{FF2B5EF4-FFF2-40B4-BE49-F238E27FC236}">
                <a16:creationId xmlns:a16="http://schemas.microsoft.com/office/drawing/2014/main" id="{D6282307-670B-9B74-686A-2EE8ED884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6845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Training Loss 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BDB5D2-E536-F00A-1120-DF88FCA96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/>
          <a:stretch/>
        </p:blipFill>
        <p:spPr>
          <a:xfrm>
            <a:off x="713250" y="577133"/>
            <a:ext cx="7625306" cy="4596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043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>
          <a:extLst>
            <a:ext uri="{FF2B5EF4-FFF2-40B4-BE49-F238E27FC236}">
              <a16:creationId xmlns:a16="http://schemas.microsoft.com/office/drawing/2014/main" id="{62EF858B-4161-F0F4-8E9F-5DED2077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>
            <a:extLst>
              <a:ext uri="{FF2B5EF4-FFF2-40B4-BE49-F238E27FC236}">
                <a16:creationId xmlns:a16="http://schemas.microsoft.com/office/drawing/2014/main" id="{2A02548A-2967-BBAD-D426-D56D575B6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6845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Performance Results 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82A07E-6CF9-C853-BFEA-864B7FE4F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42826"/>
              </p:ext>
            </p:extLst>
          </p:nvPr>
        </p:nvGraphicFramePr>
        <p:xfrm>
          <a:off x="857258" y="1086991"/>
          <a:ext cx="7429483" cy="2969518"/>
        </p:xfrm>
        <a:graphic>
          <a:graphicData uri="http://schemas.openxmlformats.org/drawingml/2006/table">
            <a:tbl>
              <a:tblPr firstRow="1" firstCol="1" bandRow="1">
                <a:tableStyleId>{421EF5BD-8587-4BC7-BE40-EFDB475C5273}</a:tableStyleId>
              </a:tblPr>
              <a:tblGrid>
                <a:gridCol w="717081">
                  <a:extLst>
                    <a:ext uri="{9D8B030D-6E8A-4147-A177-3AD203B41FA5}">
                      <a16:colId xmlns:a16="http://schemas.microsoft.com/office/drawing/2014/main" val="1023775712"/>
                    </a:ext>
                  </a:extLst>
                </a:gridCol>
                <a:gridCol w="2716031">
                  <a:extLst>
                    <a:ext uri="{9D8B030D-6E8A-4147-A177-3AD203B41FA5}">
                      <a16:colId xmlns:a16="http://schemas.microsoft.com/office/drawing/2014/main" val="3801537248"/>
                    </a:ext>
                  </a:extLst>
                </a:gridCol>
                <a:gridCol w="623716">
                  <a:extLst>
                    <a:ext uri="{9D8B030D-6E8A-4147-A177-3AD203B41FA5}">
                      <a16:colId xmlns:a16="http://schemas.microsoft.com/office/drawing/2014/main" val="353001706"/>
                    </a:ext>
                  </a:extLst>
                </a:gridCol>
                <a:gridCol w="621420">
                  <a:extLst>
                    <a:ext uri="{9D8B030D-6E8A-4147-A177-3AD203B41FA5}">
                      <a16:colId xmlns:a16="http://schemas.microsoft.com/office/drawing/2014/main" val="2281651559"/>
                    </a:ext>
                  </a:extLst>
                </a:gridCol>
                <a:gridCol w="621420">
                  <a:extLst>
                    <a:ext uri="{9D8B030D-6E8A-4147-A177-3AD203B41FA5}">
                      <a16:colId xmlns:a16="http://schemas.microsoft.com/office/drawing/2014/main" val="4016108330"/>
                    </a:ext>
                  </a:extLst>
                </a:gridCol>
                <a:gridCol w="626012">
                  <a:extLst>
                    <a:ext uri="{9D8B030D-6E8A-4147-A177-3AD203B41FA5}">
                      <a16:colId xmlns:a16="http://schemas.microsoft.com/office/drawing/2014/main" val="2924936002"/>
                    </a:ext>
                  </a:extLst>
                </a:gridCol>
                <a:gridCol w="708663">
                  <a:extLst>
                    <a:ext uri="{9D8B030D-6E8A-4147-A177-3AD203B41FA5}">
                      <a16:colId xmlns:a16="http://schemas.microsoft.com/office/drawing/2014/main" val="911492647"/>
                    </a:ext>
                  </a:extLst>
                </a:gridCol>
                <a:gridCol w="795140">
                  <a:extLst>
                    <a:ext uri="{9D8B030D-6E8A-4147-A177-3AD203B41FA5}">
                      <a16:colId xmlns:a16="http://schemas.microsoft.com/office/drawing/2014/main" val="2508341910"/>
                    </a:ext>
                  </a:extLst>
                </a:gridCol>
              </a:tblGrid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Experiment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Configuration Description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Test Loss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ROUGE-1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ROUGE-2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ROUGE-L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CLIP Score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MME  Overall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7962128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Medium model | Default LoRA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5.674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0.2285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0.1039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0.1924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0.2657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1315.15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7517788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Small model | Default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5.7099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0.2282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0.1037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0.1928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0.2663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1339.66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966349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rgbClr val="FFFF00"/>
                          </a:solidFill>
                          <a:effectLst/>
                        </a:rPr>
                        <a:t>3</a:t>
                      </a:r>
                      <a:endParaRPr lang="en-SA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rgbClr val="FFFF00"/>
                          </a:solidFill>
                          <a:effectLst/>
                        </a:rPr>
                        <a:t>Medium model | Enhanced LoRA</a:t>
                      </a:r>
                      <a:endParaRPr lang="en-SA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rgbClr val="FFFF00"/>
                          </a:solidFill>
                          <a:effectLst/>
                        </a:rPr>
                        <a:t>3.2433</a:t>
                      </a:r>
                      <a:endParaRPr lang="en-SA" sz="14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rgbClr val="FFFF00"/>
                          </a:solidFill>
                          <a:effectLst/>
                        </a:rPr>
                        <a:t>0.2292</a:t>
                      </a:r>
                      <a:endParaRPr lang="en-SA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rgbClr val="FFFF00"/>
                          </a:solidFill>
                          <a:effectLst/>
                        </a:rPr>
                        <a:t>0.1057</a:t>
                      </a:r>
                      <a:endParaRPr lang="en-SA" sz="14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rgbClr val="FFFF00"/>
                          </a:solidFill>
                          <a:effectLst/>
                        </a:rPr>
                        <a:t>0.1956</a:t>
                      </a:r>
                      <a:endParaRPr lang="en-SA" sz="14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rgbClr val="FFFF00"/>
                          </a:solidFill>
                          <a:effectLst/>
                        </a:rPr>
                        <a:t>0.2647</a:t>
                      </a:r>
                      <a:endParaRPr lang="en-SA" sz="14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rgbClr val="FFFF00"/>
                          </a:solidFill>
                          <a:effectLst/>
                        </a:rPr>
                        <a:t>1321.87</a:t>
                      </a:r>
                      <a:endParaRPr lang="en-SA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2620343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Small model | Enhanced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3.2548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0.2282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0.1044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0.1932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0.2638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1323.35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6834689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large model | Default LoRA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5.8116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0.2209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0.0971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0.1818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0.2644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1339.66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5263421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large model | Enhanced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3.2817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0.2198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0.0960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0.1813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0.2619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1322.58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2694803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Extra-Large model | Default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5.6749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0.2171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0.0955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0.1788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0.2652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1332.86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5132811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Extra-Large model | Enhanced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3.2839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0.2184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0.0966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0.1808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0.2616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1323.60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5298533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Default model | Default LoRA | Extended training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4.8339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0.1434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0.0463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0.0935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0.2671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1294.84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25138045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Default model | Enhanced LoRA | Extended training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4.5713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0.1193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0.0315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0.0794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0.2528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1262.80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71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95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>
          <a:extLst>
            <a:ext uri="{FF2B5EF4-FFF2-40B4-BE49-F238E27FC236}">
              <a16:creationId xmlns:a16="http://schemas.microsoft.com/office/drawing/2014/main" id="{A5A9DBE9-87B2-176C-3E51-947DFB16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>
            <a:extLst>
              <a:ext uri="{FF2B5EF4-FFF2-40B4-BE49-F238E27FC236}">
                <a16:creationId xmlns:a16="http://schemas.microsoft.com/office/drawing/2014/main" id="{FB1E69AB-94DE-E7DD-F9C2-FD5548347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5133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impact of different LoRa parameter settings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7061C8-A7C6-3CCB-A730-4C18FF09D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69860"/>
              </p:ext>
            </p:extLst>
          </p:nvPr>
        </p:nvGraphicFramePr>
        <p:xfrm>
          <a:off x="1638947" y="1271921"/>
          <a:ext cx="6031222" cy="1901256"/>
        </p:xfrm>
        <a:graphic>
          <a:graphicData uri="http://schemas.openxmlformats.org/drawingml/2006/table">
            <a:tbl>
              <a:tblPr firstRow="1" firstCol="1" bandRow="1">
                <a:tableStyleId>{421EF5BD-8587-4BC7-BE40-EFDB475C5273}</a:tableStyleId>
              </a:tblPr>
              <a:tblGrid>
                <a:gridCol w="1901273">
                  <a:extLst>
                    <a:ext uri="{9D8B030D-6E8A-4147-A177-3AD203B41FA5}">
                      <a16:colId xmlns:a16="http://schemas.microsoft.com/office/drawing/2014/main" val="442246710"/>
                    </a:ext>
                  </a:extLst>
                </a:gridCol>
                <a:gridCol w="1514626">
                  <a:extLst>
                    <a:ext uri="{9D8B030D-6E8A-4147-A177-3AD203B41FA5}">
                      <a16:colId xmlns:a16="http://schemas.microsoft.com/office/drawing/2014/main" val="481025638"/>
                    </a:ext>
                  </a:extLst>
                </a:gridCol>
                <a:gridCol w="1562178">
                  <a:extLst>
                    <a:ext uri="{9D8B030D-6E8A-4147-A177-3AD203B41FA5}">
                      <a16:colId xmlns:a16="http://schemas.microsoft.com/office/drawing/2014/main" val="384857276"/>
                    </a:ext>
                  </a:extLst>
                </a:gridCol>
                <a:gridCol w="1053145">
                  <a:extLst>
                    <a:ext uri="{9D8B030D-6E8A-4147-A177-3AD203B41FA5}">
                      <a16:colId xmlns:a16="http://schemas.microsoft.com/office/drawing/2014/main" val="3156439212"/>
                    </a:ext>
                  </a:extLst>
                </a:gridCol>
              </a:tblGrid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Model Size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Standard LoRA Test Loss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Enhanced LoRA Test Loss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800" dirty="0">
                          <a:solidFill>
                            <a:schemeClr val="tx1"/>
                          </a:solidFill>
                          <a:effectLst/>
                        </a:rPr>
                        <a:t>Improvement (%)</a:t>
                      </a:r>
                      <a:endParaRPr lang="en-S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86765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Small (Exp 2 vs. 4)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5.7099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3.2548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43.0%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18774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Medium (Exp 1 vs. 3)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5.6740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3.2433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42.8%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03254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large (Exp 5 vs. 6)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5.8116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3.2817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43.5%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489364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Extra-large (Exp 7 vs. 8)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5.6749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3.2839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42.1%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44027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default  Extended (Exp 9 vs. 10)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4.8339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4.5713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5.4%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423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7260D9-BB70-415B-D0DD-8F69237BAE96}"/>
                  </a:ext>
                </a:extLst>
              </p:cNvPr>
              <p:cNvSpPr txBox="1"/>
              <p:nvPr/>
            </p:nvSpPr>
            <p:spPr>
              <a:xfrm>
                <a:off x="1283978" y="3715565"/>
                <a:ext cx="6741160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A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SA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mprovement</m:t>
                      </m:r>
                      <m:r>
                        <a:rPr lang="en-SA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A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n-SA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A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Standard</m:t>
                          </m:r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Enhanced</m:t>
                          </m:r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Standard</m:t>
                          </m:r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</m:den>
                      </m:f>
                      <m:r>
                        <a:rPr lang="en-SA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SA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7260D9-BB70-415B-D0DD-8F69237BA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78" y="3715565"/>
                <a:ext cx="6741160" cy="559961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26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Design and </a:t>
            </a:r>
            <a:r>
              <a:rPr lang="en-US" dirty="0"/>
              <a:t>Experiment Setup 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Work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Abstract - </a:t>
            </a:r>
            <a:r>
              <a:rPr lang="en-US" dirty="0"/>
              <a:t>Terminologies</a:t>
            </a:r>
          </a:p>
          <a:p>
            <a:pPr marL="0" indent="0"/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results a</a:t>
            </a:r>
            <a:r>
              <a:rPr lang="en-US" dirty="0" err="1"/>
              <a:t>nd</a:t>
            </a:r>
            <a:r>
              <a:rPr lang="en" dirty="0"/>
              <a:t> insightful information 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model - Dataset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>
          <a:extLst>
            <a:ext uri="{FF2B5EF4-FFF2-40B4-BE49-F238E27FC236}">
              <a16:creationId xmlns:a16="http://schemas.microsoft.com/office/drawing/2014/main" id="{4FBABFDD-C3D0-BF26-03B9-6C1A3751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42;p69">
            <a:extLst>
              <a:ext uri="{FF2B5EF4-FFF2-40B4-BE49-F238E27FC236}">
                <a16:creationId xmlns:a16="http://schemas.microsoft.com/office/drawing/2014/main" id="{578EB5E9-ECD1-04A7-B960-F7B60046E5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" name="Google Shape;3343;p69">
            <a:extLst>
              <a:ext uri="{FF2B5EF4-FFF2-40B4-BE49-F238E27FC236}">
                <a16:creationId xmlns:a16="http://schemas.microsoft.com/office/drawing/2014/main" id="{211F982D-354D-7C2A-7C9C-3A24FC7AEC43}"/>
              </a:ext>
            </a:extLst>
          </p:cNvPr>
          <p:cNvSpPr txBox="1">
            <a:spLocks/>
          </p:cNvSpPr>
          <p:nvPr/>
        </p:nvSpPr>
        <p:spPr>
          <a:xfrm>
            <a:off x="558801" y="1629925"/>
            <a:ext cx="8463280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20000"/>
              </a:lnSpc>
              <a:buClr>
                <a:schemeClr val="lt2"/>
              </a:buClr>
              <a:buFont typeface="Source Sans Pro"/>
              <a:buChar char="●"/>
            </a:pPr>
            <a:r>
              <a:rPr lang="en-US" dirty="0"/>
              <a:t>Dai, W., Li, J., Li, D., Tiong, A. M. H., Zhao, J., Wang, W., Li, B., Fung, P., &amp; Hoi, S. (2023). </a:t>
            </a:r>
            <a:r>
              <a:rPr lang="en-US" dirty="0" err="1"/>
              <a:t>InstructBLIP</a:t>
            </a:r>
            <a:r>
              <a:rPr lang="en-US" dirty="0"/>
              <a:t>: Towards General-purpose Vision-Language Models with Instruction Tuning. </a:t>
            </a:r>
            <a:r>
              <a:rPr lang="en-US" dirty="0" err="1"/>
              <a:t>arXiv</a:t>
            </a:r>
            <a:r>
              <a:rPr lang="en-US" dirty="0"/>
              <a:t>. https://</a:t>
            </a:r>
            <a:r>
              <a:rPr lang="en-US" dirty="0" err="1"/>
              <a:t>doi.org</a:t>
            </a:r>
            <a:r>
              <a:rPr lang="en-US" dirty="0"/>
              <a:t>/10.48550/arXiv.2305.06500</a:t>
            </a:r>
          </a:p>
          <a:p>
            <a:pPr>
              <a:lnSpc>
                <a:spcPct val="120000"/>
              </a:lnSpc>
              <a:buClr>
                <a:schemeClr val="lt2"/>
              </a:buClr>
              <a:buFont typeface="Source Sans Pro"/>
              <a:buChar char="●"/>
            </a:pPr>
            <a:endParaRPr lang="en-US" dirty="0"/>
          </a:p>
          <a:p>
            <a:pPr>
              <a:lnSpc>
                <a:spcPct val="120000"/>
              </a:lnSpc>
              <a:buClr>
                <a:schemeClr val="lt2"/>
              </a:buClr>
              <a:buFont typeface="Source Sans Pro"/>
              <a:buChar char="●"/>
            </a:pPr>
            <a:r>
              <a:rPr lang="en-US" dirty="0"/>
              <a:t>Li, L., Wei, Y., Xie, Z., Yang, X., Song, Y., Wang, P., An, C., Liu, T., Li, S., Lin, B. Y., Kong, L., &amp; Liu, Q. (2024). VL-</a:t>
            </a:r>
            <a:r>
              <a:rPr lang="en-US" dirty="0" err="1"/>
              <a:t>RewardBench</a:t>
            </a:r>
            <a:r>
              <a:rPr lang="en-US" dirty="0"/>
              <a:t>: A Challenging Benchmark for Vision-Language Generative Reward Models. </a:t>
            </a:r>
            <a:r>
              <a:rPr lang="en-US" dirty="0" err="1"/>
              <a:t>arXiv</a:t>
            </a:r>
            <a:r>
              <a:rPr lang="en-US" dirty="0"/>
              <a:t>. https://</a:t>
            </a:r>
            <a:r>
              <a:rPr lang="en-US" dirty="0" err="1"/>
              <a:t>huggingface.co</a:t>
            </a:r>
            <a:r>
              <a:rPr lang="en-US" dirty="0"/>
              <a:t>/datasets/</a:t>
            </a:r>
            <a:r>
              <a:rPr lang="en-US" dirty="0" err="1"/>
              <a:t>MMInstruction</a:t>
            </a:r>
            <a:r>
              <a:rPr lang="en-US" dirty="0"/>
              <a:t>/VL-</a:t>
            </a:r>
            <a:r>
              <a:rPr lang="en-US" dirty="0" err="1"/>
              <a:t>RewardBench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182091" y="2182950"/>
            <a:ext cx="47244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you!</a:t>
            </a:r>
            <a:endParaRPr sz="6000" dirty="0"/>
          </a:p>
        </p:txBody>
      </p:sp>
      <p:grpSp>
        <p:nvGrpSpPr>
          <p:cNvPr id="3450" name="Google Shape;3450;p74"/>
          <p:cNvGrpSpPr/>
          <p:nvPr/>
        </p:nvGrpSpPr>
        <p:grpSpPr>
          <a:xfrm>
            <a:off x="2939100" y="3043345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87594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Abstract </a:t>
            </a:r>
            <a:endParaRPr dirty="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148080" y="2234085"/>
            <a:ext cx="661416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This project explores enhancements to the </a:t>
            </a:r>
            <a:r>
              <a:rPr lang="en-US" dirty="0" err="1"/>
              <a:t>InstructBLIP</a:t>
            </a:r>
            <a:r>
              <a:rPr lang="en-US" dirty="0"/>
              <a:t> vision-language model, focusing on improved performance through instruction-based prompting and better generalization in zero-shot settings. It investigates various architectural configurations and introduces Low-Rank Adaptation (</a:t>
            </a:r>
            <a:r>
              <a:rPr lang="en-US" dirty="0" err="1"/>
              <a:t>LoRA</a:t>
            </a:r>
            <a:r>
              <a:rPr lang="en-US" dirty="0"/>
              <a:t>) to compress model parameters. The aim is to retain at least 70% of the original model’s performance while enabling deployment on resource-constrained devices.</a:t>
            </a:r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184700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177935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>
          <a:extLst>
            <a:ext uri="{FF2B5EF4-FFF2-40B4-BE49-F238E27FC236}">
              <a16:creationId xmlns:a16="http://schemas.microsoft.com/office/drawing/2014/main" id="{CECEA875-970A-38D2-780B-8A2BFC2E8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54">
            <a:extLst>
              <a:ext uri="{FF2B5EF4-FFF2-40B4-BE49-F238E27FC236}">
                <a16:creationId xmlns:a16="http://schemas.microsoft.com/office/drawing/2014/main" id="{81BA701A-5FEF-E71D-3085-CEC10ECE7B9C}"/>
              </a:ext>
            </a:extLst>
          </p:cNvPr>
          <p:cNvSpPr/>
          <p:nvPr/>
        </p:nvSpPr>
        <p:spPr>
          <a:xfrm>
            <a:off x="732734" y="1702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54">
            <a:extLst>
              <a:ext uri="{FF2B5EF4-FFF2-40B4-BE49-F238E27FC236}">
                <a16:creationId xmlns:a16="http://schemas.microsoft.com/office/drawing/2014/main" id="{A7C777F6-F43B-B7D6-2A65-9F066DD80EF7}"/>
              </a:ext>
            </a:extLst>
          </p:cNvPr>
          <p:cNvSpPr/>
          <p:nvPr/>
        </p:nvSpPr>
        <p:spPr>
          <a:xfrm>
            <a:off x="732734" y="33803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54">
            <a:extLst>
              <a:ext uri="{FF2B5EF4-FFF2-40B4-BE49-F238E27FC236}">
                <a16:creationId xmlns:a16="http://schemas.microsoft.com/office/drawing/2014/main" id="{F8152923-5DE6-F9D0-6721-7832F644E49F}"/>
              </a:ext>
            </a:extLst>
          </p:cNvPr>
          <p:cNvSpPr/>
          <p:nvPr/>
        </p:nvSpPr>
        <p:spPr>
          <a:xfrm>
            <a:off x="4959865" y="33803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9" name="Google Shape;3059;p54">
            <a:extLst>
              <a:ext uri="{FF2B5EF4-FFF2-40B4-BE49-F238E27FC236}">
                <a16:creationId xmlns:a16="http://schemas.microsoft.com/office/drawing/2014/main" id="{0CD85E3E-753F-D054-4246-88B73DD74BF4}"/>
              </a:ext>
            </a:extLst>
          </p:cNvPr>
          <p:cNvSpPr/>
          <p:nvPr/>
        </p:nvSpPr>
        <p:spPr>
          <a:xfrm>
            <a:off x="4959865" y="1702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54">
            <a:extLst>
              <a:ext uri="{FF2B5EF4-FFF2-40B4-BE49-F238E27FC236}">
                <a16:creationId xmlns:a16="http://schemas.microsoft.com/office/drawing/2014/main" id="{A93F6D81-DD61-E3DC-A057-C729C990B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Terminologies</a:t>
            </a:r>
            <a:endParaRPr dirty="0"/>
          </a:p>
        </p:txBody>
      </p:sp>
      <p:grpSp>
        <p:nvGrpSpPr>
          <p:cNvPr id="3061" name="Google Shape;3061;p54">
            <a:extLst>
              <a:ext uri="{FF2B5EF4-FFF2-40B4-BE49-F238E27FC236}">
                <a16:creationId xmlns:a16="http://schemas.microsoft.com/office/drawing/2014/main" id="{A167BDF6-BF72-A31E-BC8E-04FCA816B260}"/>
              </a:ext>
            </a:extLst>
          </p:cNvPr>
          <p:cNvGrpSpPr/>
          <p:nvPr/>
        </p:nvGrpSpPr>
        <p:grpSpPr>
          <a:xfrm>
            <a:off x="5133598" y="3554125"/>
            <a:ext cx="448057" cy="448057"/>
            <a:chOff x="-7885925" y="2763950"/>
            <a:chExt cx="446450" cy="446450"/>
          </a:xfrm>
        </p:grpSpPr>
        <p:sp>
          <p:nvSpPr>
            <p:cNvPr id="3062" name="Google Shape;3062;p54">
              <a:extLst>
                <a:ext uri="{FF2B5EF4-FFF2-40B4-BE49-F238E27FC236}">
                  <a16:creationId xmlns:a16="http://schemas.microsoft.com/office/drawing/2014/main" id="{3FA8420B-35D0-1A30-85C0-8818584C2778}"/>
                </a:ext>
              </a:extLst>
            </p:cNvPr>
            <p:cNvSpPr/>
            <p:nvPr/>
          </p:nvSpPr>
          <p:spPr>
            <a:xfrm>
              <a:off x="-7815750" y="3036725"/>
              <a:ext cx="64425" cy="64425"/>
            </a:xfrm>
            <a:custGeom>
              <a:avLst/>
              <a:gdLst/>
              <a:ahLst/>
              <a:cxnLst/>
              <a:rect l="l" t="t" r="r" b="b"/>
              <a:pathLst>
                <a:path w="2577" h="2577" extrusionOk="0">
                  <a:moveTo>
                    <a:pt x="724" y="0"/>
                  </a:moveTo>
                  <a:lnTo>
                    <a:pt x="0" y="724"/>
                  </a:lnTo>
                  <a:lnTo>
                    <a:pt x="550" y="1274"/>
                  </a:lnTo>
                  <a:lnTo>
                    <a:pt x="0" y="1853"/>
                  </a:lnTo>
                  <a:lnTo>
                    <a:pt x="724" y="2576"/>
                  </a:lnTo>
                  <a:lnTo>
                    <a:pt x="1274" y="2026"/>
                  </a:lnTo>
                  <a:lnTo>
                    <a:pt x="1853" y="2576"/>
                  </a:lnTo>
                  <a:lnTo>
                    <a:pt x="2576" y="1853"/>
                  </a:lnTo>
                  <a:lnTo>
                    <a:pt x="2026" y="1274"/>
                  </a:lnTo>
                  <a:lnTo>
                    <a:pt x="2576" y="724"/>
                  </a:lnTo>
                  <a:lnTo>
                    <a:pt x="1853" y="0"/>
                  </a:lnTo>
                  <a:lnTo>
                    <a:pt x="1274" y="55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4">
              <a:extLst>
                <a:ext uri="{FF2B5EF4-FFF2-40B4-BE49-F238E27FC236}">
                  <a16:creationId xmlns:a16="http://schemas.microsoft.com/office/drawing/2014/main" id="{BA6F5482-E518-C4C4-A1F2-0F87ECDE4D0D}"/>
                </a:ext>
              </a:extLst>
            </p:cNvPr>
            <p:cNvSpPr/>
            <p:nvPr/>
          </p:nvSpPr>
          <p:spPr>
            <a:xfrm>
              <a:off x="-7820100" y="3131500"/>
              <a:ext cx="78900" cy="26075"/>
            </a:xfrm>
            <a:custGeom>
              <a:avLst/>
              <a:gdLst/>
              <a:ahLst/>
              <a:cxnLst/>
              <a:rect l="l" t="t" r="r" b="b"/>
              <a:pathLst>
                <a:path w="3156" h="1043" extrusionOk="0">
                  <a:moveTo>
                    <a:pt x="1" y="1"/>
                  </a:moveTo>
                  <a:lnTo>
                    <a:pt x="1" y="1043"/>
                  </a:lnTo>
                  <a:lnTo>
                    <a:pt x="3156" y="1043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4">
              <a:extLst>
                <a:ext uri="{FF2B5EF4-FFF2-40B4-BE49-F238E27FC236}">
                  <a16:creationId xmlns:a16="http://schemas.microsoft.com/office/drawing/2014/main" id="{1F57DC6F-1206-E548-3097-E48303731928}"/>
                </a:ext>
              </a:extLst>
            </p:cNvPr>
            <p:cNvSpPr/>
            <p:nvPr/>
          </p:nvSpPr>
          <p:spPr>
            <a:xfrm>
              <a:off x="-7820100" y="3183600"/>
              <a:ext cx="78900" cy="26800"/>
            </a:xfrm>
            <a:custGeom>
              <a:avLst/>
              <a:gdLst/>
              <a:ahLst/>
              <a:cxnLst/>
              <a:rect l="l" t="t" r="r" b="b"/>
              <a:pathLst>
                <a:path w="3156" h="1072" extrusionOk="0">
                  <a:moveTo>
                    <a:pt x="1" y="1"/>
                  </a:moveTo>
                  <a:lnTo>
                    <a:pt x="1" y="1072"/>
                  </a:lnTo>
                  <a:lnTo>
                    <a:pt x="3156" y="10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4">
              <a:extLst>
                <a:ext uri="{FF2B5EF4-FFF2-40B4-BE49-F238E27FC236}">
                  <a16:creationId xmlns:a16="http://schemas.microsoft.com/office/drawing/2014/main" id="{371F3BF9-D899-A315-26B2-DBDCE052092F}"/>
                </a:ext>
              </a:extLst>
            </p:cNvPr>
            <p:cNvSpPr/>
            <p:nvPr/>
          </p:nvSpPr>
          <p:spPr>
            <a:xfrm>
              <a:off x="-7623275" y="2776975"/>
              <a:ext cx="131700" cy="117950"/>
            </a:xfrm>
            <a:custGeom>
              <a:avLst/>
              <a:gdLst/>
              <a:ahLst/>
              <a:cxnLst/>
              <a:rect l="l" t="t" r="r" b="b"/>
              <a:pathLst>
                <a:path w="5268" h="4718" extrusionOk="0">
                  <a:moveTo>
                    <a:pt x="1071" y="0"/>
                  </a:moveTo>
                  <a:lnTo>
                    <a:pt x="1071" y="1042"/>
                  </a:lnTo>
                  <a:lnTo>
                    <a:pt x="0" y="1042"/>
                  </a:lnTo>
                  <a:lnTo>
                    <a:pt x="0" y="2113"/>
                  </a:lnTo>
                  <a:lnTo>
                    <a:pt x="1071" y="2113"/>
                  </a:lnTo>
                  <a:lnTo>
                    <a:pt x="1071" y="4718"/>
                  </a:lnTo>
                  <a:lnTo>
                    <a:pt x="2113" y="4718"/>
                  </a:lnTo>
                  <a:lnTo>
                    <a:pt x="2113" y="2113"/>
                  </a:lnTo>
                  <a:lnTo>
                    <a:pt x="5268" y="2113"/>
                  </a:lnTo>
                  <a:lnTo>
                    <a:pt x="5268" y="1042"/>
                  </a:lnTo>
                  <a:lnTo>
                    <a:pt x="2113" y="1042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4">
              <a:extLst>
                <a:ext uri="{FF2B5EF4-FFF2-40B4-BE49-F238E27FC236}">
                  <a16:creationId xmlns:a16="http://schemas.microsoft.com/office/drawing/2014/main" id="{F43D1708-D971-FFE3-0C50-C4C5FBEE066B}"/>
                </a:ext>
              </a:extLst>
            </p:cNvPr>
            <p:cNvSpPr/>
            <p:nvPr/>
          </p:nvSpPr>
          <p:spPr>
            <a:xfrm>
              <a:off x="-7527050" y="2872475"/>
              <a:ext cx="70925" cy="75275"/>
            </a:xfrm>
            <a:custGeom>
              <a:avLst/>
              <a:gdLst/>
              <a:ahLst/>
              <a:cxnLst/>
              <a:rect l="l" t="t" r="r" b="b"/>
              <a:pathLst>
                <a:path w="2837" h="3011" extrusionOk="0">
                  <a:moveTo>
                    <a:pt x="724" y="1"/>
                  </a:moveTo>
                  <a:lnTo>
                    <a:pt x="1" y="753"/>
                  </a:lnTo>
                  <a:lnTo>
                    <a:pt x="898" y="1650"/>
                  </a:lnTo>
                  <a:lnTo>
                    <a:pt x="898" y="3011"/>
                  </a:lnTo>
                  <a:lnTo>
                    <a:pt x="1940" y="3011"/>
                  </a:lnTo>
                  <a:lnTo>
                    <a:pt x="1940" y="1650"/>
                  </a:lnTo>
                  <a:lnTo>
                    <a:pt x="2837" y="753"/>
                  </a:lnTo>
                  <a:lnTo>
                    <a:pt x="2084" y="1"/>
                  </a:lnTo>
                  <a:lnTo>
                    <a:pt x="1419" y="695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4">
              <a:extLst>
                <a:ext uri="{FF2B5EF4-FFF2-40B4-BE49-F238E27FC236}">
                  <a16:creationId xmlns:a16="http://schemas.microsoft.com/office/drawing/2014/main" id="{E98321C1-FF66-9DD9-2552-744C6866EAE9}"/>
                </a:ext>
              </a:extLst>
            </p:cNvPr>
            <p:cNvSpPr/>
            <p:nvPr/>
          </p:nvSpPr>
          <p:spPr>
            <a:xfrm>
              <a:off x="-7623275" y="2986800"/>
              <a:ext cx="131700" cy="143300"/>
            </a:xfrm>
            <a:custGeom>
              <a:avLst/>
              <a:gdLst/>
              <a:ahLst/>
              <a:cxnLst/>
              <a:rect l="l" t="t" r="r" b="b"/>
              <a:pathLst>
                <a:path w="5268" h="5732" extrusionOk="0">
                  <a:moveTo>
                    <a:pt x="3155" y="2113"/>
                  </a:moveTo>
                  <a:lnTo>
                    <a:pt x="3155" y="3155"/>
                  </a:lnTo>
                  <a:lnTo>
                    <a:pt x="2113" y="3155"/>
                  </a:lnTo>
                  <a:lnTo>
                    <a:pt x="2113" y="2113"/>
                  </a:lnTo>
                  <a:close/>
                  <a:moveTo>
                    <a:pt x="0" y="0"/>
                  </a:moveTo>
                  <a:cubicBezTo>
                    <a:pt x="0" y="1737"/>
                    <a:pt x="376" y="3329"/>
                    <a:pt x="1042" y="4515"/>
                  </a:cubicBezTo>
                  <a:cubicBezTo>
                    <a:pt x="1360" y="5123"/>
                    <a:pt x="1737" y="5528"/>
                    <a:pt x="2113" y="5731"/>
                  </a:cubicBezTo>
                  <a:lnTo>
                    <a:pt x="2113" y="4197"/>
                  </a:lnTo>
                  <a:lnTo>
                    <a:pt x="3155" y="4197"/>
                  </a:lnTo>
                  <a:lnTo>
                    <a:pt x="3155" y="5731"/>
                  </a:lnTo>
                  <a:cubicBezTo>
                    <a:pt x="3531" y="5528"/>
                    <a:pt x="3907" y="5123"/>
                    <a:pt x="4226" y="4515"/>
                  </a:cubicBezTo>
                  <a:cubicBezTo>
                    <a:pt x="4891" y="3329"/>
                    <a:pt x="5239" y="1824"/>
                    <a:pt x="5268" y="0"/>
                  </a:cubicBezTo>
                  <a:lnTo>
                    <a:pt x="3155" y="0"/>
                  </a:lnTo>
                  <a:lnTo>
                    <a:pt x="3155" y="1071"/>
                  </a:lnTo>
                  <a:lnTo>
                    <a:pt x="2113" y="1071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4">
              <a:extLst>
                <a:ext uri="{FF2B5EF4-FFF2-40B4-BE49-F238E27FC236}">
                  <a16:creationId xmlns:a16="http://schemas.microsoft.com/office/drawing/2014/main" id="{29FF5C00-4682-2821-7E9E-B02C8C5EB30E}"/>
                </a:ext>
              </a:extLst>
            </p:cNvPr>
            <p:cNvSpPr/>
            <p:nvPr/>
          </p:nvSpPr>
          <p:spPr>
            <a:xfrm>
              <a:off x="-7833125" y="2843525"/>
              <a:ext cx="131000" cy="143300"/>
            </a:xfrm>
            <a:custGeom>
              <a:avLst/>
              <a:gdLst/>
              <a:ahLst/>
              <a:cxnLst/>
              <a:rect l="l" t="t" r="r" b="b"/>
              <a:pathLst>
                <a:path w="5240" h="5732" extrusionOk="0">
                  <a:moveTo>
                    <a:pt x="3156" y="2606"/>
                  </a:moveTo>
                  <a:lnTo>
                    <a:pt x="3156" y="3648"/>
                  </a:lnTo>
                  <a:lnTo>
                    <a:pt x="2114" y="3648"/>
                  </a:lnTo>
                  <a:lnTo>
                    <a:pt x="2114" y="2606"/>
                  </a:lnTo>
                  <a:close/>
                  <a:moveTo>
                    <a:pt x="2114" y="1"/>
                  </a:moveTo>
                  <a:cubicBezTo>
                    <a:pt x="1737" y="232"/>
                    <a:pt x="1361" y="638"/>
                    <a:pt x="1043" y="1245"/>
                  </a:cubicBezTo>
                  <a:cubicBezTo>
                    <a:pt x="377" y="2403"/>
                    <a:pt x="30" y="3937"/>
                    <a:pt x="1" y="5731"/>
                  </a:cubicBezTo>
                  <a:lnTo>
                    <a:pt x="2114" y="5731"/>
                  </a:lnTo>
                  <a:lnTo>
                    <a:pt x="2114" y="4689"/>
                  </a:lnTo>
                  <a:lnTo>
                    <a:pt x="3156" y="4689"/>
                  </a:lnTo>
                  <a:lnTo>
                    <a:pt x="3156" y="5731"/>
                  </a:lnTo>
                  <a:lnTo>
                    <a:pt x="5239" y="5731"/>
                  </a:lnTo>
                  <a:cubicBezTo>
                    <a:pt x="5239" y="4024"/>
                    <a:pt x="4892" y="2403"/>
                    <a:pt x="4226" y="1245"/>
                  </a:cubicBezTo>
                  <a:cubicBezTo>
                    <a:pt x="3908" y="638"/>
                    <a:pt x="3532" y="232"/>
                    <a:pt x="3156" y="1"/>
                  </a:cubicBezTo>
                  <a:lnTo>
                    <a:pt x="3156" y="1535"/>
                  </a:lnTo>
                  <a:lnTo>
                    <a:pt x="2114" y="1535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4">
              <a:extLst>
                <a:ext uri="{FF2B5EF4-FFF2-40B4-BE49-F238E27FC236}">
                  <a16:creationId xmlns:a16="http://schemas.microsoft.com/office/drawing/2014/main" id="{FA4AECB2-4E6C-06FD-96B6-3B96E4B03E30}"/>
                </a:ext>
              </a:extLst>
            </p:cNvPr>
            <p:cNvSpPr/>
            <p:nvPr/>
          </p:nvSpPr>
          <p:spPr>
            <a:xfrm>
              <a:off x="-7885925" y="2763950"/>
              <a:ext cx="446450" cy="446450"/>
            </a:xfrm>
            <a:custGeom>
              <a:avLst/>
              <a:gdLst/>
              <a:ahLst/>
              <a:cxnLst/>
              <a:rect l="l" t="t" r="r" b="b"/>
              <a:pathLst>
                <a:path w="17858" h="17858" extrusionOk="0">
                  <a:moveTo>
                    <a:pt x="8422" y="0"/>
                  </a:moveTo>
                  <a:lnTo>
                    <a:pt x="8422" y="3849"/>
                  </a:lnTo>
                  <a:cubicBezTo>
                    <a:pt x="7670" y="2316"/>
                    <a:pt x="6425" y="926"/>
                    <a:pt x="4747" y="926"/>
                  </a:cubicBezTo>
                  <a:cubicBezTo>
                    <a:pt x="3415" y="926"/>
                    <a:pt x="2200" y="1795"/>
                    <a:pt x="1302" y="3386"/>
                  </a:cubicBezTo>
                  <a:cubicBezTo>
                    <a:pt x="145" y="5470"/>
                    <a:pt x="29" y="7872"/>
                    <a:pt x="0" y="8914"/>
                  </a:cubicBezTo>
                  <a:lnTo>
                    <a:pt x="1071" y="8914"/>
                  </a:lnTo>
                  <a:cubicBezTo>
                    <a:pt x="1071" y="7930"/>
                    <a:pt x="1187" y="5760"/>
                    <a:pt x="2229" y="3907"/>
                  </a:cubicBezTo>
                  <a:cubicBezTo>
                    <a:pt x="2938" y="2619"/>
                    <a:pt x="3835" y="1975"/>
                    <a:pt x="4732" y="1975"/>
                  </a:cubicBezTo>
                  <a:cubicBezTo>
                    <a:pt x="5629" y="1975"/>
                    <a:pt x="6527" y="2619"/>
                    <a:pt x="7236" y="3907"/>
                  </a:cubicBezTo>
                  <a:cubicBezTo>
                    <a:pt x="7988" y="5239"/>
                    <a:pt x="8422" y="7004"/>
                    <a:pt x="8422" y="8914"/>
                  </a:cubicBezTo>
                  <a:lnTo>
                    <a:pt x="8422" y="17858"/>
                  </a:lnTo>
                  <a:lnTo>
                    <a:pt x="9464" y="17858"/>
                  </a:lnTo>
                  <a:lnTo>
                    <a:pt x="9464" y="13979"/>
                  </a:lnTo>
                  <a:cubicBezTo>
                    <a:pt x="10188" y="15513"/>
                    <a:pt x="11432" y="16903"/>
                    <a:pt x="13140" y="16903"/>
                  </a:cubicBezTo>
                  <a:cubicBezTo>
                    <a:pt x="14471" y="16903"/>
                    <a:pt x="15687" y="16034"/>
                    <a:pt x="16555" y="14471"/>
                  </a:cubicBezTo>
                  <a:cubicBezTo>
                    <a:pt x="17742" y="12359"/>
                    <a:pt x="17858" y="9956"/>
                    <a:pt x="17858" y="8914"/>
                  </a:cubicBezTo>
                  <a:lnTo>
                    <a:pt x="16816" y="8914"/>
                  </a:lnTo>
                  <a:cubicBezTo>
                    <a:pt x="16816" y="9898"/>
                    <a:pt x="16700" y="12069"/>
                    <a:pt x="15658" y="13950"/>
                  </a:cubicBezTo>
                  <a:cubicBezTo>
                    <a:pt x="14934" y="15224"/>
                    <a:pt x="14037" y="15861"/>
                    <a:pt x="13140" y="15861"/>
                  </a:cubicBezTo>
                  <a:cubicBezTo>
                    <a:pt x="12243" y="15861"/>
                    <a:pt x="11346" y="15224"/>
                    <a:pt x="10622" y="13950"/>
                  </a:cubicBezTo>
                  <a:cubicBezTo>
                    <a:pt x="9869" y="12619"/>
                    <a:pt x="9464" y="10825"/>
                    <a:pt x="9464" y="8914"/>
                  </a:cubicBezTo>
                  <a:lnTo>
                    <a:pt x="9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1" name="Google Shape;3081;p54">
            <a:extLst>
              <a:ext uri="{FF2B5EF4-FFF2-40B4-BE49-F238E27FC236}">
                <a16:creationId xmlns:a16="http://schemas.microsoft.com/office/drawing/2014/main" id="{0B78EC92-E4DE-19F0-7AF0-72BABE2A6D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5232" y="1952242"/>
            <a:ext cx="2685143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combines both visual recognition and language generation to perform tasks</a:t>
            </a:r>
          </a:p>
        </p:txBody>
      </p:sp>
      <p:sp>
        <p:nvSpPr>
          <p:cNvPr id="3082" name="Google Shape;3082;p54">
            <a:extLst>
              <a:ext uri="{FF2B5EF4-FFF2-40B4-BE49-F238E27FC236}">
                <a16:creationId xmlns:a16="http://schemas.microsoft.com/office/drawing/2014/main" id="{87348F70-24CF-FB56-AA9F-48F889DF98E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28257" y="1235908"/>
            <a:ext cx="3528374" cy="71639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sz="2000" dirty="0"/>
              <a:t>Vision Language Models </a:t>
            </a:r>
          </a:p>
          <a:p>
            <a:pPr marL="0" indent="0"/>
            <a:r>
              <a:rPr lang="en-US" sz="2000" dirty="0"/>
              <a:t>(VLM) </a:t>
            </a:r>
          </a:p>
        </p:txBody>
      </p:sp>
      <p:sp>
        <p:nvSpPr>
          <p:cNvPr id="3083" name="Google Shape;3083;p54">
            <a:extLst>
              <a:ext uri="{FF2B5EF4-FFF2-40B4-BE49-F238E27FC236}">
                <a16:creationId xmlns:a16="http://schemas.microsoft.com/office/drawing/2014/main" id="{57CBC3DF-2773-E70F-FFBB-A0A402A68D7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56766" y="3629642"/>
            <a:ext cx="3039503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A</a:t>
            </a:r>
            <a:r>
              <a:rPr lang="en-US" dirty="0"/>
              <a:t>  training technique where some layers of the model are kept unchanged (frozen) while others are updated (unfrozen) to speed up training or prevent overfitting</a:t>
            </a:r>
            <a:endParaRPr dirty="0"/>
          </a:p>
        </p:txBody>
      </p:sp>
      <p:sp>
        <p:nvSpPr>
          <p:cNvPr id="3084" name="Google Shape;3084;p54">
            <a:extLst>
              <a:ext uri="{FF2B5EF4-FFF2-40B4-BE49-F238E27FC236}">
                <a16:creationId xmlns:a16="http://schemas.microsoft.com/office/drawing/2014/main" id="{21F28568-4FA4-0D0D-2864-C01AFDD115A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05232" y="3248400"/>
            <a:ext cx="3155484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Freeze/Unfreeze Model</a:t>
            </a:r>
            <a:endParaRPr dirty="0"/>
          </a:p>
        </p:txBody>
      </p:sp>
      <p:sp>
        <p:nvSpPr>
          <p:cNvPr id="3085" name="Google Shape;3085;p54">
            <a:extLst>
              <a:ext uri="{FF2B5EF4-FFF2-40B4-BE49-F238E27FC236}">
                <a16:creationId xmlns:a16="http://schemas.microsoft.com/office/drawing/2014/main" id="{CAFD65B3-CC2E-3059-AC52-76F72513D7F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802382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A technique which is applied on layers of the language model to enable efficient fine tuning with fewer number of trainable parameters </a:t>
            </a:r>
          </a:p>
        </p:txBody>
      </p:sp>
      <p:sp>
        <p:nvSpPr>
          <p:cNvPr id="3086" name="Google Shape;3086;p54">
            <a:extLst>
              <a:ext uri="{FF2B5EF4-FFF2-40B4-BE49-F238E27FC236}">
                <a16:creationId xmlns:a16="http://schemas.microsoft.com/office/drawing/2014/main" id="{15BAB000-3420-F4A4-ED13-65FDA47EBAA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911850" y="1238763"/>
            <a:ext cx="3085846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Low-Rank Adaptation (LORA) </a:t>
            </a:r>
          </a:p>
        </p:txBody>
      </p:sp>
      <p:sp>
        <p:nvSpPr>
          <p:cNvPr id="3087" name="Google Shape;3087;p54">
            <a:extLst>
              <a:ext uri="{FF2B5EF4-FFF2-40B4-BE49-F238E27FC236}">
                <a16:creationId xmlns:a16="http://schemas.microsoft.com/office/drawing/2014/main" id="{DF5003E4-1A11-CDED-1763-CF735F1BD3D4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911850" y="3629642"/>
            <a:ext cx="2710942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The process of converting input text into smaller units (tokens), such as words/</a:t>
            </a:r>
            <a:r>
              <a:rPr lang="en-US" dirty="0" err="1"/>
              <a:t>subwords</a:t>
            </a:r>
            <a:r>
              <a:rPr lang="en-US" dirty="0"/>
              <a:t>, which can be processed by the model.</a:t>
            </a:r>
          </a:p>
          <a:p>
            <a:pPr marL="0" indent="0"/>
            <a:endParaRPr dirty="0"/>
          </a:p>
        </p:txBody>
      </p:sp>
      <p:sp>
        <p:nvSpPr>
          <p:cNvPr id="3088" name="Google Shape;3088;p54">
            <a:extLst>
              <a:ext uri="{FF2B5EF4-FFF2-40B4-BE49-F238E27FC236}">
                <a16:creationId xmlns:a16="http://schemas.microsoft.com/office/drawing/2014/main" id="{9EDFA94A-6DA5-E864-1D0A-FB3DC7F3F5D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911850" y="32484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Tokenization </a:t>
            </a:r>
            <a:endParaRPr dirty="0"/>
          </a:p>
        </p:txBody>
      </p:sp>
      <p:grpSp>
        <p:nvGrpSpPr>
          <p:cNvPr id="3" name="Google Shape;3016;p52">
            <a:extLst>
              <a:ext uri="{FF2B5EF4-FFF2-40B4-BE49-F238E27FC236}">
                <a16:creationId xmlns:a16="http://schemas.microsoft.com/office/drawing/2014/main" id="{FBB30E3D-440B-64D4-E796-F9C11627E0A9}"/>
              </a:ext>
            </a:extLst>
          </p:cNvPr>
          <p:cNvGrpSpPr/>
          <p:nvPr/>
        </p:nvGrpSpPr>
        <p:grpSpPr>
          <a:xfrm>
            <a:off x="892728" y="3559163"/>
            <a:ext cx="448625" cy="446450"/>
            <a:chOff x="-5406925" y="1491925"/>
            <a:chExt cx="448625" cy="446450"/>
          </a:xfrm>
        </p:grpSpPr>
        <p:sp>
          <p:nvSpPr>
            <p:cNvPr id="4" name="Google Shape;3017;p52">
              <a:extLst>
                <a:ext uri="{FF2B5EF4-FFF2-40B4-BE49-F238E27FC236}">
                  <a16:creationId xmlns:a16="http://schemas.microsoft.com/office/drawing/2014/main" id="{DEF61984-63CD-CAD9-6389-C339FF36AC2B}"/>
                </a:ext>
              </a:extLst>
            </p:cNvPr>
            <p:cNvSpPr/>
            <p:nvPr/>
          </p:nvSpPr>
          <p:spPr>
            <a:xfrm>
              <a:off x="-5184075" y="1491925"/>
              <a:ext cx="81800" cy="93350"/>
            </a:xfrm>
            <a:custGeom>
              <a:avLst/>
              <a:gdLst/>
              <a:ahLst/>
              <a:cxnLst/>
              <a:rect l="l" t="t" r="r" b="b"/>
              <a:pathLst>
                <a:path w="3272" h="3734" extrusionOk="0">
                  <a:moveTo>
                    <a:pt x="1" y="0"/>
                  </a:moveTo>
                  <a:lnTo>
                    <a:pt x="1" y="3734"/>
                  </a:lnTo>
                  <a:lnTo>
                    <a:pt x="3271" y="463"/>
                  </a:lnTo>
                  <a:cubicBezTo>
                    <a:pt x="2038" y="38"/>
                    <a:pt x="1024" y="3"/>
                    <a:pt x="446" y="3"/>
                  </a:cubicBezTo>
                  <a:cubicBezTo>
                    <a:pt x="333" y="3"/>
                    <a:pt x="236" y="5"/>
                    <a:pt x="158" y="5"/>
                  </a:cubicBezTo>
                  <a:cubicBezTo>
                    <a:pt x="92" y="5"/>
                    <a:pt x="39" y="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18;p52">
              <a:extLst>
                <a:ext uri="{FF2B5EF4-FFF2-40B4-BE49-F238E27FC236}">
                  <a16:creationId xmlns:a16="http://schemas.microsoft.com/office/drawing/2014/main" id="{9D0ADCD1-50F3-B284-7818-026356955E52}"/>
                </a:ext>
              </a:extLst>
            </p:cNvPr>
            <p:cNvSpPr/>
            <p:nvPr/>
          </p:nvSpPr>
          <p:spPr>
            <a:xfrm>
              <a:off x="-5054550" y="1633000"/>
              <a:ext cx="96250" cy="81800"/>
            </a:xfrm>
            <a:custGeom>
              <a:avLst/>
              <a:gdLst/>
              <a:ahLst/>
              <a:cxnLst/>
              <a:rect l="l" t="t" r="r" b="b"/>
              <a:pathLst>
                <a:path w="3850" h="3272" extrusionOk="0">
                  <a:moveTo>
                    <a:pt x="3271" y="1"/>
                  </a:moveTo>
                  <a:lnTo>
                    <a:pt x="0" y="3271"/>
                  </a:lnTo>
                  <a:lnTo>
                    <a:pt x="3734" y="3271"/>
                  </a:lnTo>
                  <a:cubicBezTo>
                    <a:pt x="3734" y="2982"/>
                    <a:pt x="3850" y="1680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19;p52">
              <a:extLst>
                <a:ext uri="{FF2B5EF4-FFF2-40B4-BE49-F238E27FC236}">
                  <a16:creationId xmlns:a16="http://schemas.microsoft.com/office/drawing/2014/main" id="{2EB16795-2C07-154C-AEBE-83E78CCFECBF}"/>
                </a:ext>
              </a:extLst>
            </p:cNvPr>
            <p:cNvSpPr/>
            <p:nvPr/>
          </p:nvSpPr>
          <p:spPr>
            <a:xfrm>
              <a:off x="-5184075" y="1544725"/>
              <a:ext cx="170800" cy="170075"/>
            </a:xfrm>
            <a:custGeom>
              <a:avLst/>
              <a:gdLst/>
              <a:ahLst/>
              <a:cxnLst/>
              <a:rect l="l" t="t" r="r" b="b"/>
              <a:pathLst>
                <a:path w="6832" h="6803" extrusionOk="0">
                  <a:moveTo>
                    <a:pt x="6079" y="1"/>
                  </a:moveTo>
                  <a:lnTo>
                    <a:pt x="1" y="6079"/>
                  </a:lnTo>
                  <a:lnTo>
                    <a:pt x="1" y="6802"/>
                  </a:lnTo>
                  <a:lnTo>
                    <a:pt x="753" y="6802"/>
                  </a:lnTo>
                  <a:lnTo>
                    <a:pt x="6831" y="725"/>
                  </a:lnTo>
                  <a:cubicBezTo>
                    <a:pt x="6600" y="464"/>
                    <a:pt x="6339" y="232"/>
                    <a:pt x="6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20;p52">
              <a:extLst>
                <a:ext uri="{FF2B5EF4-FFF2-40B4-BE49-F238E27FC236}">
                  <a16:creationId xmlns:a16="http://schemas.microsoft.com/office/drawing/2014/main" id="{4361B33B-5AEB-935E-0786-3751ECEE64D6}"/>
                </a:ext>
              </a:extLst>
            </p:cNvPr>
            <p:cNvSpPr/>
            <p:nvPr/>
          </p:nvSpPr>
          <p:spPr>
            <a:xfrm>
              <a:off x="-5128350" y="1583800"/>
              <a:ext cx="144725" cy="131000"/>
            </a:xfrm>
            <a:custGeom>
              <a:avLst/>
              <a:gdLst/>
              <a:ahLst/>
              <a:cxnLst/>
              <a:rect l="l" t="t" r="r" b="b"/>
              <a:pathLst>
                <a:path w="5789" h="5240" extrusionOk="0">
                  <a:moveTo>
                    <a:pt x="5239" y="1"/>
                  </a:moveTo>
                  <a:lnTo>
                    <a:pt x="0" y="5239"/>
                  </a:lnTo>
                  <a:lnTo>
                    <a:pt x="1476" y="5239"/>
                  </a:lnTo>
                  <a:lnTo>
                    <a:pt x="5789" y="927"/>
                  </a:lnTo>
                  <a:cubicBezTo>
                    <a:pt x="5644" y="609"/>
                    <a:pt x="5441" y="290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21;p52">
              <a:extLst>
                <a:ext uri="{FF2B5EF4-FFF2-40B4-BE49-F238E27FC236}">
                  <a16:creationId xmlns:a16="http://schemas.microsoft.com/office/drawing/2014/main" id="{27A48190-E5B5-3587-5E09-7D2253FA5AFF}"/>
                </a:ext>
              </a:extLst>
            </p:cNvPr>
            <p:cNvSpPr/>
            <p:nvPr/>
          </p:nvSpPr>
          <p:spPr>
            <a:xfrm>
              <a:off x="-5184075" y="1514350"/>
              <a:ext cx="131000" cy="144725"/>
            </a:xfrm>
            <a:custGeom>
              <a:avLst/>
              <a:gdLst/>
              <a:ahLst/>
              <a:cxnLst/>
              <a:rect l="l" t="t" r="r" b="b"/>
              <a:pathLst>
                <a:path w="5240" h="5789" extrusionOk="0">
                  <a:moveTo>
                    <a:pt x="4313" y="0"/>
                  </a:moveTo>
                  <a:lnTo>
                    <a:pt x="1" y="4313"/>
                  </a:lnTo>
                  <a:lnTo>
                    <a:pt x="1" y="5789"/>
                  </a:lnTo>
                  <a:lnTo>
                    <a:pt x="5239" y="550"/>
                  </a:lnTo>
                  <a:cubicBezTo>
                    <a:pt x="4950" y="348"/>
                    <a:pt x="4631" y="174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22;p52">
              <a:extLst>
                <a:ext uri="{FF2B5EF4-FFF2-40B4-BE49-F238E27FC236}">
                  <a16:creationId xmlns:a16="http://schemas.microsoft.com/office/drawing/2014/main" id="{72441D7A-49D3-F36A-5D45-F329CE6B6453}"/>
                </a:ext>
              </a:extLst>
            </p:cNvPr>
            <p:cNvSpPr/>
            <p:nvPr/>
          </p:nvSpPr>
          <p:spPr>
            <a:xfrm>
              <a:off x="-5406925" y="1517975"/>
              <a:ext cx="196825" cy="348775"/>
            </a:xfrm>
            <a:custGeom>
              <a:avLst/>
              <a:gdLst/>
              <a:ahLst/>
              <a:cxnLst/>
              <a:rect l="l" t="t" r="r" b="b"/>
              <a:pathLst>
                <a:path w="7873" h="13951" extrusionOk="0">
                  <a:moveTo>
                    <a:pt x="7873" y="0"/>
                  </a:moveTo>
                  <a:lnTo>
                    <a:pt x="7265" y="87"/>
                  </a:lnTo>
                  <a:cubicBezTo>
                    <a:pt x="3155" y="637"/>
                    <a:pt x="0" y="4168"/>
                    <a:pt x="0" y="8393"/>
                  </a:cubicBezTo>
                  <a:cubicBezTo>
                    <a:pt x="0" y="10535"/>
                    <a:pt x="782" y="12474"/>
                    <a:pt x="2084" y="13950"/>
                  </a:cubicBezTo>
                  <a:lnTo>
                    <a:pt x="7873" y="8191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23;p52">
              <a:extLst>
                <a:ext uri="{FF2B5EF4-FFF2-40B4-BE49-F238E27FC236}">
                  <a16:creationId xmlns:a16="http://schemas.microsoft.com/office/drawing/2014/main" id="{BC300349-94AD-A6BC-62A3-B29701EAE907}"/>
                </a:ext>
              </a:extLst>
            </p:cNvPr>
            <p:cNvSpPr/>
            <p:nvPr/>
          </p:nvSpPr>
          <p:spPr>
            <a:xfrm>
              <a:off x="-5336025" y="1741550"/>
              <a:ext cx="348800" cy="196825"/>
            </a:xfrm>
            <a:custGeom>
              <a:avLst/>
              <a:gdLst/>
              <a:ahLst/>
              <a:cxnLst/>
              <a:rect l="l" t="t" r="r" b="b"/>
              <a:pathLst>
                <a:path w="13952" h="7873" extrusionOk="0">
                  <a:moveTo>
                    <a:pt x="5760" y="0"/>
                  </a:moveTo>
                  <a:lnTo>
                    <a:pt x="1" y="5760"/>
                  </a:lnTo>
                  <a:cubicBezTo>
                    <a:pt x="1477" y="7062"/>
                    <a:pt x="3416" y="7873"/>
                    <a:pt x="5558" y="7873"/>
                  </a:cubicBezTo>
                  <a:cubicBezTo>
                    <a:pt x="9812" y="7873"/>
                    <a:pt x="13343" y="4689"/>
                    <a:pt x="13864" y="579"/>
                  </a:cubicBezTo>
                  <a:lnTo>
                    <a:pt x="13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3785;p75">
            <a:extLst>
              <a:ext uri="{FF2B5EF4-FFF2-40B4-BE49-F238E27FC236}">
                <a16:creationId xmlns:a16="http://schemas.microsoft.com/office/drawing/2014/main" id="{E9AAE6E8-E25B-F993-B255-216E4F26F7DC}"/>
              </a:ext>
            </a:extLst>
          </p:cNvPr>
          <p:cNvGrpSpPr/>
          <p:nvPr/>
        </p:nvGrpSpPr>
        <p:grpSpPr>
          <a:xfrm>
            <a:off x="5186588" y="1899802"/>
            <a:ext cx="398520" cy="398562"/>
            <a:chOff x="-7380050" y="3358700"/>
            <a:chExt cx="446450" cy="445725"/>
          </a:xfrm>
        </p:grpSpPr>
        <p:sp>
          <p:nvSpPr>
            <p:cNvPr id="17" name="Google Shape;3786;p75">
              <a:extLst>
                <a:ext uri="{FF2B5EF4-FFF2-40B4-BE49-F238E27FC236}">
                  <a16:creationId xmlns:a16="http://schemas.microsoft.com/office/drawing/2014/main" id="{F9CF0D4E-DAE6-FADE-D15B-4BBB45A0760B}"/>
                </a:ext>
              </a:extLst>
            </p:cNvPr>
            <p:cNvSpPr/>
            <p:nvPr/>
          </p:nvSpPr>
          <p:spPr>
            <a:xfrm>
              <a:off x="-7248375" y="3491100"/>
              <a:ext cx="112175" cy="163550"/>
            </a:xfrm>
            <a:custGeom>
              <a:avLst/>
              <a:gdLst/>
              <a:ahLst/>
              <a:cxnLst/>
              <a:rect l="l" t="t" r="r" b="b"/>
              <a:pathLst>
                <a:path w="4487" h="6542" extrusionOk="0">
                  <a:moveTo>
                    <a:pt x="1" y="1"/>
                  </a:moveTo>
                  <a:lnTo>
                    <a:pt x="1" y="6542"/>
                  </a:lnTo>
                  <a:lnTo>
                    <a:pt x="4487" y="2056"/>
                  </a:lnTo>
                  <a:cubicBezTo>
                    <a:pt x="3213" y="927"/>
                    <a:pt x="1679" y="23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87;p75">
              <a:extLst>
                <a:ext uri="{FF2B5EF4-FFF2-40B4-BE49-F238E27FC236}">
                  <a16:creationId xmlns:a16="http://schemas.microsoft.com/office/drawing/2014/main" id="{B290BBA7-90C8-B579-C4BE-33D6321D099F}"/>
                </a:ext>
              </a:extLst>
            </p:cNvPr>
            <p:cNvSpPr/>
            <p:nvPr/>
          </p:nvSpPr>
          <p:spPr>
            <a:xfrm>
              <a:off x="-7230275" y="3560575"/>
              <a:ext cx="163550" cy="112900"/>
            </a:xfrm>
            <a:custGeom>
              <a:avLst/>
              <a:gdLst/>
              <a:ahLst/>
              <a:cxnLst/>
              <a:rect l="l" t="t" r="r" b="b"/>
              <a:pathLst>
                <a:path w="6542" h="4516" extrusionOk="0">
                  <a:moveTo>
                    <a:pt x="4515" y="0"/>
                  </a:moveTo>
                  <a:lnTo>
                    <a:pt x="0" y="4515"/>
                  </a:lnTo>
                  <a:lnTo>
                    <a:pt x="6541" y="4515"/>
                  </a:lnTo>
                  <a:cubicBezTo>
                    <a:pt x="6339" y="2837"/>
                    <a:pt x="5644" y="1274"/>
                    <a:pt x="4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88;p75">
              <a:extLst>
                <a:ext uri="{FF2B5EF4-FFF2-40B4-BE49-F238E27FC236}">
                  <a16:creationId xmlns:a16="http://schemas.microsoft.com/office/drawing/2014/main" id="{C6DA6564-272D-9C36-3229-0A3317811146}"/>
                </a:ext>
              </a:extLst>
            </p:cNvPr>
            <p:cNvSpPr/>
            <p:nvPr/>
          </p:nvSpPr>
          <p:spPr>
            <a:xfrm>
              <a:off x="-7194825" y="3359425"/>
              <a:ext cx="261225" cy="261225"/>
            </a:xfrm>
            <a:custGeom>
              <a:avLst/>
              <a:gdLst/>
              <a:ahLst/>
              <a:cxnLst/>
              <a:rect l="l" t="t" r="r" b="b"/>
              <a:pathLst>
                <a:path w="10449" h="10449" extrusionOk="0">
                  <a:moveTo>
                    <a:pt x="1737" y="0"/>
                  </a:moveTo>
                  <a:lnTo>
                    <a:pt x="1" y="1737"/>
                  </a:lnTo>
                  <a:lnTo>
                    <a:pt x="1737" y="3705"/>
                  </a:lnTo>
                  <a:lnTo>
                    <a:pt x="2519" y="3010"/>
                  </a:lnTo>
                  <a:lnTo>
                    <a:pt x="1998" y="2403"/>
                  </a:lnTo>
                  <a:lnTo>
                    <a:pt x="1998" y="2403"/>
                  </a:lnTo>
                  <a:cubicBezTo>
                    <a:pt x="3329" y="2634"/>
                    <a:pt x="4574" y="3242"/>
                    <a:pt x="5558" y="4110"/>
                  </a:cubicBezTo>
                  <a:lnTo>
                    <a:pt x="2345" y="7294"/>
                  </a:lnTo>
                  <a:cubicBezTo>
                    <a:pt x="2605" y="7554"/>
                    <a:pt x="2866" y="7786"/>
                    <a:pt x="3097" y="8046"/>
                  </a:cubicBezTo>
                  <a:lnTo>
                    <a:pt x="6310" y="4834"/>
                  </a:lnTo>
                  <a:cubicBezTo>
                    <a:pt x="7178" y="5847"/>
                    <a:pt x="7815" y="7091"/>
                    <a:pt x="8047" y="8452"/>
                  </a:cubicBezTo>
                  <a:lnTo>
                    <a:pt x="7439" y="7931"/>
                  </a:lnTo>
                  <a:lnTo>
                    <a:pt x="6744" y="8712"/>
                  </a:lnTo>
                  <a:lnTo>
                    <a:pt x="8683" y="10449"/>
                  </a:lnTo>
                  <a:lnTo>
                    <a:pt x="10449" y="8683"/>
                  </a:lnTo>
                  <a:lnTo>
                    <a:pt x="9696" y="7960"/>
                  </a:lnTo>
                  <a:lnTo>
                    <a:pt x="9117" y="8538"/>
                  </a:lnTo>
                  <a:cubicBezTo>
                    <a:pt x="8886" y="6889"/>
                    <a:pt x="8162" y="5355"/>
                    <a:pt x="7063" y="4110"/>
                  </a:cubicBezTo>
                  <a:lnTo>
                    <a:pt x="9233" y="1911"/>
                  </a:lnTo>
                  <a:lnTo>
                    <a:pt x="8510" y="1158"/>
                  </a:lnTo>
                  <a:lnTo>
                    <a:pt x="6310" y="3358"/>
                  </a:lnTo>
                  <a:cubicBezTo>
                    <a:pt x="5066" y="2258"/>
                    <a:pt x="3532" y="1563"/>
                    <a:pt x="1911" y="1332"/>
                  </a:cubicBezTo>
                  <a:lnTo>
                    <a:pt x="2490" y="72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89;p75">
              <a:extLst>
                <a:ext uri="{FF2B5EF4-FFF2-40B4-BE49-F238E27FC236}">
                  <a16:creationId xmlns:a16="http://schemas.microsoft.com/office/drawing/2014/main" id="{C1633D28-E564-F571-DE40-4BCDFFEA56D7}"/>
                </a:ext>
              </a:extLst>
            </p:cNvPr>
            <p:cNvSpPr/>
            <p:nvPr/>
          </p:nvSpPr>
          <p:spPr>
            <a:xfrm>
              <a:off x="-7380050" y="3358700"/>
              <a:ext cx="446450" cy="445725"/>
            </a:xfrm>
            <a:custGeom>
              <a:avLst/>
              <a:gdLst/>
              <a:ahLst/>
              <a:cxnLst/>
              <a:rect l="l" t="t" r="r" b="b"/>
              <a:pathLst>
                <a:path w="17858" h="17829" extrusionOk="0">
                  <a:moveTo>
                    <a:pt x="0" y="0"/>
                  </a:moveTo>
                  <a:lnTo>
                    <a:pt x="0" y="2605"/>
                  </a:lnTo>
                  <a:lnTo>
                    <a:pt x="2634" y="2605"/>
                  </a:lnTo>
                  <a:lnTo>
                    <a:pt x="2634" y="3676"/>
                  </a:lnTo>
                  <a:lnTo>
                    <a:pt x="0" y="3676"/>
                  </a:lnTo>
                  <a:lnTo>
                    <a:pt x="0" y="4718"/>
                  </a:lnTo>
                  <a:lnTo>
                    <a:pt x="2113" y="4718"/>
                  </a:lnTo>
                  <a:lnTo>
                    <a:pt x="2113" y="5760"/>
                  </a:lnTo>
                  <a:lnTo>
                    <a:pt x="0" y="5760"/>
                  </a:lnTo>
                  <a:lnTo>
                    <a:pt x="0" y="6802"/>
                  </a:lnTo>
                  <a:lnTo>
                    <a:pt x="2634" y="6802"/>
                  </a:lnTo>
                  <a:lnTo>
                    <a:pt x="2634" y="7873"/>
                  </a:lnTo>
                  <a:lnTo>
                    <a:pt x="0" y="7873"/>
                  </a:lnTo>
                  <a:lnTo>
                    <a:pt x="0" y="8915"/>
                  </a:lnTo>
                  <a:lnTo>
                    <a:pt x="2113" y="8915"/>
                  </a:lnTo>
                  <a:lnTo>
                    <a:pt x="2113" y="9957"/>
                  </a:lnTo>
                  <a:lnTo>
                    <a:pt x="0" y="9957"/>
                  </a:lnTo>
                  <a:lnTo>
                    <a:pt x="0" y="10999"/>
                  </a:lnTo>
                  <a:lnTo>
                    <a:pt x="2634" y="10999"/>
                  </a:lnTo>
                  <a:lnTo>
                    <a:pt x="2634" y="12069"/>
                  </a:lnTo>
                  <a:lnTo>
                    <a:pt x="0" y="12069"/>
                  </a:lnTo>
                  <a:lnTo>
                    <a:pt x="0" y="13111"/>
                  </a:lnTo>
                  <a:lnTo>
                    <a:pt x="2113" y="13111"/>
                  </a:lnTo>
                  <a:lnTo>
                    <a:pt x="2113" y="14153"/>
                  </a:lnTo>
                  <a:lnTo>
                    <a:pt x="0" y="14153"/>
                  </a:lnTo>
                  <a:lnTo>
                    <a:pt x="0" y="17829"/>
                  </a:lnTo>
                  <a:lnTo>
                    <a:pt x="3676" y="17829"/>
                  </a:lnTo>
                  <a:lnTo>
                    <a:pt x="3676" y="15716"/>
                  </a:lnTo>
                  <a:lnTo>
                    <a:pt x="4747" y="15716"/>
                  </a:lnTo>
                  <a:lnTo>
                    <a:pt x="4747" y="17829"/>
                  </a:lnTo>
                  <a:lnTo>
                    <a:pt x="5789" y="17829"/>
                  </a:lnTo>
                  <a:lnTo>
                    <a:pt x="5789" y="15195"/>
                  </a:lnTo>
                  <a:lnTo>
                    <a:pt x="6831" y="15195"/>
                  </a:lnTo>
                  <a:lnTo>
                    <a:pt x="6831" y="17829"/>
                  </a:lnTo>
                  <a:lnTo>
                    <a:pt x="7873" y="17829"/>
                  </a:lnTo>
                  <a:lnTo>
                    <a:pt x="7873" y="15716"/>
                  </a:lnTo>
                  <a:lnTo>
                    <a:pt x="8944" y="15716"/>
                  </a:lnTo>
                  <a:lnTo>
                    <a:pt x="8944" y="17829"/>
                  </a:lnTo>
                  <a:lnTo>
                    <a:pt x="9985" y="17829"/>
                  </a:lnTo>
                  <a:lnTo>
                    <a:pt x="9985" y="15195"/>
                  </a:lnTo>
                  <a:lnTo>
                    <a:pt x="11027" y="15195"/>
                  </a:lnTo>
                  <a:lnTo>
                    <a:pt x="11027" y="17829"/>
                  </a:lnTo>
                  <a:lnTo>
                    <a:pt x="12069" y="17829"/>
                  </a:lnTo>
                  <a:lnTo>
                    <a:pt x="12069" y="15716"/>
                  </a:lnTo>
                  <a:lnTo>
                    <a:pt x="13140" y="15716"/>
                  </a:lnTo>
                  <a:lnTo>
                    <a:pt x="13140" y="17829"/>
                  </a:lnTo>
                  <a:lnTo>
                    <a:pt x="14182" y="17829"/>
                  </a:lnTo>
                  <a:lnTo>
                    <a:pt x="14182" y="15195"/>
                  </a:lnTo>
                  <a:lnTo>
                    <a:pt x="15224" y="15195"/>
                  </a:lnTo>
                  <a:lnTo>
                    <a:pt x="15224" y="17829"/>
                  </a:lnTo>
                  <a:lnTo>
                    <a:pt x="17858" y="17829"/>
                  </a:lnTo>
                  <a:lnTo>
                    <a:pt x="17858" y="13632"/>
                  </a:lnTo>
                  <a:lnTo>
                    <a:pt x="4197" y="13632"/>
                  </a:lnTo>
                  <a:lnTo>
                    <a:pt x="4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" descr="Visual language - Free communications icons">
            <a:extLst>
              <a:ext uri="{FF2B5EF4-FFF2-40B4-BE49-F238E27FC236}">
                <a16:creationId xmlns:a16="http://schemas.microsoft.com/office/drawing/2014/main" id="{B97C847F-62E6-BC84-2411-385893B79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23999" r="2245" b="22489"/>
          <a:stretch/>
        </p:blipFill>
        <p:spPr bwMode="auto">
          <a:xfrm>
            <a:off x="766389" y="1913418"/>
            <a:ext cx="683637" cy="3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1986890" y="1785640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49"/>
          <p:cNvGrpSpPr/>
          <p:nvPr/>
        </p:nvGrpSpPr>
        <p:grpSpPr>
          <a:xfrm>
            <a:off x="6071524" y="1785640"/>
            <a:ext cx="795537" cy="795537"/>
            <a:chOff x="851175" y="1582401"/>
            <a:chExt cx="964872" cy="964872"/>
          </a:xfrm>
        </p:grpSpPr>
        <p:sp>
          <p:nvSpPr>
            <p:cNvPr id="2768" name="Google Shape;2768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Terminologies</a:t>
            </a:r>
            <a:endParaRPr dirty="0"/>
          </a:p>
        </p:txBody>
      </p:sp>
      <p:grpSp>
        <p:nvGrpSpPr>
          <p:cNvPr id="2774" name="Google Shape;2774;p49"/>
          <p:cNvGrpSpPr/>
          <p:nvPr/>
        </p:nvGrpSpPr>
        <p:grpSpPr>
          <a:xfrm>
            <a:off x="6245250" y="1959379"/>
            <a:ext cx="448084" cy="448084"/>
            <a:chOff x="-4526600" y="1393200"/>
            <a:chExt cx="644725" cy="644725"/>
          </a:xfrm>
        </p:grpSpPr>
        <p:sp>
          <p:nvSpPr>
            <p:cNvPr id="2775" name="Google Shape;2775;p49"/>
            <p:cNvSpPr/>
            <p:nvPr/>
          </p:nvSpPr>
          <p:spPr>
            <a:xfrm>
              <a:off x="-4416850" y="1494825"/>
              <a:ext cx="425200" cy="405700"/>
            </a:xfrm>
            <a:custGeom>
              <a:avLst/>
              <a:gdLst/>
              <a:ahLst/>
              <a:cxnLst/>
              <a:rect l="l" t="t" r="r" b="b"/>
              <a:pathLst>
                <a:path w="17008" h="16228" extrusionOk="0">
                  <a:moveTo>
                    <a:pt x="8520" y="0"/>
                  </a:moveTo>
                  <a:lnTo>
                    <a:pt x="5886" y="5333"/>
                  </a:lnTo>
                  <a:lnTo>
                    <a:pt x="0" y="6212"/>
                  </a:lnTo>
                  <a:lnTo>
                    <a:pt x="4260" y="10342"/>
                  </a:lnTo>
                  <a:lnTo>
                    <a:pt x="3252" y="16228"/>
                  </a:lnTo>
                  <a:lnTo>
                    <a:pt x="8520" y="13431"/>
                  </a:lnTo>
                  <a:lnTo>
                    <a:pt x="13756" y="16228"/>
                  </a:lnTo>
                  <a:lnTo>
                    <a:pt x="12748" y="10342"/>
                  </a:lnTo>
                  <a:lnTo>
                    <a:pt x="17008" y="6212"/>
                  </a:lnTo>
                  <a:lnTo>
                    <a:pt x="11122" y="5333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-4223375" y="1393200"/>
              <a:ext cx="38250" cy="64250"/>
            </a:xfrm>
            <a:custGeom>
              <a:avLst/>
              <a:gdLst/>
              <a:ahLst/>
              <a:cxnLst/>
              <a:rect l="l" t="t" r="r" b="b"/>
              <a:pathLst>
                <a:path w="1530" h="2570" extrusionOk="0">
                  <a:moveTo>
                    <a:pt x="1" y="0"/>
                  </a:moveTo>
                  <a:lnTo>
                    <a:pt x="1" y="2569"/>
                  </a:lnTo>
                  <a:lnTo>
                    <a:pt x="1529" y="256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-4223375" y="1972850"/>
              <a:ext cx="38250" cy="65075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529" y="2602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-434532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399" y="0"/>
                  </a:moveTo>
                  <a:lnTo>
                    <a:pt x="1" y="586"/>
                  </a:lnTo>
                  <a:lnTo>
                    <a:pt x="1009" y="2960"/>
                  </a:lnTo>
                  <a:lnTo>
                    <a:pt x="2407" y="240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-412337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399" y="1"/>
                  </a:moveTo>
                  <a:lnTo>
                    <a:pt x="1" y="586"/>
                  </a:lnTo>
                  <a:lnTo>
                    <a:pt x="1009" y="2992"/>
                  </a:lnTo>
                  <a:lnTo>
                    <a:pt x="2407" y="2407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-4445300" y="1473675"/>
              <a:ext cx="72375" cy="73200"/>
            </a:xfrm>
            <a:custGeom>
              <a:avLst/>
              <a:gdLst/>
              <a:ahLst/>
              <a:cxnLst/>
              <a:rect l="l" t="t" r="r" b="b"/>
              <a:pathLst>
                <a:path w="2895" h="2928" extrusionOk="0">
                  <a:moveTo>
                    <a:pt x="1041" y="1"/>
                  </a:moveTo>
                  <a:lnTo>
                    <a:pt x="0" y="1074"/>
                  </a:lnTo>
                  <a:lnTo>
                    <a:pt x="1821" y="2928"/>
                  </a:lnTo>
                  <a:lnTo>
                    <a:pt x="2894" y="185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-4035575" y="1884250"/>
              <a:ext cx="72400" cy="72375"/>
            </a:xfrm>
            <a:custGeom>
              <a:avLst/>
              <a:gdLst/>
              <a:ahLst/>
              <a:cxnLst/>
              <a:rect l="l" t="t" r="r" b="b"/>
              <a:pathLst>
                <a:path w="2896" h="2895" extrusionOk="0">
                  <a:moveTo>
                    <a:pt x="1074" y="0"/>
                  </a:moveTo>
                  <a:lnTo>
                    <a:pt x="1" y="1073"/>
                  </a:lnTo>
                  <a:lnTo>
                    <a:pt x="1855" y="2894"/>
                  </a:lnTo>
                  <a:lnTo>
                    <a:pt x="2895" y="18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-4509550" y="1574500"/>
              <a:ext cx="74825" cy="59375"/>
            </a:xfrm>
            <a:custGeom>
              <a:avLst/>
              <a:gdLst/>
              <a:ahLst/>
              <a:cxnLst/>
              <a:rect l="l" t="t" r="r" b="b"/>
              <a:pathLst>
                <a:path w="2993" h="2375" extrusionOk="0">
                  <a:moveTo>
                    <a:pt x="586" y="0"/>
                  </a:moveTo>
                  <a:lnTo>
                    <a:pt x="1" y="1399"/>
                  </a:lnTo>
                  <a:lnTo>
                    <a:pt x="2407" y="2374"/>
                  </a:lnTo>
                  <a:lnTo>
                    <a:pt x="2993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-3973775" y="1796450"/>
              <a:ext cx="74825" cy="59350"/>
            </a:xfrm>
            <a:custGeom>
              <a:avLst/>
              <a:gdLst/>
              <a:ahLst/>
              <a:cxnLst/>
              <a:rect l="l" t="t" r="r" b="b"/>
              <a:pathLst>
                <a:path w="2993" h="2374" extrusionOk="0">
                  <a:moveTo>
                    <a:pt x="586" y="0"/>
                  </a:moveTo>
                  <a:lnTo>
                    <a:pt x="0" y="1398"/>
                  </a:lnTo>
                  <a:lnTo>
                    <a:pt x="2407" y="2374"/>
                  </a:lnTo>
                  <a:lnTo>
                    <a:pt x="2992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-4526600" y="1696450"/>
              <a:ext cx="64250" cy="37425"/>
            </a:xfrm>
            <a:custGeom>
              <a:avLst/>
              <a:gdLst/>
              <a:ahLst/>
              <a:cxnLst/>
              <a:rect l="l" t="t" r="r" b="b"/>
              <a:pathLst>
                <a:path w="2570" h="1497" extrusionOk="0">
                  <a:moveTo>
                    <a:pt x="0" y="0"/>
                  </a:moveTo>
                  <a:lnTo>
                    <a:pt x="0" y="1496"/>
                  </a:lnTo>
                  <a:lnTo>
                    <a:pt x="2569" y="1496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-3946950" y="1696450"/>
              <a:ext cx="65075" cy="37425"/>
            </a:xfrm>
            <a:custGeom>
              <a:avLst/>
              <a:gdLst/>
              <a:ahLst/>
              <a:cxnLst/>
              <a:rect l="l" t="t" r="r" b="b"/>
              <a:pathLst>
                <a:path w="2603" h="1497" extrusionOk="0">
                  <a:moveTo>
                    <a:pt x="1" y="0"/>
                  </a:moveTo>
                  <a:lnTo>
                    <a:pt x="1" y="1496"/>
                  </a:lnTo>
                  <a:lnTo>
                    <a:pt x="2602" y="1496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-4509550" y="179645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1" y="1008"/>
                  </a:lnTo>
                  <a:lnTo>
                    <a:pt x="586" y="2406"/>
                  </a:lnTo>
                  <a:lnTo>
                    <a:pt x="2993" y="139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-3973775" y="157450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0" y="1008"/>
                  </a:lnTo>
                  <a:lnTo>
                    <a:pt x="586" y="2407"/>
                  </a:lnTo>
                  <a:lnTo>
                    <a:pt x="2992" y="139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-4445300" y="1884250"/>
              <a:ext cx="72375" cy="7237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821" y="0"/>
                  </a:moveTo>
                  <a:lnTo>
                    <a:pt x="0" y="1821"/>
                  </a:lnTo>
                  <a:lnTo>
                    <a:pt x="1041" y="2894"/>
                  </a:lnTo>
                  <a:lnTo>
                    <a:pt x="2894" y="1073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-4035575" y="1473675"/>
              <a:ext cx="72400" cy="73200"/>
            </a:xfrm>
            <a:custGeom>
              <a:avLst/>
              <a:gdLst/>
              <a:ahLst/>
              <a:cxnLst/>
              <a:rect l="l" t="t" r="r" b="b"/>
              <a:pathLst>
                <a:path w="2896" h="2928" extrusionOk="0">
                  <a:moveTo>
                    <a:pt x="1855" y="1"/>
                  </a:moveTo>
                  <a:lnTo>
                    <a:pt x="1" y="1854"/>
                  </a:lnTo>
                  <a:lnTo>
                    <a:pt x="1074" y="2928"/>
                  </a:lnTo>
                  <a:lnTo>
                    <a:pt x="2895" y="107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-434532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009" y="1"/>
                  </a:moveTo>
                  <a:lnTo>
                    <a:pt x="1" y="2407"/>
                  </a:lnTo>
                  <a:lnTo>
                    <a:pt x="1399" y="2992"/>
                  </a:lnTo>
                  <a:lnTo>
                    <a:pt x="2407" y="58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-412337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009" y="0"/>
                  </a:moveTo>
                  <a:lnTo>
                    <a:pt x="1" y="2407"/>
                  </a:lnTo>
                  <a:lnTo>
                    <a:pt x="1399" y="2960"/>
                  </a:lnTo>
                  <a:lnTo>
                    <a:pt x="2407" y="58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49"/>
          <p:cNvGrpSpPr/>
          <p:nvPr/>
        </p:nvGrpSpPr>
        <p:grpSpPr>
          <a:xfrm>
            <a:off x="2194670" y="1959379"/>
            <a:ext cx="379976" cy="448059"/>
            <a:chOff x="-5221725" y="1393200"/>
            <a:chExt cx="552050" cy="645525"/>
          </a:xfrm>
        </p:grpSpPr>
        <p:sp>
          <p:nvSpPr>
            <p:cNvPr id="2793" name="Google Shape;2793;p49"/>
            <p:cNvSpPr/>
            <p:nvPr/>
          </p:nvSpPr>
          <p:spPr>
            <a:xfrm>
              <a:off x="-5102200" y="1511075"/>
              <a:ext cx="249600" cy="114650"/>
            </a:xfrm>
            <a:custGeom>
              <a:avLst/>
              <a:gdLst/>
              <a:ahLst/>
              <a:cxnLst/>
              <a:rect l="l" t="t" r="r" b="b"/>
              <a:pathLst>
                <a:path w="9984" h="4586" extrusionOk="0">
                  <a:moveTo>
                    <a:pt x="6016" y="1"/>
                  </a:moveTo>
                  <a:cubicBezTo>
                    <a:pt x="5463" y="1"/>
                    <a:pt x="4911" y="261"/>
                    <a:pt x="4553" y="651"/>
                  </a:cubicBezTo>
                  <a:lnTo>
                    <a:pt x="4195" y="1074"/>
                  </a:lnTo>
                  <a:lnTo>
                    <a:pt x="3707" y="846"/>
                  </a:lnTo>
                  <a:cubicBezTo>
                    <a:pt x="3545" y="781"/>
                    <a:pt x="3382" y="749"/>
                    <a:pt x="3220" y="749"/>
                  </a:cubicBezTo>
                  <a:cubicBezTo>
                    <a:pt x="2569" y="749"/>
                    <a:pt x="2016" y="1301"/>
                    <a:pt x="2016" y="1984"/>
                  </a:cubicBezTo>
                  <a:lnTo>
                    <a:pt x="2016" y="2732"/>
                  </a:lnTo>
                  <a:lnTo>
                    <a:pt x="943" y="2732"/>
                  </a:lnTo>
                  <a:cubicBezTo>
                    <a:pt x="423" y="2732"/>
                    <a:pt x="0" y="3155"/>
                    <a:pt x="0" y="3643"/>
                  </a:cubicBezTo>
                  <a:cubicBezTo>
                    <a:pt x="0" y="4163"/>
                    <a:pt x="423" y="4586"/>
                    <a:pt x="943" y="4586"/>
                  </a:cubicBezTo>
                  <a:lnTo>
                    <a:pt x="9041" y="4586"/>
                  </a:lnTo>
                  <a:cubicBezTo>
                    <a:pt x="9561" y="4586"/>
                    <a:pt x="9984" y="4163"/>
                    <a:pt x="9984" y="3643"/>
                  </a:cubicBezTo>
                  <a:cubicBezTo>
                    <a:pt x="9984" y="3155"/>
                    <a:pt x="9561" y="2732"/>
                    <a:pt x="9041" y="2732"/>
                  </a:cubicBezTo>
                  <a:lnTo>
                    <a:pt x="7967" y="2732"/>
                  </a:lnTo>
                  <a:lnTo>
                    <a:pt x="7967" y="1984"/>
                  </a:lnTo>
                  <a:cubicBezTo>
                    <a:pt x="7967" y="879"/>
                    <a:pt x="7089" y="1"/>
                    <a:pt x="6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-5221725" y="1393200"/>
              <a:ext cx="552050" cy="645525"/>
            </a:xfrm>
            <a:custGeom>
              <a:avLst/>
              <a:gdLst/>
              <a:ahLst/>
              <a:cxnLst/>
              <a:rect l="l" t="t" r="r" b="b"/>
              <a:pathLst>
                <a:path w="22082" h="25821" extrusionOk="0">
                  <a:moveTo>
                    <a:pt x="10765" y="3220"/>
                  </a:moveTo>
                  <a:cubicBezTo>
                    <a:pt x="12456" y="3220"/>
                    <a:pt x="13822" y="4390"/>
                    <a:pt x="14179" y="5951"/>
                  </a:cubicBezTo>
                  <a:cubicBezTo>
                    <a:pt x="15350" y="6114"/>
                    <a:pt x="16261" y="7155"/>
                    <a:pt x="16261" y="8358"/>
                  </a:cubicBezTo>
                  <a:cubicBezTo>
                    <a:pt x="16261" y="9724"/>
                    <a:pt x="15155" y="10797"/>
                    <a:pt x="13822" y="10797"/>
                  </a:cubicBezTo>
                  <a:lnTo>
                    <a:pt x="5724" y="10797"/>
                  </a:lnTo>
                  <a:lnTo>
                    <a:pt x="5724" y="10829"/>
                  </a:lnTo>
                  <a:cubicBezTo>
                    <a:pt x="4358" y="10829"/>
                    <a:pt x="3285" y="9724"/>
                    <a:pt x="3285" y="8390"/>
                  </a:cubicBezTo>
                  <a:cubicBezTo>
                    <a:pt x="3285" y="7155"/>
                    <a:pt x="4196" y="6114"/>
                    <a:pt x="5366" y="5951"/>
                  </a:cubicBezTo>
                  <a:cubicBezTo>
                    <a:pt x="5692" y="4813"/>
                    <a:pt x="6765" y="3968"/>
                    <a:pt x="8001" y="3968"/>
                  </a:cubicBezTo>
                  <a:cubicBezTo>
                    <a:pt x="8196" y="3968"/>
                    <a:pt x="8391" y="4000"/>
                    <a:pt x="8553" y="4033"/>
                  </a:cubicBezTo>
                  <a:cubicBezTo>
                    <a:pt x="9171" y="3512"/>
                    <a:pt x="9952" y="3220"/>
                    <a:pt x="10765" y="3220"/>
                  </a:cubicBezTo>
                  <a:close/>
                  <a:moveTo>
                    <a:pt x="9789" y="0"/>
                  </a:moveTo>
                  <a:cubicBezTo>
                    <a:pt x="4391" y="0"/>
                    <a:pt x="1" y="4390"/>
                    <a:pt x="1" y="9789"/>
                  </a:cubicBezTo>
                  <a:cubicBezTo>
                    <a:pt x="1" y="12650"/>
                    <a:pt x="1204" y="15317"/>
                    <a:pt x="3350" y="17171"/>
                  </a:cubicBezTo>
                  <a:lnTo>
                    <a:pt x="3350" y="25821"/>
                  </a:lnTo>
                  <a:lnTo>
                    <a:pt x="14895" y="25821"/>
                  </a:lnTo>
                  <a:lnTo>
                    <a:pt x="14895" y="21366"/>
                  </a:lnTo>
                  <a:lnTo>
                    <a:pt x="19578" y="21366"/>
                  </a:lnTo>
                  <a:lnTo>
                    <a:pt x="19578" y="16390"/>
                  </a:lnTo>
                  <a:lnTo>
                    <a:pt x="22082" y="16390"/>
                  </a:lnTo>
                  <a:lnTo>
                    <a:pt x="19578" y="9659"/>
                  </a:lnTo>
                  <a:cubicBezTo>
                    <a:pt x="19480" y="4325"/>
                    <a:pt x="15122" y="0"/>
                    <a:pt x="9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49"/>
          <p:cNvSpPr txBox="1">
            <a:spLocks noGrp="1"/>
          </p:cNvSpPr>
          <p:nvPr>
            <p:ph type="subTitle" idx="1"/>
          </p:nvPr>
        </p:nvSpPr>
        <p:spPr>
          <a:xfrm>
            <a:off x="612750" y="3513703"/>
            <a:ext cx="3543815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task where a model answers questions about images, requiring both visual and linguistic understanding.</a:t>
            </a:r>
            <a:endParaRPr dirty="0"/>
          </a:p>
        </p:txBody>
      </p: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713225" y="2734751"/>
            <a:ext cx="3543816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Visual Question Answering (VQA)</a:t>
            </a:r>
            <a:endParaRPr dirty="0"/>
          </a:p>
        </p:txBody>
      </p:sp>
      <p:sp>
        <p:nvSpPr>
          <p:cNvPr id="2807" name="Google Shape;2807;p49"/>
          <p:cNvSpPr txBox="1">
            <a:spLocks noGrp="1"/>
          </p:cNvSpPr>
          <p:nvPr>
            <p:ph type="subTitle" idx="3"/>
          </p:nvPr>
        </p:nvSpPr>
        <p:spPr>
          <a:xfrm>
            <a:off x="5014758" y="3359869"/>
            <a:ext cx="3021466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integration of multiple data types (e.g., images and text) to enhance model understanding and task performance</a:t>
            </a:r>
            <a:endParaRPr dirty="0"/>
          </a:p>
        </p:txBody>
      </p:sp>
      <p:sp>
        <p:nvSpPr>
          <p:cNvPr id="2808" name="Google Shape;2808;p49"/>
          <p:cNvSpPr txBox="1">
            <a:spLocks noGrp="1"/>
          </p:cNvSpPr>
          <p:nvPr>
            <p:ph type="subTitle" idx="4"/>
          </p:nvPr>
        </p:nvSpPr>
        <p:spPr>
          <a:xfrm>
            <a:off x="5325325" y="2754631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Multimodality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>
          <a:extLst>
            <a:ext uri="{FF2B5EF4-FFF2-40B4-BE49-F238E27FC236}">
              <a16:creationId xmlns:a16="http://schemas.microsoft.com/office/drawing/2014/main" id="{80B94126-6FE9-06EC-1821-2C40B14F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B32046D8-7BFB-D1E9-8785-610A42508381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17AC5756-4B14-27B1-4323-F4014C41E80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3DE421D9-1587-035D-3F78-653B7A2949F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C4D1A873-4B81-14F8-9172-970714C9B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821" y="2374150"/>
            <a:ext cx="5478379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Overview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C81B59C9-043C-81D3-8986-69F0E4AE84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7E3FF68C-D6D7-9895-5BB4-1CD48BA02091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FD6AF98F-E8DD-14CD-C038-8CA0BA90A65C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3BFFC719-FD25-54B2-08A6-185A48FF5608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7E7EFEBC-08C5-CD09-97ED-487561763A9D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78671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>
          <a:extLst>
            <a:ext uri="{FF2B5EF4-FFF2-40B4-BE49-F238E27FC236}">
              <a16:creationId xmlns:a16="http://schemas.microsoft.com/office/drawing/2014/main" id="{43101D9F-1369-07BA-283E-8D920DEBE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>
            <a:extLst>
              <a:ext uri="{FF2B5EF4-FFF2-40B4-BE49-F238E27FC236}">
                <a16:creationId xmlns:a16="http://schemas.microsoft.com/office/drawing/2014/main" id="{FA952502-BA29-728A-7469-22B1B11DD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22958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Model Architecture of </a:t>
            </a:r>
            <a:r>
              <a:rPr lang="en-US" dirty="0" err="1"/>
              <a:t>InstructBLIP</a:t>
            </a:r>
            <a:r>
              <a:rPr lang="en-US" dirty="0"/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0E681-39E4-5DFA-E752-3CDDF288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35863"/>
            <a:ext cx="7772400" cy="326532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69BF4B-6BE3-90BD-7F0F-B039B84EDF58}"/>
              </a:ext>
            </a:extLst>
          </p:cNvPr>
          <p:cNvGrpSpPr/>
          <p:nvPr/>
        </p:nvGrpSpPr>
        <p:grpSpPr>
          <a:xfrm>
            <a:off x="713225" y="1412240"/>
            <a:ext cx="1938535" cy="2042160"/>
            <a:chOff x="713225" y="1412240"/>
            <a:chExt cx="1938535" cy="2042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76A1A4-48E8-E7E9-9699-3F7C30E490B6}"/>
                </a:ext>
              </a:extLst>
            </p:cNvPr>
            <p:cNvSpPr/>
            <p:nvPr/>
          </p:nvSpPr>
          <p:spPr>
            <a:xfrm>
              <a:off x="713225" y="1696720"/>
              <a:ext cx="1938535" cy="175768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3D4CE2-F3EC-4B21-DA33-B8E91EA37CB7}"/>
                </a:ext>
              </a:extLst>
            </p:cNvPr>
            <p:cNvSpPr/>
            <p:nvPr/>
          </p:nvSpPr>
          <p:spPr>
            <a:xfrm>
              <a:off x="1504692" y="1412240"/>
              <a:ext cx="355600" cy="355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dirty="0"/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5A9C29-A38F-30DE-EC75-F70D8B9DF861}"/>
              </a:ext>
            </a:extLst>
          </p:cNvPr>
          <p:cNvGrpSpPr/>
          <p:nvPr/>
        </p:nvGrpSpPr>
        <p:grpSpPr>
          <a:xfrm>
            <a:off x="5092185" y="1234440"/>
            <a:ext cx="3239015" cy="2595880"/>
            <a:chOff x="5092185" y="1234440"/>
            <a:chExt cx="3239015" cy="25958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A6D390-8E05-FD82-CE76-CED8B59F7911}"/>
                </a:ext>
              </a:extLst>
            </p:cNvPr>
            <p:cNvSpPr/>
            <p:nvPr/>
          </p:nvSpPr>
          <p:spPr>
            <a:xfrm>
              <a:off x="5092185" y="1493520"/>
              <a:ext cx="3239015" cy="2336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9F783E-4EDE-4A2C-9818-B12A039C0EB8}"/>
                </a:ext>
              </a:extLst>
            </p:cNvPr>
            <p:cNvSpPr/>
            <p:nvPr/>
          </p:nvSpPr>
          <p:spPr>
            <a:xfrm>
              <a:off x="6533892" y="1234440"/>
              <a:ext cx="355600" cy="355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dirty="0"/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9B8452-E8C4-0AA8-3D15-B7A44B6A8C20}"/>
              </a:ext>
            </a:extLst>
          </p:cNvPr>
          <p:cNvGrpSpPr/>
          <p:nvPr/>
        </p:nvGrpSpPr>
        <p:grpSpPr>
          <a:xfrm>
            <a:off x="2644638" y="3062863"/>
            <a:ext cx="2447547" cy="1757680"/>
            <a:chOff x="2644638" y="3129279"/>
            <a:chExt cx="2447547" cy="16912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51FD47-A0CB-4921-17C2-2112460C527F}"/>
                </a:ext>
              </a:extLst>
            </p:cNvPr>
            <p:cNvSpPr/>
            <p:nvPr/>
          </p:nvSpPr>
          <p:spPr>
            <a:xfrm>
              <a:off x="2644638" y="3129279"/>
              <a:ext cx="2447547" cy="137191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9531C5-8669-A772-9CE8-F77F342607EE}"/>
                </a:ext>
              </a:extLst>
            </p:cNvPr>
            <p:cNvSpPr/>
            <p:nvPr/>
          </p:nvSpPr>
          <p:spPr>
            <a:xfrm>
              <a:off x="3690611" y="4464942"/>
              <a:ext cx="355600" cy="355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14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0" y="204050"/>
            <a:ext cx="914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examples generated by </a:t>
            </a:r>
            <a:r>
              <a:rPr lang="en-US" dirty="0" err="1"/>
              <a:t>InstructBLIP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529669-A07B-FA14-92DE-6A9FB6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0" y="1022738"/>
            <a:ext cx="3573835" cy="3916712"/>
          </a:xfrm>
          <a:prstGeom prst="roundRect">
            <a:avLst>
              <a:gd name="adj" fmla="val 567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39C84-E12F-FF2B-1D84-11A16080D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67" y="1022738"/>
            <a:ext cx="4106843" cy="3916712"/>
          </a:xfrm>
          <a:prstGeom prst="roundRect">
            <a:avLst>
              <a:gd name="adj" fmla="val 68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1434</Words>
  <Application>Microsoft Macintosh PowerPoint</Application>
  <PresentationFormat>On-screen Show (16:9)</PresentationFormat>
  <Paragraphs>251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Play</vt:lpstr>
      <vt:lpstr>Arial</vt:lpstr>
      <vt:lpstr>Menlo</vt:lpstr>
      <vt:lpstr>Source Sans Pro</vt:lpstr>
      <vt:lpstr>-webkit-standard</vt:lpstr>
      <vt:lpstr>Calibri</vt:lpstr>
      <vt:lpstr>Cambria Math</vt:lpstr>
      <vt:lpstr>Computer Science &amp; Mathematics Major For College: Computer Science &amp; Programming by Slidesgo</vt:lpstr>
      <vt:lpstr>Examining the Potential of Multimodality for Vision-Language Models:  EXPLORE</vt:lpstr>
      <vt:lpstr>TABLE OF CONTENTS</vt:lpstr>
      <vt:lpstr>INTRODUCTION</vt:lpstr>
      <vt:lpstr>Abstract </vt:lpstr>
      <vt:lpstr>Terminologies</vt:lpstr>
      <vt:lpstr>Terminologies</vt:lpstr>
      <vt:lpstr>Overview</vt:lpstr>
      <vt:lpstr>Model Architecture of InstructBLIP. </vt:lpstr>
      <vt:lpstr>examples generated by InstructBLIP </vt:lpstr>
      <vt:lpstr>Dataset</vt:lpstr>
      <vt:lpstr>Our Work</vt:lpstr>
      <vt:lpstr>Proposed Enhancements </vt:lpstr>
      <vt:lpstr>Language Complexity </vt:lpstr>
      <vt:lpstr>Experiment Setup</vt:lpstr>
      <vt:lpstr>Results</vt:lpstr>
      <vt:lpstr>Evaluation Metrics</vt:lpstr>
      <vt:lpstr>Training Loss </vt:lpstr>
      <vt:lpstr>Performance Results </vt:lpstr>
      <vt:lpstr>impact of different LoRa parameter settings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SAAD AWAD A ALGHAMDI</cp:lastModifiedBy>
  <cp:revision>87</cp:revision>
  <cp:lastPrinted>2025-04-25T13:09:05Z</cp:lastPrinted>
  <dcterms:modified xsi:type="dcterms:W3CDTF">2025-04-27T15:24:23Z</dcterms:modified>
</cp:coreProperties>
</file>