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DM Sans" pitchFamily="2" charset="77"/>
      <p:regular r:id="rId13"/>
      <p:bold r:id="rId14"/>
      <p:italic r:id="rId15"/>
      <p:boldItalic r:id="rId16"/>
    </p:embeddedFont>
    <p:embeddedFont>
      <p:font typeface="Poppins Bold" pitchFamily="2" charset="77"/>
      <p:regular r:id="rId17"/>
      <p:bold r:id="rId18"/>
    </p:embeddedFont>
    <p:embeddedFont>
      <p:font typeface="Poppins Semi-Bold" pitchFamily="2" charset="7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94597" autoAdjust="0"/>
  </p:normalViewPr>
  <p:slideViewPr>
    <p:cSldViewPr>
      <p:cViewPr varScale="1">
        <p:scale>
          <a:sx n="66" d="100"/>
          <a:sy n="66" d="100"/>
        </p:scale>
        <p:origin x="1008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51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08291" y="8456723"/>
            <a:ext cx="5471418" cy="1244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8"/>
              </a:lnSpc>
            </a:pPr>
            <a:r>
              <a:rPr lang="en-US" sz="237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Alhanoof Alhunief</a:t>
            </a:r>
          </a:p>
          <a:p>
            <a:pPr algn="ctr">
              <a:lnSpc>
                <a:spcPts val="3318"/>
              </a:lnSpc>
            </a:pPr>
            <a:r>
              <a:rPr lang="en-US" sz="237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Supervised by Dr. Muzammil Behzad</a:t>
            </a:r>
          </a:p>
          <a:p>
            <a:pPr algn="just">
              <a:lnSpc>
                <a:spcPts val="3318"/>
              </a:lnSpc>
            </a:pPr>
            <a:endParaRPr lang="en-US" sz="237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97053" y="3723102"/>
            <a:ext cx="16693894" cy="2508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80"/>
              </a:lnSpc>
            </a:pPr>
            <a:r>
              <a:rPr lang="en-US" sz="5963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PG-Attention: Prompt-Guided Attention Adapter for Multi-View Few-Shot Medical Anomaly 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145615" y="0"/>
            <a:ext cx="10142385" cy="10287000"/>
            <a:chOff x="0" y="0"/>
            <a:chExt cx="267124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71245" cy="2709333"/>
            </a:xfrm>
            <a:custGeom>
              <a:avLst/>
              <a:gdLst/>
              <a:ahLst/>
              <a:cxnLst/>
              <a:rect l="l" t="t" r="r" b="b"/>
              <a:pathLst>
                <a:path w="2671245" h="2709333">
                  <a:moveTo>
                    <a:pt x="0" y="0"/>
                  </a:moveTo>
                  <a:lnTo>
                    <a:pt x="2671245" y="0"/>
                  </a:lnTo>
                  <a:lnTo>
                    <a:pt x="267124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S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2671245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7869560" y="-164637"/>
            <a:ext cx="276056" cy="10287000"/>
            <a:chOff x="0" y="0"/>
            <a:chExt cx="7270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706" cy="2709333"/>
            </a:xfrm>
            <a:custGeom>
              <a:avLst/>
              <a:gdLst/>
              <a:ahLst/>
              <a:cxnLst/>
              <a:rect l="l" t="t" r="r" b="b"/>
              <a:pathLst>
                <a:path w="72706" h="2709333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S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243195" y="5199725"/>
            <a:ext cx="9556497" cy="5431154"/>
            <a:chOff x="0" y="0"/>
            <a:chExt cx="2516937" cy="14304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16937" cy="1430427"/>
            </a:xfrm>
            <a:custGeom>
              <a:avLst/>
              <a:gdLst/>
              <a:ahLst/>
              <a:cxnLst/>
              <a:rect l="l" t="t" r="r" b="b"/>
              <a:pathLst>
                <a:path w="2516937" h="1430427">
                  <a:moveTo>
                    <a:pt x="0" y="0"/>
                  </a:moveTo>
                  <a:lnTo>
                    <a:pt x="2516937" y="0"/>
                  </a:lnTo>
                  <a:lnTo>
                    <a:pt x="2516937" y="1430427"/>
                  </a:lnTo>
                  <a:lnTo>
                    <a:pt x="0" y="1430427"/>
                  </a:lnTo>
                  <a:close/>
                </a:path>
              </a:pathLst>
            </a:custGeom>
            <a:solidFill>
              <a:srgbClr val="80BFAC"/>
            </a:solidFill>
          </p:spPr>
          <p:txBody>
            <a:bodyPr/>
            <a:lstStyle/>
            <a:p>
              <a:endParaRPr lang="en-S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2516937" cy="143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64552" y="2696038"/>
            <a:ext cx="7509758" cy="3958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21"/>
              </a:lnSpc>
            </a:pPr>
            <a:r>
              <a:rPr lang="en-US" sz="8177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 and </a:t>
            </a:r>
          </a:p>
          <a:p>
            <a:pPr algn="ctr">
              <a:lnSpc>
                <a:spcPts val="10221"/>
              </a:lnSpc>
            </a:pPr>
            <a:r>
              <a:rPr lang="en-US" sz="8177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Work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240865" y="747858"/>
            <a:ext cx="9550605" cy="4096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4" lvl="1" indent="-280672" algn="just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Empirical results demonstrate that PG-Attention consistently achieves comparable or better results than prior state-of-the-art methods, especially in modalities where spatial context and semantic precision are critical. </a:t>
            </a:r>
          </a:p>
          <a:p>
            <a:pPr algn="just">
              <a:lnSpc>
                <a:spcPts val="3640"/>
              </a:lnSpc>
            </a:pPr>
            <a:endParaRPr lang="en-US" sz="2600" dirty="0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61344" lvl="1" indent="-280672" algn="just">
              <a:lnSpc>
                <a:spcPts val="3640"/>
              </a:lnSpc>
              <a:buFont typeface="Arial"/>
              <a:buChar char="•"/>
            </a:pPr>
            <a:r>
              <a:rPr lang="en-US" sz="26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Future directions:</a:t>
            </a:r>
          </a:p>
          <a:p>
            <a:pPr marL="1122688" lvl="2" indent="-374229" algn="just">
              <a:lnSpc>
                <a:spcPts val="3640"/>
              </a:lnSpc>
              <a:buFont typeface="Arial"/>
              <a:buChar char="⚬"/>
            </a:pPr>
            <a:r>
              <a:rPr lang="en-US" sz="26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Semi-supervised learning.</a:t>
            </a:r>
          </a:p>
          <a:p>
            <a:pPr marL="1122688" lvl="2" indent="-374229" algn="just">
              <a:lnSpc>
                <a:spcPts val="3640"/>
              </a:lnSpc>
              <a:buFont typeface="Arial"/>
              <a:buChar char="⚬"/>
            </a:pPr>
            <a:r>
              <a:rPr lang="en-US" sz="26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Active learning with prompts.</a:t>
            </a:r>
          </a:p>
          <a:p>
            <a:pPr marL="1122688" lvl="2" indent="-374229" algn="just">
              <a:lnSpc>
                <a:spcPts val="3640"/>
              </a:lnSpc>
              <a:buFont typeface="Arial"/>
              <a:buChar char="⚬"/>
            </a:pPr>
            <a:r>
              <a:rPr lang="en-US" sz="26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3D volumetric scans and multi-modal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793345"/>
            <a:ext cx="18288000" cy="1782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48"/>
              </a:lnSpc>
            </a:pPr>
            <a:r>
              <a:rPr lang="en-US" sz="1042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614038" y="8475506"/>
            <a:ext cx="5059925" cy="385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2551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Alhanoof Alhunief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0" y="9680044"/>
            <a:ext cx="18288000" cy="606956"/>
            <a:chOff x="0" y="0"/>
            <a:chExt cx="4816593" cy="1598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59857"/>
            </a:xfrm>
            <a:custGeom>
              <a:avLst/>
              <a:gdLst/>
              <a:ahLst/>
              <a:cxnLst/>
              <a:rect l="l" t="t" r="r" b="b"/>
              <a:pathLst>
                <a:path w="4816592" h="159857">
                  <a:moveTo>
                    <a:pt x="0" y="0"/>
                  </a:moveTo>
                  <a:lnTo>
                    <a:pt x="4816592" y="0"/>
                  </a:lnTo>
                  <a:lnTo>
                    <a:pt x="4816592" y="159857"/>
                  </a:lnTo>
                  <a:lnTo>
                    <a:pt x="0" y="159857"/>
                  </a:lnTo>
                  <a:close/>
                </a:path>
              </a:pathLst>
            </a:custGeom>
            <a:gradFill rotWithShape="1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S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816593" cy="159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926612" y="0"/>
            <a:ext cx="9361388" cy="9680044"/>
            <a:chOff x="0" y="0"/>
            <a:chExt cx="2465551" cy="25494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65551" cy="2549477"/>
            </a:xfrm>
            <a:custGeom>
              <a:avLst/>
              <a:gdLst/>
              <a:ahLst/>
              <a:cxnLst/>
              <a:rect l="l" t="t" r="r" b="b"/>
              <a:pathLst>
                <a:path w="2465551" h="2549477">
                  <a:moveTo>
                    <a:pt x="0" y="0"/>
                  </a:moveTo>
                  <a:lnTo>
                    <a:pt x="2465551" y="0"/>
                  </a:lnTo>
                  <a:lnTo>
                    <a:pt x="2465551" y="2549477"/>
                  </a:lnTo>
                  <a:lnTo>
                    <a:pt x="0" y="25494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S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2465551" cy="2549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847377" y="7633558"/>
            <a:ext cx="7440623" cy="2046486"/>
            <a:chOff x="0" y="0"/>
            <a:chExt cx="1959670" cy="5389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59670" cy="538992"/>
            </a:xfrm>
            <a:custGeom>
              <a:avLst/>
              <a:gdLst/>
              <a:ahLst/>
              <a:cxnLst/>
              <a:rect l="l" t="t" r="r" b="b"/>
              <a:pathLst>
                <a:path w="1959670" h="538992">
                  <a:moveTo>
                    <a:pt x="0" y="0"/>
                  </a:moveTo>
                  <a:lnTo>
                    <a:pt x="1959670" y="0"/>
                  </a:lnTo>
                  <a:lnTo>
                    <a:pt x="1959670" y="538992"/>
                  </a:lnTo>
                  <a:lnTo>
                    <a:pt x="0" y="538992"/>
                  </a:lnTo>
                  <a:close/>
                </a:path>
              </a:pathLst>
            </a:custGeom>
            <a:solidFill>
              <a:srgbClr val="80BFAC"/>
            </a:solidFill>
          </p:spPr>
          <p:txBody>
            <a:bodyPr/>
            <a:lstStyle/>
            <a:p>
              <a:endParaRPr lang="en-S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1959670" cy="5389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226294" y="3803670"/>
            <a:ext cx="6504572" cy="1582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230"/>
              </a:lnSpc>
            </a:pPr>
            <a:r>
              <a:rPr lang="en-US" sz="873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Motivation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70930" y="2653442"/>
            <a:ext cx="8872752" cy="3132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Medical anomaly detection is critical for early diagnosis.</a:t>
            </a:r>
          </a:p>
          <a:p>
            <a:pPr algn="just">
              <a:lnSpc>
                <a:spcPts val="3499"/>
              </a:lnSpc>
            </a:pPr>
            <a:endParaRPr lang="en-US" sz="2800" dirty="0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Few-shot learning settings are challenging.</a:t>
            </a:r>
          </a:p>
          <a:p>
            <a:pPr algn="just">
              <a:lnSpc>
                <a:spcPts val="3499"/>
              </a:lnSpc>
            </a:pPr>
            <a:endParaRPr lang="en-US" sz="2800" dirty="0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Traditional models require large labeled datasets.</a:t>
            </a:r>
          </a:p>
          <a:p>
            <a:pPr algn="just">
              <a:lnSpc>
                <a:spcPts val="3499"/>
              </a:lnSpc>
            </a:pPr>
            <a:endParaRPr lang="en-US" sz="2800" dirty="0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0" y="9680044"/>
            <a:ext cx="18288000" cy="606956"/>
            <a:chOff x="0" y="0"/>
            <a:chExt cx="4816593" cy="1598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59857"/>
            </a:xfrm>
            <a:custGeom>
              <a:avLst/>
              <a:gdLst/>
              <a:ahLst/>
              <a:cxnLst/>
              <a:rect l="l" t="t" r="r" b="b"/>
              <a:pathLst>
                <a:path w="4816592" h="159857">
                  <a:moveTo>
                    <a:pt x="0" y="0"/>
                  </a:moveTo>
                  <a:lnTo>
                    <a:pt x="4816592" y="0"/>
                  </a:lnTo>
                  <a:lnTo>
                    <a:pt x="4816592" y="159857"/>
                  </a:lnTo>
                  <a:lnTo>
                    <a:pt x="0" y="159857"/>
                  </a:lnTo>
                  <a:close/>
                </a:path>
              </a:pathLst>
            </a:custGeom>
            <a:gradFill rotWithShape="1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S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816593" cy="159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926612" y="0"/>
            <a:ext cx="9361388" cy="9680044"/>
            <a:chOff x="0" y="0"/>
            <a:chExt cx="2465551" cy="25494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65551" cy="2549477"/>
            </a:xfrm>
            <a:custGeom>
              <a:avLst/>
              <a:gdLst/>
              <a:ahLst/>
              <a:cxnLst/>
              <a:rect l="l" t="t" r="r" b="b"/>
              <a:pathLst>
                <a:path w="2465551" h="2549477">
                  <a:moveTo>
                    <a:pt x="0" y="0"/>
                  </a:moveTo>
                  <a:lnTo>
                    <a:pt x="2465551" y="0"/>
                  </a:lnTo>
                  <a:lnTo>
                    <a:pt x="2465551" y="2549477"/>
                  </a:lnTo>
                  <a:lnTo>
                    <a:pt x="0" y="25494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S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2465551" cy="2549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847377" y="7633558"/>
            <a:ext cx="7440623" cy="2046486"/>
            <a:chOff x="0" y="0"/>
            <a:chExt cx="1959670" cy="5389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59670" cy="538992"/>
            </a:xfrm>
            <a:custGeom>
              <a:avLst/>
              <a:gdLst/>
              <a:ahLst/>
              <a:cxnLst/>
              <a:rect l="l" t="t" r="r" b="b"/>
              <a:pathLst>
                <a:path w="1959670" h="538992">
                  <a:moveTo>
                    <a:pt x="0" y="0"/>
                  </a:moveTo>
                  <a:lnTo>
                    <a:pt x="1959670" y="0"/>
                  </a:lnTo>
                  <a:lnTo>
                    <a:pt x="1959670" y="538992"/>
                  </a:lnTo>
                  <a:lnTo>
                    <a:pt x="0" y="538992"/>
                  </a:lnTo>
                  <a:close/>
                </a:path>
              </a:pathLst>
            </a:custGeom>
            <a:solidFill>
              <a:srgbClr val="80BFAC"/>
            </a:solidFill>
          </p:spPr>
          <p:txBody>
            <a:bodyPr/>
            <a:lstStyle/>
            <a:p>
              <a:endParaRPr lang="en-S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1959670" cy="5389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226294" y="3803670"/>
            <a:ext cx="6504572" cy="3129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230"/>
              </a:lnSpc>
            </a:pPr>
            <a:r>
              <a:rPr lang="en-US" sz="873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76426" y="2857500"/>
            <a:ext cx="8872752" cy="267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Vision-Language Models like CLIP show promise.</a:t>
            </a:r>
          </a:p>
          <a:p>
            <a:pPr algn="just">
              <a:lnSpc>
                <a:spcPts val="3499"/>
              </a:lnSpc>
            </a:pPr>
            <a:endParaRPr lang="en-US" sz="2800" dirty="0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39748" lvl="1" indent="-269874" algn="just">
              <a:lnSpc>
                <a:spcPts val="3499"/>
              </a:lnSpc>
              <a:buFont typeface="Arial"/>
              <a:buChar char="•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MVFA-AD improves anomaly detection but has:</a:t>
            </a:r>
          </a:p>
          <a:p>
            <a:pPr marL="1079496" lvl="2" indent="-359832" algn="just">
              <a:lnSpc>
                <a:spcPts val="3499"/>
              </a:lnSpc>
              <a:buFont typeface="Arial"/>
              <a:buChar char="⚬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Generic prompts.</a:t>
            </a:r>
          </a:p>
          <a:p>
            <a:pPr marL="1079496" lvl="2" indent="-359832" algn="just">
              <a:lnSpc>
                <a:spcPts val="3499"/>
              </a:lnSpc>
              <a:buFont typeface="Arial"/>
              <a:buChar char="⚬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Simple MLP adapters.</a:t>
            </a:r>
          </a:p>
          <a:p>
            <a:pPr algn="just">
              <a:lnSpc>
                <a:spcPts val="3499"/>
              </a:lnSpc>
            </a:pPr>
            <a:endParaRPr lang="en-US" sz="2800" dirty="0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2627006" y="1100004"/>
            <a:ext cx="276611" cy="11517155"/>
            <a:chOff x="0" y="0"/>
            <a:chExt cx="72852" cy="30333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2852" cy="3033325"/>
            </a:xfrm>
            <a:custGeom>
              <a:avLst/>
              <a:gdLst/>
              <a:ahLst/>
              <a:cxnLst/>
              <a:rect l="l" t="t" r="r" b="b"/>
              <a:pathLst>
                <a:path w="72852" h="3033325">
                  <a:moveTo>
                    <a:pt x="0" y="0"/>
                  </a:moveTo>
                  <a:lnTo>
                    <a:pt x="72852" y="0"/>
                  </a:lnTo>
                  <a:lnTo>
                    <a:pt x="72852" y="3033325"/>
                  </a:lnTo>
                  <a:lnTo>
                    <a:pt x="0" y="3033325"/>
                  </a:lnTo>
                  <a:close/>
                </a:path>
              </a:pathLst>
            </a:custGeom>
            <a:gradFill rotWithShape="1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S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72852" cy="3033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912617" y="6996887"/>
            <a:ext cx="11375383" cy="3290113"/>
            <a:chOff x="0" y="0"/>
            <a:chExt cx="2995986" cy="8665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95986" cy="866532"/>
            </a:xfrm>
            <a:custGeom>
              <a:avLst/>
              <a:gdLst/>
              <a:ahLst/>
              <a:cxnLst/>
              <a:rect l="l" t="t" r="r" b="b"/>
              <a:pathLst>
                <a:path w="2995986" h="866532">
                  <a:moveTo>
                    <a:pt x="0" y="0"/>
                  </a:moveTo>
                  <a:lnTo>
                    <a:pt x="2995986" y="0"/>
                  </a:lnTo>
                  <a:lnTo>
                    <a:pt x="2995986" y="866532"/>
                  </a:lnTo>
                  <a:lnTo>
                    <a:pt x="0" y="866532"/>
                  </a:lnTo>
                  <a:close/>
                </a:path>
              </a:pathLst>
            </a:custGeom>
            <a:solidFill>
              <a:srgbClr val="80BFAC"/>
            </a:solidFill>
          </p:spPr>
          <p:txBody>
            <a:bodyPr/>
            <a:lstStyle/>
            <a:p>
              <a:endParaRPr lang="en-S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2995986" cy="8665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7964404" cy="10287000"/>
            <a:chOff x="0" y="0"/>
            <a:chExt cx="2097621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97621" cy="2709333"/>
            </a:xfrm>
            <a:custGeom>
              <a:avLst/>
              <a:gdLst/>
              <a:ahLst/>
              <a:cxnLst/>
              <a:rect l="l" t="t" r="r" b="b"/>
              <a:pathLst>
                <a:path w="2097621" h="2709333">
                  <a:moveTo>
                    <a:pt x="0" y="0"/>
                  </a:moveTo>
                  <a:lnTo>
                    <a:pt x="2097621" y="0"/>
                  </a:lnTo>
                  <a:lnTo>
                    <a:pt x="2097621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2D8A8D">
                    <a:alpha val="100000"/>
                  </a:srgbClr>
                </a:gs>
                <a:gs pos="50000">
                  <a:srgbClr val="0A3F3A">
                    <a:alpha val="100000"/>
                  </a:srgbClr>
                </a:gs>
                <a:gs pos="100000">
                  <a:srgbClr val="2BA697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S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2097621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93911" y="2790935"/>
            <a:ext cx="7168658" cy="4205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88"/>
              </a:lnSpc>
            </a:pPr>
            <a:r>
              <a:rPr lang="en-US" sz="8088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Proposed Solution: </a:t>
            </a:r>
          </a:p>
          <a:p>
            <a:pPr algn="ctr">
              <a:lnSpc>
                <a:spcPts val="8088"/>
              </a:lnSpc>
            </a:pPr>
            <a:endParaRPr lang="en-US" sz="8088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8088"/>
              </a:lnSpc>
            </a:pPr>
            <a:r>
              <a:rPr lang="en-US" sz="8088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PG-Attention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354492" y="1187357"/>
            <a:ext cx="9457026" cy="943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58"/>
              </a:lnSpc>
            </a:pPr>
            <a:r>
              <a:rPr lang="en-US" sz="2755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Introduce domain-specific prompt engineering. ( medical imaging ).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354492" y="2824028"/>
            <a:ext cx="8661280" cy="976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58"/>
              </a:lnSpc>
            </a:pPr>
            <a:r>
              <a:rPr lang="en-US" sz="2755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Integrate Adapter-with-Attention (AWA) modules inside the vision encoder.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145615" y="0"/>
            <a:ext cx="10142385" cy="10287000"/>
            <a:chOff x="0" y="0"/>
            <a:chExt cx="267124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71245" cy="2709333"/>
            </a:xfrm>
            <a:custGeom>
              <a:avLst/>
              <a:gdLst/>
              <a:ahLst/>
              <a:cxnLst/>
              <a:rect l="l" t="t" r="r" b="b"/>
              <a:pathLst>
                <a:path w="2671245" h="2709333">
                  <a:moveTo>
                    <a:pt x="0" y="0"/>
                  </a:moveTo>
                  <a:lnTo>
                    <a:pt x="2671245" y="0"/>
                  </a:lnTo>
                  <a:lnTo>
                    <a:pt x="267124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S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2671245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7869560" y="-164637"/>
            <a:ext cx="276056" cy="10287000"/>
            <a:chOff x="0" y="0"/>
            <a:chExt cx="7270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706" cy="2709333"/>
            </a:xfrm>
            <a:custGeom>
              <a:avLst/>
              <a:gdLst/>
              <a:ahLst/>
              <a:cxnLst/>
              <a:rect l="l" t="t" r="r" b="b"/>
              <a:pathLst>
                <a:path w="72706" h="2709333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S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243195" y="5199725"/>
            <a:ext cx="9556497" cy="5431154"/>
            <a:chOff x="0" y="0"/>
            <a:chExt cx="2516937" cy="14304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16937" cy="1430427"/>
            </a:xfrm>
            <a:custGeom>
              <a:avLst/>
              <a:gdLst/>
              <a:ahLst/>
              <a:cxnLst/>
              <a:rect l="l" t="t" r="r" b="b"/>
              <a:pathLst>
                <a:path w="2516937" h="1430427">
                  <a:moveTo>
                    <a:pt x="0" y="0"/>
                  </a:moveTo>
                  <a:lnTo>
                    <a:pt x="2516937" y="0"/>
                  </a:lnTo>
                  <a:lnTo>
                    <a:pt x="2516937" y="1430427"/>
                  </a:lnTo>
                  <a:lnTo>
                    <a:pt x="0" y="1430427"/>
                  </a:lnTo>
                  <a:close/>
                </a:path>
              </a:pathLst>
            </a:custGeom>
            <a:solidFill>
              <a:srgbClr val="80BFAC"/>
            </a:solidFill>
          </p:spPr>
          <p:txBody>
            <a:bodyPr/>
            <a:lstStyle/>
            <a:p>
              <a:endParaRPr lang="en-SA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2516937" cy="143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64552" y="4463280"/>
            <a:ext cx="7054891" cy="266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21"/>
              </a:lnSpc>
            </a:pPr>
            <a:r>
              <a:rPr lang="en-US" sz="8177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Prompt Engineering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245105" y="893135"/>
            <a:ext cx="9778343" cy="4478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54" lvl="1" indent="-269877">
              <a:lnSpc>
                <a:spcPts val="3500"/>
              </a:lnSpc>
              <a:buFont typeface="Arial"/>
              <a:buChar char="•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Craft medically meaningful, domain-specific prompts</a:t>
            </a:r>
          </a:p>
          <a:p>
            <a:pPr>
              <a:lnSpc>
                <a:spcPts val="3500"/>
              </a:lnSpc>
            </a:pPr>
            <a:endParaRPr lang="en-US" sz="2800" dirty="0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39754" lvl="1" indent="-269877">
              <a:lnSpc>
                <a:spcPts val="3500"/>
              </a:lnSpc>
              <a:buFont typeface="Arial"/>
              <a:buChar char="•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Use modality-specific and pathology-specific terms.</a:t>
            </a:r>
          </a:p>
          <a:p>
            <a:pPr>
              <a:lnSpc>
                <a:spcPts val="3500"/>
              </a:lnSpc>
            </a:pPr>
            <a:endParaRPr lang="en-US" sz="2800" dirty="0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39754" lvl="1" indent="-269877">
              <a:lnSpc>
                <a:spcPts val="3500"/>
              </a:lnSpc>
              <a:buFont typeface="Arial"/>
              <a:buChar char="•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Example (Brain MRI):</a:t>
            </a:r>
          </a:p>
          <a:p>
            <a:pPr marL="1079509" lvl="2" indent="-359836">
              <a:lnSpc>
                <a:spcPts val="3500"/>
              </a:lnSpc>
              <a:buFont typeface="Arial"/>
              <a:buChar char="⚬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Normal: "An MRI image of a healthy brain without tumors."</a:t>
            </a:r>
          </a:p>
          <a:p>
            <a:pPr marL="1079509" lvl="2" indent="-359836">
              <a:lnSpc>
                <a:spcPts val="3500"/>
              </a:lnSpc>
              <a:buFont typeface="Arial"/>
              <a:buChar char="⚬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Abnormal: "An MRI image showing a malignant brain tumor."</a:t>
            </a:r>
          </a:p>
          <a:p>
            <a:pPr>
              <a:lnSpc>
                <a:spcPts val="3500"/>
              </a:lnSpc>
            </a:pPr>
            <a:endParaRPr lang="en-US" sz="2800" dirty="0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145615" y="0"/>
            <a:ext cx="10142385" cy="10287000"/>
            <a:chOff x="0" y="0"/>
            <a:chExt cx="267124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71245" cy="2709333"/>
            </a:xfrm>
            <a:custGeom>
              <a:avLst/>
              <a:gdLst/>
              <a:ahLst/>
              <a:cxnLst/>
              <a:rect l="l" t="t" r="r" b="b"/>
              <a:pathLst>
                <a:path w="2671245" h="2709333">
                  <a:moveTo>
                    <a:pt x="0" y="0"/>
                  </a:moveTo>
                  <a:lnTo>
                    <a:pt x="2671245" y="0"/>
                  </a:lnTo>
                  <a:lnTo>
                    <a:pt x="267124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S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2671245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7869560" y="-164637"/>
            <a:ext cx="276056" cy="10287000"/>
            <a:chOff x="0" y="0"/>
            <a:chExt cx="7270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706" cy="2709333"/>
            </a:xfrm>
            <a:custGeom>
              <a:avLst/>
              <a:gdLst/>
              <a:ahLst/>
              <a:cxnLst/>
              <a:rect l="l" t="t" r="r" b="b"/>
              <a:pathLst>
                <a:path w="72706" h="2709333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S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243195" y="5199725"/>
            <a:ext cx="9556497" cy="5431154"/>
            <a:chOff x="0" y="0"/>
            <a:chExt cx="2516937" cy="14304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16937" cy="1430427"/>
            </a:xfrm>
            <a:custGeom>
              <a:avLst/>
              <a:gdLst/>
              <a:ahLst/>
              <a:cxnLst/>
              <a:rect l="l" t="t" r="r" b="b"/>
              <a:pathLst>
                <a:path w="2516937" h="1430427">
                  <a:moveTo>
                    <a:pt x="0" y="0"/>
                  </a:moveTo>
                  <a:lnTo>
                    <a:pt x="2516937" y="0"/>
                  </a:lnTo>
                  <a:lnTo>
                    <a:pt x="2516937" y="1430427"/>
                  </a:lnTo>
                  <a:lnTo>
                    <a:pt x="0" y="1430427"/>
                  </a:lnTo>
                  <a:close/>
                </a:path>
              </a:pathLst>
            </a:custGeom>
            <a:solidFill>
              <a:srgbClr val="80BFAC"/>
            </a:solidFill>
          </p:spPr>
          <p:txBody>
            <a:bodyPr/>
            <a:lstStyle/>
            <a:p>
              <a:endParaRPr lang="en-S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2516937" cy="143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50832" y="2199521"/>
            <a:ext cx="7054891" cy="525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21"/>
              </a:lnSpc>
            </a:pPr>
            <a:r>
              <a:rPr lang="en-US" sz="8177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Adapter-with-Attention (AWA)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63746" y="767950"/>
            <a:ext cx="10044516" cy="4029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4" lvl="1" indent="-269877">
              <a:lnSpc>
                <a:spcPts val="3500"/>
              </a:lnSpc>
              <a:buFont typeface="Arial"/>
              <a:buChar char="•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AWA module structure:</a:t>
            </a:r>
          </a:p>
          <a:p>
            <a:pPr marL="1079509" lvl="2" indent="-359836">
              <a:lnSpc>
                <a:spcPts val="3500"/>
              </a:lnSpc>
              <a:buFont typeface="Arial"/>
              <a:buChar char="⚬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Lightweight Multi-Head Self-Attention (MHSA).</a:t>
            </a:r>
          </a:p>
          <a:p>
            <a:pPr marL="1079509" lvl="2" indent="-359836">
              <a:lnSpc>
                <a:spcPts val="3500"/>
              </a:lnSpc>
              <a:buFont typeface="Arial"/>
              <a:buChar char="⚬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Followed by MLP bottleneck layers.</a:t>
            </a:r>
          </a:p>
          <a:p>
            <a:pPr>
              <a:lnSpc>
                <a:spcPts val="3500"/>
              </a:lnSpc>
            </a:pPr>
            <a:endParaRPr lang="en-US" sz="2800" dirty="0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39754" lvl="1" indent="-269877">
              <a:lnSpc>
                <a:spcPts val="3500"/>
              </a:lnSpc>
              <a:buFont typeface="Arial"/>
              <a:buChar char="•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Benefits:</a:t>
            </a:r>
          </a:p>
          <a:p>
            <a:pPr marL="1079509" lvl="2" indent="-359836">
              <a:lnSpc>
                <a:spcPts val="3500"/>
              </a:lnSpc>
              <a:buFont typeface="Arial"/>
              <a:buChar char="⚬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Capture spatial dependencies between image patches.</a:t>
            </a:r>
          </a:p>
          <a:p>
            <a:pPr marL="1079509" lvl="2" indent="-359836">
              <a:lnSpc>
                <a:spcPts val="3500"/>
              </a:lnSpc>
              <a:buFont typeface="Arial"/>
              <a:buChar char="⚬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Model subtle anomalies spread across regions.</a:t>
            </a:r>
          </a:p>
          <a:p>
            <a:pPr>
              <a:lnSpc>
                <a:spcPts val="3500"/>
              </a:lnSpc>
            </a:pPr>
            <a:endParaRPr lang="en-US" sz="2800" dirty="0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F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77613" y="-25451"/>
            <a:ext cx="5926596" cy="5741390"/>
          </a:xfrm>
          <a:custGeom>
            <a:avLst/>
            <a:gdLst/>
            <a:ahLst/>
            <a:cxnLst/>
            <a:rect l="l" t="t" r="r" b="b"/>
            <a:pathLst>
              <a:path w="5926596" h="5741390">
                <a:moveTo>
                  <a:pt x="0" y="0"/>
                </a:moveTo>
                <a:lnTo>
                  <a:pt x="5926596" y="0"/>
                </a:lnTo>
                <a:lnTo>
                  <a:pt x="5926596" y="5741390"/>
                </a:lnTo>
                <a:lnTo>
                  <a:pt x="0" y="57413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A"/>
          </a:p>
        </p:txBody>
      </p:sp>
      <p:sp>
        <p:nvSpPr>
          <p:cNvPr id="3" name="Freeform 3"/>
          <p:cNvSpPr/>
          <p:nvPr/>
        </p:nvSpPr>
        <p:spPr>
          <a:xfrm>
            <a:off x="-828823" y="5369098"/>
            <a:ext cx="5120602" cy="5120602"/>
          </a:xfrm>
          <a:custGeom>
            <a:avLst/>
            <a:gdLst/>
            <a:ahLst/>
            <a:cxnLst/>
            <a:rect l="l" t="t" r="r" b="b"/>
            <a:pathLst>
              <a:path w="5120602" h="5120602">
                <a:moveTo>
                  <a:pt x="0" y="0"/>
                </a:moveTo>
                <a:lnTo>
                  <a:pt x="5120602" y="0"/>
                </a:lnTo>
                <a:lnTo>
                  <a:pt x="5120602" y="5120602"/>
                </a:lnTo>
                <a:lnTo>
                  <a:pt x="0" y="5120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SA"/>
          </a:p>
        </p:txBody>
      </p:sp>
      <p:sp>
        <p:nvSpPr>
          <p:cNvPr id="4" name="Freeform 4"/>
          <p:cNvSpPr/>
          <p:nvPr/>
        </p:nvSpPr>
        <p:spPr>
          <a:xfrm>
            <a:off x="2807805" y="-25451"/>
            <a:ext cx="5073848" cy="5073848"/>
          </a:xfrm>
          <a:custGeom>
            <a:avLst/>
            <a:gdLst/>
            <a:ahLst/>
            <a:cxnLst/>
            <a:rect l="l" t="t" r="r" b="b"/>
            <a:pathLst>
              <a:path w="5073848" h="5073848">
                <a:moveTo>
                  <a:pt x="0" y="0"/>
                </a:moveTo>
                <a:lnTo>
                  <a:pt x="5073848" y="0"/>
                </a:lnTo>
                <a:lnTo>
                  <a:pt x="5073848" y="5073848"/>
                </a:lnTo>
                <a:lnTo>
                  <a:pt x="0" y="50738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SA"/>
          </a:p>
        </p:txBody>
      </p:sp>
      <p:sp>
        <p:nvSpPr>
          <p:cNvPr id="5" name="Freeform 5"/>
          <p:cNvSpPr/>
          <p:nvPr/>
        </p:nvSpPr>
        <p:spPr>
          <a:xfrm>
            <a:off x="3859719" y="4601879"/>
            <a:ext cx="4021934" cy="5778062"/>
          </a:xfrm>
          <a:custGeom>
            <a:avLst/>
            <a:gdLst/>
            <a:ahLst/>
            <a:cxnLst/>
            <a:rect l="l" t="t" r="r" b="b"/>
            <a:pathLst>
              <a:path w="4021934" h="5778062">
                <a:moveTo>
                  <a:pt x="0" y="0"/>
                </a:moveTo>
                <a:lnTo>
                  <a:pt x="4021934" y="0"/>
                </a:lnTo>
                <a:lnTo>
                  <a:pt x="4021934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43663"/>
            </a:stretch>
          </a:blipFill>
        </p:spPr>
        <p:txBody>
          <a:bodyPr/>
          <a:lstStyle/>
          <a:p>
            <a:endParaRPr lang="en-SA"/>
          </a:p>
        </p:txBody>
      </p:sp>
      <p:sp>
        <p:nvSpPr>
          <p:cNvPr id="6" name="Freeform 6"/>
          <p:cNvSpPr/>
          <p:nvPr/>
        </p:nvSpPr>
        <p:spPr>
          <a:xfrm>
            <a:off x="3186587" y="4022984"/>
            <a:ext cx="3178479" cy="6356958"/>
          </a:xfrm>
          <a:custGeom>
            <a:avLst/>
            <a:gdLst/>
            <a:ahLst/>
            <a:cxnLst/>
            <a:rect l="l" t="t" r="r" b="b"/>
            <a:pathLst>
              <a:path w="3178479" h="6356958">
                <a:moveTo>
                  <a:pt x="0" y="0"/>
                </a:moveTo>
                <a:lnTo>
                  <a:pt x="3178479" y="0"/>
                </a:lnTo>
                <a:lnTo>
                  <a:pt x="317847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SA"/>
          </a:p>
        </p:txBody>
      </p:sp>
      <p:grpSp>
        <p:nvGrpSpPr>
          <p:cNvPr id="7" name="Group 7"/>
          <p:cNvGrpSpPr/>
          <p:nvPr/>
        </p:nvGrpSpPr>
        <p:grpSpPr>
          <a:xfrm>
            <a:off x="8213280" y="0"/>
            <a:ext cx="10074720" cy="7702357"/>
            <a:chOff x="0" y="0"/>
            <a:chExt cx="2653424" cy="202860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653424" cy="2028604"/>
            </a:xfrm>
            <a:custGeom>
              <a:avLst/>
              <a:gdLst/>
              <a:ahLst/>
              <a:cxnLst/>
              <a:rect l="l" t="t" r="r" b="b"/>
              <a:pathLst>
                <a:path w="2653424" h="2028604">
                  <a:moveTo>
                    <a:pt x="0" y="0"/>
                  </a:moveTo>
                  <a:lnTo>
                    <a:pt x="2653424" y="0"/>
                  </a:lnTo>
                  <a:lnTo>
                    <a:pt x="2653424" y="2028604"/>
                  </a:lnTo>
                  <a:lnTo>
                    <a:pt x="0" y="20286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SA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2653424" cy="2028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10800000">
            <a:off x="7881653" y="-25451"/>
            <a:ext cx="869741" cy="10287000"/>
            <a:chOff x="0" y="0"/>
            <a:chExt cx="229068" cy="27093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29068" cy="2709333"/>
            </a:xfrm>
            <a:custGeom>
              <a:avLst/>
              <a:gdLst/>
              <a:ahLst/>
              <a:cxnLst/>
              <a:rect l="l" t="t" r="r" b="b"/>
              <a:pathLst>
                <a:path w="229068" h="2709333">
                  <a:moveTo>
                    <a:pt x="0" y="0"/>
                  </a:moveTo>
                  <a:lnTo>
                    <a:pt x="229068" y="0"/>
                  </a:lnTo>
                  <a:lnTo>
                    <a:pt x="229068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SA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229068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144000" y="1025999"/>
            <a:ext cx="8997049" cy="134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56"/>
              </a:lnSpc>
            </a:pPr>
            <a:r>
              <a:rPr lang="en-US" sz="8125" b="1">
                <a:solidFill>
                  <a:srgbClr val="0B4B49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44000" y="2726202"/>
            <a:ext cx="7679490" cy="4789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8" lvl="1" indent="-259079" algn="just">
              <a:lnSpc>
                <a:spcPts val="3359"/>
              </a:lnSpc>
              <a:buFont typeface="Arial"/>
              <a:buChar char="•"/>
            </a:pPr>
            <a:r>
              <a:rPr lang="en-US" sz="2800" dirty="0" err="1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BraTS</a:t>
            </a: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(Brain MRI)</a:t>
            </a:r>
          </a:p>
          <a:p>
            <a:pPr algn="just">
              <a:lnSpc>
                <a:spcPts val="3359"/>
              </a:lnSpc>
            </a:pPr>
            <a:endParaRPr lang="en-US" sz="2800" dirty="0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18158" lvl="1" indent="-259079" algn="just">
              <a:lnSpc>
                <a:spcPts val="3359"/>
              </a:lnSpc>
              <a:buFont typeface="Arial"/>
              <a:buChar char="•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LiTS (Liver CT)</a:t>
            </a:r>
          </a:p>
          <a:p>
            <a:pPr algn="just">
              <a:lnSpc>
                <a:spcPts val="3359"/>
              </a:lnSpc>
            </a:pPr>
            <a:endParaRPr lang="en-US" sz="2800" dirty="0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18158" lvl="1" indent="-259079" algn="just">
              <a:lnSpc>
                <a:spcPts val="3359"/>
              </a:lnSpc>
              <a:buFont typeface="Arial"/>
              <a:buChar char="•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RESC (Retina Fundus)</a:t>
            </a:r>
          </a:p>
          <a:p>
            <a:pPr algn="just">
              <a:lnSpc>
                <a:spcPts val="3359"/>
              </a:lnSpc>
            </a:pPr>
            <a:endParaRPr lang="en-US" sz="2800" dirty="0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18158" lvl="1" indent="-259079" algn="just">
              <a:lnSpc>
                <a:spcPts val="3359"/>
              </a:lnSpc>
              <a:buFont typeface="Arial"/>
              <a:buChar char="•"/>
            </a:pP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OCT2017 (Retina OCT)</a:t>
            </a:r>
          </a:p>
          <a:p>
            <a:pPr algn="just">
              <a:lnSpc>
                <a:spcPts val="3359"/>
              </a:lnSpc>
            </a:pPr>
            <a:endParaRPr lang="en-US" sz="2800" dirty="0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18158" lvl="1" indent="-259079" algn="just">
              <a:lnSpc>
                <a:spcPts val="3359"/>
              </a:lnSpc>
              <a:buFont typeface="Arial"/>
              <a:buChar char="•"/>
            </a:pPr>
            <a:r>
              <a:rPr lang="en-US" sz="2800" dirty="0" err="1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CRCHisto</a:t>
            </a:r>
            <a:r>
              <a:rPr lang="en-US" sz="2800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(Histopathology)</a:t>
            </a:r>
          </a:p>
          <a:p>
            <a:pPr algn="just">
              <a:lnSpc>
                <a:spcPts val="3359"/>
              </a:lnSpc>
            </a:pPr>
            <a:endParaRPr lang="en-US" sz="2800" dirty="0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just">
              <a:lnSpc>
                <a:spcPts val="3359"/>
              </a:lnSpc>
            </a:pPr>
            <a:endParaRPr lang="en-US" sz="2800" dirty="0">
              <a:solidFill>
                <a:srgbClr val="0B4B4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668990" cy="10287000"/>
            <a:chOff x="0" y="0"/>
            <a:chExt cx="149306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3067" cy="2709333"/>
            </a:xfrm>
            <a:custGeom>
              <a:avLst/>
              <a:gdLst/>
              <a:ahLst/>
              <a:cxnLst/>
              <a:rect l="l" t="t" r="r" b="b"/>
              <a:pathLst>
                <a:path w="1493067" h="2709333">
                  <a:moveTo>
                    <a:pt x="0" y="0"/>
                  </a:moveTo>
                  <a:lnTo>
                    <a:pt x="1493067" y="0"/>
                  </a:lnTo>
                  <a:lnTo>
                    <a:pt x="149306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S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493067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5530962" y="0"/>
            <a:ext cx="276056" cy="10287000"/>
            <a:chOff x="0" y="0"/>
            <a:chExt cx="7270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706" cy="2709333"/>
            </a:xfrm>
            <a:custGeom>
              <a:avLst/>
              <a:gdLst/>
              <a:ahLst/>
              <a:cxnLst/>
              <a:rect l="l" t="t" r="r" b="b"/>
              <a:pathLst>
                <a:path w="72706" h="2709333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S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 rot="-5400000">
            <a:off x="-1844524" y="3717788"/>
            <a:ext cx="9461151" cy="2851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35"/>
              </a:lnSpc>
            </a:pPr>
            <a:r>
              <a:rPr lang="en-US" sz="10635" b="1">
                <a:solidFill>
                  <a:srgbClr val="0B4B49"/>
                </a:solidFill>
                <a:latin typeface="Poppins Bold"/>
                <a:ea typeface="Poppins Bold"/>
                <a:cs typeface="Poppins Bold"/>
                <a:sym typeface="Poppins Bold"/>
              </a:rPr>
              <a:t>Training Strategy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91171" y="2832939"/>
            <a:ext cx="11728738" cy="3971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9908" lvl="1" indent="-404954" algn="l">
              <a:lnSpc>
                <a:spcPts val="5251"/>
              </a:lnSpc>
              <a:buFont typeface="Arial"/>
              <a:buChar char="•"/>
            </a:pPr>
            <a:r>
              <a:rPr lang="en-US" sz="375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Few-shot learning: 4 labeled images per class.</a:t>
            </a:r>
          </a:p>
          <a:p>
            <a:pPr algn="l">
              <a:lnSpc>
                <a:spcPts val="5251"/>
              </a:lnSpc>
            </a:pPr>
            <a:endParaRPr lang="en-US" sz="375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809908" lvl="1" indent="-404954" algn="l">
              <a:lnSpc>
                <a:spcPts val="5251"/>
              </a:lnSpc>
              <a:buFont typeface="Arial"/>
              <a:buChar char="•"/>
            </a:pPr>
            <a:r>
              <a:rPr lang="en-US" sz="375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Loss functions:</a:t>
            </a:r>
          </a:p>
          <a:p>
            <a:pPr marL="1619817" lvl="2" indent="-539939" algn="l">
              <a:lnSpc>
                <a:spcPts val="5251"/>
              </a:lnSpc>
              <a:buFont typeface="Arial"/>
              <a:buChar char="⚬"/>
            </a:pPr>
            <a:r>
              <a:rPr lang="en-US" sz="375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Binary Cross-Entropy (BCE) for classification.</a:t>
            </a:r>
          </a:p>
          <a:p>
            <a:pPr marL="1619817" lvl="2" indent="-539939" algn="l">
              <a:lnSpc>
                <a:spcPts val="5251"/>
              </a:lnSpc>
              <a:buFont typeface="Arial"/>
              <a:buChar char="⚬"/>
            </a:pPr>
            <a:r>
              <a:rPr lang="en-US" sz="375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Dice Loss and Focal Loss for segmentation.</a:t>
            </a:r>
          </a:p>
          <a:p>
            <a:pPr algn="l">
              <a:lnSpc>
                <a:spcPts val="5251"/>
              </a:lnSpc>
            </a:pPr>
            <a:endParaRPr lang="en-US" sz="3751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145615" y="0"/>
            <a:ext cx="10142385" cy="10287000"/>
            <a:chOff x="0" y="0"/>
            <a:chExt cx="267124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71245" cy="2709333"/>
            </a:xfrm>
            <a:custGeom>
              <a:avLst/>
              <a:gdLst/>
              <a:ahLst/>
              <a:cxnLst/>
              <a:rect l="l" t="t" r="r" b="b"/>
              <a:pathLst>
                <a:path w="2671245" h="2709333">
                  <a:moveTo>
                    <a:pt x="0" y="0"/>
                  </a:moveTo>
                  <a:lnTo>
                    <a:pt x="2671245" y="0"/>
                  </a:lnTo>
                  <a:lnTo>
                    <a:pt x="267124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S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2671245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7869560" y="-164637"/>
            <a:ext cx="276056" cy="10287000"/>
            <a:chOff x="0" y="0"/>
            <a:chExt cx="7270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706" cy="2709333"/>
            </a:xfrm>
            <a:custGeom>
              <a:avLst/>
              <a:gdLst/>
              <a:ahLst/>
              <a:cxnLst/>
              <a:rect l="l" t="t" r="r" b="b"/>
              <a:pathLst>
                <a:path w="72706" h="2709333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SA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243195" y="5199725"/>
            <a:ext cx="9556497" cy="5431154"/>
            <a:chOff x="0" y="0"/>
            <a:chExt cx="2516937" cy="14304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16937" cy="1430427"/>
            </a:xfrm>
            <a:custGeom>
              <a:avLst/>
              <a:gdLst/>
              <a:ahLst/>
              <a:cxnLst/>
              <a:rect l="l" t="t" r="r" b="b"/>
              <a:pathLst>
                <a:path w="2516937" h="1430427">
                  <a:moveTo>
                    <a:pt x="0" y="0"/>
                  </a:moveTo>
                  <a:lnTo>
                    <a:pt x="2516937" y="0"/>
                  </a:lnTo>
                  <a:lnTo>
                    <a:pt x="2516937" y="1430427"/>
                  </a:lnTo>
                  <a:lnTo>
                    <a:pt x="0" y="1430427"/>
                  </a:lnTo>
                  <a:close/>
                </a:path>
              </a:pathLst>
            </a:custGeom>
            <a:solidFill>
              <a:srgbClr val="80BFAC"/>
            </a:solidFill>
          </p:spPr>
          <p:txBody>
            <a:bodyPr/>
            <a:lstStyle/>
            <a:p>
              <a:endParaRPr lang="en-S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2516937" cy="143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580254" y="6373093"/>
            <a:ext cx="11807242" cy="3271886"/>
          </a:xfrm>
          <a:custGeom>
            <a:avLst/>
            <a:gdLst/>
            <a:ahLst/>
            <a:cxnLst/>
            <a:rect l="l" t="t" r="r" b="b"/>
            <a:pathLst>
              <a:path w="11807242" h="3271886">
                <a:moveTo>
                  <a:pt x="0" y="0"/>
                </a:moveTo>
                <a:lnTo>
                  <a:pt x="11807242" y="0"/>
                </a:lnTo>
                <a:lnTo>
                  <a:pt x="11807242" y="3271887"/>
                </a:lnTo>
                <a:lnTo>
                  <a:pt x="0" y="32718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SA"/>
          </a:p>
        </p:txBody>
      </p:sp>
      <p:sp>
        <p:nvSpPr>
          <p:cNvPr id="12" name="TextBox 12"/>
          <p:cNvSpPr txBox="1"/>
          <p:nvPr/>
        </p:nvSpPr>
        <p:spPr>
          <a:xfrm>
            <a:off x="74052" y="2537024"/>
            <a:ext cx="7605008" cy="266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21"/>
              </a:lnSpc>
            </a:pPr>
            <a:r>
              <a:rPr lang="en-US" sz="8177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Experimental Results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96235" y="1090812"/>
            <a:ext cx="9262491" cy="24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Few-shot (k=4) comparison of anomaly detection performance across five medical datasets. We report image-level AUC / pixel-level AUC (</a:t>
            </a:r>
            <a:r>
              <a:rPr lang="en-US" sz="3499" dirty="0" err="1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pAUC</a:t>
            </a:r>
            <a:r>
              <a:rPr lang="en-US" sz="3499" dirty="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) where applicable.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310</Words>
  <Application>Microsoft Macintosh PowerPoint</Application>
  <PresentationFormat>Custom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DM Sans</vt:lpstr>
      <vt:lpstr>Calibri</vt:lpstr>
      <vt:lpstr>Poppins Semi-Bold</vt:lpstr>
      <vt:lpstr>Poppins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PG-Attention: Prompt-Guided Attention Adapter for Multi-View Few-Shot Medical Anomaly Detection</dc:title>
  <cp:lastModifiedBy>ALhanoof 1</cp:lastModifiedBy>
  <cp:revision>3</cp:revision>
  <dcterms:created xsi:type="dcterms:W3CDTF">2006-08-16T00:00:00Z</dcterms:created>
  <dcterms:modified xsi:type="dcterms:W3CDTF">2025-04-27T15:14:55Z</dcterms:modified>
  <dc:identifier>DAGlvEkTBkM</dc:identifier>
</cp:coreProperties>
</file>