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3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3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25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5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70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8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2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4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97" y="867036"/>
            <a:ext cx="8554064" cy="1049235"/>
          </a:xfrm>
        </p:spPr>
        <p:txBody>
          <a:bodyPr>
            <a:normAutofit/>
          </a:bodyPr>
          <a:lstStyle/>
          <a:p>
            <a:r>
              <a:rPr dirty="0"/>
              <a:t>X-Fracture: </a:t>
            </a:r>
            <a:r>
              <a:rPr lang="en-GB" dirty="0"/>
              <a:t>ai FRACTURE DETECTION</a:t>
            </a:r>
            <a:br>
              <a:rPr lang="en-GB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Student Name: Ahmed Sami </a:t>
            </a:r>
            <a:r>
              <a:rPr dirty="0" err="1"/>
              <a:t>Baabdullah</a:t>
            </a:r>
            <a:endParaRPr dirty="0"/>
          </a:p>
          <a:p>
            <a:pPr>
              <a:defRPr sz="2000"/>
            </a:pPr>
            <a:r>
              <a:rPr dirty="0"/>
              <a:t>Student ID: 201811980</a:t>
            </a:r>
          </a:p>
          <a:p>
            <a:pPr>
              <a:defRPr sz="2000"/>
            </a:pPr>
            <a:r>
              <a:rPr dirty="0"/>
              <a:t>Supervisor: Dr. Muzammil Behzad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CNN KNN: 73% | MobLG-Net KNN: 97.3%</a:t>
            </a:r>
          </a:p>
          <a:p>
            <a:pPr>
              <a:defRPr sz="2000"/>
            </a:pPr>
            <a:r>
              <a:t>CNN RF: 89% | MobLG-Net RF: 97.6%</a:t>
            </a:r>
          </a:p>
          <a:p>
            <a:pPr>
              <a:defRPr sz="2000"/>
            </a:pPr>
            <a:r>
              <a:t>CNN LGBM: 92% | MobLG-Net LGBM: 98.3%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MobLG-Net outperforms CNN in all metrics.</a:t>
            </a:r>
          </a:p>
          <a:p>
            <a:pPr>
              <a:defRPr sz="2000"/>
            </a:pPr>
            <a:r>
              <a:t>Achieves up to 99% accuracy.</a:t>
            </a:r>
          </a:p>
          <a:p>
            <a:pPr>
              <a:defRPr sz="2000"/>
            </a:pPr>
            <a:r>
              <a:t>Faster inference suitable for real-time use.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Ablation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MobileNet alone: 96% accuracy.</a:t>
            </a:r>
          </a:p>
          <a:p>
            <a:pPr>
              <a:defRPr sz="2000"/>
            </a:pPr>
            <a:r>
              <a:t>MobileNet + LGBM: 99% accuracy.</a:t>
            </a:r>
          </a:p>
          <a:p>
            <a:pPr>
              <a:defRPr sz="2000"/>
            </a:pPr>
            <a:r>
              <a:t>Ensemble ML classification boosts performance.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Lightweight yet powerful feature extractor.</a:t>
            </a:r>
          </a:p>
          <a:p>
            <a:pPr>
              <a:defRPr sz="2000"/>
            </a:pPr>
            <a:r>
              <a:t>New hybrid approach: Transfer learning + ML classifiers.</a:t>
            </a:r>
          </a:p>
          <a:p>
            <a:pPr>
              <a:defRPr sz="2000"/>
            </a:pPr>
            <a:r>
              <a:t>Fast and accurate: Clinical deployment ready.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MobLG-Net improves fracture detection.</a:t>
            </a:r>
          </a:p>
          <a:p>
            <a:pPr>
              <a:defRPr sz="2000"/>
            </a:pPr>
            <a:r>
              <a:t>High performance in F1-score, accuracy, AUC.</a:t>
            </a:r>
          </a:p>
          <a:p>
            <a:pPr>
              <a:defRPr sz="2000"/>
            </a:pPr>
            <a:r>
              <a:t>Lightweight, scalable, and real-world ready.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Expand to multi-class classification.</a:t>
            </a:r>
          </a:p>
          <a:p>
            <a:pPr>
              <a:defRPr sz="2000"/>
            </a:pPr>
            <a:r>
              <a:t>Test on broader, varied datasets.</a:t>
            </a:r>
          </a:p>
          <a:p>
            <a:pPr>
              <a:defRPr sz="2000"/>
            </a:pPr>
            <a:r>
              <a:t>Introduce Explainable AI (XAI) for clinical decisions.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Guan et al., Skeletal Radiol., 2021.</a:t>
            </a:r>
          </a:p>
          <a:p>
            <a:pPr>
              <a:defRPr sz="2000"/>
            </a:pPr>
            <a:r>
              <a:t>Kim and MacKinnon, Clin. Radiol., 2020.</a:t>
            </a:r>
          </a:p>
          <a:p>
            <a:pPr>
              <a:defRPr sz="2000"/>
            </a:pPr>
            <a:r>
              <a:t>Tanzi et al., Comput. Biol. Med., 2021.</a:t>
            </a:r>
          </a:p>
          <a:p>
            <a:pPr>
              <a:defRPr sz="2000"/>
            </a:pPr>
            <a:r>
              <a:t>Rajpurkar et al., MURA dataset, 2017.</a:t>
            </a:r>
          </a:p>
          <a:p>
            <a:pPr>
              <a:defRPr sz="2000"/>
            </a:pPr>
            <a:r>
              <a:t>Howard et al., MobileNet, 2017.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Fractures require early, accurate diagnosis.</a:t>
            </a:r>
          </a:p>
          <a:p>
            <a:pPr>
              <a:defRPr sz="2000"/>
            </a:pPr>
            <a:r>
              <a:t>Traditional X-ray analysis is slow and error-prone.</a:t>
            </a:r>
          </a:p>
          <a:p>
            <a:pPr>
              <a:defRPr sz="2000"/>
            </a:pPr>
            <a:r>
              <a:t>Deep Learning (DL) enhances diagnostic accuracy.</a:t>
            </a:r>
          </a:p>
          <a:p>
            <a:pPr>
              <a:defRPr sz="2000"/>
            </a:pPr>
            <a:r>
              <a:t>Our model improves CNNs via transfer learning (MobLG-Net).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Misdiagnosis of fractures remains common.</a:t>
            </a:r>
          </a:p>
          <a:p>
            <a:pPr>
              <a:defRPr sz="2000"/>
            </a:pPr>
            <a:r>
              <a:t>Traditional detection methods lack consistency.</a:t>
            </a:r>
          </a:p>
          <a:p>
            <a:pPr>
              <a:defRPr sz="2000"/>
            </a:pPr>
            <a:r>
              <a:t>Goal: Feature extraction + Hyperparameter optimization.</a:t>
            </a:r>
          </a:p>
          <a:p>
            <a:pPr>
              <a:defRPr sz="2000"/>
            </a:pPr>
            <a:r>
              <a:t>Build scalable, reliable fracture detection.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Develop a </a:t>
            </a:r>
            <a:r>
              <a:rPr lang="en-GB" dirty="0"/>
              <a:t>DL-ML </a:t>
            </a:r>
            <a:r>
              <a:rPr dirty="0"/>
              <a:t>fracture detection.</a:t>
            </a:r>
          </a:p>
          <a:p>
            <a:pPr>
              <a:defRPr sz="2000"/>
            </a:pPr>
            <a:r>
              <a:rPr dirty="0"/>
              <a:t>Design </a:t>
            </a:r>
            <a:r>
              <a:rPr dirty="0" err="1"/>
              <a:t>MobLG</a:t>
            </a:r>
            <a:r>
              <a:rPr dirty="0"/>
              <a:t>-Net model.</a:t>
            </a:r>
          </a:p>
          <a:p>
            <a:pPr>
              <a:defRPr sz="2000"/>
            </a:pPr>
            <a:r>
              <a:rPr dirty="0"/>
              <a:t>Compare with </a:t>
            </a:r>
            <a:r>
              <a:rPr lang="en-GB" dirty="0" err="1"/>
              <a:t>vanila</a:t>
            </a:r>
            <a:r>
              <a:rPr dirty="0"/>
              <a:t> CNNs.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Guan et al.: 62% precision with 4,000 images.</a:t>
            </a:r>
          </a:p>
          <a:p>
            <a:pPr>
              <a:defRPr sz="2000"/>
            </a:pPr>
            <a:r>
              <a:t>Kim &amp; MacKinnon: 95% accuracy via transfer learning.</a:t>
            </a:r>
          </a:p>
          <a:p>
            <a:pPr>
              <a:defRPr sz="2000"/>
            </a:pPr>
            <a:r>
              <a:t>Tanzi et al.: 96% accuracy using VGG16.</a:t>
            </a:r>
          </a:p>
          <a:p>
            <a:pPr>
              <a:defRPr sz="2000"/>
            </a:pPr>
            <a:r>
              <a:t>Limitations: Small datasets, specific focus areas.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Preprocessing: Resize, normalize, augment images.</a:t>
            </a:r>
          </a:p>
          <a:p>
            <a:pPr>
              <a:defRPr sz="2000"/>
            </a:pPr>
            <a:r>
              <a:t>Two feature extraction approaches:</a:t>
            </a:r>
          </a:p>
          <a:p>
            <a:pPr>
              <a:defRPr sz="2000"/>
            </a:pPr>
            <a:r>
              <a:t>1. Basic Sequential CNN</a:t>
            </a:r>
          </a:p>
          <a:p>
            <a:pPr>
              <a:defRPr sz="2000"/>
            </a:pPr>
            <a:r>
              <a:t>2. Pre-trained MobileNet (MobLG-Net)</a:t>
            </a:r>
          </a:p>
          <a:p>
            <a:pPr>
              <a:defRPr sz="2000"/>
            </a:pPr>
            <a:r>
              <a:t>ML Classifiers: KNN, LGBM, RF, LR.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Architecture: MobLG-Net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Start with MobileNet layer (pre-trained on ImageNet).</a:t>
            </a:r>
          </a:p>
          <a:p>
            <a:pPr>
              <a:defRPr sz="2000"/>
            </a:pPr>
            <a:r>
              <a:t>Followed by CNN layers (pooling, dropout, dense).</a:t>
            </a:r>
          </a:p>
          <a:p>
            <a:pPr>
              <a:defRPr sz="2000"/>
            </a:pPr>
            <a:r>
              <a:t>Extracts high-level spatial features.</a:t>
            </a:r>
          </a:p>
          <a:p>
            <a:pPr>
              <a:defRPr sz="2000"/>
            </a:pPr>
            <a:r>
              <a:t>Reduces overfitting, boosts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Dataset: 9,463 X-ray images.</a:t>
            </a:r>
          </a:p>
          <a:p>
            <a:pPr>
              <a:defRPr sz="2000"/>
            </a:pPr>
            <a:r>
              <a:rPr dirty="0"/>
              <a:t>Split: 80% training, 20% testing.</a:t>
            </a:r>
          </a:p>
          <a:p>
            <a:pPr>
              <a:defRPr sz="2000"/>
            </a:pPr>
            <a:r>
              <a:rPr dirty="0"/>
              <a:t>Framework: TensorFlow/</a:t>
            </a:r>
            <a:r>
              <a:rPr dirty="0" err="1"/>
              <a:t>Keras</a:t>
            </a:r>
            <a:r>
              <a:rPr dirty="0"/>
              <a:t>.</a:t>
            </a:r>
            <a:endParaRPr lang="en-GB" dirty="0"/>
          </a:p>
          <a:p>
            <a:pPr>
              <a:defRPr sz="2000"/>
            </a:pPr>
            <a:r>
              <a:rPr lang="en-US" dirty="0"/>
              <a:t>H</a:t>
            </a:r>
            <a:endParaRPr dirty="0"/>
          </a:p>
          <a:p>
            <a:pPr>
              <a:defRPr sz="2000"/>
            </a:pPr>
            <a:r>
              <a:rPr dirty="0"/>
              <a:t>Optimizer: Adam, Loss: Binary Cross-Entropy.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Accuracy</a:t>
            </a:r>
          </a:p>
          <a:p>
            <a:pPr>
              <a:defRPr sz="2000"/>
            </a:pPr>
            <a:r>
              <a:t>Precision, Recall, F1-Score</a:t>
            </a:r>
          </a:p>
          <a:p>
            <a:pPr>
              <a:defRPr sz="2000"/>
            </a:pPr>
            <a:r>
              <a:t>Dice Score, IoU</a:t>
            </a:r>
          </a:p>
          <a:p>
            <a:pPr>
              <a:defRPr sz="2000"/>
            </a:pPr>
            <a:r>
              <a:t>ROC-AUC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</TotalTime>
  <Words>468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X-Fracture: ai FRACTURE DETECTION </vt:lpstr>
      <vt:lpstr>Abstract</vt:lpstr>
      <vt:lpstr>Problem Statement</vt:lpstr>
      <vt:lpstr>Objectives</vt:lpstr>
      <vt:lpstr>Literature Review</vt:lpstr>
      <vt:lpstr>Proposed Methodology</vt:lpstr>
      <vt:lpstr>Model Architecture: MobLG-Net</vt:lpstr>
      <vt:lpstr>Experimental Design</vt:lpstr>
      <vt:lpstr>Evaluation Metrics</vt:lpstr>
      <vt:lpstr>Results Summary</vt:lpstr>
      <vt:lpstr>Comparative Analysis</vt:lpstr>
      <vt:lpstr>Ablation Study</vt:lpstr>
      <vt:lpstr>Contributions</vt:lpstr>
      <vt:lpstr>Conclusion</vt:lpstr>
      <vt:lpstr>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SAMI BAABDULLAH</cp:lastModifiedBy>
  <cp:revision>6</cp:revision>
  <dcterms:created xsi:type="dcterms:W3CDTF">2013-01-27T09:14:16Z</dcterms:created>
  <dcterms:modified xsi:type="dcterms:W3CDTF">2025-04-27T01:15:09Z</dcterms:modified>
  <cp:category/>
</cp:coreProperties>
</file>