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56" r:id="rId3"/>
    <p:sldId id="270" r:id="rId4"/>
    <p:sldId id="257" r:id="rId5"/>
    <p:sldId id="268" r:id="rId6"/>
    <p:sldId id="269" r:id="rId7"/>
    <p:sldId id="258" r:id="rId8"/>
    <p:sldId id="259" r:id="rId9"/>
    <p:sldId id="260" r:id="rId10"/>
    <p:sldId id="261" r:id="rId11"/>
    <p:sldId id="262" r:id="rId12"/>
    <p:sldId id="263" r:id="rId13"/>
    <p:sldId id="266" r:id="rId14"/>
    <p:sldId id="271"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498"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ELABORADO POR:</a:t>
            </a:r>
            <a:endParaRPr lang="es-CO" dirty="0"/>
          </a:p>
        </p:txBody>
      </p:sp>
      <p:sp>
        <p:nvSpPr>
          <p:cNvPr id="3" name="Marcador de contenido 2"/>
          <p:cNvSpPr>
            <a:spLocks noGrp="1"/>
          </p:cNvSpPr>
          <p:nvPr>
            <p:ph idx="1"/>
          </p:nvPr>
        </p:nvSpPr>
        <p:spPr>
          <a:xfrm>
            <a:off x="677334" y="1293224"/>
            <a:ext cx="8596668" cy="5394960"/>
          </a:xfrm>
        </p:spPr>
        <p:txBody>
          <a:bodyPr>
            <a:noAutofit/>
          </a:bodyPr>
          <a:lstStyle/>
          <a:p>
            <a:pPr marL="0" indent="0" algn="ctr">
              <a:buNone/>
            </a:pPr>
            <a:endParaRPr lang="es-CO" dirty="0" smtClean="0"/>
          </a:p>
          <a:p>
            <a:pPr marL="0" indent="0" algn="ctr">
              <a:buNone/>
            </a:pPr>
            <a:r>
              <a:rPr lang="es-CO" dirty="0" smtClean="0">
                <a:solidFill>
                  <a:schemeClr val="tx1"/>
                </a:solidFill>
              </a:rPr>
              <a:t>Cristhian </a:t>
            </a:r>
            <a:r>
              <a:rPr lang="es-CO" dirty="0">
                <a:solidFill>
                  <a:schemeClr val="tx1"/>
                </a:solidFill>
              </a:rPr>
              <a:t>Ferney Prieto Sánchez </a:t>
            </a:r>
          </a:p>
          <a:p>
            <a:pPr marL="0" indent="0" algn="ctr">
              <a:buNone/>
            </a:pPr>
            <a:r>
              <a:rPr lang="es-CO" dirty="0">
                <a:solidFill>
                  <a:schemeClr val="tx1"/>
                </a:solidFill>
              </a:rPr>
              <a:t>Ronal Andrés Peña García</a:t>
            </a:r>
          </a:p>
          <a:p>
            <a:pPr marL="0" indent="0" algn="ctr">
              <a:buNone/>
            </a:pPr>
            <a:r>
              <a:rPr lang="es-CO" dirty="0">
                <a:solidFill>
                  <a:schemeClr val="tx1"/>
                </a:solidFill>
              </a:rPr>
              <a:t>Brayan Andrés Velandia Rivera </a:t>
            </a:r>
          </a:p>
          <a:p>
            <a:pPr marL="0" indent="0" algn="ctr">
              <a:buNone/>
            </a:pPr>
            <a:r>
              <a:rPr lang="es-CO" dirty="0">
                <a:solidFill>
                  <a:schemeClr val="tx1"/>
                </a:solidFill>
              </a:rPr>
              <a:t>Andrés Leonardo Salazar Mayorga</a:t>
            </a:r>
          </a:p>
          <a:p>
            <a:pPr marL="0" indent="0" algn="ctr">
              <a:buNone/>
            </a:pPr>
            <a:r>
              <a:rPr lang="es-CO" dirty="0">
                <a:solidFill>
                  <a:schemeClr val="tx1"/>
                </a:solidFill>
              </a:rPr>
              <a:t> </a:t>
            </a:r>
            <a:r>
              <a:rPr lang="es-CO" b="1" dirty="0">
                <a:solidFill>
                  <a:schemeClr val="tx1"/>
                </a:solidFill>
              </a:rPr>
              <a:t> </a:t>
            </a:r>
            <a:endParaRPr lang="es-CO" dirty="0">
              <a:solidFill>
                <a:schemeClr val="tx1"/>
              </a:solidFill>
            </a:endParaRPr>
          </a:p>
          <a:p>
            <a:pPr marL="0" indent="0" algn="ctr">
              <a:buNone/>
            </a:pPr>
            <a:r>
              <a:rPr lang="es-CO" dirty="0">
                <a:solidFill>
                  <a:schemeClr val="tx1"/>
                </a:solidFill>
              </a:rPr>
              <a:t>Tecnólogo en análisis y desarrollo de sistemas de información - Servicio nacional de aprendizaje SENA</a:t>
            </a:r>
          </a:p>
          <a:p>
            <a:pPr marL="0" indent="0" algn="ctr">
              <a:buNone/>
            </a:pPr>
            <a:r>
              <a:rPr lang="es-CO" dirty="0">
                <a:solidFill>
                  <a:schemeClr val="tx1"/>
                </a:solidFill>
              </a:rPr>
              <a:t> </a:t>
            </a:r>
          </a:p>
          <a:p>
            <a:pPr marL="0" indent="0" algn="ctr">
              <a:buNone/>
            </a:pPr>
            <a:r>
              <a:rPr lang="es-CO" dirty="0">
                <a:solidFill>
                  <a:schemeClr val="tx1"/>
                </a:solidFill>
              </a:rPr>
              <a:t> </a:t>
            </a:r>
          </a:p>
          <a:p>
            <a:pPr marL="0" indent="0" algn="ctr">
              <a:buNone/>
            </a:pPr>
            <a:r>
              <a:rPr lang="es-CO" dirty="0">
                <a:solidFill>
                  <a:schemeClr val="tx1"/>
                </a:solidFill>
              </a:rPr>
              <a:t>2338322: Proyecto formativo</a:t>
            </a:r>
          </a:p>
          <a:p>
            <a:pPr marL="0" indent="0" algn="ctr">
              <a:buNone/>
            </a:pPr>
            <a:r>
              <a:rPr lang="es-CO" dirty="0">
                <a:solidFill>
                  <a:schemeClr val="tx1"/>
                </a:solidFill>
              </a:rPr>
              <a:t> </a:t>
            </a:r>
          </a:p>
          <a:p>
            <a:pPr marL="0" indent="0" algn="ctr">
              <a:buNone/>
            </a:pPr>
            <a:r>
              <a:rPr lang="es-CO" dirty="0">
                <a:solidFill>
                  <a:schemeClr val="tx1"/>
                </a:solidFill>
              </a:rPr>
              <a:t>Ing. Hernando Enrique Moreno </a:t>
            </a:r>
          </a:p>
          <a:p>
            <a:endParaRPr lang="es-CO" dirty="0"/>
          </a:p>
        </p:txBody>
      </p:sp>
    </p:spTree>
    <p:extLst>
      <p:ext uri="{BB962C8B-B14F-4D97-AF65-F5344CB8AC3E}">
        <p14:creationId xmlns:p14="http://schemas.microsoft.com/office/powerpoint/2010/main" val="4101917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8634" y="520700"/>
            <a:ext cx="8596668" cy="1320800"/>
          </a:xfrm>
        </p:spPr>
        <p:txBody>
          <a:bodyPr/>
          <a:lstStyle/>
          <a:p>
            <a:pPr algn="ctr"/>
            <a:r>
              <a:rPr lang="es-ES" b="1" dirty="0"/>
              <a:t>Lluvia de </a:t>
            </a:r>
            <a:r>
              <a:rPr lang="es-ES" b="1" dirty="0" smtClean="0"/>
              <a:t>ideas todos.</a:t>
            </a:r>
            <a:r>
              <a:rPr lang="es-CO" b="1" dirty="0"/>
              <a:t/>
            </a:r>
            <a:br>
              <a:rPr lang="es-CO" b="1" dirty="0"/>
            </a:br>
            <a:endParaRPr lang="es-C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8069" y="1706290"/>
            <a:ext cx="3857798" cy="3881437"/>
          </a:xfrm>
        </p:spPr>
      </p:pic>
    </p:spTree>
    <p:extLst>
      <p:ext uri="{BB962C8B-B14F-4D97-AF65-F5344CB8AC3E}">
        <p14:creationId xmlns:p14="http://schemas.microsoft.com/office/powerpoint/2010/main" val="4192149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t>Lluvia de ideas inversa</a:t>
            </a:r>
            <a:r>
              <a:rPr lang="es-CO" b="1" dirty="0"/>
              <a:t/>
            </a:r>
            <a:br>
              <a:rPr lang="es-CO" b="1" dirty="0"/>
            </a:br>
            <a:endParaRPr lang="es-C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235" y="1930400"/>
            <a:ext cx="8724866" cy="4441825"/>
          </a:xfrm>
        </p:spPr>
      </p:pic>
    </p:spTree>
    <p:extLst>
      <p:ext uri="{BB962C8B-B14F-4D97-AF65-F5344CB8AC3E}">
        <p14:creationId xmlns:p14="http://schemas.microsoft.com/office/powerpoint/2010/main" val="3966272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7934" y="609600"/>
            <a:ext cx="8596668" cy="1320800"/>
          </a:xfrm>
        </p:spPr>
        <p:txBody>
          <a:bodyPr/>
          <a:lstStyle/>
          <a:p>
            <a:pPr algn="ctr"/>
            <a:r>
              <a:rPr lang="es-CO" b="1" dirty="0" smtClean="0"/>
              <a:t>MAPA DE PROCESOS O BPMN</a:t>
            </a:r>
            <a:endParaRPr lang="es-CO"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041" y="1633035"/>
            <a:ext cx="7684453" cy="4885331"/>
          </a:xfrm>
        </p:spPr>
      </p:pic>
    </p:spTree>
    <p:extLst>
      <p:ext uri="{BB962C8B-B14F-4D97-AF65-F5344CB8AC3E}">
        <p14:creationId xmlns:p14="http://schemas.microsoft.com/office/powerpoint/2010/main" val="2624865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smtClean="0"/>
              <a:t>Metodología </a:t>
            </a:r>
            <a:r>
              <a:rPr lang="es-CO" b="1" dirty="0" smtClean="0"/>
              <a:t>del proyecto: SCRUM.	</a:t>
            </a:r>
            <a:endParaRPr lang="es-CO" b="1" dirty="0"/>
          </a:p>
        </p:txBody>
      </p:sp>
      <p:sp>
        <p:nvSpPr>
          <p:cNvPr id="3" name="Marcador de contenido 2"/>
          <p:cNvSpPr>
            <a:spLocks noGrp="1"/>
          </p:cNvSpPr>
          <p:nvPr>
            <p:ph idx="1"/>
          </p:nvPr>
        </p:nvSpPr>
        <p:spPr/>
        <p:txBody>
          <a:bodyPr>
            <a:normAutofit/>
          </a:bodyPr>
          <a:lstStyle/>
          <a:p>
            <a:r>
              <a:rPr lang="es-MX" dirty="0">
                <a:solidFill>
                  <a:schemeClr val="tx1"/>
                </a:solidFill>
              </a:rPr>
              <a:t>Scrum es una metodología ágil y flexible para gestionar el desarrollo de software, cuyo principal objetivo es maximizar el retorno de la inversión para su empresa (ROI). Se basa en construir primero la funcionalidad de mayor valor para el cliente y en los principios de inspección continua, adaptación, auto-gestión e innovación</a:t>
            </a:r>
            <a:r>
              <a:rPr lang="es-MX" dirty="0" smtClean="0">
                <a:solidFill>
                  <a:schemeClr val="tx1"/>
                </a:solidFill>
              </a:rPr>
              <a:t>.</a:t>
            </a:r>
          </a:p>
          <a:p>
            <a:pPr marL="0" indent="0">
              <a:buNone/>
            </a:pPr>
            <a:r>
              <a:rPr lang="es-MX" dirty="0">
                <a:solidFill>
                  <a:schemeClr val="tx1"/>
                </a:solidFill>
              </a:rPr>
              <a:t/>
            </a:r>
            <a:br>
              <a:rPr lang="es-MX" dirty="0">
                <a:solidFill>
                  <a:schemeClr val="tx1"/>
                </a:solidFill>
              </a:rPr>
            </a:br>
            <a:r>
              <a:rPr lang="es-MX" dirty="0">
                <a:solidFill>
                  <a:schemeClr val="tx1"/>
                </a:solidFill>
              </a:rPr>
              <a:t/>
            </a:r>
            <a:br>
              <a:rPr lang="es-MX" dirty="0">
                <a:solidFill>
                  <a:schemeClr val="tx1"/>
                </a:solidFill>
              </a:rPr>
            </a:br>
            <a:endParaRPr lang="es-CO" dirty="0">
              <a:solidFill>
                <a:schemeClr val="tx1"/>
              </a:solidFill>
            </a:endParaRPr>
          </a:p>
        </p:txBody>
      </p:sp>
    </p:spTree>
    <p:extLst>
      <p:ext uri="{BB962C8B-B14F-4D97-AF65-F5344CB8AC3E}">
        <p14:creationId xmlns:p14="http://schemas.microsoft.com/office/powerpoint/2010/main" val="3970754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¿Cuándo se utiliza?</a:t>
            </a:r>
            <a:endParaRPr lang="en-US" dirty="0"/>
          </a:p>
        </p:txBody>
      </p:sp>
      <p:sp>
        <p:nvSpPr>
          <p:cNvPr id="3" name="Marcador de contenido 2"/>
          <p:cNvSpPr>
            <a:spLocks noGrp="1"/>
          </p:cNvSpPr>
          <p:nvPr>
            <p:ph idx="1"/>
          </p:nvPr>
        </p:nvSpPr>
        <p:spPr/>
        <p:txBody>
          <a:bodyPr/>
          <a:lstStyle/>
          <a:p>
            <a:r>
              <a:rPr lang="es-MX" dirty="0">
                <a:solidFill>
                  <a:schemeClr val="tx1"/>
                </a:solidFill>
              </a:rPr>
              <a:t>Con la metodología Scrum el cliente se entusiasma y se compromete con el proyecto dado que lo ve crecer iteración a iteración. Asimismo le permite en cualquier momento realinear el software con los objetivos de negocio de su empresa, ya que puede introducir cambios funcionales o de prioridad en el inicio de cada nueva iteración sin ningún problema.</a:t>
            </a:r>
            <a:br>
              <a:rPr lang="es-MX" dirty="0">
                <a:solidFill>
                  <a:schemeClr val="tx1"/>
                </a:solidFill>
              </a:rPr>
            </a:br>
            <a:r>
              <a:rPr lang="es-MX" dirty="0">
                <a:solidFill>
                  <a:schemeClr val="tx1"/>
                </a:solidFill>
              </a:rPr>
              <a:t/>
            </a:r>
            <a:br>
              <a:rPr lang="es-MX" dirty="0">
                <a:solidFill>
                  <a:schemeClr val="tx1"/>
                </a:solidFill>
              </a:rPr>
            </a:br>
            <a:r>
              <a:rPr lang="es-MX" dirty="0">
                <a:solidFill>
                  <a:schemeClr val="tx1"/>
                </a:solidFill>
              </a:rPr>
              <a:t>Esta metódica de trabajo promueve la innovación, motivación y compromiso del equipo que forma parte del proyecto, por lo que los profesionales encuentran un ámbito propicio para desarrollar sus capacidades. </a:t>
            </a:r>
            <a:endParaRPr lang="es-CO" dirty="0">
              <a:solidFill>
                <a:schemeClr val="tx1"/>
              </a:solidFill>
            </a:endParaRPr>
          </a:p>
          <a:p>
            <a:endParaRPr lang="en-US" dirty="0"/>
          </a:p>
        </p:txBody>
      </p:sp>
    </p:spTree>
    <p:extLst>
      <p:ext uri="{BB962C8B-B14F-4D97-AF65-F5344CB8AC3E}">
        <p14:creationId xmlns:p14="http://schemas.microsoft.com/office/powerpoint/2010/main" val="184406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HARDWARE Y SOFWARE</a:t>
            </a:r>
            <a:endParaRPr lang="es-CO" dirty="0"/>
          </a:p>
        </p:txBody>
      </p:sp>
      <p:sp>
        <p:nvSpPr>
          <p:cNvPr id="3" name="Marcador de contenido 2"/>
          <p:cNvSpPr>
            <a:spLocks noGrp="1"/>
          </p:cNvSpPr>
          <p:nvPr>
            <p:ph idx="1"/>
          </p:nvPr>
        </p:nvSpPr>
        <p:spPr/>
        <p:txBody>
          <a:bodyPr>
            <a:normAutofit lnSpcReduction="10000"/>
          </a:bodyPr>
          <a:lstStyle/>
          <a:p>
            <a:r>
              <a:rPr lang="es-CO" dirty="0" smtClean="0">
                <a:solidFill>
                  <a:schemeClr val="tx1"/>
                </a:solidFill>
              </a:rPr>
              <a:t>HARDWARE</a:t>
            </a:r>
          </a:p>
          <a:p>
            <a:pPr marL="0" indent="0">
              <a:buNone/>
            </a:pPr>
            <a:r>
              <a:rPr lang="es-CO" dirty="0" smtClean="0">
                <a:solidFill>
                  <a:schemeClr val="tx1"/>
                </a:solidFill>
              </a:rPr>
              <a:t>Intel </a:t>
            </a:r>
            <a:r>
              <a:rPr lang="es-CO" dirty="0" err="1" smtClean="0">
                <a:solidFill>
                  <a:schemeClr val="tx1"/>
                </a:solidFill>
              </a:rPr>
              <a:t>Xeon</a:t>
            </a:r>
            <a:r>
              <a:rPr lang="es-CO" dirty="0" smtClean="0">
                <a:solidFill>
                  <a:schemeClr val="tx1"/>
                </a:solidFill>
              </a:rPr>
              <a:t> </a:t>
            </a:r>
            <a:r>
              <a:rPr lang="es-CO" dirty="0" err="1" smtClean="0">
                <a:solidFill>
                  <a:schemeClr val="tx1"/>
                </a:solidFill>
              </a:rPr>
              <a:t>Silver</a:t>
            </a:r>
            <a:r>
              <a:rPr lang="es-CO" dirty="0" smtClean="0">
                <a:solidFill>
                  <a:schemeClr val="tx1"/>
                </a:solidFill>
              </a:rPr>
              <a:t> 4114T 2,20 GHz, Memoria RAM 8 GB.</a:t>
            </a:r>
          </a:p>
          <a:p>
            <a:pPr marL="0" indent="0">
              <a:buNone/>
            </a:pPr>
            <a:r>
              <a:rPr lang="es-CO" dirty="0" smtClean="0">
                <a:solidFill>
                  <a:schemeClr val="tx1"/>
                </a:solidFill>
              </a:rPr>
              <a:t>Quemador DVD,CD</a:t>
            </a:r>
          </a:p>
          <a:p>
            <a:pPr marL="0" indent="0">
              <a:buNone/>
            </a:pPr>
            <a:r>
              <a:rPr lang="es-CO" dirty="0" smtClean="0">
                <a:solidFill>
                  <a:schemeClr val="tx1"/>
                </a:solidFill>
              </a:rPr>
              <a:t>Disco duro 1TB tarjeta de red.</a:t>
            </a:r>
          </a:p>
          <a:p>
            <a:pPr marL="0" indent="0">
              <a:buNone/>
            </a:pPr>
            <a:r>
              <a:rPr lang="es-CO" dirty="0" smtClean="0">
                <a:solidFill>
                  <a:schemeClr val="tx1"/>
                </a:solidFill>
              </a:rPr>
              <a:t>Sistema de alimentación ininterrumpida (UPS)</a:t>
            </a:r>
          </a:p>
          <a:p>
            <a:r>
              <a:rPr lang="es-CO" dirty="0" smtClean="0">
                <a:solidFill>
                  <a:schemeClr val="tx1"/>
                </a:solidFill>
              </a:rPr>
              <a:t>Software:</a:t>
            </a:r>
          </a:p>
          <a:p>
            <a:pPr marL="0" indent="0">
              <a:buNone/>
            </a:pPr>
            <a:r>
              <a:rPr lang="es-CO" dirty="0" smtClean="0">
                <a:solidFill>
                  <a:schemeClr val="tx1"/>
                </a:solidFill>
              </a:rPr>
              <a:t>Sistema operativo para servidor (Windows Server 2016)</a:t>
            </a:r>
          </a:p>
          <a:p>
            <a:pPr marL="0" indent="0">
              <a:buNone/>
            </a:pPr>
            <a:r>
              <a:rPr lang="es-CO" dirty="0" smtClean="0">
                <a:solidFill>
                  <a:schemeClr val="tx1"/>
                </a:solidFill>
              </a:rPr>
              <a:t>Base de datos </a:t>
            </a:r>
            <a:r>
              <a:rPr lang="es-CO" dirty="0" err="1" smtClean="0">
                <a:solidFill>
                  <a:schemeClr val="tx1"/>
                </a:solidFill>
              </a:rPr>
              <a:t>Mysql</a:t>
            </a:r>
            <a:r>
              <a:rPr lang="es-CO" dirty="0" smtClean="0">
                <a:solidFill>
                  <a:schemeClr val="tx1"/>
                </a:solidFill>
              </a:rPr>
              <a:t>.</a:t>
            </a:r>
          </a:p>
          <a:p>
            <a:pPr marL="0" indent="0">
              <a:buNone/>
            </a:pPr>
            <a:r>
              <a:rPr lang="es-CO" dirty="0" smtClean="0">
                <a:solidFill>
                  <a:schemeClr val="tx1"/>
                </a:solidFill>
              </a:rPr>
              <a:t>Servidor de sistemas de información web apache.</a:t>
            </a:r>
          </a:p>
          <a:p>
            <a:pPr marL="0" indent="0">
              <a:buNone/>
            </a:pPr>
            <a:r>
              <a:rPr lang="es-CO" dirty="0" smtClean="0">
                <a:solidFill>
                  <a:schemeClr val="tx1"/>
                </a:solidFill>
              </a:rPr>
              <a:t>JAVA, JER 8.</a:t>
            </a:r>
            <a:endParaRPr lang="es-CO" dirty="0">
              <a:solidFill>
                <a:schemeClr val="tx1"/>
              </a:solidFill>
            </a:endParaRPr>
          </a:p>
        </p:txBody>
      </p:sp>
    </p:spTree>
    <p:extLst>
      <p:ext uri="{BB962C8B-B14F-4D97-AF65-F5344CB8AC3E}">
        <p14:creationId xmlns:p14="http://schemas.microsoft.com/office/powerpoint/2010/main" val="2344839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MX" b="1" dirty="0"/>
              <a:t>NOMBRE DEL PROYECTO</a:t>
            </a:r>
            <a:br>
              <a:rPr lang="es-MX" b="1" dirty="0"/>
            </a:br>
            <a:r>
              <a:rPr lang="es-MX" dirty="0"/>
              <a:t/>
            </a:r>
            <a:br>
              <a:rPr lang="es-MX" dirty="0"/>
            </a:br>
            <a:endParaRPr lang="es-CO" dirty="0"/>
          </a:p>
        </p:txBody>
      </p:sp>
      <p:sp>
        <p:nvSpPr>
          <p:cNvPr id="3" name="Subtítulo 2"/>
          <p:cNvSpPr>
            <a:spLocks noGrp="1"/>
          </p:cNvSpPr>
          <p:nvPr>
            <p:ph type="subTitle" idx="1"/>
          </p:nvPr>
        </p:nvSpPr>
        <p:spPr>
          <a:xfrm>
            <a:off x="1507067" y="3268224"/>
            <a:ext cx="7766936" cy="1096899"/>
          </a:xfrm>
        </p:spPr>
        <p:txBody>
          <a:bodyPr>
            <a:noAutofit/>
          </a:bodyPr>
          <a:lstStyle/>
          <a:p>
            <a:pPr algn="ctr"/>
            <a:r>
              <a:rPr lang="es-MX" sz="5400" dirty="0">
                <a:solidFill>
                  <a:schemeClr val="tx1"/>
                </a:solidFill>
              </a:rPr>
              <a:t>Tienda Tecnológica</a:t>
            </a:r>
            <a:endParaRPr lang="es-CO" sz="5400" dirty="0">
              <a:solidFill>
                <a:schemeClr val="tx1"/>
              </a:solidFill>
            </a:endParaRPr>
          </a:p>
        </p:txBody>
      </p:sp>
    </p:spTree>
    <p:extLst>
      <p:ext uri="{BB962C8B-B14F-4D97-AF65-F5344CB8AC3E}">
        <p14:creationId xmlns:p14="http://schemas.microsoft.com/office/powerpoint/2010/main" val="59439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OBJETIVO GENERAL</a:t>
            </a:r>
            <a:br>
              <a:rPr lang="es-MX" b="1" dirty="0"/>
            </a:br>
            <a:endParaRPr lang="en-US" dirty="0"/>
          </a:p>
        </p:txBody>
      </p:sp>
      <p:sp>
        <p:nvSpPr>
          <p:cNvPr id="3" name="Marcador de contenido 2"/>
          <p:cNvSpPr>
            <a:spLocks noGrp="1"/>
          </p:cNvSpPr>
          <p:nvPr>
            <p:ph idx="1"/>
          </p:nvPr>
        </p:nvSpPr>
        <p:spPr/>
        <p:txBody>
          <a:bodyPr/>
          <a:lstStyle/>
          <a:p>
            <a:r>
              <a:rPr lang="es-MX" dirty="0">
                <a:solidFill>
                  <a:schemeClr val="tx1"/>
                </a:solidFill>
              </a:rPr>
              <a:t>Diseñar una tienda online tecnológica que permita al cliente acceder y manejar de manera práctica, sencilla y satisfaga las necesidades de los usuarios.</a:t>
            </a:r>
          </a:p>
          <a:p>
            <a:endParaRPr lang="en-US" dirty="0"/>
          </a:p>
        </p:txBody>
      </p:sp>
    </p:spTree>
    <p:extLst>
      <p:ext uri="{BB962C8B-B14F-4D97-AF65-F5344CB8AC3E}">
        <p14:creationId xmlns:p14="http://schemas.microsoft.com/office/powerpoint/2010/main" val="840755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a:t>OBJETIVOS ESPECÍFICOS</a:t>
            </a:r>
          </a:p>
        </p:txBody>
      </p:sp>
      <p:sp>
        <p:nvSpPr>
          <p:cNvPr id="3" name="Marcador de contenido 2"/>
          <p:cNvSpPr>
            <a:spLocks noGrp="1"/>
          </p:cNvSpPr>
          <p:nvPr>
            <p:ph idx="1"/>
          </p:nvPr>
        </p:nvSpPr>
        <p:spPr/>
        <p:txBody>
          <a:bodyPr/>
          <a:lstStyle/>
          <a:p>
            <a:r>
              <a:rPr lang="es-MX" dirty="0">
                <a:solidFill>
                  <a:schemeClr val="tx1"/>
                </a:solidFill>
              </a:rPr>
              <a:t>Proporcionar un servicio con calidad donde los clientes puedan escoger, visualizar y comprar cualquier accesorio disponible.</a:t>
            </a:r>
          </a:p>
          <a:p>
            <a:r>
              <a:rPr lang="es-MX" dirty="0">
                <a:solidFill>
                  <a:schemeClr val="tx1"/>
                </a:solidFill>
              </a:rPr>
              <a:t>Satisfacer las necesidades y expectativas de los clientes con atención oportuna y eficiente.</a:t>
            </a:r>
          </a:p>
          <a:p>
            <a:r>
              <a:rPr lang="es-MX" dirty="0">
                <a:solidFill>
                  <a:schemeClr val="tx1"/>
                </a:solidFill>
              </a:rPr>
              <a:t>Ofrecer una interfaz amigable, ordenada y adaptable para el administrador de la tienda y para los clientes.</a:t>
            </a:r>
          </a:p>
          <a:p>
            <a:endParaRPr lang="es-CO" dirty="0"/>
          </a:p>
        </p:txBody>
      </p:sp>
    </p:spTree>
    <p:extLst>
      <p:ext uri="{BB962C8B-B14F-4D97-AF65-F5344CB8AC3E}">
        <p14:creationId xmlns:p14="http://schemas.microsoft.com/office/powerpoint/2010/main" val="1581380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JUSTIFICACIÓN</a:t>
            </a:r>
            <a:br>
              <a:rPr lang="es-MX" b="1" dirty="0"/>
            </a:br>
            <a:endParaRPr lang="en-US" dirty="0"/>
          </a:p>
        </p:txBody>
      </p:sp>
      <p:sp>
        <p:nvSpPr>
          <p:cNvPr id="3" name="Marcador de contenido 2"/>
          <p:cNvSpPr>
            <a:spLocks noGrp="1"/>
          </p:cNvSpPr>
          <p:nvPr>
            <p:ph idx="1"/>
          </p:nvPr>
        </p:nvSpPr>
        <p:spPr/>
        <p:txBody>
          <a:bodyPr/>
          <a:lstStyle/>
          <a:p>
            <a:pPr marL="0" indent="0">
              <a:buNone/>
            </a:pPr>
            <a:endParaRPr lang="es-MX" b="1" dirty="0"/>
          </a:p>
          <a:p>
            <a:pPr marL="0" indent="0">
              <a:buNone/>
            </a:pPr>
            <a:r>
              <a:rPr lang="es-MX" dirty="0">
                <a:solidFill>
                  <a:schemeClr val="tx1"/>
                </a:solidFill>
              </a:rPr>
              <a:t>En la actualidad una tienda tecnológica es un negocio muy viable y lucrativo que se ve en gran parte de la ciudad, sin embargo una tienda tecnológica requiere de una página web para ser más popular, más original y mucho más segura por ende nos interesamos y realizando el respectivo estudio concluimos en realizar una tienda online tecnológica que tenga soporte técnico y que sea amigable, ordenada y adaptable para el cliente donde él pueda escoger, visualizar y comprar los accesorios, también que permita al administrador ver su historial de ventas detalladamente.</a:t>
            </a:r>
          </a:p>
          <a:p>
            <a:endParaRPr lang="en-US" dirty="0"/>
          </a:p>
        </p:txBody>
      </p:sp>
    </p:spTree>
    <p:extLst>
      <p:ext uri="{BB962C8B-B14F-4D97-AF65-F5344CB8AC3E}">
        <p14:creationId xmlns:p14="http://schemas.microsoft.com/office/powerpoint/2010/main" val="1150632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ALCANCE DEL PROYECTO</a:t>
            </a:r>
            <a:br>
              <a:rPr lang="es-MX" b="1" dirty="0"/>
            </a:br>
            <a:endParaRPr lang="en-US" dirty="0"/>
          </a:p>
        </p:txBody>
      </p:sp>
      <p:sp>
        <p:nvSpPr>
          <p:cNvPr id="3" name="Marcador de contenido 2"/>
          <p:cNvSpPr>
            <a:spLocks noGrp="1"/>
          </p:cNvSpPr>
          <p:nvPr>
            <p:ph idx="1"/>
          </p:nvPr>
        </p:nvSpPr>
        <p:spPr/>
        <p:txBody>
          <a:bodyPr>
            <a:normAutofit/>
          </a:bodyPr>
          <a:lstStyle/>
          <a:p>
            <a:pPr marL="0" indent="0">
              <a:buNone/>
            </a:pPr>
            <a:r>
              <a:rPr lang="es-MX" dirty="0" smtClean="0">
                <a:solidFill>
                  <a:schemeClr val="tx1"/>
                </a:solidFill>
              </a:rPr>
              <a:t>Se </a:t>
            </a:r>
            <a:r>
              <a:rPr lang="es-MX" dirty="0">
                <a:solidFill>
                  <a:schemeClr val="tx1"/>
                </a:solidFill>
              </a:rPr>
              <a:t>realizará una tienda virtual para la ciudad de Bogotá, el sitio web contará con la </a:t>
            </a:r>
            <a:r>
              <a:rPr lang="es-MX" dirty="0" smtClean="0">
                <a:solidFill>
                  <a:schemeClr val="tx1"/>
                </a:solidFill>
              </a:rPr>
              <a:t>sección de </a:t>
            </a:r>
            <a:r>
              <a:rPr lang="es-MX" dirty="0">
                <a:solidFill>
                  <a:schemeClr val="tx1"/>
                </a:solidFill>
              </a:rPr>
              <a:t>inicio, tienda, preguntas frecuentes, métodos de pago, términos y </a:t>
            </a:r>
            <a:r>
              <a:rPr lang="es-MX" dirty="0" smtClean="0">
                <a:solidFill>
                  <a:schemeClr val="tx1"/>
                </a:solidFill>
              </a:rPr>
              <a:t>condiciones, carrito</a:t>
            </a:r>
            <a:r>
              <a:rPr lang="es-MX" dirty="0">
                <a:solidFill>
                  <a:schemeClr val="tx1"/>
                </a:solidFill>
              </a:rPr>
              <a:t>, finalizar compra, contáctenos, mi cuenta y catálogos de productos. </a:t>
            </a:r>
            <a:r>
              <a:rPr lang="es-MX" dirty="0" smtClean="0">
                <a:solidFill>
                  <a:schemeClr val="tx1"/>
                </a:solidFill>
              </a:rPr>
              <a:t>Así mismo </a:t>
            </a:r>
            <a:r>
              <a:rPr lang="es-MX" dirty="0">
                <a:solidFill>
                  <a:schemeClr val="tx1"/>
                </a:solidFill>
              </a:rPr>
              <a:t>contará con el administrador del sitio donde se podrán eliminar, consultar, modificar y </a:t>
            </a:r>
            <a:r>
              <a:rPr lang="es-MX" dirty="0" smtClean="0">
                <a:solidFill>
                  <a:schemeClr val="tx1"/>
                </a:solidFill>
              </a:rPr>
              <a:t>crear productos</a:t>
            </a:r>
            <a:r>
              <a:rPr lang="es-MX" dirty="0">
                <a:solidFill>
                  <a:schemeClr val="tx1"/>
                </a:solidFill>
              </a:rPr>
              <a:t>, promociones y verificación de ventas realizadas.</a:t>
            </a:r>
          </a:p>
          <a:p>
            <a:endParaRPr lang="en-US" dirty="0"/>
          </a:p>
        </p:txBody>
      </p:sp>
    </p:spTree>
    <p:extLst>
      <p:ext uri="{BB962C8B-B14F-4D97-AF65-F5344CB8AC3E}">
        <p14:creationId xmlns:p14="http://schemas.microsoft.com/office/powerpoint/2010/main" val="427605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PLANTEAMIENTO DEL PROBLEMA</a:t>
            </a:r>
            <a:br>
              <a:rPr lang="es-MX" b="1" dirty="0"/>
            </a:br>
            <a:endParaRPr lang="en-US" dirty="0"/>
          </a:p>
        </p:txBody>
      </p:sp>
      <p:sp>
        <p:nvSpPr>
          <p:cNvPr id="3" name="Marcador de contenido 2"/>
          <p:cNvSpPr>
            <a:spLocks noGrp="1"/>
          </p:cNvSpPr>
          <p:nvPr>
            <p:ph idx="1"/>
          </p:nvPr>
        </p:nvSpPr>
        <p:spPr>
          <a:xfrm>
            <a:off x="677334" y="2160590"/>
            <a:ext cx="8596668" cy="1719080"/>
          </a:xfrm>
        </p:spPr>
        <p:txBody>
          <a:bodyPr>
            <a:normAutofit/>
          </a:bodyPr>
          <a:lstStyle/>
          <a:p>
            <a:pPr marL="0" indent="0">
              <a:buNone/>
            </a:pPr>
            <a:r>
              <a:rPr lang="es-MX" dirty="0" smtClean="0">
                <a:solidFill>
                  <a:schemeClr val="tx1"/>
                </a:solidFill>
              </a:rPr>
              <a:t>Se </a:t>
            </a:r>
            <a:r>
              <a:rPr lang="es-MX" dirty="0">
                <a:solidFill>
                  <a:schemeClr val="tx1"/>
                </a:solidFill>
              </a:rPr>
              <a:t>propone la implementación de una tienda online tecnológica, que permitirá a los clientes interactuar de manera directa desde la comodidad de su hogar realizando pedidos, tramitando el método de pago, realizando soporte técnico y gestionando el despacho del accesorio, además realizará la actualización del inventario y el listado de clientes para el administrador de la tienda.</a:t>
            </a:r>
          </a:p>
          <a:p>
            <a:endParaRPr lang="es-CO" dirty="0"/>
          </a:p>
        </p:txBody>
      </p:sp>
    </p:spTree>
    <p:extLst>
      <p:ext uri="{BB962C8B-B14F-4D97-AF65-F5344CB8AC3E}">
        <p14:creationId xmlns:p14="http://schemas.microsoft.com/office/powerpoint/2010/main" val="799476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t>Levantamiento de información </a:t>
            </a:r>
            <a:endParaRPr lang="es-CO" dirty="0"/>
          </a:p>
        </p:txBody>
      </p:sp>
      <p:sp>
        <p:nvSpPr>
          <p:cNvPr id="3" name="Marcador de contenido 2"/>
          <p:cNvSpPr>
            <a:spLocks noGrp="1"/>
          </p:cNvSpPr>
          <p:nvPr>
            <p:ph idx="1"/>
          </p:nvPr>
        </p:nvSpPr>
        <p:spPr/>
        <p:txBody>
          <a:bodyPr>
            <a:normAutofit/>
          </a:bodyPr>
          <a:lstStyle/>
          <a:p>
            <a:r>
              <a:rPr lang="es-ES" dirty="0">
                <a:solidFill>
                  <a:schemeClr val="tx1"/>
                </a:solidFill>
              </a:rPr>
              <a:t>Es un proceso mediante el cual el analista recopila datos e información de la situación actual de un sistema, con el propósito de identificar problemas y oportunidades de mejora.</a:t>
            </a:r>
            <a:endParaRPr lang="es-CO" dirty="0">
              <a:solidFill>
                <a:schemeClr val="tx1"/>
              </a:solidFill>
            </a:endParaRPr>
          </a:p>
          <a:p>
            <a:endParaRPr lang="es-CO" sz="3600" dirty="0"/>
          </a:p>
        </p:txBody>
      </p:sp>
    </p:spTree>
    <p:extLst>
      <p:ext uri="{BB962C8B-B14F-4D97-AF65-F5344CB8AC3E}">
        <p14:creationId xmlns:p14="http://schemas.microsoft.com/office/powerpoint/2010/main" val="2135781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sz="4000" b="1" dirty="0"/>
              <a:t>Actividades de transferencia de conocimiento</a:t>
            </a:r>
            <a:r>
              <a:rPr lang="es-CO" dirty="0"/>
              <a:t/>
            </a:r>
            <a:br>
              <a:rPr lang="es-CO" dirty="0"/>
            </a:br>
            <a:endParaRPr lang="es-CO" dirty="0"/>
          </a:p>
        </p:txBody>
      </p:sp>
      <p:sp>
        <p:nvSpPr>
          <p:cNvPr id="3" name="Marcador de contenido 2"/>
          <p:cNvSpPr>
            <a:spLocks noGrp="1"/>
          </p:cNvSpPr>
          <p:nvPr>
            <p:ph idx="1"/>
          </p:nvPr>
        </p:nvSpPr>
        <p:spPr/>
        <p:txBody>
          <a:bodyPr/>
          <a:lstStyle/>
          <a:p>
            <a:r>
              <a:rPr lang="es-ES" dirty="0">
                <a:solidFill>
                  <a:schemeClr val="tx1"/>
                </a:solidFill>
              </a:rPr>
              <a:t>Nosotros como grupo 3 elegimos las siguientes técnicas para el levantamiento de información para nuestra tienda virtual: </a:t>
            </a:r>
            <a:endParaRPr lang="es-CO" dirty="0">
              <a:solidFill>
                <a:schemeClr val="tx1"/>
              </a:solidFill>
            </a:endParaRPr>
          </a:p>
          <a:p>
            <a:r>
              <a:rPr lang="es-ES" b="1" dirty="0">
                <a:solidFill>
                  <a:schemeClr val="tx1"/>
                </a:solidFill>
              </a:rPr>
              <a:t>Entrevista</a:t>
            </a:r>
            <a:endParaRPr lang="es-CO" dirty="0">
              <a:solidFill>
                <a:schemeClr val="tx1"/>
              </a:solidFill>
            </a:endParaRPr>
          </a:p>
          <a:p>
            <a:pPr marL="0" indent="0">
              <a:buNone/>
            </a:pP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562" y="3046437"/>
            <a:ext cx="4142212" cy="3225114"/>
          </a:xfrm>
          <a:prstGeom prst="rect">
            <a:avLst/>
          </a:prstGeom>
        </p:spPr>
      </p:pic>
    </p:spTree>
    <p:extLst>
      <p:ext uri="{BB962C8B-B14F-4D97-AF65-F5344CB8AC3E}">
        <p14:creationId xmlns:p14="http://schemas.microsoft.com/office/powerpoint/2010/main" val="3935894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258</TotalTime>
  <Words>608</Words>
  <Application>Microsoft Office PowerPoint</Application>
  <PresentationFormat>Panorámica</PresentationFormat>
  <Paragraphs>52</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Trebuchet MS</vt:lpstr>
      <vt:lpstr>Wingdings 3</vt:lpstr>
      <vt:lpstr>Faceta</vt:lpstr>
      <vt:lpstr>ELABORADO POR:</vt:lpstr>
      <vt:lpstr>NOMBRE DEL PROYECTO  </vt:lpstr>
      <vt:lpstr>OBJETIVO GENERAL </vt:lpstr>
      <vt:lpstr>OBJETIVOS ESPECÍFICOS</vt:lpstr>
      <vt:lpstr>JUSTIFICACIÓN </vt:lpstr>
      <vt:lpstr>ALCANCE DEL PROYECTO </vt:lpstr>
      <vt:lpstr>PLANTEAMIENTO DEL PROBLEMA </vt:lpstr>
      <vt:lpstr>Levantamiento de información </vt:lpstr>
      <vt:lpstr>Actividades de transferencia de conocimiento </vt:lpstr>
      <vt:lpstr>Lluvia de ideas todos. </vt:lpstr>
      <vt:lpstr>Lluvia de ideas inversa </vt:lpstr>
      <vt:lpstr>MAPA DE PROCESOS O BPMN</vt:lpstr>
      <vt:lpstr>Metodología del proyecto: SCRUM. </vt:lpstr>
      <vt:lpstr>¿Cuándo se utiliza?</vt:lpstr>
      <vt:lpstr>HARDWARE Y SOFWARE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 DEL PROYECTO Tienda Tecnológica</dc:title>
  <dc:creator>Salazar Mayorga, Andres Leonardo</dc:creator>
  <cp:lastModifiedBy>DELL</cp:lastModifiedBy>
  <cp:revision>13</cp:revision>
  <dcterms:created xsi:type="dcterms:W3CDTF">2021-09-24T16:19:13Z</dcterms:created>
  <dcterms:modified xsi:type="dcterms:W3CDTF">2021-09-27T02:22:12Z</dcterms:modified>
</cp:coreProperties>
</file>