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86" r:id="rId6"/>
    <p:sldId id="267" r:id="rId7"/>
    <p:sldId id="285" r:id="rId8"/>
    <p:sldId id="287" r:id="rId9"/>
    <p:sldId id="268" r:id="rId10"/>
    <p:sldId id="269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SemiBold" panose="020B070305020300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j50R2kKbfBlmwODO5wHKSIGQ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180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A6692-251B-4F7D-837B-4E85842479E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E887CC-5D2E-405F-BAD1-AF731043E472}">
      <dgm:prSet/>
      <dgm:spPr/>
      <dgm:t>
        <a:bodyPr/>
        <a:lstStyle/>
        <a:p>
          <a:r>
            <a:rPr lang="ru-RU" b="0" i="0" dirty="0"/>
            <a:t>- Провести детальный анализ функциональных и нефункциональных требований к интернет-магазину "UPGrade PC". </a:t>
          </a:r>
          <a:endParaRPr lang="ru-RU" dirty="0"/>
        </a:p>
      </dgm:t>
    </dgm:pt>
    <dgm:pt modelId="{E3325DD8-B276-4B9B-B555-351AF197CA4A}" type="parTrans" cxnId="{187E9F15-ACF7-4DEB-B922-E7F9FE1B9F16}">
      <dgm:prSet/>
      <dgm:spPr/>
      <dgm:t>
        <a:bodyPr/>
        <a:lstStyle/>
        <a:p>
          <a:endParaRPr lang="ru-RU"/>
        </a:p>
      </dgm:t>
    </dgm:pt>
    <dgm:pt modelId="{5FA6B5E2-E464-458D-B774-3D8E767CB4F1}" type="sibTrans" cxnId="{187E9F15-ACF7-4DEB-B922-E7F9FE1B9F16}">
      <dgm:prSet/>
      <dgm:spPr/>
      <dgm:t>
        <a:bodyPr/>
        <a:lstStyle/>
        <a:p>
          <a:endParaRPr lang="ru-RU"/>
        </a:p>
      </dgm:t>
    </dgm:pt>
    <dgm:pt modelId="{504E7165-206B-43E6-A88A-E881EB7B9A64}">
      <dgm:prSet/>
      <dgm:spPr/>
      <dgm:t>
        <a:bodyPr/>
        <a:lstStyle/>
        <a:p>
          <a:r>
            <a:rPr lang="ru-RU" b="0" i="0"/>
            <a:t>- Определить структуру базы данных, соответствующую потребностям магазина.</a:t>
          </a:r>
          <a:endParaRPr lang="ru-RU"/>
        </a:p>
      </dgm:t>
    </dgm:pt>
    <dgm:pt modelId="{C2181F93-A4FF-477E-8E64-3D3A73384DE7}" type="parTrans" cxnId="{32D6E86A-9516-42BF-B10A-4CCA5FE593C7}">
      <dgm:prSet/>
      <dgm:spPr/>
      <dgm:t>
        <a:bodyPr/>
        <a:lstStyle/>
        <a:p>
          <a:endParaRPr lang="ru-RU"/>
        </a:p>
      </dgm:t>
    </dgm:pt>
    <dgm:pt modelId="{730E25CE-8BE2-4257-A2B7-BDE55234C94C}" type="sibTrans" cxnId="{32D6E86A-9516-42BF-B10A-4CCA5FE593C7}">
      <dgm:prSet/>
      <dgm:spPr/>
      <dgm:t>
        <a:bodyPr/>
        <a:lstStyle/>
        <a:p>
          <a:endParaRPr lang="ru-RU"/>
        </a:p>
      </dgm:t>
    </dgm:pt>
    <dgm:pt modelId="{2EEA60EC-7E07-492D-99C1-2819B030DCEE}">
      <dgm:prSet/>
      <dgm:spPr/>
      <dgm:t>
        <a:bodyPr/>
        <a:lstStyle/>
        <a:p>
          <a:r>
            <a:rPr lang="ru-RU" b="0" i="0"/>
            <a:t>- Разработать схему базы данных, обеспечивающую эффективное хранение и доступ к информации о товарах, пользователях и заказах.</a:t>
          </a:r>
          <a:endParaRPr lang="ru-RU"/>
        </a:p>
      </dgm:t>
    </dgm:pt>
    <dgm:pt modelId="{84C80CDC-7BDA-463C-BEB2-33B588DDDD5F}" type="parTrans" cxnId="{70C80C01-38E8-49D7-81B7-872E09A58E92}">
      <dgm:prSet/>
      <dgm:spPr/>
      <dgm:t>
        <a:bodyPr/>
        <a:lstStyle/>
        <a:p>
          <a:endParaRPr lang="ru-RU"/>
        </a:p>
      </dgm:t>
    </dgm:pt>
    <dgm:pt modelId="{6BBE9F96-33C5-4194-8ED1-CFB105333871}" type="sibTrans" cxnId="{70C80C01-38E8-49D7-81B7-872E09A58E92}">
      <dgm:prSet/>
      <dgm:spPr/>
      <dgm:t>
        <a:bodyPr/>
        <a:lstStyle/>
        <a:p>
          <a:endParaRPr lang="ru-RU"/>
        </a:p>
      </dgm:t>
    </dgm:pt>
    <dgm:pt modelId="{53A7B5BF-49E1-4AA6-898A-C7B72E34303C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</dgm:spPr>
      <dgm:t>
        <a:bodyPr/>
        <a:lstStyle/>
        <a:p>
          <a:r>
            <a:rPr lang="ru-RU" b="0" i="0"/>
            <a:t>- Создать модели данных с использованием Django ORM для представления информации о продуктах, пользователях и заказах.</a:t>
          </a:r>
          <a:endParaRPr lang="ru-RU"/>
        </a:p>
      </dgm:t>
    </dgm:pt>
    <dgm:pt modelId="{700FFF51-C5DE-44E2-8BDB-49B3B3631A66}" type="parTrans" cxnId="{0322D7A0-9D25-4DAF-9F8A-91BDE2560A2B}">
      <dgm:prSet/>
      <dgm:spPr/>
      <dgm:t>
        <a:bodyPr/>
        <a:lstStyle/>
        <a:p>
          <a:endParaRPr lang="ru-RU"/>
        </a:p>
      </dgm:t>
    </dgm:pt>
    <dgm:pt modelId="{E16B3225-74F5-4903-BB48-5374B8FBDB98}" type="sibTrans" cxnId="{0322D7A0-9D25-4DAF-9F8A-91BDE2560A2B}">
      <dgm:prSet/>
      <dgm:spPr/>
      <dgm:t>
        <a:bodyPr/>
        <a:lstStyle/>
        <a:p>
          <a:endParaRPr lang="ru-RU"/>
        </a:p>
      </dgm:t>
    </dgm:pt>
    <dgm:pt modelId="{4DE797F3-B5C5-4CE2-B954-A8CA07359C32}">
      <dgm:prSet/>
      <dgm:spPr/>
      <dgm:t>
        <a:bodyPr/>
        <a:lstStyle/>
        <a:p>
          <a:r>
            <a:rPr lang="ru-RU" b="0" i="0"/>
            <a:t>- Реализовать логику приложения для управления товарами, процессом заказа и аутентификации пользователей. </a:t>
          </a:r>
          <a:endParaRPr lang="ru-RU"/>
        </a:p>
      </dgm:t>
    </dgm:pt>
    <dgm:pt modelId="{FF635C8F-6EEB-4EB6-87C6-02CEEF309008}" type="parTrans" cxnId="{D66D9E42-C5A8-47FC-B6DC-1BE617EC52D4}">
      <dgm:prSet/>
      <dgm:spPr/>
      <dgm:t>
        <a:bodyPr/>
        <a:lstStyle/>
        <a:p>
          <a:endParaRPr lang="ru-RU"/>
        </a:p>
      </dgm:t>
    </dgm:pt>
    <dgm:pt modelId="{88B8E564-72D9-43D8-9E66-057297BF06F4}" type="sibTrans" cxnId="{D66D9E42-C5A8-47FC-B6DC-1BE617EC52D4}">
      <dgm:prSet/>
      <dgm:spPr/>
      <dgm:t>
        <a:bodyPr/>
        <a:lstStyle/>
        <a:p>
          <a:endParaRPr lang="ru-RU"/>
        </a:p>
      </dgm:t>
    </dgm:pt>
    <dgm:pt modelId="{4AC74BB6-82C6-4B41-9A06-6DDD95384EFF}">
      <dgm:prSet/>
      <dgm:spPr/>
      <dgm:t>
        <a:bodyPr/>
        <a:lstStyle/>
        <a:p>
          <a:r>
            <a:rPr lang="ru-RU" b="0" i="0"/>
            <a:t>- Провести тестирование функциональности и проверку на соответствие требованиям.</a:t>
          </a:r>
          <a:endParaRPr lang="ru-RU"/>
        </a:p>
      </dgm:t>
    </dgm:pt>
    <dgm:pt modelId="{10E2C315-656B-4449-A015-CE93481B48DC}" type="parTrans" cxnId="{21770B30-6516-4A74-89CC-C043834B9DBE}">
      <dgm:prSet/>
      <dgm:spPr/>
      <dgm:t>
        <a:bodyPr/>
        <a:lstStyle/>
        <a:p>
          <a:endParaRPr lang="ru-RU"/>
        </a:p>
      </dgm:t>
    </dgm:pt>
    <dgm:pt modelId="{BBEBB6F3-1F26-4F59-931C-2FDB1F7CD079}" type="sibTrans" cxnId="{21770B30-6516-4A74-89CC-C043834B9DBE}">
      <dgm:prSet/>
      <dgm:spPr/>
      <dgm:t>
        <a:bodyPr/>
        <a:lstStyle/>
        <a:p>
          <a:endParaRPr lang="ru-RU"/>
        </a:p>
      </dgm:t>
    </dgm:pt>
    <dgm:pt modelId="{D5193F70-614B-4A13-99BE-84382D594EC0}">
      <dgm:prSet/>
      <dgm:spPr/>
      <dgm:t>
        <a:bodyPr/>
        <a:lstStyle/>
        <a:p>
          <a:r>
            <a:rPr lang="ru-RU" b="0" i="0" dirty="0"/>
            <a:t>- Отладить систему, исправить ошибки и обеспечить стабильную работу приложения</a:t>
          </a:r>
          <a:r>
            <a:rPr lang="en-US" b="0" i="0" dirty="0"/>
            <a:t>.</a:t>
          </a:r>
          <a:endParaRPr lang="ru-RU" dirty="0"/>
        </a:p>
      </dgm:t>
    </dgm:pt>
    <dgm:pt modelId="{E549C7ED-F4C0-4AC1-93AC-D0C7FA356862}" type="parTrans" cxnId="{082A66C8-5D87-4759-96C2-1D454C191884}">
      <dgm:prSet/>
      <dgm:spPr/>
      <dgm:t>
        <a:bodyPr/>
        <a:lstStyle/>
        <a:p>
          <a:endParaRPr lang="ru-RU"/>
        </a:p>
      </dgm:t>
    </dgm:pt>
    <dgm:pt modelId="{E8F8511D-06D9-4ACE-9E36-AF17C104BC91}" type="sibTrans" cxnId="{082A66C8-5D87-4759-96C2-1D454C191884}">
      <dgm:prSet/>
      <dgm:spPr/>
      <dgm:t>
        <a:bodyPr/>
        <a:lstStyle/>
        <a:p>
          <a:endParaRPr lang="ru-RU"/>
        </a:p>
      </dgm:t>
    </dgm:pt>
    <dgm:pt modelId="{DDB2CEAD-4386-4308-8758-A5E818BBF8F7}">
      <dgm:prSet/>
      <dgm:spPr/>
      <dgm:t>
        <a:bodyPr/>
        <a:lstStyle/>
        <a:p>
          <a:r>
            <a:rPr lang="ru-RU" b="0" i="0"/>
            <a:t>- Определить потенциальные области улучшения и развития интернет-магазина.</a:t>
          </a:r>
          <a:endParaRPr lang="ru-RU"/>
        </a:p>
      </dgm:t>
    </dgm:pt>
    <dgm:pt modelId="{08C20107-0A38-4778-875A-657BD7588CC4}" type="parTrans" cxnId="{1C549BF0-2C87-4F1A-BF58-0C3912F49F6F}">
      <dgm:prSet/>
      <dgm:spPr/>
      <dgm:t>
        <a:bodyPr/>
        <a:lstStyle/>
        <a:p>
          <a:endParaRPr lang="ru-RU"/>
        </a:p>
      </dgm:t>
    </dgm:pt>
    <dgm:pt modelId="{859A31EE-C9D0-434E-9B48-D148F4E4578D}" type="sibTrans" cxnId="{1C549BF0-2C87-4F1A-BF58-0C3912F49F6F}">
      <dgm:prSet/>
      <dgm:spPr/>
      <dgm:t>
        <a:bodyPr/>
        <a:lstStyle/>
        <a:p>
          <a:endParaRPr lang="ru-RU"/>
        </a:p>
      </dgm:t>
    </dgm:pt>
    <dgm:pt modelId="{8C08C33C-9DD8-4E31-A981-7E47BEBE46C6}">
      <dgm:prSet/>
      <dgm:spPr/>
      <dgm:t>
        <a:bodyPr/>
        <a:lstStyle/>
        <a:p>
          <a:r>
            <a:rPr lang="ru-RU" b="0" i="0"/>
            <a:t>- Предложить идеи по расширению функциональности и улучшению пользовательского опыта.</a:t>
          </a:r>
          <a:endParaRPr lang="ru-RU"/>
        </a:p>
      </dgm:t>
    </dgm:pt>
    <dgm:pt modelId="{0C2379C3-4579-4580-A5FA-9EFC4A9562BB}" type="parTrans" cxnId="{7C01FF9C-748F-4903-8518-4E51BE2966A3}">
      <dgm:prSet/>
      <dgm:spPr/>
      <dgm:t>
        <a:bodyPr/>
        <a:lstStyle/>
        <a:p>
          <a:endParaRPr lang="ru-RU"/>
        </a:p>
      </dgm:t>
    </dgm:pt>
    <dgm:pt modelId="{FC0AAF2D-8401-4EBC-9822-B655ECBA9AE5}" type="sibTrans" cxnId="{7C01FF9C-748F-4903-8518-4E51BE2966A3}">
      <dgm:prSet/>
      <dgm:spPr/>
      <dgm:t>
        <a:bodyPr/>
        <a:lstStyle/>
        <a:p>
          <a:endParaRPr lang="ru-RU"/>
        </a:p>
      </dgm:t>
    </dgm:pt>
    <dgm:pt modelId="{A1B0BBA1-0A94-469C-B12A-35D704F37EC4}" type="pres">
      <dgm:prSet presAssocID="{499A6692-251B-4F7D-837B-4E85842479E5}" presName="linear" presStyleCnt="0">
        <dgm:presLayoutVars>
          <dgm:animLvl val="lvl"/>
          <dgm:resizeHandles val="exact"/>
        </dgm:presLayoutVars>
      </dgm:prSet>
      <dgm:spPr/>
    </dgm:pt>
    <dgm:pt modelId="{D2BEBA42-9CC4-4FFF-AAEC-B66DD9A77EDA}" type="pres">
      <dgm:prSet presAssocID="{97E887CC-5D2E-405F-BAD1-AF731043E4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1B5A782-E768-46F2-B6A6-082A304C71B3}" type="pres">
      <dgm:prSet presAssocID="{5FA6B5E2-E464-458D-B774-3D8E767CB4F1}" presName="spacer" presStyleCnt="0"/>
      <dgm:spPr/>
    </dgm:pt>
    <dgm:pt modelId="{79B75999-33BD-4157-A164-757BB86C1C84}" type="pres">
      <dgm:prSet presAssocID="{504E7165-206B-43E6-A88A-E881EB7B9A6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C2EFE9-48A2-49F7-8135-4FAE8B4254F1}" type="pres">
      <dgm:prSet presAssocID="{730E25CE-8BE2-4257-A2B7-BDE55234C94C}" presName="spacer" presStyleCnt="0"/>
      <dgm:spPr/>
    </dgm:pt>
    <dgm:pt modelId="{73F32029-6A04-4865-ABD3-380693B2DF26}" type="pres">
      <dgm:prSet presAssocID="{2EEA60EC-7E07-492D-99C1-2819B030DCE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1D764BB-A58B-4266-AEDA-90F987C0EF36}" type="pres">
      <dgm:prSet presAssocID="{6BBE9F96-33C5-4194-8ED1-CFB105333871}" presName="spacer" presStyleCnt="0"/>
      <dgm:spPr/>
    </dgm:pt>
    <dgm:pt modelId="{8B1BAB16-E21A-4BEF-A36F-06C634FC7662}" type="pres">
      <dgm:prSet presAssocID="{53A7B5BF-49E1-4AA6-898A-C7B72E34303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2154A19-09D9-4DB7-874E-9CC98FAEC7D3}" type="pres">
      <dgm:prSet presAssocID="{E16B3225-74F5-4903-BB48-5374B8FBDB98}" presName="spacer" presStyleCnt="0"/>
      <dgm:spPr/>
    </dgm:pt>
    <dgm:pt modelId="{D1B92960-64C3-485B-87C8-B88A4EA6B49C}" type="pres">
      <dgm:prSet presAssocID="{4DE797F3-B5C5-4CE2-B954-A8CA07359C3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7E191EC-A4E6-4C18-AE6E-0F33313A4CC9}" type="pres">
      <dgm:prSet presAssocID="{88B8E564-72D9-43D8-9E66-057297BF06F4}" presName="spacer" presStyleCnt="0"/>
      <dgm:spPr/>
    </dgm:pt>
    <dgm:pt modelId="{83764657-74F8-4B9B-B0C2-B44EA9E18BFC}" type="pres">
      <dgm:prSet presAssocID="{4AC74BB6-82C6-4B41-9A06-6DDD95384EF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9D0C610-FE61-46FF-862E-00C620044295}" type="pres">
      <dgm:prSet presAssocID="{BBEBB6F3-1F26-4F59-931C-2FDB1F7CD079}" presName="spacer" presStyleCnt="0"/>
      <dgm:spPr/>
    </dgm:pt>
    <dgm:pt modelId="{77B00624-FFD0-4557-87AC-7A1F59F0B982}" type="pres">
      <dgm:prSet presAssocID="{D5193F70-614B-4A13-99BE-84382D594EC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085A7AC-B00A-4258-BB82-B8D199DFC43A}" type="pres">
      <dgm:prSet presAssocID="{E8F8511D-06D9-4ACE-9E36-AF17C104BC91}" presName="spacer" presStyleCnt="0"/>
      <dgm:spPr/>
    </dgm:pt>
    <dgm:pt modelId="{1AAC5B2B-4D34-498B-AB7E-C46A1A65297A}" type="pres">
      <dgm:prSet presAssocID="{DDB2CEAD-4386-4308-8758-A5E818BBF8F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5AD00AB-CBB3-42EF-BF55-800FB192554C}" type="pres">
      <dgm:prSet presAssocID="{859A31EE-C9D0-434E-9B48-D148F4E4578D}" presName="spacer" presStyleCnt="0"/>
      <dgm:spPr/>
    </dgm:pt>
    <dgm:pt modelId="{473A01FD-F100-4C19-97BB-333887A4465F}" type="pres">
      <dgm:prSet presAssocID="{8C08C33C-9DD8-4E31-A981-7E47BEBE46C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0C80C01-38E8-49D7-81B7-872E09A58E92}" srcId="{499A6692-251B-4F7D-837B-4E85842479E5}" destId="{2EEA60EC-7E07-492D-99C1-2819B030DCEE}" srcOrd="2" destOrd="0" parTransId="{84C80CDC-7BDA-463C-BEB2-33B588DDDD5F}" sibTransId="{6BBE9F96-33C5-4194-8ED1-CFB105333871}"/>
    <dgm:cxn modelId="{1D41F306-EF35-483E-AAD5-4332EBBEF0BF}" type="presOf" srcId="{DDB2CEAD-4386-4308-8758-A5E818BBF8F7}" destId="{1AAC5B2B-4D34-498B-AB7E-C46A1A65297A}" srcOrd="0" destOrd="0" presId="urn:microsoft.com/office/officeart/2005/8/layout/vList2"/>
    <dgm:cxn modelId="{167DFF08-598B-4F10-ACF9-12350238461F}" type="presOf" srcId="{8C08C33C-9DD8-4E31-A981-7E47BEBE46C6}" destId="{473A01FD-F100-4C19-97BB-333887A4465F}" srcOrd="0" destOrd="0" presId="urn:microsoft.com/office/officeart/2005/8/layout/vList2"/>
    <dgm:cxn modelId="{C6959D0E-CF50-4076-AE95-72F54674F206}" type="presOf" srcId="{97E887CC-5D2E-405F-BAD1-AF731043E472}" destId="{D2BEBA42-9CC4-4FFF-AAEC-B66DD9A77EDA}" srcOrd="0" destOrd="0" presId="urn:microsoft.com/office/officeart/2005/8/layout/vList2"/>
    <dgm:cxn modelId="{F8580E12-2B5A-4E33-9A9A-B2E33876E5EB}" type="presOf" srcId="{4DE797F3-B5C5-4CE2-B954-A8CA07359C32}" destId="{D1B92960-64C3-485B-87C8-B88A4EA6B49C}" srcOrd="0" destOrd="0" presId="urn:microsoft.com/office/officeart/2005/8/layout/vList2"/>
    <dgm:cxn modelId="{187E9F15-ACF7-4DEB-B922-E7F9FE1B9F16}" srcId="{499A6692-251B-4F7D-837B-4E85842479E5}" destId="{97E887CC-5D2E-405F-BAD1-AF731043E472}" srcOrd="0" destOrd="0" parTransId="{E3325DD8-B276-4B9B-B555-351AF197CA4A}" sibTransId="{5FA6B5E2-E464-458D-B774-3D8E767CB4F1}"/>
    <dgm:cxn modelId="{612B6023-0622-43EA-AB14-33542D96A77B}" type="presOf" srcId="{4AC74BB6-82C6-4B41-9A06-6DDD95384EFF}" destId="{83764657-74F8-4B9B-B0C2-B44EA9E18BFC}" srcOrd="0" destOrd="0" presId="urn:microsoft.com/office/officeart/2005/8/layout/vList2"/>
    <dgm:cxn modelId="{21770B30-6516-4A74-89CC-C043834B9DBE}" srcId="{499A6692-251B-4F7D-837B-4E85842479E5}" destId="{4AC74BB6-82C6-4B41-9A06-6DDD95384EFF}" srcOrd="5" destOrd="0" parTransId="{10E2C315-656B-4449-A015-CE93481B48DC}" sibTransId="{BBEBB6F3-1F26-4F59-931C-2FDB1F7CD079}"/>
    <dgm:cxn modelId="{5E833333-91CA-4A7E-97DB-C75DBC5EB764}" type="presOf" srcId="{504E7165-206B-43E6-A88A-E881EB7B9A64}" destId="{79B75999-33BD-4157-A164-757BB86C1C84}" srcOrd="0" destOrd="0" presId="urn:microsoft.com/office/officeart/2005/8/layout/vList2"/>
    <dgm:cxn modelId="{FCA2D341-E44A-48FE-BF45-A5EFA61453C6}" type="presOf" srcId="{2EEA60EC-7E07-492D-99C1-2819B030DCEE}" destId="{73F32029-6A04-4865-ABD3-380693B2DF26}" srcOrd="0" destOrd="0" presId="urn:microsoft.com/office/officeart/2005/8/layout/vList2"/>
    <dgm:cxn modelId="{D66D9E42-C5A8-47FC-B6DC-1BE617EC52D4}" srcId="{499A6692-251B-4F7D-837B-4E85842479E5}" destId="{4DE797F3-B5C5-4CE2-B954-A8CA07359C32}" srcOrd="4" destOrd="0" parTransId="{FF635C8F-6EEB-4EB6-87C6-02CEEF309008}" sibTransId="{88B8E564-72D9-43D8-9E66-057297BF06F4}"/>
    <dgm:cxn modelId="{32D6E86A-9516-42BF-B10A-4CCA5FE593C7}" srcId="{499A6692-251B-4F7D-837B-4E85842479E5}" destId="{504E7165-206B-43E6-A88A-E881EB7B9A64}" srcOrd="1" destOrd="0" parTransId="{C2181F93-A4FF-477E-8E64-3D3A73384DE7}" sibTransId="{730E25CE-8BE2-4257-A2B7-BDE55234C94C}"/>
    <dgm:cxn modelId="{7C01FF9C-748F-4903-8518-4E51BE2966A3}" srcId="{499A6692-251B-4F7D-837B-4E85842479E5}" destId="{8C08C33C-9DD8-4E31-A981-7E47BEBE46C6}" srcOrd="8" destOrd="0" parTransId="{0C2379C3-4579-4580-A5FA-9EFC4A9562BB}" sibTransId="{FC0AAF2D-8401-4EBC-9822-B655ECBA9AE5}"/>
    <dgm:cxn modelId="{0322D7A0-9D25-4DAF-9F8A-91BDE2560A2B}" srcId="{499A6692-251B-4F7D-837B-4E85842479E5}" destId="{53A7B5BF-49E1-4AA6-898A-C7B72E34303C}" srcOrd="3" destOrd="0" parTransId="{700FFF51-C5DE-44E2-8BDB-49B3B3631A66}" sibTransId="{E16B3225-74F5-4903-BB48-5374B8FBDB98}"/>
    <dgm:cxn modelId="{248785A5-BE0C-42B1-8AF0-2D446993EDA9}" type="presOf" srcId="{53A7B5BF-49E1-4AA6-898A-C7B72E34303C}" destId="{8B1BAB16-E21A-4BEF-A36F-06C634FC7662}" srcOrd="0" destOrd="0" presId="urn:microsoft.com/office/officeart/2005/8/layout/vList2"/>
    <dgm:cxn modelId="{801338B1-1CBB-406F-A79A-C79F6B225BD1}" type="presOf" srcId="{D5193F70-614B-4A13-99BE-84382D594EC0}" destId="{77B00624-FFD0-4557-87AC-7A1F59F0B982}" srcOrd="0" destOrd="0" presId="urn:microsoft.com/office/officeart/2005/8/layout/vList2"/>
    <dgm:cxn modelId="{082A66C8-5D87-4759-96C2-1D454C191884}" srcId="{499A6692-251B-4F7D-837B-4E85842479E5}" destId="{D5193F70-614B-4A13-99BE-84382D594EC0}" srcOrd="6" destOrd="0" parTransId="{E549C7ED-F4C0-4AC1-93AC-D0C7FA356862}" sibTransId="{E8F8511D-06D9-4ACE-9E36-AF17C104BC91}"/>
    <dgm:cxn modelId="{E6A249CA-5AB6-4721-B0FE-512B649BA0A0}" type="presOf" srcId="{499A6692-251B-4F7D-837B-4E85842479E5}" destId="{A1B0BBA1-0A94-469C-B12A-35D704F37EC4}" srcOrd="0" destOrd="0" presId="urn:microsoft.com/office/officeart/2005/8/layout/vList2"/>
    <dgm:cxn modelId="{1C549BF0-2C87-4F1A-BF58-0C3912F49F6F}" srcId="{499A6692-251B-4F7D-837B-4E85842479E5}" destId="{DDB2CEAD-4386-4308-8758-A5E818BBF8F7}" srcOrd="7" destOrd="0" parTransId="{08C20107-0A38-4778-875A-657BD7588CC4}" sibTransId="{859A31EE-C9D0-434E-9B48-D148F4E4578D}"/>
    <dgm:cxn modelId="{5DA70D6F-7547-4928-8E6E-EA939BF84E73}" type="presParOf" srcId="{A1B0BBA1-0A94-469C-B12A-35D704F37EC4}" destId="{D2BEBA42-9CC4-4FFF-AAEC-B66DD9A77EDA}" srcOrd="0" destOrd="0" presId="urn:microsoft.com/office/officeart/2005/8/layout/vList2"/>
    <dgm:cxn modelId="{11FE429B-D2AC-4A4B-9C82-E33A0D0C47AF}" type="presParOf" srcId="{A1B0BBA1-0A94-469C-B12A-35D704F37EC4}" destId="{41B5A782-E768-46F2-B6A6-082A304C71B3}" srcOrd="1" destOrd="0" presId="urn:microsoft.com/office/officeart/2005/8/layout/vList2"/>
    <dgm:cxn modelId="{F39B90C9-80B9-4D04-80EE-AE55EE8C00D5}" type="presParOf" srcId="{A1B0BBA1-0A94-469C-B12A-35D704F37EC4}" destId="{79B75999-33BD-4157-A164-757BB86C1C84}" srcOrd="2" destOrd="0" presId="urn:microsoft.com/office/officeart/2005/8/layout/vList2"/>
    <dgm:cxn modelId="{CB1B456B-685F-475A-88B8-9017F4CDC26D}" type="presParOf" srcId="{A1B0BBA1-0A94-469C-B12A-35D704F37EC4}" destId="{A7C2EFE9-48A2-49F7-8135-4FAE8B4254F1}" srcOrd="3" destOrd="0" presId="urn:microsoft.com/office/officeart/2005/8/layout/vList2"/>
    <dgm:cxn modelId="{1826025F-4314-4C26-8955-2E15DF0325C4}" type="presParOf" srcId="{A1B0BBA1-0A94-469C-B12A-35D704F37EC4}" destId="{73F32029-6A04-4865-ABD3-380693B2DF26}" srcOrd="4" destOrd="0" presId="urn:microsoft.com/office/officeart/2005/8/layout/vList2"/>
    <dgm:cxn modelId="{433FCE27-3F87-43D1-AB18-3E31CA63CC48}" type="presParOf" srcId="{A1B0BBA1-0A94-469C-B12A-35D704F37EC4}" destId="{41D764BB-A58B-4266-AEDA-90F987C0EF36}" srcOrd="5" destOrd="0" presId="urn:microsoft.com/office/officeart/2005/8/layout/vList2"/>
    <dgm:cxn modelId="{809331D2-AEE2-4C19-B5EB-655BA3EEBAF5}" type="presParOf" srcId="{A1B0BBA1-0A94-469C-B12A-35D704F37EC4}" destId="{8B1BAB16-E21A-4BEF-A36F-06C634FC7662}" srcOrd="6" destOrd="0" presId="urn:microsoft.com/office/officeart/2005/8/layout/vList2"/>
    <dgm:cxn modelId="{1ABB43F7-0AFE-460A-8070-D7C2F924AAB7}" type="presParOf" srcId="{A1B0BBA1-0A94-469C-B12A-35D704F37EC4}" destId="{02154A19-09D9-4DB7-874E-9CC98FAEC7D3}" srcOrd="7" destOrd="0" presId="urn:microsoft.com/office/officeart/2005/8/layout/vList2"/>
    <dgm:cxn modelId="{B506201F-E58D-47CA-A41B-922863A1A435}" type="presParOf" srcId="{A1B0BBA1-0A94-469C-B12A-35D704F37EC4}" destId="{D1B92960-64C3-485B-87C8-B88A4EA6B49C}" srcOrd="8" destOrd="0" presId="urn:microsoft.com/office/officeart/2005/8/layout/vList2"/>
    <dgm:cxn modelId="{0E728782-FF93-458F-964A-BCC8608457CF}" type="presParOf" srcId="{A1B0BBA1-0A94-469C-B12A-35D704F37EC4}" destId="{C7E191EC-A4E6-4C18-AE6E-0F33313A4CC9}" srcOrd="9" destOrd="0" presId="urn:microsoft.com/office/officeart/2005/8/layout/vList2"/>
    <dgm:cxn modelId="{F7194D75-D004-4725-B433-32C85103D3DF}" type="presParOf" srcId="{A1B0BBA1-0A94-469C-B12A-35D704F37EC4}" destId="{83764657-74F8-4B9B-B0C2-B44EA9E18BFC}" srcOrd="10" destOrd="0" presId="urn:microsoft.com/office/officeart/2005/8/layout/vList2"/>
    <dgm:cxn modelId="{33130AFA-939A-49CD-BD18-290B3BC49BCF}" type="presParOf" srcId="{A1B0BBA1-0A94-469C-B12A-35D704F37EC4}" destId="{B9D0C610-FE61-46FF-862E-00C620044295}" srcOrd="11" destOrd="0" presId="urn:microsoft.com/office/officeart/2005/8/layout/vList2"/>
    <dgm:cxn modelId="{A3EFA479-C221-4CAC-807F-439C57666664}" type="presParOf" srcId="{A1B0BBA1-0A94-469C-B12A-35D704F37EC4}" destId="{77B00624-FFD0-4557-87AC-7A1F59F0B982}" srcOrd="12" destOrd="0" presId="urn:microsoft.com/office/officeart/2005/8/layout/vList2"/>
    <dgm:cxn modelId="{C4E3E1B7-4C8E-450C-9262-7855A107D4B7}" type="presParOf" srcId="{A1B0BBA1-0A94-469C-B12A-35D704F37EC4}" destId="{E085A7AC-B00A-4258-BB82-B8D199DFC43A}" srcOrd="13" destOrd="0" presId="urn:microsoft.com/office/officeart/2005/8/layout/vList2"/>
    <dgm:cxn modelId="{92975510-37DB-4937-B524-A0A72D8ED849}" type="presParOf" srcId="{A1B0BBA1-0A94-469C-B12A-35D704F37EC4}" destId="{1AAC5B2B-4D34-498B-AB7E-C46A1A65297A}" srcOrd="14" destOrd="0" presId="urn:microsoft.com/office/officeart/2005/8/layout/vList2"/>
    <dgm:cxn modelId="{2A9C46E3-CE60-4BCB-92F9-2E2CBB753BBA}" type="presParOf" srcId="{A1B0BBA1-0A94-469C-B12A-35D704F37EC4}" destId="{55AD00AB-CBB3-42EF-BF55-800FB192554C}" srcOrd="15" destOrd="0" presId="urn:microsoft.com/office/officeart/2005/8/layout/vList2"/>
    <dgm:cxn modelId="{C815D3F4-B342-48D5-8777-58E3A257B391}" type="presParOf" srcId="{A1B0BBA1-0A94-469C-B12A-35D704F37EC4}" destId="{473A01FD-F100-4C19-97BB-333887A4465F}" srcOrd="1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EBA42-9CC4-4FFF-AAEC-B66DD9A77EDA}">
      <dsp:nvSpPr>
        <dsp:cNvPr id="0" name=""/>
        <dsp:cNvSpPr/>
      </dsp:nvSpPr>
      <dsp:spPr>
        <a:xfrm>
          <a:off x="0" y="45873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- Провести детальный анализ функциональных и нефункциональных требований к интернет-магазину "UPGrade PC". </a:t>
          </a:r>
          <a:endParaRPr lang="ru-RU" sz="1100" kern="1200" dirty="0"/>
        </a:p>
      </dsp:txBody>
      <dsp:txXfrm>
        <a:off x="20419" y="66292"/>
        <a:ext cx="8311162" cy="377437"/>
      </dsp:txXfrm>
    </dsp:sp>
    <dsp:sp modelId="{79B75999-33BD-4157-A164-757BB86C1C84}">
      <dsp:nvSpPr>
        <dsp:cNvPr id="0" name=""/>
        <dsp:cNvSpPr/>
      </dsp:nvSpPr>
      <dsp:spPr>
        <a:xfrm>
          <a:off x="0" y="495828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Определить структуру базы данных, соответствующую потребностям магазина.</a:t>
          </a:r>
          <a:endParaRPr lang="ru-RU" sz="1100" kern="1200"/>
        </a:p>
      </dsp:txBody>
      <dsp:txXfrm>
        <a:off x="20419" y="516247"/>
        <a:ext cx="8311162" cy="377437"/>
      </dsp:txXfrm>
    </dsp:sp>
    <dsp:sp modelId="{73F32029-6A04-4865-ABD3-380693B2DF26}">
      <dsp:nvSpPr>
        <dsp:cNvPr id="0" name=""/>
        <dsp:cNvSpPr/>
      </dsp:nvSpPr>
      <dsp:spPr>
        <a:xfrm>
          <a:off x="0" y="945783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Разработать схему базы данных, обеспечивающую эффективное хранение и доступ к информации о товарах, пользователях и заказах.</a:t>
          </a:r>
          <a:endParaRPr lang="ru-RU" sz="1100" kern="1200"/>
        </a:p>
      </dsp:txBody>
      <dsp:txXfrm>
        <a:off x="20419" y="966202"/>
        <a:ext cx="8311162" cy="377437"/>
      </dsp:txXfrm>
    </dsp:sp>
    <dsp:sp modelId="{8B1BAB16-E21A-4BEF-A36F-06C634FC7662}">
      <dsp:nvSpPr>
        <dsp:cNvPr id="0" name=""/>
        <dsp:cNvSpPr/>
      </dsp:nvSpPr>
      <dsp:spPr>
        <a:xfrm>
          <a:off x="0" y="1395739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Создать модели данных с использованием Django ORM для представления информации о продуктах, пользователях и заказах.</a:t>
          </a:r>
          <a:endParaRPr lang="ru-RU" sz="1100" kern="1200"/>
        </a:p>
      </dsp:txBody>
      <dsp:txXfrm>
        <a:off x="20419" y="1416158"/>
        <a:ext cx="8311162" cy="377437"/>
      </dsp:txXfrm>
    </dsp:sp>
    <dsp:sp modelId="{D1B92960-64C3-485B-87C8-B88A4EA6B49C}">
      <dsp:nvSpPr>
        <dsp:cNvPr id="0" name=""/>
        <dsp:cNvSpPr/>
      </dsp:nvSpPr>
      <dsp:spPr>
        <a:xfrm>
          <a:off x="0" y="1845694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Реализовать логику приложения для управления товарами, процессом заказа и аутентификации пользователей. </a:t>
          </a:r>
          <a:endParaRPr lang="ru-RU" sz="1100" kern="1200"/>
        </a:p>
      </dsp:txBody>
      <dsp:txXfrm>
        <a:off x="20419" y="1866113"/>
        <a:ext cx="8311162" cy="377437"/>
      </dsp:txXfrm>
    </dsp:sp>
    <dsp:sp modelId="{83764657-74F8-4B9B-B0C2-B44EA9E18BFC}">
      <dsp:nvSpPr>
        <dsp:cNvPr id="0" name=""/>
        <dsp:cNvSpPr/>
      </dsp:nvSpPr>
      <dsp:spPr>
        <a:xfrm>
          <a:off x="0" y="2295649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Провести тестирование функциональности и проверку на соответствие требованиям.</a:t>
          </a:r>
          <a:endParaRPr lang="ru-RU" sz="1100" kern="1200"/>
        </a:p>
      </dsp:txBody>
      <dsp:txXfrm>
        <a:off x="20419" y="2316068"/>
        <a:ext cx="8311162" cy="377437"/>
      </dsp:txXfrm>
    </dsp:sp>
    <dsp:sp modelId="{77B00624-FFD0-4557-87AC-7A1F59F0B982}">
      <dsp:nvSpPr>
        <dsp:cNvPr id="0" name=""/>
        <dsp:cNvSpPr/>
      </dsp:nvSpPr>
      <dsp:spPr>
        <a:xfrm>
          <a:off x="0" y="2745604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 dirty="0"/>
            <a:t>- Отладить систему, исправить ошибки и обеспечить стабильную работу приложения</a:t>
          </a:r>
          <a:r>
            <a:rPr lang="en-US" sz="1100" b="0" i="0" kern="1200" dirty="0"/>
            <a:t>.</a:t>
          </a:r>
          <a:endParaRPr lang="ru-RU" sz="1100" kern="1200" dirty="0"/>
        </a:p>
      </dsp:txBody>
      <dsp:txXfrm>
        <a:off x="20419" y="2766023"/>
        <a:ext cx="8311162" cy="377437"/>
      </dsp:txXfrm>
    </dsp:sp>
    <dsp:sp modelId="{1AAC5B2B-4D34-498B-AB7E-C46A1A65297A}">
      <dsp:nvSpPr>
        <dsp:cNvPr id="0" name=""/>
        <dsp:cNvSpPr/>
      </dsp:nvSpPr>
      <dsp:spPr>
        <a:xfrm>
          <a:off x="0" y="3195559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Определить потенциальные области улучшения и развития интернет-магазина.</a:t>
          </a:r>
          <a:endParaRPr lang="ru-RU" sz="1100" kern="1200"/>
        </a:p>
      </dsp:txBody>
      <dsp:txXfrm>
        <a:off x="20419" y="3215978"/>
        <a:ext cx="8311162" cy="377437"/>
      </dsp:txXfrm>
    </dsp:sp>
    <dsp:sp modelId="{473A01FD-F100-4C19-97BB-333887A4465F}">
      <dsp:nvSpPr>
        <dsp:cNvPr id="0" name=""/>
        <dsp:cNvSpPr/>
      </dsp:nvSpPr>
      <dsp:spPr>
        <a:xfrm>
          <a:off x="0" y="3645514"/>
          <a:ext cx="8352000" cy="4182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0" i="0" kern="1200"/>
            <a:t>- Предложить идеи по расширению функциональности и улучшению пользовательского опыта.</a:t>
          </a:r>
          <a:endParaRPr lang="ru-RU" sz="1100" kern="1200"/>
        </a:p>
      </dsp:txBody>
      <dsp:txXfrm>
        <a:off x="20419" y="3665933"/>
        <a:ext cx="8311162" cy="3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/>
              <a:t>Стандартный слайд знакомства.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26DDB04E-4E14-D7F7-8B1A-012DA36B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>
            <a:extLst>
              <a:ext uri="{FF2B5EF4-FFF2-40B4-BE49-F238E27FC236}">
                <a16:creationId xmlns:a16="http://schemas.microsoft.com/office/drawing/2014/main" id="{8BAC646E-CCC8-84C9-30A3-005F01E901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>
            <a:extLst>
              <a:ext uri="{FF2B5EF4-FFF2-40B4-BE49-F238E27FC236}">
                <a16:creationId xmlns:a16="http://schemas.microsoft.com/office/drawing/2014/main" id="{FC840E89-D8D5-D4FE-A40B-8878C0FB2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7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DDF96B6-5EFD-7C61-BAE3-C116349B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>
            <a:extLst>
              <a:ext uri="{FF2B5EF4-FFF2-40B4-BE49-F238E27FC236}">
                <a16:creationId xmlns:a16="http://schemas.microsoft.com/office/drawing/2014/main" id="{4E2A04B7-C6A7-8575-9835-78E4FF6ED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>
            <a:extLst>
              <a:ext uri="{FF2B5EF4-FFF2-40B4-BE49-F238E27FC236}">
                <a16:creationId xmlns:a16="http://schemas.microsoft.com/office/drawing/2014/main" id="{BC6560D8-6B76-B363-CB11-FC6EEB342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33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077ABDF4-5F4C-12DC-105C-5BDC919F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>
            <a:extLst>
              <a:ext uri="{FF2B5EF4-FFF2-40B4-BE49-F238E27FC236}">
                <a16:creationId xmlns:a16="http://schemas.microsoft.com/office/drawing/2014/main" id="{241E0C5D-EA9C-ECCF-22E1-96EB71A06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1:notes">
            <a:extLst>
              <a:ext uri="{FF2B5EF4-FFF2-40B4-BE49-F238E27FC236}">
                <a16:creationId xmlns:a16="http://schemas.microsoft.com/office/drawing/2014/main" id="{36CF6813-4783-8614-7880-CD601B905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85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1_Title slide 5_2_1_2_1_1_1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sz="18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Пустой слайд (бежевый фон справа)">
  <p:cSld name="1_Title slide 5_2_1_12_1_1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403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4" name="Google Shape;10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2000" dirty="0"/>
              <a:t>Разработка серверной части веб-приложения, используя Django фреймворк на примере интернет-магазина компьютерных комплектующих “UPGrade PC”</a:t>
            </a:r>
            <a:endParaRPr sz="2000" dirty="0"/>
          </a:p>
        </p:txBody>
      </p:sp>
      <p:pic>
        <p:nvPicPr>
          <p:cNvPr id="5" name="Рисунок 4" descr="Изображение выглядит как электроника, Электронное устройство, компьютер, Устройство отображения&#10;&#10;Автоматически созданное описание">
            <a:extLst>
              <a:ext uri="{FF2B5EF4-FFF2-40B4-BE49-F238E27FC236}">
                <a16:creationId xmlns:a16="http://schemas.microsoft.com/office/drawing/2014/main" id="{0F9E1312-8601-0036-8D4C-85EB3A97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54" y="0"/>
            <a:ext cx="464574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40000" y="1259999"/>
            <a:ext cx="8064000" cy="358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dirty="0">
                <a:solidFill>
                  <a:schemeClr val="dk1"/>
                </a:solidFill>
              </a:rPr>
              <a:t>	</a:t>
            </a:r>
            <a:r>
              <a:rPr lang="ru-RU" dirty="0">
                <a:solidFill>
                  <a:schemeClr val="dk1"/>
                </a:solidFill>
              </a:rPr>
              <a:t>1. Расширение ассортимента товаров: в рамках дальнейшего развития интернет-магазина планируется расширение ассортимента товаров, добавление новых категорий и брендов, что позволит привлечь больше клиентов и увеличить объем продаж.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	2. Оптимизация производительности: Проведение дополнительной оптимизации серверной части приложения для обеспечения более быстрой загрузки страниц, улучшения отзывчивости и общего пользовательского опыта.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	3. Внедрение механизмов персонализации: Разработка и внедрение механизмов персонализации, таких как рекомендательные системы, учет предпочтений пользователей, что позволит улучшить качество обслуживания и повысить лояльность клиентов.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	4. Доработка мобильной версии: Улучшение мобильной версии интернет-магазина, учитывая растущее количество пользователей, предпочитающих мобильные устройства для онлайн-покупок.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	5. Внедрение аналитики и отчетности: Разработка и внедрение системы аналитики для мониторинга ключевых показателей производительности интернет-магазина, что поможет принимать обоснованные решения и улучшать бизнес-процессы.</a:t>
            </a: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>
                <a:solidFill>
                  <a:schemeClr val="dk1"/>
                </a:solidFill>
              </a:rPr>
              <a:t>Идеи на будущее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 dirty="0"/>
              <a:t>Давайте знакомиться!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800" dirty="0">
                <a:solidFill>
                  <a:schemeClr val="dk1"/>
                </a:solidFill>
              </a:rPr>
              <a:t>Ерёменко Роман</a:t>
            </a:r>
            <a:endParaRPr sz="18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3805200" y="1029150"/>
            <a:ext cx="479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200" dirty="0">
                <a:solidFill>
                  <a:schemeClr val="dk2"/>
                </a:solidFill>
              </a:rPr>
              <a:t>Программист </a:t>
            </a:r>
            <a:r>
              <a:rPr lang="en-US" sz="1200" dirty="0">
                <a:solidFill>
                  <a:schemeClr val="dk2"/>
                </a:solidFill>
              </a:rPr>
              <a:t>Python </a:t>
            </a:r>
            <a:r>
              <a:rPr lang="ru-RU" sz="1200" dirty="0">
                <a:solidFill>
                  <a:schemeClr val="dk2"/>
                </a:solidFill>
              </a:rPr>
              <a:t>Цифровые профессии</a:t>
            </a:r>
            <a:r>
              <a:rPr lang="ru" sz="1200" dirty="0">
                <a:solidFill>
                  <a:schemeClr val="dk2"/>
                </a:solidFill>
              </a:rPr>
              <a:t>, 2022 год поступления в GeekBrains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3805200" y="1440000"/>
            <a:ext cx="4798800" cy="272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374399" lvl="0" indent="-3065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Проживаю в г. Прохладный Кабардино-Балкарской республики</a:t>
            </a:r>
            <a:endParaRPr sz="1200" dirty="0">
              <a:solidFill>
                <a:schemeClr val="dk1"/>
              </a:solidFill>
            </a:endParaRPr>
          </a:p>
          <a:p>
            <a:pPr marL="374399" indent="-306599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Два высших образования в сфере Экономика и финансы, более 10 лет работы в Бюджетном отделе Управления Финансами Прохладненского муниципального района КБР. </a:t>
            </a:r>
          </a:p>
          <a:p>
            <a:pPr marL="374399" lvl="0" indent="-3065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200" dirty="0">
                <a:solidFill>
                  <a:schemeClr val="dk1"/>
                </a:solidFill>
              </a:rPr>
              <a:t>С детства увлекался компьютерными играми и всем, что как-то связано с развитием </a:t>
            </a:r>
            <a:r>
              <a:rPr lang="en-US" sz="1200" dirty="0">
                <a:solidFill>
                  <a:schemeClr val="dk1"/>
                </a:solidFill>
              </a:rPr>
              <a:t>IT</a:t>
            </a:r>
            <a:r>
              <a:rPr lang="ru-RU" sz="1200" dirty="0">
                <a:solidFill>
                  <a:schemeClr val="dk1"/>
                </a:solidFill>
              </a:rPr>
              <a:t>. Поэтому решил сменить вектор профессиональной деятельности и попробовать себя в программировании.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 descr="Изображение выглядит как человек, одежда, озеро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E116A2AD-7960-FDBD-4EDA-B761596A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642938"/>
            <a:ext cx="2382028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11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</a:rPr>
              <a:t>	Целью данного дипломного проекта является создание функциональной и масштабируемой серверной части веб-приложения для интернет-магазина "UPGrade PC" с использованием Django фреймворка.</a:t>
            </a:r>
          </a:p>
          <a:p>
            <a:r>
              <a:rPr lang="ru-RU" dirty="0">
                <a:solidFill>
                  <a:schemeClr val="dk1"/>
                </a:solidFill>
              </a:rPr>
              <a:t> </a:t>
            </a:r>
          </a:p>
          <a:p>
            <a:r>
              <a:rPr lang="ru-RU" dirty="0">
                <a:solidFill>
                  <a:schemeClr val="dk1"/>
                </a:solidFill>
              </a:rPr>
              <a:t>	Основной целью является предоставление надежной платформы для продажи компьютерных комплектующих, обеспечивающей удобство в использовании как для клиентов, так и для администраторов магазина за счет простоты и малой нагруженности интерфейса с возможностью расширения функционала.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Поставленная задача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E6074608-8734-26DB-38FE-B41C0982C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906446"/>
              </p:ext>
            </p:extLst>
          </p:nvPr>
        </p:nvGraphicFramePr>
        <p:xfrm>
          <a:off x="396000" y="821933"/>
          <a:ext cx="8352000" cy="410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40000" y="496163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План работы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0">
          <a:extLst>
            <a:ext uri="{FF2B5EF4-FFF2-40B4-BE49-F238E27FC236}">
              <a16:creationId xmlns:a16="http://schemas.microsoft.com/office/drawing/2014/main" id="{00496E98-2F04-14B9-7A8F-F8DA2BAD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>
            <a:extLst>
              <a:ext uri="{FF2B5EF4-FFF2-40B4-BE49-F238E27FC236}">
                <a16:creationId xmlns:a16="http://schemas.microsoft.com/office/drawing/2014/main" id="{2A5E42AF-E85C-22C8-4370-E3F0ED6A01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000" y="4501496"/>
            <a:ext cx="8064000" cy="55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Схема базы данных разработана с помощью онлайн-инструмента для разработки и моделирования схем баз данных </a:t>
            </a:r>
            <a:r>
              <a:rPr lang="en-US" dirty="0">
                <a:solidFill>
                  <a:schemeClr val="dk1"/>
                </a:solidFill>
              </a:rPr>
              <a:t>‘https://www.dbdesigner.net’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2" name="Google Shape;182;p11">
            <a:extLst>
              <a:ext uri="{FF2B5EF4-FFF2-40B4-BE49-F238E27FC236}">
                <a16:creationId xmlns:a16="http://schemas.microsoft.com/office/drawing/2014/main" id="{153D528D-6380-D697-01F7-A88DEC634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Схема ба</a:t>
            </a:r>
            <a:r>
              <a:rPr lang="ru" dirty="0">
                <a:solidFill>
                  <a:schemeClr val="dk1"/>
                </a:solidFill>
              </a:rPr>
              <a:t>зы данных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" name="Рисунок 2" descr="Схема базы данных">
            <a:extLst>
              <a:ext uri="{FF2B5EF4-FFF2-40B4-BE49-F238E27FC236}">
                <a16:creationId xmlns:a16="http://schemas.microsoft.com/office/drawing/2014/main" id="{EEE7F0FB-1E27-648F-422C-144C3322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07" y="1048292"/>
            <a:ext cx="5655022" cy="34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2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6623129" y="1138850"/>
            <a:ext cx="521111" cy="27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dirty="0">
                <a:solidFill>
                  <a:schemeClr val="dk1"/>
                </a:solidFill>
              </a:rPr>
              <a:t>Товар</a:t>
            </a: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Примеры реализованных моделей данных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E6C49-4C71-11C0-3FF3-4F0827216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02"/>
          <a:stretch/>
        </p:blipFill>
        <p:spPr>
          <a:xfrm>
            <a:off x="256854" y="1409700"/>
            <a:ext cx="3698697" cy="23241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F2B87-8DFC-22C2-D3EE-20731453D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44"/>
          <a:stretch/>
        </p:blipFill>
        <p:spPr>
          <a:xfrm>
            <a:off x="4880225" y="1409700"/>
            <a:ext cx="4006921" cy="3448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AE75F-AF92-A027-F7B9-ECD92E4CA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01" y="3884638"/>
            <a:ext cx="1579001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0">
          <a:extLst>
            <a:ext uri="{FF2B5EF4-FFF2-40B4-BE49-F238E27FC236}">
              <a16:creationId xmlns:a16="http://schemas.microsoft.com/office/drawing/2014/main" id="{F0AC1C15-D8EC-E841-0BB0-998CB13F2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>
            <a:extLst>
              <a:ext uri="{FF2B5EF4-FFF2-40B4-BE49-F238E27FC236}">
                <a16:creationId xmlns:a16="http://schemas.microsoft.com/office/drawing/2014/main" id="{2879FA8E-8164-FF93-11ED-5A5DE1F86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2539" y="2397802"/>
            <a:ext cx="2002854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dirty="0">
                <a:solidFill>
                  <a:schemeClr val="dk1"/>
                </a:solidFill>
              </a:rPr>
              <a:t>Авторизация пользователя</a:t>
            </a:r>
            <a:endParaRPr dirty="0"/>
          </a:p>
        </p:txBody>
      </p:sp>
      <p:sp>
        <p:nvSpPr>
          <p:cNvPr id="182" name="Google Shape;182;p11">
            <a:extLst>
              <a:ext uri="{FF2B5EF4-FFF2-40B4-BE49-F238E27FC236}">
                <a16:creationId xmlns:a16="http://schemas.microsoft.com/office/drawing/2014/main" id="{0DB1C8DD-0331-5D07-CB84-671849144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Примеры </a:t>
            </a:r>
            <a:r>
              <a:rPr lang="ru" dirty="0">
                <a:solidFill>
                  <a:schemeClr val="dk1"/>
                </a:solidFill>
              </a:rPr>
              <a:t>представлений для аутентификации пользователя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F4BDA4CD-ECA0-2287-BB75-CDA170E4747C}"/>
              </a:ext>
            </a:extLst>
          </p:cNvPr>
          <p:cNvSpPr txBox="1">
            <a:spLocks/>
          </p:cNvSpPr>
          <p:nvPr/>
        </p:nvSpPr>
        <p:spPr>
          <a:xfrm>
            <a:off x="5494578" y="1850283"/>
            <a:ext cx="2004656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chemeClr val="dk1"/>
                </a:solidFill>
              </a:rPr>
              <a:t>Регистрация пользователя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B9FE4-D6C2-3155-3789-95FDBBF73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40"/>
          <a:stretch/>
        </p:blipFill>
        <p:spPr>
          <a:xfrm>
            <a:off x="198203" y="1285250"/>
            <a:ext cx="3417189" cy="1112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19A296-A2E2-C087-42FE-E6D89BF3F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996"/>
          <a:stretch/>
        </p:blipFill>
        <p:spPr>
          <a:xfrm>
            <a:off x="4253501" y="2132883"/>
            <a:ext cx="4486810" cy="21010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9D1C6A-EC83-2FF3-25A3-FFBF5BC975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13"/>
          <a:stretch/>
        </p:blipFill>
        <p:spPr>
          <a:xfrm>
            <a:off x="198204" y="3898702"/>
            <a:ext cx="3417189" cy="935290"/>
          </a:xfrm>
          <a:prstGeom prst="rect">
            <a:avLst/>
          </a:prstGeom>
        </p:spPr>
      </p:pic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6211C0A7-8673-2771-B3B4-5E208E9A98DB}"/>
              </a:ext>
            </a:extLst>
          </p:cNvPr>
          <p:cNvSpPr txBox="1">
            <a:spLocks/>
          </p:cNvSpPr>
          <p:nvPr/>
        </p:nvSpPr>
        <p:spPr>
          <a:xfrm>
            <a:off x="251250" y="3647865"/>
            <a:ext cx="2656975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chemeClr val="dk1"/>
                </a:solidFill>
              </a:rPr>
              <a:t>Личный кабинет 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82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0">
          <a:extLst>
            <a:ext uri="{FF2B5EF4-FFF2-40B4-BE49-F238E27FC236}">
              <a16:creationId xmlns:a16="http://schemas.microsoft.com/office/drawing/2014/main" id="{E41789D5-F818-ABDA-BE85-2388037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>
            <a:extLst>
              <a:ext uri="{FF2B5EF4-FFF2-40B4-BE49-F238E27FC236}">
                <a16:creationId xmlns:a16="http://schemas.microsoft.com/office/drawing/2014/main" id="{50B245DF-154F-85B7-04CE-B55A9D0CC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Примеры реализации форм для заполнения 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32ACEF83-DD6C-1D93-E4FE-A190BD302516}"/>
              </a:ext>
            </a:extLst>
          </p:cNvPr>
          <p:cNvSpPr txBox="1">
            <a:spLocks/>
          </p:cNvSpPr>
          <p:nvPr/>
        </p:nvSpPr>
        <p:spPr>
          <a:xfrm>
            <a:off x="5494578" y="1850283"/>
            <a:ext cx="2375426" cy="2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chemeClr val="dk1"/>
                </a:solidFill>
              </a:rPr>
              <a:t>Форма для регистрации заказа</a:t>
            </a:r>
            <a:endParaRPr lang="ru-RU" dirty="0"/>
          </a:p>
        </p:txBody>
      </p:sp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77CEB047-8BA3-C679-CE70-217FCB2C1356}"/>
              </a:ext>
            </a:extLst>
          </p:cNvPr>
          <p:cNvSpPr txBox="1">
            <a:spLocks/>
          </p:cNvSpPr>
          <p:nvPr/>
        </p:nvSpPr>
        <p:spPr>
          <a:xfrm>
            <a:off x="734136" y="4697675"/>
            <a:ext cx="2656975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chemeClr val="dk1"/>
                </a:solidFill>
              </a:rPr>
              <a:t>Форма регистрации пользователя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AD2980-930C-0693-F09A-808C77F0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86" y="2132883"/>
            <a:ext cx="3774144" cy="17871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46C693-0519-88C4-E8A3-328C10CA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9" y="1290048"/>
            <a:ext cx="3492607" cy="32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54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000" dirty="0">
                <a:solidFill>
                  <a:schemeClr val="dk1"/>
                </a:solidFill>
              </a:rPr>
              <a:t>Была создана стабильная и масштабируемая серверная часть, способная обрабатывать запросы от пользователей, обеспечивать безопасность данных и управлять базой данных эффективным образом.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000" dirty="0">
                <a:solidFill>
                  <a:schemeClr val="dk1"/>
                </a:solidFill>
              </a:rPr>
              <a:t>Мы успешно реализовали основные функции, такие как управление товарами, корзиной покупок, обработка заказов и аутентификация пользователей. Также была обеспечена поддержка административной панели для управления данными и мониторинга деятельности интернет-магазина.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000" dirty="0">
                <a:solidFill>
                  <a:schemeClr val="dk1"/>
                </a:solidFill>
              </a:rPr>
              <a:t>В процессе разработки мы использовали передовые методы и инструменты, такие как использование Django ORM для взаимодействия с базой данных, использование механизмов аутентификации и авторизации Django для обеспечения безопасности приложения.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000" dirty="0">
                <a:solidFill>
                  <a:schemeClr val="dk1"/>
                </a:solidFill>
              </a:rPr>
              <a:t>Несмотря на успешное выполнение поставленных задач, были выявлены некоторые аспекты, требующие улучшения, такие как оптимизация производительности и расширение функциональности. Кроме того, для дальнейшего развития приложения необходимо провести более глубокий анализ требований пользователей и рыночной конкуренции.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000" dirty="0">
                <a:solidFill>
                  <a:schemeClr val="dk1"/>
                </a:solidFill>
              </a:rPr>
              <a:t>В целом, разработка серверной части веб-приложения "UPGrade PC" была успешной, и полученный опыт и результаты позволят нам продолжить развитие и совершенствование приложения в будущем.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dirty="0">
                <a:solidFill>
                  <a:schemeClr val="dk1"/>
                </a:solidFill>
              </a:rPr>
              <a:t>Достигнутые цели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Экран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IBM Plex Sans SemiBold</vt:lpstr>
      <vt:lpstr>Arial</vt:lpstr>
      <vt:lpstr>IBM Plex Sans</vt:lpstr>
      <vt:lpstr>Макет шаблона GB</vt:lpstr>
      <vt:lpstr>Разработка серверной части веб-приложения, используя Django фреймворк на примере интернет-магазина компьютерных комплектующих “UPGrade PC”</vt:lpstr>
      <vt:lpstr>Ерёменко Роман</vt:lpstr>
      <vt:lpstr>Поставленная задача</vt:lpstr>
      <vt:lpstr>План работы</vt:lpstr>
      <vt:lpstr>Схема базы данных</vt:lpstr>
      <vt:lpstr>Примеры реализованных моделей данных</vt:lpstr>
      <vt:lpstr>Примеры представлений для аутентификации пользователя</vt:lpstr>
      <vt:lpstr>Примеры реализации форм для заполнения </vt:lpstr>
      <vt:lpstr>Достигнутые цели</vt:lpstr>
      <vt:lpstr>Идеи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 веб-приложения, используя Django фреймворк на примере интернет-магазина компьютерных комплектующих “UPGrade PC”</dc:title>
  <cp:lastModifiedBy>Роман Роман</cp:lastModifiedBy>
  <cp:revision>1</cp:revision>
  <dcterms:modified xsi:type="dcterms:W3CDTF">2023-12-29T10:41:19Z</dcterms:modified>
</cp:coreProperties>
</file>