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CC438-B193-4FDB-A75A-42E65B2A461D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C526D7C-417F-446C-940C-FD1C3F6E7B7E}">
      <dgm:prSet/>
      <dgm:spPr/>
      <dgm:t>
        <a:bodyPr/>
        <a:lstStyle/>
        <a:p>
          <a:r>
            <a:rPr lang="es-419" dirty="0">
              <a:solidFill>
                <a:schemeClr val="bg1"/>
              </a:solidFill>
            </a:rPr>
            <a:t>Combinación de SSB y DSB, donde se elimina parcialmente la banda lateral. Utilizada en televisión. </a:t>
          </a:r>
          <a:endParaRPr lang="en-US" dirty="0">
            <a:solidFill>
              <a:schemeClr val="bg1"/>
            </a:solidFill>
          </a:endParaRPr>
        </a:p>
      </dgm:t>
    </dgm:pt>
    <dgm:pt modelId="{54BFC2C6-A974-427E-B2FC-6A29E57C2214}" type="parTrans" cxnId="{1F300DD1-8132-4193-8DD1-704DF6B087E0}">
      <dgm:prSet/>
      <dgm:spPr/>
      <dgm:t>
        <a:bodyPr/>
        <a:lstStyle/>
        <a:p>
          <a:endParaRPr lang="en-US"/>
        </a:p>
      </dgm:t>
    </dgm:pt>
    <dgm:pt modelId="{21F14C53-1065-4968-A9CC-B867D23A3875}" type="sibTrans" cxnId="{1F300DD1-8132-4193-8DD1-704DF6B087E0}">
      <dgm:prSet/>
      <dgm:spPr/>
      <dgm:t>
        <a:bodyPr/>
        <a:lstStyle/>
        <a:p>
          <a:endParaRPr lang="en-US"/>
        </a:p>
      </dgm:t>
    </dgm:pt>
    <dgm:pt modelId="{3E64388C-2B27-49F2-A8D9-31A5DFDDC451}">
      <dgm:prSet/>
      <dgm:spPr/>
      <dgm:t>
        <a:bodyPr/>
        <a:lstStyle/>
        <a:p>
          <a:r>
            <a:rPr lang="es-419" dirty="0">
              <a:solidFill>
                <a:schemeClr val="bg1"/>
              </a:solidFill>
            </a:rPr>
            <a:t>Ejemplo: Transmisiones de televisión analógica. </a:t>
          </a:r>
          <a:endParaRPr lang="en-US" dirty="0">
            <a:solidFill>
              <a:schemeClr val="bg1"/>
            </a:solidFill>
          </a:endParaRPr>
        </a:p>
      </dgm:t>
    </dgm:pt>
    <dgm:pt modelId="{DE69211A-AF04-49E8-BA04-00EBABFE2485}" type="parTrans" cxnId="{32E09D59-BBC9-4943-ACD6-F592860F905A}">
      <dgm:prSet/>
      <dgm:spPr/>
      <dgm:t>
        <a:bodyPr/>
        <a:lstStyle/>
        <a:p>
          <a:endParaRPr lang="en-US"/>
        </a:p>
      </dgm:t>
    </dgm:pt>
    <dgm:pt modelId="{E5CA57B7-BF83-483A-970A-BED131E0899B}" type="sibTrans" cxnId="{32E09D59-BBC9-4943-ACD6-F592860F905A}">
      <dgm:prSet/>
      <dgm:spPr/>
      <dgm:t>
        <a:bodyPr/>
        <a:lstStyle/>
        <a:p>
          <a:endParaRPr lang="en-US"/>
        </a:p>
      </dgm:t>
    </dgm:pt>
    <dgm:pt modelId="{DF108EB9-0C52-41A3-9288-0D287460DC18}">
      <dgm:prSet/>
      <dgm:spPr/>
      <dgm:t>
        <a:bodyPr/>
        <a:lstStyle/>
        <a:p>
          <a:r>
            <a:rPr lang="es-419" dirty="0">
              <a:solidFill>
                <a:schemeClr val="bg1"/>
              </a:solidFill>
            </a:rPr>
            <a:t>Aplicaciones: Televisión, transmisión de video. Proporciona un equilibrio entre la calidad de la señal y el uso del espectro</a:t>
          </a:r>
          <a:r>
            <a:rPr lang="es-419" dirty="0"/>
            <a:t>.</a:t>
          </a:r>
          <a:endParaRPr lang="en-US" dirty="0"/>
        </a:p>
      </dgm:t>
    </dgm:pt>
    <dgm:pt modelId="{3C38AFF8-2541-430C-9404-325BB74FB2EB}" type="parTrans" cxnId="{76794E42-8029-42BF-A80A-A3655A89812A}">
      <dgm:prSet/>
      <dgm:spPr/>
      <dgm:t>
        <a:bodyPr/>
        <a:lstStyle/>
        <a:p>
          <a:endParaRPr lang="en-US"/>
        </a:p>
      </dgm:t>
    </dgm:pt>
    <dgm:pt modelId="{F2E89347-EC2B-41C7-B6D1-D300C06A0908}" type="sibTrans" cxnId="{76794E42-8029-42BF-A80A-A3655A89812A}">
      <dgm:prSet/>
      <dgm:spPr/>
      <dgm:t>
        <a:bodyPr/>
        <a:lstStyle/>
        <a:p>
          <a:endParaRPr lang="en-US"/>
        </a:p>
      </dgm:t>
    </dgm:pt>
    <dgm:pt modelId="{E11B7D74-4A33-41E7-A07D-F34C30AF83CE}" type="pres">
      <dgm:prSet presAssocID="{F2DCC438-B193-4FDB-A75A-42E65B2A461D}" presName="vert0" presStyleCnt="0">
        <dgm:presLayoutVars>
          <dgm:dir/>
          <dgm:animOne val="branch"/>
          <dgm:animLvl val="lvl"/>
        </dgm:presLayoutVars>
      </dgm:prSet>
      <dgm:spPr/>
    </dgm:pt>
    <dgm:pt modelId="{81FB237C-486F-474A-A48F-42C1E9F6483F}" type="pres">
      <dgm:prSet presAssocID="{CC526D7C-417F-446C-940C-FD1C3F6E7B7E}" presName="thickLine" presStyleLbl="alignNode1" presStyleIdx="0" presStyleCnt="3"/>
      <dgm:spPr/>
    </dgm:pt>
    <dgm:pt modelId="{288C2C1A-B52A-495B-A978-68E0B2761016}" type="pres">
      <dgm:prSet presAssocID="{CC526D7C-417F-446C-940C-FD1C3F6E7B7E}" presName="horz1" presStyleCnt="0"/>
      <dgm:spPr/>
    </dgm:pt>
    <dgm:pt modelId="{7F42CDBF-81B1-43A0-979A-0FA0413CAF0C}" type="pres">
      <dgm:prSet presAssocID="{CC526D7C-417F-446C-940C-FD1C3F6E7B7E}" presName="tx1" presStyleLbl="revTx" presStyleIdx="0" presStyleCnt="3"/>
      <dgm:spPr/>
    </dgm:pt>
    <dgm:pt modelId="{30D58F9D-109D-4357-8AD4-EFC980BFBD2D}" type="pres">
      <dgm:prSet presAssocID="{CC526D7C-417F-446C-940C-FD1C3F6E7B7E}" presName="vert1" presStyleCnt="0"/>
      <dgm:spPr/>
    </dgm:pt>
    <dgm:pt modelId="{05788CD6-8E2F-4328-80EB-9C91345AF1A3}" type="pres">
      <dgm:prSet presAssocID="{3E64388C-2B27-49F2-A8D9-31A5DFDDC451}" presName="thickLine" presStyleLbl="alignNode1" presStyleIdx="1" presStyleCnt="3"/>
      <dgm:spPr/>
    </dgm:pt>
    <dgm:pt modelId="{1E6EB816-E70F-453C-9A13-87D2D4B03957}" type="pres">
      <dgm:prSet presAssocID="{3E64388C-2B27-49F2-A8D9-31A5DFDDC451}" presName="horz1" presStyleCnt="0"/>
      <dgm:spPr/>
    </dgm:pt>
    <dgm:pt modelId="{0706B7F3-D100-40C9-883D-4575C8718474}" type="pres">
      <dgm:prSet presAssocID="{3E64388C-2B27-49F2-A8D9-31A5DFDDC451}" presName="tx1" presStyleLbl="revTx" presStyleIdx="1" presStyleCnt="3"/>
      <dgm:spPr/>
    </dgm:pt>
    <dgm:pt modelId="{91850149-8545-45AA-BB39-3CCF2D6A1CA7}" type="pres">
      <dgm:prSet presAssocID="{3E64388C-2B27-49F2-A8D9-31A5DFDDC451}" presName="vert1" presStyleCnt="0"/>
      <dgm:spPr/>
    </dgm:pt>
    <dgm:pt modelId="{D8CC8107-4D94-4E68-BEF1-1A62A8428477}" type="pres">
      <dgm:prSet presAssocID="{DF108EB9-0C52-41A3-9288-0D287460DC18}" presName="thickLine" presStyleLbl="alignNode1" presStyleIdx="2" presStyleCnt="3"/>
      <dgm:spPr/>
    </dgm:pt>
    <dgm:pt modelId="{C29EA190-9A27-4443-A2E1-AEA2F6D2B5A8}" type="pres">
      <dgm:prSet presAssocID="{DF108EB9-0C52-41A3-9288-0D287460DC18}" presName="horz1" presStyleCnt="0"/>
      <dgm:spPr/>
    </dgm:pt>
    <dgm:pt modelId="{356B3CB8-64A0-4520-9731-1EF6AD225D44}" type="pres">
      <dgm:prSet presAssocID="{DF108EB9-0C52-41A3-9288-0D287460DC18}" presName="tx1" presStyleLbl="revTx" presStyleIdx="2" presStyleCnt="3"/>
      <dgm:spPr/>
    </dgm:pt>
    <dgm:pt modelId="{29470208-DE12-45EE-BF3C-852A92DAB6F8}" type="pres">
      <dgm:prSet presAssocID="{DF108EB9-0C52-41A3-9288-0D287460DC18}" presName="vert1" presStyleCnt="0"/>
      <dgm:spPr/>
    </dgm:pt>
  </dgm:ptLst>
  <dgm:cxnLst>
    <dgm:cxn modelId="{1E039F12-E39F-4411-B0FF-2D561CB8B08A}" type="presOf" srcId="{F2DCC438-B193-4FDB-A75A-42E65B2A461D}" destId="{E11B7D74-4A33-41E7-A07D-F34C30AF83CE}" srcOrd="0" destOrd="0" presId="urn:microsoft.com/office/officeart/2008/layout/LinedList"/>
    <dgm:cxn modelId="{76794E42-8029-42BF-A80A-A3655A89812A}" srcId="{F2DCC438-B193-4FDB-A75A-42E65B2A461D}" destId="{DF108EB9-0C52-41A3-9288-0D287460DC18}" srcOrd="2" destOrd="0" parTransId="{3C38AFF8-2541-430C-9404-325BB74FB2EB}" sibTransId="{F2E89347-EC2B-41C7-B6D1-D300C06A0908}"/>
    <dgm:cxn modelId="{1A2E9475-81A5-4480-B2DD-7E1D1E3A9B5C}" type="presOf" srcId="{3E64388C-2B27-49F2-A8D9-31A5DFDDC451}" destId="{0706B7F3-D100-40C9-883D-4575C8718474}" srcOrd="0" destOrd="0" presId="urn:microsoft.com/office/officeart/2008/layout/LinedList"/>
    <dgm:cxn modelId="{32E09D59-BBC9-4943-ACD6-F592860F905A}" srcId="{F2DCC438-B193-4FDB-A75A-42E65B2A461D}" destId="{3E64388C-2B27-49F2-A8D9-31A5DFDDC451}" srcOrd="1" destOrd="0" parTransId="{DE69211A-AF04-49E8-BA04-00EBABFE2485}" sibTransId="{E5CA57B7-BF83-483A-970A-BED131E0899B}"/>
    <dgm:cxn modelId="{C4F496A3-8AA7-409A-88F8-43DD28F4C565}" type="presOf" srcId="{CC526D7C-417F-446C-940C-FD1C3F6E7B7E}" destId="{7F42CDBF-81B1-43A0-979A-0FA0413CAF0C}" srcOrd="0" destOrd="0" presId="urn:microsoft.com/office/officeart/2008/layout/LinedList"/>
    <dgm:cxn modelId="{AE8618C5-10AF-44A4-8607-D6168348B657}" type="presOf" srcId="{DF108EB9-0C52-41A3-9288-0D287460DC18}" destId="{356B3CB8-64A0-4520-9731-1EF6AD225D44}" srcOrd="0" destOrd="0" presId="urn:microsoft.com/office/officeart/2008/layout/LinedList"/>
    <dgm:cxn modelId="{1F300DD1-8132-4193-8DD1-704DF6B087E0}" srcId="{F2DCC438-B193-4FDB-A75A-42E65B2A461D}" destId="{CC526D7C-417F-446C-940C-FD1C3F6E7B7E}" srcOrd="0" destOrd="0" parTransId="{54BFC2C6-A974-427E-B2FC-6A29E57C2214}" sibTransId="{21F14C53-1065-4968-A9CC-B867D23A3875}"/>
    <dgm:cxn modelId="{D6C0E682-60D6-4DEC-8C1F-FE6101048C00}" type="presParOf" srcId="{E11B7D74-4A33-41E7-A07D-F34C30AF83CE}" destId="{81FB237C-486F-474A-A48F-42C1E9F6483F}" srcOrd="0" destOrd="0" presId="urn:microsoft.com/office/officeart/2008/layout/LinedList"/>
    <dgm:cxn modelId="{7C6C29D2-5BBF-4E13-8C3F-754CAA152575}" type="presParOf" srcId="{E11B7D74-4A33-41E7-A07D-F34C30AF83CE}" destId="{288C2C1A-B52A-495B-A978-68E0B2761016}" srcOrd="1" destOrd="0" presId="urn:microsoft.com/office/officeart/2008/layout/LinedList"/>
    <dgm:cxn modelId="{1A58529C-26D1-4FE4-B006-1D26848D9549}" type="presParOf" srcId="{288C2C1A-B52A-495B-A978-68E0B2761016}" destId="{7F42CDBF-81B1-43A0-979A-0FA0413CAF0C}" srcOrd="0" destOrd="0" presId="urn:microsoft.com/office/officeart/2008/layout/LinedList"/>
    <dgm:cxn modelId="{A791F19C-BB2A-4740-B3C9-0D4FED2EDDA2}" type="presParOf" srcId="{288C2C1A-B52A-495B-A978-68E0B2761016}" destId="{30D58F9D-109D-4357-8AD4-EFC980BFBD2D}" srcOrd="1" destOrd="0" presId="urn:microsoft.com/office/officeart/2008/layout/LinedList"/>
    <dgm:cxn modelId="{5721CCD1-37DC-4C64-919D-87D4919BBC02}" type="presParOf" srcId="{E11B7D74-4A33-41E7-A07D-F34C30AF83CE}" destId="{05788CD6-8E2F-4328-80EB-9C91345AF1A3}" srcOrd="2" destOrd="0" presId="urn:microsoft.com/office/officeart/2008/layout/LinedList"/>
    <dgm:cxn modelId="{3BEF6348-D217-4BEF-9077-A35D2CB46391}" type="presParOf" srcId="{E11B7D74-4A33-41E7-A07D-F34C30AF83CE}" destId="{1E6EB816-E70F-453C-9A13-87D2D4B03957}" srcOrd="3" destOrd="0" presId="urn:microsoft.com/office/officeart/2008/layout/LinedList"/>
    <dgm:cxn modelId="{4ED791C9-28A8-4BC0-B816-9EFDCD393B8F}" type="presParOf" srcId="{1E6EB816-E70F-453C-9A13-87D2D4B03957}" destId="{0706B7F3-D100-40C9-883D-4575C8718474}" srcOrd="0" destOrd="0" presId="urn:microsoft.com/office/officeart/2008/layout/LinedList"/>
    <dgm:cxn modelId="{37A31D39-59DB-45B2-B187-1DFE47A2F011}" type="presParOf" srcId="{1E6EB816-E70F-453C-9A13-87D2D4B03957}" destId="{91850149-8545-45AA-BB39-3CCF2D6A1CA7}" srcOrd="1" destOrd="0" presId="urn:microsoft.com/office/officeart/2008/layout/LinedList"/>
    <dgm:cxn modelId="{A7091AAB-80A0-4278-8ED3-89248D46E825}" type="presParOf" srcId="{E11B7D74-4A33-41E7-A07D-F34C30AF83CE}" destId="{D8CC8107-4D94-4E68-BEF1-1A62A8428477}" srcOrd="4" destOrd="0" presId="urn:microsoft.com/office/officeart/2008/layout/LinedList"/>
    <dgm:cxn modelId="{D6B8D5B8-5D6F-4099-8362-77B26FEE84E7}" type="presParOf" srcId="{E11B7D74-4A33-41E7-A07D-F34C30AF83CE}" destId="{C29EA190-9A27-4443-A2E1-AEA2F6D2B5A8}" srcOrd="5" destOrd="0" presId="urn:microsoft.com/office/officeart/2008/layout/LinedList"/>
    <dgm:cxn modelId="{D995CD6F-5C35-4083-B8B2-E184068D4250}" type="presParOf" srcId="{C29EA190-9A27-4443-A2E1-AEA2F6D2B5A8}" destId="{356B3CB8-64A0-4520-9731-1EF6AD225D44}" srcOrd="0" destOrd="0" presId="urn:microsoft.com/office/officeart/2008/layout/LinedList"/>
    <dgm:cxn modelId="{DE31D3CC-F042-47C4-A220-8380FD0B6F3C}" type="presParOf" srcId="{C29EA190-9A27-4443-A2E1-AEA2F6D2B5A8}" destId="{29470208-DE12-45EE-BF3C-852A92DAB6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B237C-486F-474A-A48F-42C1E9F6483F}">
      <dsp:nvSpPr>
        <dsp:cNvPr id="0" name=""/>
        <dsp:cNvSpPr/>
      </dsp:nvSpPr>
      <dsp:spPr>
        <a:xfrm>
          <a:off x="0" y="1039"/>
          <a:ext cx="567410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42CDBF-81B1-43A0-979A-0FA0413CAF0C}">
      <dsp:nvSpPr>
        <dsp:cNvPr id="0" name=""/>
        <dsp:cNvSpPr/>
      </dsp:nvSpPr>
      <dsp:spPr>
        <a:xfrm>
          <a:off x="0" y="1039"/>
          <a:ext cx="5674105" cy="709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schemeClr val="bg1"/>
              </a:solidFill>
            </a:rPr>
            <a:t>Combinación de SSB y DSB, donde se elimina parcialmente la banda lateral. Utilizada en televisión. 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1039"/>
        <a:ext cx="5674105" cy="709173"/>
      </dsp:txXfrm>
    </dsp:sp>
    <dsp:sp modelId="{05788CD6-8E2F-4328-80EB-9C91345AF1A3}">
      <dsp:nvSpPr>
        <dsp:cNvPr id="0" name=""/>
        <dsp:cNvSpPr/>
      </dsp:nvSpPr>
      <dsp:spPr>
        <a:xfrm>
          <a:off x="0" y="710212"/>
          <a:ext cx="567410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06B7F3-D100-40C9-883D-4575C8718474}">
      <dsp:nvSpPr>
        <dsp:cNvPr id="0" name=""/>
        <dsp:cNvSpPr/>
      </dsp:nvSpPr>
      <dsp:spPr>
        <a:xfrm>
          <a:off x="0" y="710212"/>
          <a:ext cx="5674105" cy="709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schemeClr val="bg1"/>
              </a:solidFill>
            </a:rPr>
            <a:t>Ejemplo: Transmisiones de televisión analógica. 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710212"/>
        <a:ext cx="5674105" cy="709173"/>
      </dsp:txXfrm>
    </dsp:sp>
    <dsp:sp modelId="{D8CC8107-4D94-4E68-BEF1-1A62A8428477}">
      <dsp:nvSpPr>
        <dsp:cNvPr id="0" name=""/>
        <dsp:cNvSpPr/>
      </dsp:nvSpPr>
      <dsp:spPr>
        <a:xfrm>
          <a:off x="0" y="1419386"/>
          <a:ext cx="567410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6B3CB8-64A0-4520-9731-1EF6AD225D44}">
      <dsp:nvSpPr>
        <dsp:cNvPr id="0" name=""/>
        <dsp:cNvSpPr/>
      </dsp:nvSpPr>
      <dsp:spPr>
        <a:xfrm>
          <a:off x="0" y="1419386"/>
          <a:ext cx="5674105" cy="709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schemeClr val="bg1"/>
              </a:solidFill>
            </a:rPr>
            <a:t>Aplicaciones: Televisión, transmisión de video. Proporciona un equilibrio entre la calidad de la señal y el uso del espectro</a:t>
          </a:r>
          <a:r>
            <a:rPr lang="es-419" sz="1600" kern="1200" dirty="0"/>
            <a:t>.</a:t>
          </a:r>
          <a:endParaRPr lang="en-US" sz="1600" kern="1200" dirty="0"/>
        </a:p>
      </dsp:txBody>
      <dsp:txXfrm>
        <a:off x="0" y="1419386"/>
        <a:ext cx="5674105" cy="709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CCFBB-21F8-82A2-2986-426B8EFB4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F3D4E4-C4E8-BC76-FC20-F0F65054C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78F174-C08D-FAE6-C58A-63780C41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36E-9FD5-4859-A1CE-8928FC44B08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97804-CAC1-4C4C-E04D-9BBC7DE1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55EE3A-A50D-3BE8-BEB4-EF51FD17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AEA4-FC4C-4FB4-B097-23985B827D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3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00E9-8B89-22ED-D345-AB9271DB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BD2880-A552-DC10-9E39-2F0A47FA0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A115A-4121-BBC2-3640-F649940D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36E-9FD5-4859-A1CE-8928FC44B08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6B409-3B29-4162-23C8-E6EA654A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12CDB-8A56-BB49-E11D-C27F5560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AEA4-FC4C-4FB4-B097-23985B827D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4770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2EE818-9CAE-126A-BA16-D6AE517A1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0D8D67-2AD9-F52A-BFAC-81ED5ADB6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77945-894F-3BA2-DF56-E96DB2AD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36E-9FD5-4859-A1CE-8928FC44B08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D5406C-BF29-8DB2-EF40-4813F384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D53E2-461D-544D-8B86-47598BC8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AEA4-FC4C-4FB4-B097-23985B827D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7292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29CC4-1046-CD7D-4CC4-E837021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5343B6-0AFD-CD1C-A432-85EA8EB50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B83A8-F5E0-BFAE-5457-59B0DD10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36E-9FD5-4859-A1CE-8928FC44B08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009B24-764E-D0E6-BB58-65FD256A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07B03F-8A0D-8678-3EB5-6E1EE7DC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AEA4-FC4C-4FB4-B097-23985B827D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984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B7902-AE46-9092-DA40-7381FFD0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D551D8-1EE7-2270-5DD8-A7249D5F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6B8158-253A-A2C2-8E32-3509FE21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36E-9FD5-4859-A1CE-8928FC44B08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78811-F4E8-6276-A8B5-750E2D83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D47A6-B881-E363-65A1-EDC26577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AEA4-FC4C-4FB4-B097-23985B827D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435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4AB7D-A1CD-7882-BEC3-3413083B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0D7B9-3A50-F938-F86D-FF57A70D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38FB8-A806-D7EF-93D0-2B3ACD86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36E-9FD5-4859-A1CE-8928FC44B08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064392-C036-C682-FF04-DCDF57A2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50404-CCDB-3776-60A6-BDDF5210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AEA4-FC4C-4FB4-B097-23985B827D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81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0372E-E11D-59CA-DE74-FB4AB8C0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44B0F-ABBF-B561-2E9F-3843D224F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F0FB85-7CEF-6080-988E-FCD3AC79F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F8E8E-A3E6-0775-99A8-5615B60B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36E-9FD5-4859-A1CE-8928FC44B08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46CA20-D7F1-B147-8E00-94933581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216C41-BC21-325D-C97E-0C225A0D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AEA4-FC4C-4FB4-B097-23985B827D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276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F6EAF-B3F8-6D18-9B20-1E3BE067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1EC844-A7B9-91E1-B1AB-7A1130B99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D3A07E-F480-FD5F-6A1D-686BF0630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B629A3-E4E2-3838-150C-DA40320C7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D1C4CF-D028-0138-1B15-39168FAAA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3BF86F-FE4C-96C2-8AB5-E93FC63C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36E-9FD5-4859-A1CE-8928FC44B08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78FC22-3405-8DD9-A82C-266E5882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ABAE84-2E7C-AC34-E503-3E00F7DE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AEA4-FC4C-4FB4-B097-23985B827D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227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4ACDF-1008-68CC-D153-4FEEA64A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9D0D13-EA86-8348-9003-1FF0226C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36E-9FD5-4859-A1CE-8928FC44B08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3BB298-76FC-EB61-F3A4-0FC8E383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47EDFE-A13C-FC7D-7B43-239748FC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AEA4-FC4C-4FB4-B097-23985B827D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901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43CF27-B89E-11A7-695B-BF31C496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36E-9FD5-4859-A1CE-8928FC44B08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9EBD3C-680E-7F13-77C7-F7574BF8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188035-ABA8-D5F7-D30B-239FC03E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AEA4-FC4C-4FB4-B097-23985B827D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391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5F4F0-CC1B-F239-BADD-7E12D6A9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E0741-AC20-0DB2-AFDD-F688C30BA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F01BB1-CDB3-9671-E1FA-EC912ED1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C37AE9-654F-435F-E688-4B631F9D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36E-9FD5-4859-A1CE-8928FC44B08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8390A4-5AC5-59A1-3160-4E17FAB2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5DCBF3-4148-8F08-E69E-EB593B0F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AEA4-FC4C-4FB4-B097-23985B827D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6081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6643F-22E1-B817-8D10-5CD5FB9E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AB77EE-95D5-736C-18C9-334B58018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E72EC9-7205-6981-D40D-714032B9A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B032F-62B8-B713-F890-762F321E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36E-9FD5-4859-A1CE-8928FC44B08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825C2D-6B71-2D37-9062-C6AE2A64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1F7812-F0A0-12FC-9148-A9983B87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AEA4-FC4C-4FB4-B097-23985B827D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94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D42897-0B06-BDA9-94D0-1B60B60D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74140-6440-8118-65CA-F2EF272FA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DF647A-2AB9-CDA3-1EFC-78E8E81C1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A636E-9FD5-4859-A1CE-8928FC44B08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6844A3-EB59-EE6F-FD48-CB54D3C72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FC8F5-4E6A-648E-77B7-6EE5E9667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DDAEA4-FC4C-4FB4-B097-23985B827D4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7433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0" name="Rectangle 1069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0F6D-A7D9-15D8-38D1-7B677BEA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 err="1">
                <a:solidFill>
                  <a:schemeClr val="bg1"/>
                </a:solidFill>
              </a:rPr>
              <a:t>Modulación</a:t>
            </a:r>
            <a:r>
              <a:rPr lang="en-US" sz="3700" dirty="0">
                <a:solidFill>
                  <a:schemeClr val="bg1"/>
                </a:solidFill>
              </a:rPr>
              <a:t> de </a:t>
            </a:r>
            <a:r>
              <a:rPr lang="en-US" sz="3700" dirty="0" err="1">
                <a:solidFill>
                  <a:schemeClr val="bg1"/>
                </a:solidFill>
              </a:rPr>
              <a:t>señales</a:t>
            </a:r>
            <a:endParaRPr lang="en-US" sz="3700" dirty="0">
              <a:solidFill>
                <a:schemeClr val="bg1"/>
              </a:solidFill>
            </a:endParaRPr>
          </a:p>
        </p:txBody>
      </p:sp>
      <p:pic>
        <p:nvPicPr>
          <p:cNvPr id="1028" name="Picture 4" descr="184,238 imágenes, fotos de stock, objetos en 3D y vectores sobre Señal  analógica | Shutterstock">
            <a:extLst>
              <a:ext uri="{FF2B5EF4-FFF2-40B4-BE49-F238E27FC236}">
                <a16:creationId xmlns:a16="http://schemas.microsoft.com/office/drawing/2014/main" id="{783AE0FE-F098-231D-A81F-707549675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8" b="16641"/>
          <a:stretch/>
        </p:blipFill>
        <p:spPr bwMode="auto"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6C4B21-A5CD-C5DE-3D12-FC6030A8B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4201" y="4669978"/>
            <a:ext cx="5692774" cy="11737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Brayam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Stiven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Sierra Rojas TS4C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8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Patrón de fondo&#10;&#10;Descripción generada automáticamente">
            <a:extLst>
              <a:ext uri="{FF2B5EF4-FFF2-40B4-BE49-F238E27FC236}">
                <a16:creationId xmlns:a16="http://schemas.microsoft.com/office/drawing/2014/main" id="{CCB7AED5-43FE-5B0A-0184-90034BDF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143" r="1" b="26419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56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765F4EA-FDCC-94BA-5009-C1C9F81E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VSB (Banda Lateral Vestigial)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B196099F-3B68-3C15-02AA-ED5D5AD43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355321"/>
              </p:ext>
            </p:extLst>
          </p:nvPr>
        </p:nvGraphicFramePr>
        <p:xfrm>
          <a:off x="5486080" y="4018143"/>
          <a:ext cx="5674105" cy="212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338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9869AE7-C00A-D222-4533-FBB6D6A9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487" r="1" b="19573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E69D3B-B64A-D6FC-21A1-197E8EC0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MSK (Modulación por Desplazamiento de Frecuencia Mínima)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34C9BF-BBB1-BEC7-729E-586AC8F92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080" y="4018143"/>
            <a:ext cx="5674105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Una forma de FSK que minimiza la energía espectral, ideal para comunicaciones de alta eficiencia. </a:t>
            </a:r>
          </a:p>
          <a:p>
            <a:r>
              <a:rPr lang="en-US" sz="1800">
                <a:solidFill>
                  <a:schemeClr val="bg1"/>
                </a:solidFill>
              </a:rPr>
              <a:t>Ejemplo: Comunicaciones por satélite. </a:t>
            </a:r>
          </a:p>
          <a:p>
            <a:r>
              <a:rPr lang="en-US" sz="1800">
                <a:solidFill>
                  <a:schemeClr val="bg1"/>
                </a:solidFill>
              </a:rPr>
              <a:t>Aplicaciones: Sistemas de localización, dispositivos de rastreo. Es útil en aplicaciones móviles donde el ancho de banda es limitado.</a:t>
            </a:r>
          </a:p>
        </p:txBody>
      </p:sp>
    </p:spTree>
    <p:extLst>
      <p:ext uri="{BB962C8B-B14F-4D97-AF65-F5344CB8AC3E}">
        <p14:creationId xmlns:p14="http://schemas.microsoft.com/office/powerpoint/2010/main" val="141730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Gráfico económico digital">
            <a:extLst>
              <a:ext uri="{FF2B5EF4-FFF2-40B4-BE49-F238E27FC236}">
                <a16:creationId xmlns:a16="http://schemas.microsoft.com/office/drawing/2014/main" id="{551DB1B8-FE7A-DD3D-1D91-391D6CB1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838" r="1" b="8683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90C342-D8E1-774C-F732-CA6F19CA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AM (Modulación de Amplitud)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91D218-9681-24DA-BC82-A7F2E4FF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080" y="4018143"/>
            <a:ext cx="5674105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La amplitud de la señal portadora varía en función de la señal de información. Común en radios AM. </a:t>
            </a:r>
          </a:p>
          <a:p>
            <a:r>
              <a:rPr lang="en-US" sz="1800">
                <a:solidFill>
                  <a:schemeClr val="bg1"/>
                </a:solidFill>
              </a:rPr>
              <a:t>Ejemplo: Transmisión de música y noticias. Aplicaciones: Radios AM, comunicación a larga distancia. </a:t>
            </a:r>
          </a:p>
          <a:p>
            <a:r>
              <a:rPr lang="en-US" sz="1800">
                <a:solidFill>
                  <a:schemeClr val="bg1"/>
                </a:solidFill>
              </a:rPr>
              <a:t>Desventajas: Susceptible a interferencias y ruido, lo que afecta la calidad de la transmisión.</a:t>
            </a:r>
          </a:p>
        </p:txBody>
      </p:sp>
    </p:spTree>
    <p:extLst>
      <p:ext uri="{BB962C8B-B14F-4D97-AF65-F5344CB8AC3E}">
        <p14:creationId xmlns:p14="http://schemas.microsoft.com/office/powerpoint/2010/main" val="16232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Controles deslizantes del volumen">
            <a:extLst>
              <a:ext uri="{FF2B5EF4-FFF2-40B4-BE49-F238E27FC236}">
                <a16:creationId xmlns:a16="http://schemas.microsoft.com/office/drawing/2014/main" id="{ACC1F281-8598-C30B-CEB7-72A1E94C04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92" r="1" b="29793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35A09F-9760-0686-1173-F9D3EE78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FM (Modulación de Frecuencia)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C5B230-291A-13FB-0317-6CE6F03A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080" y="4018143"/>
            <a:ext cx="5674105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La frecuencia de la portadora varía según la señal de información. Usada en radios FM. </a:t>
            </a:r>
          </a:p>
          <a:p>
            <a:r>
              <a:rPr lang="en-US" sz="1800">
                <a:solidFill>
                  <a:schemeClr val="bg1"/>
                </a:solidFill>
              </a:rPr>
              <a:t>Ejemplo: Transmisiones de música de alta calidad. Aplicaciones: Radios FM, televisión analógica. </a:t>
            </a:r>
          </a:p>
          <a:p>
            <a:r>
              <a:rPr lang="en-US" sz="1800">
                <a:solidFill>
                  <a:schemeClr val="bg1"/>
                </a:solidFill>
              </a:rPr>
              <a:t>Ventajas: Ofrece mejor calidad de sonido y es menos susceptible al ruido que la AM.</a:t>
            </a:r>
          </a:p>
        </p:txBody>
      </p:sp>
    </p:spTree>
    <p:extLst>
      <p:ext uri="{BB962C8B-B14F-4D97-AF65-F5344CB8AC3E}">
        <p14:creationId xmlns:p14="http://schemas.microsoft.com/office/powerpoint/2010/main" val="91537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4" descr="Dispositivo móvil con aplicaciones">
            <a:extLst>
              <a:ext uri="{FF2B5EF4-FFF2-40B4-BE49-F238E27FC236}">
                <a16:creationId xmlns:a16="http://schemas.microsoft.com/office/drawing/2014/main" id="{69E5B8A5-C16E-C787-C3D8-4EB0BE50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260" r="1" b="21261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7561B8C-4557-E0B5-182A-379CBDA9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PM (Modulación de Fase)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A5A609-61CB-BAFB-4A6A-F069F2F4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080" y="4018143"/>
            <a:ext cx="5674105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La fase de la portadora cambia según la señal de información. Usada en algunas comunicaciones digitales. </a:t>
            </a:r>
          </a:p>
          <a:p>
            <a:r>
              <a:rPr lang="en-US" sz="1500">
                <a:solidFill>
                  <a:schemeClr val="bg1"/>
                </a:solidFill>
              </a:rPr>
              <a:t>Ejemplo: Sistemas de comunicaciones digitales como el GSM.</a:t>
            </a:r>
          </a:p>
          <a:p>
            <a:r>
              <a:rPr lang="en-US" sz="1500">
                <a:solidFill>
                  <a:schemeClr val="bg1"/>
                </a:solidFill>
              </a:rPr>
              <a:t> Aplicaciones: Telefonía móvil, sistemas de transmisión de datos. Permite una transmisión más eficiente en canales de comunicación ruidosos.</a:t>
            </a:r>
          </a:p>
        </p:txBody>
      </p:sp>
    </p:spTree>
    <p:extLst>
      <p:ext uri="{BB962C8B-B14F-4D97-AF65-F5344CB8AC3E}">
        <p14:creationId xmlns:p14="http://schemas.microsoft.com/office/powerpoint/2010/main" val="147668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5006F82-50D2-401C-BE85-FFEA1C19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034F32-09B4-47B4-B550-1F1CE3D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281959-4C2A-43BA-8C83-11E748D3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BD03E-6111-486E-A44E-13DE7D69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AEAC14A-07C6-4D53-B462-9F09A96B7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EE382AD-4EFB-4F1D-87D8-BBAFF1A14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9C3030-DD76-46ED-8C3D-5E6B155D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774AC63-66CE-4E5C-9DAF-71E4E0C04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74276B0-1AE1-4BAA-A117-B59701260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430D03-AD85-175D-A9CA-0CDA1DEB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46" y="630935"/>
            <a:ext cx="5867716" cy="30500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ASK (Modulación por Desplazamiento de Amplitud)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CECCE4-3046-4A76-B4C0-767A625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F309B0-04E5-4883-9605-1364452C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1AE0B5-579B-4455-9159-4E4F0A8CC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011DD2-D339-42A2-B916-5E9494D4A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E43332E-2051-4B76-BC37-83CA6291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80359C-87A2-4B25-838D-8F833616F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96F20E2-F42F-4B71-8BC5-478533FE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4039184-A11C-46AE-854D-8B229443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2F1956-BECA-4651-82AD-00D7D7F59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3F1C39C-42B5-430D-84F0-7018DD01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7D71D2-799A-4C6D-AD0E-D7BCF15E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9B72C0-DA11-4A2F-BADC-5BD946CF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Tarjeta electrónica de circuitos en color azul">
            <a:extLst>
              <a:ext uri="{FF2B5EF4-FFF2-40B4-BE49-F238E27FC236}">
                <a16:creationId xmlns:a16="http://schemas.microsoft.com/office/drawing/2014/main" id="{2C1AFF37-0D41-915C-1F17-2060426E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31" r="43211" b="1"/>
          <a:stretch/>
        </p:blipFill>
        <p:spPr>
          <a:xfrm>
            <a:off x="695408" y="706170"/>
            <a:ext cx="4024499" cy="543151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219C598-7B69-490E-97B6-4E4DC496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62055" y="850149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504F69-53C8-4088-9C6A-56FFDA33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EDE870-C63A-4D06-A144-9652B7D89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CB714C2-8F44-4A42-BA66-2516AFA81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44F522-4E10-42B1-840D-5959A9639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F7AFC1-D6ED-DB19-A38A-85B82D18C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8846" y="3952890"/>
            <a:ext cx="5867720" cy="230500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Una forma de modulación digital donde la amplitud de la portadora varía para representar los datos.</a:t>
            </a:r>
          </a:p>
          <a:p>
            <a:r>
              <a:rPr lang="en-US" sz="1800">
                <a:solidFill>
                  <a:schemeClr val="bg1"/>
                </a:solidFill>
              </a:rPr>
              <a:t> Ejemplo: Transmisión de datos binarios. </a:t>
            </a:r>
          </a:p>
          <a:p>
            <a:r>
              <a:rPr lang="en-US" sz="1800">
                <a:solidFill>
                  <a:schemeClr val="bg1"/>
                </a:solidFill>
              </a:rPr>
              <a:t>Aplicaciones: Comunicaciones de corto alcance, dispositivos RFID. Es fácil de implementar, pero puede ser afectada por el ruido.</a:t>
            </a:r>
          </a:p>
        </p:txBody>
      </p:sp>
    </p:spTree>
    <p:extLst>
      <p:ext uri="{BB962C8B-B14F-4D97-AF65-F5344CB8AC3E}">
        <p14:creationId xmlns:p14="http://schemas.microsoft.com/office/powerpoint/2010/main" val="33507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5006F82-50D2-401C-BE85-FFEA1C19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034F32-09B4-47B4-B550-1F1CE3D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281959-4C2A-43BA-8C83-11E748D3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5BD03E-6111-486E-A44E-13DE7D69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AEAC14A-07C6-4D53-B462-9F09A96B7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EE382AD-4EFB-4F1D-87D8-BBAFF1A14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F9C3030-DD76-46ED-8C3D-5E6B155D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74AC63-66CE-4E5C-9DAF-71E4E0C04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74276B0-1AE1-4BAA-A117-B59701260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EE754B3-7EB5-72FF-D84B-FFFC33E4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46" y="630935"/>
            <a:ext cx="5867716" cy="30500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FSK (Modulación por Desplazamiento de Frecuencia)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CECCE4-3046-4A76-B4C0-767A625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F309B0-04E5-4883-9605-1364452C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1AE0B5-579B-4455-9159-4E4F0A8CC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011DD2-D339-42A2-B916-5E9494D4A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E43332E-2051-4B76-BC37-83CA6291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80359C-87A2-4B25-838D-8F833616F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96F20E2-F42F-4B71-8BC5-478533FE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4039184-A11C-46AE-854D-8B229443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2F1956-BECA-4651-82AD-00D7D7F59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F1C39C-42B5-430D-84F0-7018DD01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7D71D2-799A-4C6D-AD0E-D7BCF15E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9B72C0-DA11-4A2F-BADC-5BD946CF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A66AC48-5D29-3B65-3733-4195B991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15" r="46006"/>
          <a:stretch/>
        </p:blipFill>
        <p:spPr>
          <a:xfrm>
            <a:off x="695408" y="706170"/>
            <a:ext cx="4024499" cy="543151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2219C598-7B69-490E-97B6-4E4DC496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62055" y="850149"/>
            <a:ext cx="304800" cy="429768"/>
            <a:chOff x="215328" y="-46937"/>
            <a:chExt cx="304800" cy="277384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F504F69-53C8-4088-9C6A-56FFDA33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5EDE870-C63A-4D06-A144-9652B7D89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CB714C2-8F44-4A42-BA66-2516AFA81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844F522-4E10-42B1-840D-5959A9639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2D7659-C0A4-1F4A-5313-6BAADC30D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8846" y="3952890"/>
            <a:ext cx="5867720" cy="230500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Utiliza diferentes frecuencias para representar los bits de información. Común en comunicaciones de datos. </a:t>
            </a:r>
          </a:p>
          <a:p>
            <a:r>
              <a:rPr lang="en-US" sz="1800">
                <a:solidFill>
                  <a:schemeClr val="bg1"/>
                </a:solidFill>
              </a:rPr>
              <a:t>Ejemplo: Transmisión de datos en módems. </a:t>
            </a:r>
          </a:p>
          <a:p>
            <a:r>
              <a:rPr lang="en-US" sz="1800">
                <a:solidFill>
                  <a:schemeClr val="bg1"/>
                </a:solidFill>
              </a:rPr>
              <a:t>Aplicaciones: Comunicaciones de datos, sistemas de radio. Proporciona una transmisión más robusta en comparación con ASK.</a:t>
            </a:r>
          </a:p>
        </p:txBody>
      </p:sp>
    </p:spTree>
    <p:extLst>
      <p:ext uri="{BB962C8B-B14F-4D97-AF65-F5344CB8AC3E}">
        <p14:creationId xmlns:p14="http://schemas.microsoft.com/office/powerpoint/2010/main" val="65597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Líneas y puntos conectados que representan una red">
            <a:extLst>
              <a:ext uri="{FF2B5EF4-FFF2-40B4-BE49-F238E27FC236}">
                <a16:creationId xmlns:a16="http://schemas.microsoft.com/office/drawing/2014/main" id="{213FD69E-35C2-4DB7-3A8C-BA8FCE0D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62" r="1" b="22559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2FD327F-236E-EB01-E822-B564C255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QPSK (Modulación de Fase Cuadrática)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0C125D-D22B-CEF2-BEB1-E645ADFA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080" y="4018143"/>
            <a:ext cx="5674105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Una forma avanzada de modulación de fase que puede transmitir dos bits por símbolo, usando cuatro fases diferentes. </a:t>
            </a:r>
          </a:p>
          <a:p>
            <a:r>
              <a:rPr lang="en-US" sz="1700">
                <a:solidFill>
                  <a:schemeClr val="bg1"/>
                </a:solidFill>
              </a:rPr>
              <a:t>Ejemplo: Sistemas de comunicación de alta velocidad. </a:t>
            </a:r>
          </a:p>
          <a:p>
            <a:r>
              <a:rPr lang="en-US" sz="1700">
                <a:solidFill>
                  <a:schemeClr val="bg1"/>
                </a:solidFill>
              </a:rPr>
              <a:t>Aplicaciones: Redes 4G y 5G. Es eficiente en el uso del espectro, permitiendo más datos en menos ancho de banda.</a:t>
            </a:r>
          </a:p>
        </p:txBody>
      </p:sp>
    </p:spTree>
    <p:extLst>
      <p:ext uri="{BB962C8B-B14F-4D97-AF65-F5344CB8AC3E}">
        <p14:creationId xmlns:p14="http://schemas.microsoft.com/office/powerpoint/2010/main" val="90379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ondos abstracto">
            <a:extLst>
              <a:ext uri="{FF2B5EF4-FFF2-40B4-BE49-F238E27FC236}">
                <a16:creationId xmlns:a16="http://schemas.microsoft.com/office/drawing/2014/main" id="{9ADB66D2-92D9-0DBB-9E9C-BD3706DA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993" r="1" b="19120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A86BD6-8130-C0C6-41A4-908FCCB0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DSB (Doble Banda Lateral)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30B6D5-54D9-2C15-87C3-54F3839F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080" y="4018143"/>
            <a:ext cx="5674105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Similar a AM, pero sin la portadora, transmitiendo solo las bandas laterales. </a:t>
            </a:r>
          </a:p>
          <a:p>
            <a:r>
              <a:rPr lang="en-US" sz="1800">
                <a:solidFill>
                  <a:schemeClr val="bg1"/>
                </a:solidFill>
              </a:rPr>
              <a:t>Ejemplo: Transmisión de voz en frecuencias específicas. </a:t>
            </a:r>
          </a:p>
          <a:p>
            <a:r>
              <a:rPr lang="en-US" sz="1800">
                <a:solidFill>
                  <a:schemeClr val="bg1"/>
                </a:solidFill>
              </a:rPr>
              <a:t>Aplicaciones: Comunicación por radio, especialmente en entornos ruidosos. Mejora la eficiencia del espectro al eliminar la redundancia.</a:t>
            </a:r>
          </a:p>
        </p:txBody>
      </p:sp>
    </p:spTree>
    <p:extLst>
      <p:ext uri="{BB962C8B-B14F-4D97-AF65-F5344CB8AC3E}">
        <p14:creationId xmlns:p14="http://schemas.microsoft.com/office/powerpoint/2010/main" val="103581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5006F82-50D2-401C-BE85-FFEA1C19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034F32-09B4-47B4-B550-1F1CE3D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281959-4C2A-43BA-8C83-11E748D3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5BD03E-6111-486E-A44E-13DE7D69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AEAC14A-07C6-4D53-B462-9F09A96B7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EE382AD-4EFB-4F1D-87D8-BBAFF1A14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F9C3030-DD76-46ED-8C3D-5E6B155D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74AC63-66CE-4E5C-9DAF-71E4E0C04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74276B0-1AE1-4BAA-A117-B59701260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6FD6E0-DAAF-7247-1BCC-79648F2D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46" y="630935"/>
            <a:ext cx="5867716" cy="30500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SSB (Banda Lateral Simple)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CECCE4-3046-4A76-B4C0-767A625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F309B0-04E5-4883-9605-1364452C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1AE0B5-579B-4455-9159-4E4F0A8CC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011DD2-D339-42A2-B916-5E9494D4A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E43332E-2051-4B76-BC37-83CA6291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80359C-87A2-4B25-838D-8F833616F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96F20E2-F42F-4B71-8BC5-478533FE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4039184-A11C-46AE-854D-8B229443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2F1956-BECA-4651-82AD-00D7D7F59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F1C39C-42B5-430D-84F0-7018DD01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7D71D2-799A-4C6D-AD0E-D7BCF15E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9B72C0-DA11-4A2F-BADC-5BD946CF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Laberinto circular">
            <a:extLst>
              <a:ext uri="{FF2B5EF4-FFF2-40B4-BE49-F238E27FC236}">
                <a16:creationId xmlns:a16="http://schemas.microsoft.com/office/drawing/2014/main" id="{0DF9D3CF-480C-066A-E6CD-1624C821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7" r="49325" b="1"/>
          <a:stretch/>
        </p:blipFill>
        <p:spPr>
          <a:xfrm>
            <a:off x="695408" y="706170"/>
            <a:ext cx="4024499" cy="543151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2219C598-7B69-490E-97B6-4E4DC496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62055" y="850149"/>
            <a:ext cx="304800" cy="429768"/>
            <a:chOff x="215328" y="-46937"/>
            <a:chExt cx="304800" cy="277384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F504F69-53C8-4088-9C6A-56FFDA33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5EDE870-C63A-4D06-A144-9652B7D89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CB714C2-8F44-4A42-BA66-2516AFA81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844F522-4E10-42B1-840D-5959A9639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D29D45-3244-0C81-3589-91AB08BE3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8846" y="3952890"/>
            <a:ext cx="5867720" cy="230500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Solo una de las bandas laterales (superior o inferior) es transmitida, eliminando la portadora. </a:t>
            </a:r>
          </a:p>
          <a:p>
            <a:r>
              <a:rPr lang="en-US" sz="1800">
                <a:solidFill>
                  <a:schemeClr val="bg1"/>
                </a:solidFill>
              </a:rPr>
              <a:t>Ejemplo: Radioaficionados y comunicaciones por satélite. </a:t>
            </a:r>
          </a:p>
          <a:p>
            <a:r>
              <a:rPr lang="en-US" sz="1800">
                <a:solidFill>
                  <a:schemeClr val="bg1"/>
                </a:solidFill>
              </a:rPr>
              <a:t>Aplicaciones: Radio de onda corta, sistemas de comunicación eficientes. Mejora la eficiencia energética y de ancho de banda.</a:t>
            </a:r>
          </a:p>
        </p:txBody>
      </p:sp>
    </p:spTree>
    <p:extLst>
      <p:ext uri="{BB962C8B-B14F-4D97-AF65-F5344CB8AC3E}">
        <p14:creationId xmlns:p14="http://schemas.microsoft.com/office/powerpoint/2010/main" val="1787855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565</Words>
  <Application>Microsoft Office PowerPoint</Application>
  <PresentationFormat>Panorámica</PresentationFormat>
  <Paragraphs>42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Modulación de señales</vt:lpstr>
      <vt:lpstr>AM (Modulación de Amplitud)</vt:lpstr>
      <vt:lpstr>FM (Modulación de Frecuencia)</vt:lpstr>
      <vt:lpstr>PM (Modulación de Fase)</vt:lpstr>
      <vt:lpstr>ASK (Modulación por Desplazamiento de Amplitud)</vt:lpstr>
      <vt:lpstr>FSK (Modulación por Desplazamiento de Frecuencia)</vt:lpstr>
      <vt:lpstr>QPSK (Modulación de Fase Cuadrática)</vt:lpstr>
      <vt:lpstr>DSB (Doble Banda Lateral)</vt:lpstr>
      <vt:lpstr>SSB (Banda Lateral Simple)</vt:lpstr>
      <vt:lpstr>VSB (Banda Lateral Vestigial)</vt:lpstr>
      <vt:lpstr>MSK (Modulación por Desplazamiento de Frecuencia Mínima)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 365 TINTAL</dc:creator>
  <cp:lastModifiedBy>OFFICE 365 TINTAL</cp:lastModifiedBy>
  <cp:revision>1</cp:revision>
  <dcterms:created xsi:type="dcterms:W3CDTF">2024-10-01T19:56:55Z</dcterms:created>
  <dcterms:modified xsi:type="dcterms:W3CDTF">2024-10-01T21:02:02Z</dcterms:modified>
</cp:coreProperties>
</file>