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98" r:id="rId4"/>
    <p:sldId id="258" r:id="rId5"/>
    <p:sldId id="259" r:id="rId6"/>
    <p:sldId id="299" r:id="rId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3" d="100"/>
          <a:sy n="63" d="100"/>
        </p:scale>
        <p:origin x="-1500"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D1FEC1-0646-4DBB-A1A8-10367E41B47E}" type="datetimeFigureOut">
              <a:rPr lang="zh-TW" altLang="en-US" smtClean="0"/>
              <a:t>2015/4/10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2775C5-54B2-41F6-994F-ACD61D95FC5D}" type="slidenum">
              <a:rPr lang="zh-TW" altLang="en-US" smtClean="0"/>
              <a:t>‹#›</a:t>
            </a:fld>
            <a:endParaRPr lang="zh-TW" altLang="en-US"/>
          </a:p>
        </p:txBody>
      </p:sp>
    </p:spTree>
    <p:extLst>
      <p:ext uri="{BB962C8B-B14F-4D97-AF65-F5344CB8AC3E}">
        <p14:creationId xmlns:p14="http://schemas.microsoft.com/office/powerpoint/2010/main" val="3457968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2015/4/10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2015/4/10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2015/4/10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2015/4/10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2015/4/10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2015/4/10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t>2015/4/10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t>2015/4/10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t>2015/4/10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2015/4/10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2015/4/10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t>2015/4/10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st.com/web/cn/catalog/mmc/FM141/SC1169" TargetMode="External"/><Relationship Id="rId2" Type="http://schemas.openxmlformats.org/officeDocument/2006/relationships/hyperlink" Target="http://www.st.com/web/cn/catalog/mmc/FM141/SC1169/SS1031/LN1564/PF22102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Cortex-M3</a:t>
            </a:r>
            <a:r>
              <a:rPr lang="zh-TW" altLang="en-US" dirty="0" smtClean="0"/>
              <a:t>簡介</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214367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Cortex-M3</a:t>
            </a:r>
            <a:r>
              <a:rPr lang="zh-TW" altLang="en-US" dirty="0" smtClean="0"/>
              <a:t>處理器特點</a:t>
            </a:r>
            <a:endParaRPr lang="zh-TW" altLang="en-US" dirty="0"/>
          </a:p>
        </p:txBody>
      </p:sp>
      <p:sp>
        <p:nvSpPr>
          <p:cNvPr id="3" name="內容版面配置區 2"/>
          <p:cNvSpPr>
            <a:spLocks noGrp="1"/>
          </p:cNvSpPr>
          <p:nvPr>
            <p:ph idx="1"/>
          </p:nvPr>
        </p:nvSpPr>
        <p:spPr/>
        <p:txBody>
          <a:bodyPr/>
          <a:lstStyle/>
          <a:p>
            <a:r>
              <a:rPr lang="en-US" altLang="zh-TW" dirty="0" smtClean="0"/>
              <a:t>Cortex-M3</a:t>
            </a:r>
            <a:r>
              <a:rPr lang="zh-TW" altLang="en-US" dirty="0" smtClean="0"/>
              <a:t>是首款基於</a:t>
            </a:r>
            <a:r>
              <a:rPr lang="en-US" altLang="zh-TW" dirty="0" smtClean="0"/>
              <a:t>ARM</a:t>
            </a:r>
            <a:r>
              <a:rPr lang="zh-TW" altLang="en-US" dirty="0" smtClean="0"/>
              <a:t> </a:t>
            </a:r>
            <a:r>
              <a:rPr lang="en-US" altLang="zh-TW" dirty="0" smtClean="0"/>
              <a:t>v7-M</a:t>
            </a:r>
            <a:r>
              <a:rPr lang="zh-TW" altLang="en-US" dirty="0" smtClean="0"/>
              <a:t>體系結構的</a:t>
            </a:r>
            <a:r>
              <a:rPr lang="en-US" altLang="zh-TW" dirty="0" smtClean="0"/>
              <a:t>32</a:t>
            </a:r>
            <a:r>
              <a:rPr lang="zh-TW" altLang="en-US" dirty="0" smtClean="0"/>
              <a:t>位元標準處理器，具有</a:t>
            </a:r>
            <a:r>
              <a:rPr lang="zh-TW" altLang="en-US" dirty="0" smtClean="0">
                <a:solidFill>
                  <a:srgbClr val="FF0000"/>
                </a:solidFill>
              </a:rPr>
              <a:t>低功率</a:t>
            </a:r>
            <a:r>
              <a:rPr lang="zh-TW" altLang="en-US" dirty="0" smtClean="0"/>
              <a:t>、</a:t>
            </a:r>
            <a:r>
              <a:rPr lang="zh-TW" altLang="en-US" dirty="0" smtClean="0">
                <a:solidFill>
                  <a:srgbClr val="FF0000"/>
                </a:solidFill>
              </a:rPr>
              <a:t>閘數少</a:t>
            </a:r>
            <a:r>
              <a:rPr lang="zh-TW" altLang="en-US" dirty="0" smtClean="0"/>
              <a:t>、</a:t>
            </a:r>
            <a:r>
              <a:rPr lang="zh-TW" altLang="en-US" dirty="0" smtClean="0">
                <a:solidFill>
                  <a:srgbClr val="FF0000"/>
                </a:solidFill>
              </a:rPr>
              <a:t>較短的中斷延遲</a:t>
            </a:r>
            <a:r>
              <a:rPr lang="zh-TW" altLang="en-US" dirty="0" smtClean="0"/>
              <a:t>、</a:t>
            </a:r>
            <a:r>
              <a:rPr lang="zh-TW" altLang="en-US" dirty="0" smtClean="0">
                <a:solidFill>
                  <a:srgbClr val="FF0000"/>
                </a:solidFill>
              </a:rPr>
              <a:t>低除錯成本</a:t>
            </a:r>
            <a:r>
              <a:rPr lang="zh-TW" altLang="en-US" dirty="0" smtClean="0"/>
              <a:t>。</a:t>
            </a:r>
            <a:endParaRPr lang="en-US" altLang="zh-TW" dirty="0" smtClean="0"/>
          </a:p>
          <a:p>
            <a:r>
              <a:rPr lang="zh-TW" altLang="en-US" dirty="0"/>
              <a:t>專門在為</a:t>
            </a:r>
            <a:r>
              <a:rPr lang="zh-TW" altLang="en-US" dirty="0" smtClean="0"/>
              <a:t>控制系統、汽車車身系統、工業控制系統和無線網路等對功耗和成本敏感的嵌入式應用領域實現高系統效能而設計的，大大</a:t>
            </a:r>
            <a:r>
              <a:rPr lang="zh-TW" altLang="en-US" dirty="0" smtClean="0">
                <a:solidFill>
                  <a:srgbClr val="FF0000"/>
                </a:solidFill>
              </a:rPr>
              <a:t>簡化程式設計的複雜度</a:t>
            </a:r>
            <a:r>
              <a:rPr lang="zh-TW" altLang="en-US" dirty="0" smtClean="0"/>
              <a:t>，</a:t>
            </a:r>
            <a:r>
              <a:rPr lang="zh-TW" altLang="en-US" dirty="0" smtClean="0">
                <a:solidFill>
                  <a:srgbClr val="FF0000"/>
                </a:solidFill>
              </a:rPr>
              <a:t>極高效能</a:t>
            </a:r>
            <a:r>
              <a:rPr lang="zh-TW" altLang="en-US" dirty="0" smtClean="0"/>
              <a:t>，</a:t>
            </a:r>
            <a:r>
              <a:rPr lang="zh-TW" altLang="en-US" dirty="0" smtClean="0">
                <a:solidFill>
                  <a:srgbClr val="FF0000"/>
                </a:solidFill>
              </a:rPr>
              <a:t>低功率</a:t>
            </a:r>
            <a:r>
              <a:rPr lang="zh-TW" altLang="en-US" dirty="0" smtClean="0"/>
              <a:t>，</a:t>
            </a:r>
            <a:r>
              <a:rPr lang="zh-TW" altLang="en-US" dirty="0" smtClean="0">
                <a:solidFill>
                  <a:srgbClr val="FF0000"/>
                </a:solidFill>
              </a:rPr>
              <a:t>低成本</a:t>
            </a:r>
            <a:r>
              <a:rPr lang="zh-TW" altLang="en-US" dirty="0" smtClean="0"/>
              <a:t>於一體。</a:t>
            </a:r>
            <a:endParaRPr lang="zh-TW" altLang="en-US" dirty="0"/>
          </a:p>
        </p:txBody>
      </p:sp>
    </p:spTree>
    <p:extLst>
      <p:ext uri="{BB962C8B-B14F-4D97-AF65-F5344CB8AC3E}">
        <p14:creationId xmlns:p14="http://schemas.microsoft.com/office/powerpoint/2010/main" val="3755973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Cortex-M3 V.S. MCS</a:t>
            </a:r>
            <a:r>
              <a:rPr lang="zh-TW" altLang="en-US" dirty="0" smtClean="0"/>
              <a:t> </a:t>
            </a:r>
            <a:r>
              <a:rPr lang="en-US" altLang="zh-TW" dirty="0" smtClean="0"/>
              <a:t>51</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652792639"/>
              </p:ext>
            </p:extLst>
          </p:nvPr>
        </p:nvGraphicFramePr>
        <p:xfrm>
          <a:off x="457200" y="1600200"/>
          <a:ext cx="8229600" cy="3474720"/>
        </p:xfrm>
        <a:graphic>
          <a:graphicData uri="http://schemas.openxmlformats.org/drawingml/2006/table">
            <a:tbl>
              <a:tblPr firstRow="1" bandRow="1">
                <a:tableStyleId>{00A15C55-8517-42AA-B614-E9B94910E393}</a:tableStyleId>
              </a:tblPr>
              <a:tblGrid>
                <a:gridCol w="4114800"/>
                <a:gridCol w="4114800"/>
              </a:tblGrid>
              <a:tr h="370840">
                <a:tc>
                  <a:txBody>
                    <a:bodyPr/>
                    <a:lstStyle/>
                    <a:p>
                      <a:r>
                        <a:rPr lang="en-US" altLang="zh-TW" sz="2400" dirty="0" smtClean="0"/>
                        <a:t>Cortex-M3</a:t>
                      </a:r>
                      <a:endParaRPr lang="zh-TW" altLang="en-US" sz="2400" dirty="0"/>
                    </a:p>
                  </a:txBody>
                  <a:tcPr/>
                </a:tc>
                <a:tc>
                  <a:txBody>
                    <a:bodyPr/>
                    <a:lstStyle/>
                    <a:p>
                      <a:r>
                        <a:rPr lang="en-US" altLang="zh-TW" sz="2400" dirty="0" smtClean="0"/>
                        <a:t>MCS</a:t>
                      </a:r>
                      <a:r>
                        <a:rPr lang="zh-TW" altLang="en-US" sz="2400" dirty="0" smtClean="0"/>
                        <a:t> </a:t>
                      </a:r>
                      <a:r>
                        <a:rPr lang="en-US" altLang="zh-TW" sz="2400" dirty="0" smtClean="0"/>
                        <a:t>51</a:t>
                      </a:r>
                      <a:endParaRPr lang="zh-TW" altLang="en-US" sz="2400" dirty="0"/>
                    </a:p>
                  </a:txBody>
                  <a:tcPr/>
                </a:tc>
              </a:tr>
              <a:tr h="370840">
                <a:tc>
                  <a:txBody>
                    <a:bodyPr/>
                    <a:lstStyle/>
                    <a:p>
                      <a:r>
                        <a:rPr lang="en-US" altLang="zh-TW" sz="2400" kern="1200" dirty="0" smtClean="0">
                          <a:effectLst/>
                        </a:rPr>
                        <a:t>32</a:t>
                      </a:r>
                      <a:r>
                        <a:rPr lang="zh-TW" altLang="en-US" sz="2400" kern="1200" dirty="0" smtClean="0">
                          <a:effectLst/>
                        </a:rPr>
                        <a:t>位元</a:t>
                      </a:r>
                      <a:endParaRPr lang="en-US" altLang="zh-TW" sz="2400" b="0" i="0" kern="1200" dirty="0" smtClean="0">
                        <a:solidFill>
                          <a:schemeClr val="dk1"/>
                        </a:solidFill>
                        <a:effectLst/>
                        <a:latin typeface="+mn-lt"/>
                        <a:ea typeface="+mn-ea"/>
                        <a:cs typeface="+mn-cs"/>
                      </a:endParaRPr>
                    </a:p>
                  </a:txBody>
                  <a:tcPr/>
                </a:tc>
                <a:tc>
                  <a:txBody>
                    <a:bodyPr/>
                    <a:lstStyle/>
                    <a:p>
                      <a:r>
                        <a:rPr lang="en-US" altLang="zh-TW" sz="2400" kern="1200" dirty="0" smtClean="0">
                          <a:effectLst/>
                        </a:rPr>
                        <a:t>8</a:t>
                      </a:r>
                      <a:r>
                        <a:rPr lang="zh-TW" altLang="en-US" sz="2400" kern="1200" dirty="0" smtClean="0">
                          <a:effectLst/>
                        </a:rPr>
                        <a:t>位元</a:t>
                      </a:r>
                      <a:r>
                        <a:rPr lang="zh-CN" altLang="en-US" sz="2400" kern="1200" dirty="0" smtClean="0">
                          <a:effectLst/>
                        </a:rPr>
                        <a:t> </a:t>
                      </a:r>
                      <a:endParaRPr lang="en-US" altLang="zh-CN" sz="2400" b="0" i="0" kern="1200" dirty="0" smtClean="0">
                        <a:solidFill>
                          <a:schemeClr val="dk1"/>
                        </a:solidFill>
                        <a:effectLst/>
                        <a:latin typeface="+mn-lt"/>
                        <a:ea typeface="+mn-ea"/>
                        <a:cs typeface="+mn-cs"/>
                      </a:endParaRPr>
                    </a:p>
                  </a:txBody>
                  <a:tcPr/>
                </a:tc>
              </a:tr>
              <a:tr h="370840">
                <a:tc>
                  <a:txBody>
                    <a:bodyPr/>
                    <a:lstStyle/>
                    <a:p>
                      <a:r>
                        <a:rPr lang="zh-TW" altLang="en-US" sz="2400" dirty="0" smtClean="0"/>
                        <a:t>運算處理能力強</a:t>
                      </a:r>
                      <a:endParaRPr lang="zh-TW" altLang="en-US" sz="2400" dirty="0"/>
                    </a:p>
                  </a:txBody>
                  <a:tcPr/>
                </a:tc>
                <a:tc>
                  <a:txBody>
                    <a:bodyPr/>
                    <a:lstStyle/>
                    <a:p>
                      <a:r>
                        <a:rPr lang="zh-TW" altLang="en-US" sz="2400" dirty="0" smtClean="0"/>
                        <a:t>注重處理邏輯運算，浮點運算能力較差</a:t>
                      </a:r>
                      <a:endParaRPr lang="zh-TW" altLang="en-US" sz="2400" dirty="0"/>
                    </a:p>
                  </a:txBody>
                  <a:tcPr/>
                </a:tc>
              </a:tr>
              <a:tr h="370840">
                <a:tc>
                  <a:txBody>
                    <a:bodyPr/>
                    <a:lstStyle/>
                    <a:p>
                      <a:r>
                        <a:rPr lang="zh-TW" altLang="en-US" sz="2400" dirty="0" smtClean="0"/>
                        <a:t>硬體資源豐富</a:t>
                      </a:r>
                      <a:r>
                        <a:rPr lang="en-US" altLang="zh-TW" sz="2400" dirty="0" smtClean="0"/>
                        <a:t>(I/O</a:t>
                      </a:r>
                      <a:r>
                        <a:rPr lang="zh-TW" altLang="en-US" sz="2400" dirty="0" smtClean="0"/>
                        <a:t>、</a:t>
                      </a:r>
                      <a:r>
                        <a:rPr lang="en-US" altLang="zh-TW" sz="2400" dirty="0" smtClean="0"/>
                        <a:t>Timer</a:t>
                      </a:r>
                      <a:r>
                        <a:rPr lang="zh-TW" altLang="en-US" sz="2400" dirty="0" smtClean="0"/>
                        <a:t>、</a:t>
                      </a:r>
                      <a:r>
                        <a:rPr lang="en-US" altLang="zh-TW" sz="2400" dirty="0" smtClean="0"/>
                        <a:t>SPI</a:t>
                      </a:r>
                      <a:r>
                        <a:rPr lang="zh-TW" altLang="en-US" sz="2400" dirty="0" smtClean="0"/>
                        <a:t>、</a:t>
                      </a:r>
                      <a:r>
                        <a:rPr lang="en-US" altLang="zh-TW" sz="2400" dirty="0" smtClean="0"/>
                        <a:t>CAN…)</a:t>
                      </a:r>
                      <a:endParaRPr lang="zh-TW" altLang="en-US" sz="2400" dirty="0"/>
                    </a:p>
                  </a:txBody>
                  <a:tcPr/>
                </a:tc>
                <a:tc>
                  <a:txBody>
                    <a:bodyPr/>
                    <a:lstStyle/>
                    <a:p>
                      <a:r>
                        <a:rPr lang="zh-TW" altLang="en-US" sz="2400" dirty="0" smtClean="0"/>
                        <a:t>硬體資源較少</a:t>
                      </a:r>
                      <a:endParaRPr lang="zh-TW" altLang="en-US" sz="2400" dirty="0"/>
                    </a:p>
                  </a:txBody>
                  <a:tcPr/>
                </a:tc>
              </a:tr>
              <a:tr h="370840">
                <a:tc>
                  <a:txBody>
                    <a:bodyPr/>
                    <a:lstStyle/>
                    <a:p>
                      <a:r>
                        <a:rPr lang="en-US" altLang="zh-TW" sz="2400" kern="1200" dirty="0" smtClean="0">
                          <a:effectLst/>
                        </a:rPr>
                        <a:t>FLASH</a:t>
                      </a:r>
                      <a:r>
                        <a:rPr lang="zh-TW" altLang="en-US" sz="2400" kern="1200" dirty="0" smtClean="0">
                          <a:effectLst/>
                        </a:rPr>
                        <a:t>較大</a:t>
                      </a:r>
                      <a:r>
                        <a:rPr lang="en-US" altLang="zh-TW" sz="2400" kern="1200" dirty="0" smtClean="0">
                          <a:effectLst/>
                        </a:rPr>
                        <a:t>(16KB~1024KB)</a:t>
                      </a:r>
                      <a:endParaRPr lang="zh-TW" alt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400" kern="1200" dirty="0" smtClean="0">
                          <a:effectLst/>
                        </a:rPr>
                        <a:t>FLASH</a:t>
                      </a:r>
                      <a:r>
                        <a:rPr lang="zh-TW" altLang="en-US" sz="2400" kern="1200" dirty="0" smtClean="0">
                          <a:effectLst/>
                        </a:rPr>
                        <a:t>較小</a:t>
                      </a:r>
                      <a:r>
                        <a:rPr lang="en-US" altLang="zh-TW" sz="2400" kern="1200" dirty="0" smtClean="0">
                          <a:effectLst/>
                        </a:rPr>
                        <a:t>(4KB~8KB)</a:t>
                      </a:r>
                      <a:endParaRPr lang="zh-TW" altLang="en-US" sz="24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400" kern="1200" dirty="0" smtClean="0">
                          <a:effectLst/>
                        </a:rPr>
                        <a:t>RAM</a:t>
                      </a:r>
                      <a:r>
                        <a:rPr lang="zh-TW" altLang="en-US" sz="2400" kern="1200" dirty="0" smtClean="0">
                          <a:effectLst/>
                        </a:rPr>
                        <a:t>較大</a:t>
                      </a:r>
                      <a:r>
                        <a:rPr lang="en-US" altLang="zh-TW" sz="2400" kern="1200" dirty="0" smtClean="0">
                          <a:effectLst/>
                        </a:rPr>
                        <a:t>(4KB~128KB)</a:t>
                      </a:r>
                      <a:endParaRPr lang="zh-TW" altLang="en-US" sz="2400" dirty="0" smtClean="0"/>
                    </a:p>
                  </a:txBody>
                  <a:tcPr/>
                </a:tc>
                <a:tc>
                  <a:txBody>
                    <a:bodyPr/>
                    <a:lstStyle/>
                    <a:p>
                      <a:r>
                        <a:rPr lang="en-US" altLang="zh-TW" sz="2400" kern="1200" dirty="0" smtClean="0">
                          <a:effectLst/>
                        </a:rPr>
                        <a:t>RAM</a:t>
                      </a:r>
                      <a:r>
                        <a:rPr lang="zh-TW" altLang="en-US" sz="2400" kern="1200" dirty="0" smtClean="0">
                          <a:effectLst/>
                        </a:rPr>
                        <a:t>較小</a:t>
                      </a:r>
                      <a:r>
                        <a:rPr lang="en-US" altLang="zh-TW" sz="2400" kern="1200" dirty="0" smtClean="0">
                          <a:effectLst/>
                        </a:rPr>
                        <a:t>(128B~512B)</a:t>
                      </a:r>
                      <a:endParaRPr lang="zh-TW" altLang="en-US" sz="2400" dirty="0"/>
                    </a:p>
                  </a:txBody>
                  <a:tcPr/>
                </a:tc>
              </a:tr>
            </a:tbl>
          </a:graphicData>
        </a:graphic>
      </p:graphicFrame>
    </p:spTree>
    <p:extLst>
      <p:ext uri="{BB962C8B-B14F-4D97-AF65-F5344CB8AC3E}">
        <p14:creationId xmlns:p14="http://schemas.microsoft.com/office/powerpoint/2010/main" val="3814727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Cortex-M3</a:t>
            </a:r>
            <a:r>
              <a:rPr lang="zh-TW" altLang="en-US" dirty="0" smtClean="0"/>
              <a:t>處理器基本結構</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1457669"/>
            <a:ext cx="6007301" cy="4638732"/>
          </a:xfrm>
        </p:spPr>
      </p:pic>
      <p:sp>
        <p:nvSpPr>
          <p:cNvPr id="5" name="文字方塊 4"/>
          <p:cNvSpPr txBox="1"/>
          <p:nvPr/>
        </p:nvSpPr>
        <p:spPr>
          <a:xfrm>
            <a:off x="3419872" y="6111000"/>
            <a:ext cx="2448272" cy="369332"/>
          </a:xfrm>
          <a:prstGeom prst="rect">
            <a:avLst/>
          </a:prstGeom>
          <a:noFill/>
        </p:spPr>
        <p:txBody>
          <a:bodyPr wrap="square" rtlCol="0">
            <a:spAutoFit/>
          </a:bodyPr>
          <a:lstStyle/>
          <a:p>
            <a:pPr algn="ctr"/>
            <a:r>
              <a:rPr lang="en-US" altLang="zh-TW" dirty="0" smtClean="0"/>
              <a:t>Cortex-M3</a:t>
            </a:r>
            <a:r>
              <a:rPr lang="zh-TW" altLang="en-US" dirty="0" smtClean="0"/>
              <a:t>結構圖</a:t>
            </a:r>
            <a:endParaRPr lang="zh-TW" altLang="en-US" dirty="0"/>
          </a:p>
        </p:txBody>
      </p:sp>
    </p:spTree>
    <p:extLst>
      <p:ext uri="{BB962C8B-B14F-4D97-AF65-F5344CB8AC3E}">
        <p14:creationId xmlns:p14="http://schemas.microsoft.com/office/powerpoint/2010/main" val="2099618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Cortex-M3</a:t>
            </a:r>
            <a:r>
              <a:rPr lang="zh-TW" altLang="en-US" dirty="0" smtClean="0"/>
              <a:t>處理器暫存器</a:t>
            </a:r>
            <a:endParaRPr lang="zh-TW" altLang="en-US" dirty="0"/>
          </a:p>
        </p:txBody>
      </p:sp>
      <p:sp>
        <p:nvSpPr>
          <p:cNvPr id="3" name="內容版面配置區 2"/>
          <p:cNvSpPr>
            <a:spLocks noGrp="1"/>
          </p:cNvSpPr>
          <p:nvPr>
            <p:ph idx="1"/>
          </p:nvPr>
        </p:nvSpPr>
        <p:spPr>
          <a:xfrm>
            <a:off x="2239" y="2492896"/>
            <a:ext cx="5505864" cy="3312368"/>
          </a:xfrm>
        </p:spPr>
        <p:txBody>
          <a:bodyPr>
            <a:normAutofit fontScale="92500" lnSpcReduction="10000"/>
          </a:bodyPr>
          <a:lstStyle/>
          <a:p>
            <a:r>
              <a:rPr lang="zh-TW" altLang="en-US" dirty="0" smtClean="0"/>
              <a:t>處理器有</a:t>
            </a:r>
            <a:r>
              <a:rPr lang="en-US" altLang="zh-TW" dirty="0" smtClean="0"/>
              <a:t>20</a:t>
            </a:r>
            <a:r>
              <a:rPr lang="zh-TW" altLang="en-US" dirty="0" smtClean="0"/>
              <a:t>個</a:t>
            </a:r>
            <a:r>
              <a:rPr lang="en-US" altLang="zh-TW" dirty="0" smtClean="0"/>
              <a:t>32</a:t>
            </a:r>
            <a:r>
              <a:rPr lang="zh-TW" altLang="en-US" dirty="0" smtClean="0"/>
              <a:t>位元暫存器</a:t>
            </a:r>
            <a:r>
              <a:rPr lang="en-US" altLang="zh-TW" dirty="0" smtClean="0"/>
              <a:t>:</a:t>
            </a:r>
          </a:p>
          <a:p>
            <a:pPr lvl="1"/>
            <a:r>
              <a:rPr lang="en-US" altLang="zh-TW" dirty="0" smtClean="0"/>
              <a:t>13</a:t>
            </a:r>
            <a:r>
              <a:rPr lang="zh-TW" altLang="en-US" dirty="0" smtClean="0"/>
              <a:t>個通用暫存器，</a:t>
            </a:r>
            <a:r>
              <a:rPr lang="en-US" altLang="zh-TW" dirty="0" smtClean="0"/>
              <a:t>R0~R12</a:t>
            </a:r>
          </a:p>
          <a:p>
            <a:pPr lvl="1"/>
            <a:r>
              <a:rPr lang="zh-TW" altLang="en-US" dirty="0"/>
              <a:t>分組</a:t>
            </a:r>
            <a:r>
              <a:rPr lang="zh-TW" altLang="en-US" dirty="0" smtClean="0"/>
              <a:t>堆疊指標暫存器，</a:t>
            </a:r>
            <a:r>
              <a:rPr lang="en-US" altLang="zh-TW" dirty="0" smtClean="0"/>
              <a:t>R13</a:t>
            </a:r>
          </a:p>
          <a:p>
            <a:pPr lvl="1"/>
            <a:r>
              <a:rPr lang="zh-TW" altLang="en-US" dirty="0" smtClean="0"/>
              <a:t>連結暫存器，</a:t>
            </a:r>
            <a:r>
              <a:rPr lang="en-US" altLang="zh-TW" dirty="0" smtClean="0"/>
              <a:t>R14</a:t>
            </a:r>
          </a:p>
          <a:p>
            <a:pPr lvl="1"/>
            <a:r>
              <a:rPr lang="zh-TW" altLang="en-US" dirty="0" smtClean="0"/>
              <a:t>程式計數器，</a:t>
            </a:r>
            <a:r>
              <a:rPr lang="en-US" altLang="zh-TW" dirty="0" smtClean="0"/>
              <a:t>R15</a:t>
            </a:r>
          </a:p>
          <a:p>
            <a:pPr lvl="1"/>
            <a:r>
              <a:rPr lang="zh-TW" altLang="en-US" dirty="0" smtClean="0"/>
              <a:t>程式狀態暫存器，</a:t>
            </a:r>
            <a:r>
              <a:rPr lang="en-US" altLang="zh-TW" dirty="0" err="1" smtClean="0"/>
              <a:t>xPSR</a:t>
            </a:r>
            <a:r>
              <a:rPr lang="en-US" altLang="zh-TW" dirty="0" smtClean="0"/>
              <a:t>(APSR</a:t>
            </a:r>
            <a:r>
              <a:rPr lang="zh-TW" altLang="en-US" dirty="0" smtClean="0"/>
              <a:t>、</a:t>
            </a:r>
            <a:r>
              <a:rPr lang="en-US" altLang="zh-TW" dirty="0" smtClean="0"/>
              <a:t>IPSR</a:t>
            </a:r>
            <a:r>
              <a:rPr lang="zh-TW" altLang="en-US" dirty="0" smtClean="0"/>
              <a:t>和</a:t>
            </a:r>
            <a:r>
              <a:rPr lang="en-US" altLang="zh-TW" dirty="0" smtClean="0"/>
              <a:t>EPSR)</a:t>
            </a: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8103" y="1556792"/>
            <a:ext cx="3413721" cy="4993786"/>
          </a:xfrm>
          <a:prstGeom prst="rect">
            <a:avLst/>
          </a:prstGeom>
        </p:spPr>
      </p:pic>
    </p:spTree>
    <p:extLst>
      <p:ext uri="{BB962C8B-B14F-4D97-AF65-F5344CB8AC3E}">
        <p14:creationId xmlns:p14="http://schemas.microsoft.com/office/powerpoint/2010/main" val="3925181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STM32F107VC</a:t>
            </a:r>
            <a:endParaRPr lang="zh-TW" altLang="en-US" dirty="0"/>
          </a:p>
        </p:txBody>
      </p:sp>
      <p:sp>
        <p:nvSpPr>
          <p:cNvPr id="3" name="內容版面配置區 2"/>
          <p:cNvSpPr>
            <a:spLocks noGrp="1"/>
          </p:cNvSpPr>
          <p:nvPr>
            <p:ph idx="1"/>
          </p:nvPr>
        </p:nvSpPr>
        <p:spPr>
          <a:xfrm>
            <a:off x="457200" y="1124744"/>
            <a:ext cx="8579296" cy="5733256"/>
          </a:xfrm>
        </p:spPr>
        <p:txBody>
          <a:bodyPr>
            <a:normAutofit fontScale="85000" lnSpcReduction="10000"/>
          </a:bodyPr>
          <a:lstStyle/>
          <a:p>
            <a:r>
              <a:rPr lang="zh-TW" altLang="en-US" dirty="0" smtClean="0"/>
              <a:t>內核</a:t>
            </a:r>
            <a:r>
              <a:rPr lang="en-US" altLang="zh-TW" dirty="0" smtClean="0"/>
              <a:t>:ARM Cortex-M3 MCU </a:t>
            </a:r>
          </a:p>
          <a:p>
            <a:r>
              <a:rPr lang="en-US" altLang="zh-TW" dirty="0" smtClean="0"/>
              <a:t>CPU</a:t>
            </a:r>
            <a:r>
              <a:rPr lang="zh-TW" altLang="en-US" dirty="0" smtClean="0"/>
              <a:t>頻率</a:t>
            </a:r>
            <a:r>
              <a:rPr lang="en-US" altLang="zh-TW" dirty="0" smtClean="0"/>
              <a:t>72MHz</a:t>
            </a:r>
          </a:p>
          <a:p>
            <a:r>
              <a:rPr lang="en-US" altLang="zh-TW" dirty="0" smtClean="0"/>
              <a:t>Flash 256</a:t>
            </a:r>
            <a:r>
              <a:rPr lang="zh-TW" altLang="en-US" dirty="0" smtClean="0"/>
              <a:t> </a:t>
            </a:r>
            <a:r>
              <a:rPr lang="en-US" altLang="zh-TW" dirty="0" smtClean="0"/>
              <a:t>KB</a:t>
            </a:r>
          </a:p>
          <a:p>
            <a:r>
              <a:rPr lang="en-US" altLang="zh-TW" dirty="0" smtClean="0"/>
              <a:t>80</a:t>
            </a:r>
            <a:r>
              <a:rPr lang="zh-TW" altLang="en-US" dirty="0" smtClean="0"/>
              <a:t>個</a:t>
            </a:r>
            <a:r>
              <a:rPr lang="en-US" altLang="zh-TW" dirty="0" smtClean="0"/>
              <a:t>I/O</a:t>
            </a:r>
            <a:endParaRPr lang="en-US" altLang="zh-TW" dirty="0"/>
          </a:p>
          <a:p>
            <a:r>
              <a:rPr lang="en-US" altLang="zh-TW" dirty="0" smtClean="0"/>
              <a:t>Ethernet </a:t>
            </a:r>
            <a:r>
              <a:rPr lang="en-US" altLang="zh-TW" dirty="0"/>
              <a:t>MAC, CAN and USB 2.0 </a:t>
            </a:r>
            <a:r>
              <a:rPr lang="en-US" altLang="zh-TW" dirty="0" smtClean="0"/>
              <a:t>OTG</a:t>
            </a:r>
          </a:p>
          <a:p>
            <a:endParaRPr lang="en-US" altLang="zh-TW" dirty="0" smtClean="0"/>
          </a:p>
          <a:p>
            <a:pPr marL="0" indent="0">
              <a:buNone/>
            </a:pPr>
            <a:r>
              <a:rPr lang="en-US" altLang="zh-TW" dirty="0" smtClean="0"/>
              <a:t>Datasheet</a:t>
            </a:r>
          </a:p>
          <a:p>
            <a:pPr marL="0" indent="0">
              <a:buNone/>
            </a:pPr>
            <a:r>
              <a:rPr lang="en-US" altLang="zh-TW" dirty="0" smtClean="0">
                <a:hlinkClick r:id="rId2"/>
              </a:rPr>
              <a:t>http</a:t>
            </a:r>
            <a:r>
              <a:rPr lang="en-US" altLang="zh-TW" dirty="0">
                <a:hlinkClick r:id="rId2"/>
              </a:rPr>
              <a:t>://</a:t>
            </a:r>
            <a:r>
              <a:rPr lang="en-US" altLang="zh-TW" dirty="0" smtClean="0">
                <a:hlinkClick r:id="rId2"/>
              </a:rPr>
              <a:t>www.st.com/web/cn/catalog/mmc/FM141/SC1169/SS1031/LN1564/PF221020</a:t>
            </a:r>
            <a:endParaRPr lang="en-US" altLang="zh-TW" dirty="0" smtClean="0"/>
          </a:p>
          <a:p>
            <a:pPr marL="0" indent="0">
              <a:buNone/>
            </a:pPr>
            <a:endParaRPr lang="en-US" altLang="zh-TW" dirty="0" smtClean="0"/>
          </a:p>
          <a:p>
            <a:pPr marL="0" indent="0">
              <a:buNone/>
            </a:pPr>
            <a:r>
              <a:rPr lang="zh-TW" altLang="en-US" dirty="0" smtClean="0"/>
              <a:t>其他規格的</a:t>
            </a:r>
            <a:r>
              <a:rPr lang="en-US" altLang="zh-TW" dirty="0" smtClean="0"/>
              <a:t>MCU</a:t>
            </a:r>
          </a:p>
          <a:p>
            <a:pPr marL="0" indent="0">
              <a:buNone/>
            </a:pPr>
            <a:r>
              <a:rPr lang="en-US" altLang="zh-TW" dirty="0">
                <a:hlinkClick r:id="rId3"/>
              </a:rPr>
              <a:t>http://www.st.com/web/cn/catalog/mmc/FM141/SC1169</a:t>
            </a:r>
            <a:endParaRPr lang="en-US" altLang="zh-TW" dirty="0"/>
          </a:p>
          <a:p>
            <a:pPr marL="0" indent="0">
              <a:buNone/>
            </a:pPr>
            <a:endParaRPr lang="zh-TW" altLang="en-US" dirty="0"/>
          </a:p>
        </p:txBody>
      </p:sp>
    </p:spTree>
    <p:extLst>
      <p:ext uri="{BB962C8B-B14F-4D97-AF65-F5344CB8AC3E}">
        <p14:creationId xmlns:p14="http://schemas.microsoft.com/office/powerpoint/2010/main" val="1467725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6078</TotalTime>
  <Words>238</Words>
  <Application>Microsoft Office PowerPoint</Application>
  <PresentationFormat>如螢幕大小 (4:3)</PresentationFormat>
  <Paragraphs>38</Paragraphs>
  <Slides>6</Slides>
  <Notes>0</Notes>
  <HiddenSlides>0</HiddenSlides>
  <MMClips>0</MMClips>
  <ScaleCrop>false</ScaleCrop>
  <HeadingPairs>
    <vt:vector size="4" baseType="variant">
      <vt:variant>
        <vt:lpstr>佈景主題</vt:lpstr>
      </vt:variant>
      <vt:variant>
        <vt:i4>1</vt:i4>
      </vt:variant>
      <vt:variant>
        <vt:lpstr>投影片標題</vt:lpstr>
      </vt:variant>
      <vt:variant>
        <vt:i4>6</vt:i4>
      </vt:variant>
    </vt:vector>
  </HeadingPairs>
  <TitlesOfParts>
    <vt:vector size="7" baseType="lpstr">
      <vt:lpstr>Office 佈景主題</vt:lpstr>
      <vt:lpstr>Cortex-M3簡介</vt:lpstr>
      <vt:lpstr>Cortex-M3處理器特點</vt:lpstr>
      <vt:lpstr>Cortex-M3 V.S. MCS 51</vt:lpstr>
      <vt:lpstr>Cortex-M3處理器基本結構</vt:lpstr>
      <vt:lpstr>Cortex-M3處理器暫存器</vt:lpstr>
      <vt:lpstr>STM32F107VC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Jeremy</dc:creator>
  <cp:lastModifiedBy>hmchen</cp:lastModifiedBy>
  <cp:revision>162</cp:revision>
  <dcterms:created xsi:type="dcterms:W3CDTF">2013-11-28T03:59:25Z</dcterms:created>
  <dcterms:modified xsi:type="dcterms:W3CDTF">2015-04-10T00:47:24Z</dcterms:modified>
</cp:coreProperties>
</file>