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331" r:id="rId3"/>
    <p:sldId id="352" r:id="rId4"/>
    <p:sldId id="359" r:id="rId5"/>
    <p:sldId id="398" r:id="rId6"/>
    <p:sldId id="354" r:id="rId7"/>
    <p:sldId id="364" r:id="rId8"/>
    <p:sldId id="368" r:id="rId9"/>
    <p:sldId id="407" r:id="rId10"/>
    <p:sldId id="375" r:id="rId11"/>
    <p:sldId id="400" r:id="rId12"/>
    <p:sldId id="401" r:id="rId13"/>
    <p:sldId id="402" r:id="rId14"/>
    <p:sldId id="403" r:id="rId15"/>
    <p:sldId id="382" r:id="rId16"/>
    <p:sldId id="405" r:id="rId17"/>
    <p:sldId id="406" r:id="rId18"/>
    <p:sldId id="372" r:id="rId19"/>
    <p:sldId id="371" r:id="rId20"/>
    <p:sldId id="409" r:id="rId21"/>
    <p:sldId id="351" r:id="rId22"/>
    <p:sldId id="410" r:id="rId23"/>
    <p:sldId id="353" r:id="rId24"/>
    <p:sldId id="349" r:id="rId25"/>
    <p:sldId id="393" r:id="rId26"/>
    <p:sldId id="397" r:id="rId27"/>
    <p:sldId id="395" r:id="rId28"/>
    <p:sldId id="396" r:id="rId29"/>
    <p:sldId id="394" r:id="rId30"/>
    <p:sldId id="399" r:id="rId31"/>
    <p:sldId id="413" r:id="rId32"/>
    <p:sldId id="414" r:id="rId33"/>
    <p:sldId id="418" r:id="rId34"/>
    <p:sldId id="404"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Egner" initials="BE" lastIdx="1" clrIdx="0">
    <p:extLst>
      <p:ext uri="{19B8F6BF-5375-455C-9EA6-DF929625EA0E}">
        <p15:presenceInfo xmlns:p15="http://schemas.microsoft.com/office/powerpoint/2012/main" userId="088a69ced1bc0479" providerId="Windows Live"/>
      </p:ext>
    </p:extLst>
  </p:cmAuthor>
  <p:cmAuthor id="2" name="Bevins, James E Capt USAF AETC AFIT/ENP" initials="BJECUAA" lastIdx="25" clrIdx="1">
    <p:extLst>
      <p:ext uri="{19B8F6BF-5375-455C-9EA6-DF929625EA0E}">
        <p15:presenceInfo xmlns:p15="http://schemas.microsoft.com/office/powerpoint/2012/main" userId="S-1-5-21-1660827705-1073358324-288910612-1161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091"/>
    <a:srgbClr val="000066"/>
    <a:srgbClr val="339933"/>
    <a:srgbClr val="CC0000"/>
    <a:srgbClr val="A4B55E"/>
    <a:srgbClr val="5353FF"/>
    <a:srgbClr val="7878CE"/>
    <a:srgbClr val="4444BC"/>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5488" autoAdjust="0"/>
  </p:normalViewPr>
  <p:slideViewPr>
    <p:cSldViewPr>
      <p:cViewPr>
        <p:scale>
          <a:sx n="44" d="100"/>
          <a:sy n="44" d="100"/>
        </p:scale>
        <p:origin x="160"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6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3-22T18:11:33.847" idx="18">
    <p:pos x="10" y="10"/>
    <p:text>I'd add a little picutre to show where position one is again. Same for the following slides</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2F89E1-5E86-4177-9140-F23CEAA8EA57}" type="doc">
      <dgm:prSet loTypeId="urn:microsoft.com/office/officeart/2005/8/layout/StepDownProcess" loCatId="process" qsTypeId="urn:microsoft.com/office/officeart/2005/8/quickstyle/simple1" qsCatId="simple" csTypeId="urn:microsoft.com/office/officeart/2005/8/colors/accent0_3" csCatId="mainScheme" phldr="1"/>
      <dgm:spPr/>
    </dgm:pt>
    <dgm:pt modelId="{026615D5-E70F-43C8-992C-7EC9D6E35299}">
      <dgm:prSet phldrT="[Text]" custT="1"/>
      <dgm:spPr/>
      <dgm:t>
        <a:bodyPr/>
        <a:lstStyle/>
        <a:p>
          <a:r>
            <a:rPr lang="en-US" sz="1700" dirty="0" smtClean="0"/>
            <a:t>User Input</a:t>
          </a:r>
          <a:endParaRPr lang="en-US" sz="1700" dirty="0"/>
        </a:p>
      </dgm:t>
    </dgm:pt>
    <dgm:pt modelId="{E4D01EE3-7448-4E3E-A202-2ECD5133716E}" type="parTrans" cxnId="{98EFB60C-DBB4-4AD4-95BE-00218F90C93F}">
      <dgm:prSet/>
      <dgm:spPr/>
      <dgm:t>
        <a:bodyPr/>
        <a:lstStyle/>
        <a:p>
          <a:endParaRPr lang="en-US"/>
        </a:p>
      </dgm:t>
    </dgm:pt>
    <dgm:pt modelId="{F487FD48-0E2D-4B65-920E-79B8B0A4A66D}" type="sibTrans" cxnId="{98EFB60C-DBB4-4AD4-95BE-00218F90C93F}">
      <dgm:prSet/>
      <dgm:spPr/>
      <dgm:t>
        <a:bodyPr/>
        <a:lstStyle/>
        <a:p>
          <a:endParaRPr lang="en-US"/>
        </a:p>
      </dgm:t>
    </dgm:pt>
    <dgm:pt modelId="{336C2120-D04C-4399-BC11-A13849F7B935}">
      <dgm:prSet phldrT="[Text]" custT="1"/>
      <dgm:spPr/>
      <dgm:t>
        <a:bodyPr/>
        <a:lstStyle/>
        <a:p>
          <a:r>
            <a:rPr lang="en-US" sz="1600" dirty="0" smtClean="0"/>
            <a:t>Output</a:t>
          </a:r>
          <a:endParaRPr lang="en-US" sz="1600" dirty="0"/>
        </a:p>
      </dgm:t>
    </dgm:pt>
    <dgm:pt modelId="{79E9B44D-B41B-4666-B686-AAEB8FB061E0}" type="parTrans" cxnId="{DEC0AB1F-763E-4D26-9330-2A5F7F8F7712}">
      <dgm:prSet/>
      <dgm:spPr/>
      <dgm:t>
        <a:bodyPr/>
        <a:lstStyle/>
        <a:p>
          <a:endParaRPr lang="en-US"/>
        </a:p>
      </dgm:t>
    </dgm:pt>
    <dgm:pt modelId="{C73BE597-F071-4040-8762-2D28B7F77330}" type="sibTrans" cxnId="{DEC0AB1F-763E-4D26-9330-2A5F7F8F7712}">
      <dgm:prSet/>
      <dgm:spPr/>
      <dgm:t>
        <a:bodyPr/>
        <a:lstStyle/>
        <a:p>
          <a:endParaRPr lang="en-US"/>
        </a:p>
      </dgm:t>
    </dgm:pt>
    <dgm:pt modelId="{8FE54157-822F-43AD-BE95-1D12CE0F338F}">
      <dgm:prSet phldrT="[Text]" custT="1"/>
      <dgm:spPr/>
      <dgm:t>
        <a:bodyPr/>
        <a:lstStyle/>
        <a:p>
          <a:r>
            <a:rPr lang="en-US" sz="1600" dirty="0" smtClean="0"/>
            <a:t>Parametric Optimization</a:t>
          </a:r>
          <a:endParaRPr lang="en-US" sz="1600" dirty="0"/>
        </a:p>
      </dgm:t>
    </dgm:pt>
    <dgm:pt modelId="{C49D5117-259E-4B8A-8EA5-AA8157027418}" type="parTrans" cxnId="{90F964CB-1B93-4DE9-AEEE-04FEEAFE1E58}">
      <dgm:prSet/>
      <dgm:spPr/>
      <dgm:t>
        <a:bodyPr/>
        <a:lstStyle/>
        <a:p>
          <a:endParaRPr lang="en-US"/>
        </a:p>
      </dgm:t>
    </dgm:pt>
    <dgm:pt modelId="{BC1BF62C-2F3E-4C73-829E-EE90C2F424C8}" type="sibTrans" cxnId="{90F964CB-1B93-4DE9-AEEE-04FEEAFE1E58}">
      <dgm:prSet/>
      <dgm:spPr/>
      <dgm:t>
        <a:bodyPr/>
        <a:lstStyle/>
        <a:p>
          <a:endParaRPr lang="en-US"/>
        </a:p>
      </dgm:t>
    </dgm:pt>
    <dgm:pt modelId="{DE67907C-0CD5-4AD0-A6C3-A5138C455CBB}">
      <dgm:prSet phldrT="[Text]" custT="1"/>
      <dgm:spPr>
        <a:ln>
          <a:solidFill>
            <a:schemeClr val="tx1"/>
          </a:solidFill>
        </a:ln>
      </dgm:spPr>
      <dgm:t>
        <a:bodyPr/>
        <a:lstStyle/>
        <a:p>
          <a:r>
            <a:rPr lang="en-US" sz="1800" dirty="0" smtClean="0"/>
            <a:t>Base MCNP Model</a:t>
          </a:r>
          <a:endParaRPr lang="en-US" sz="1800" dirty="0"/>
        </a:p>
      </dgm:t>
    </dgm:pt>
    <dgm:pt modelId="{7C9EF24F-493C-4391-9911-500B10480675}" type="parTrans" cxnId="{3635A2E1-126A-4FB5-9022-F35B076A7B3D}">
      <dgm:prSet/>
      <dgm:spPr/>
      <dgm:t>
        <a:bodyPr/>
        <a:lstStyle/>
        <a:p>
          <a:endParaRPr lang="en-US"/>
        </a:p>
      </dgm:t>
    </dgm:pt>
    <dgm:pt modelId="{D26D68E4-C0E4-48D7-827E-E0EED4985531}" type="sibTrans" cxnId="{3635A2E1-126A-4FB5-9022-F35B076A7B3D}">
      <dgm:prSet/>
      <dgm:spPr/>
      <dgm:t>
        <a:bodyPr/>
        <a:lstStyle/>
        <a:p>
          <a:endParaRPr lang="en-US"/>
        </a:p>
      </dgm:t>
    </dgm:pt>
    <dgm:pt modelId="{8ED36950-BC5E-406B-B901-B6F6D0499502}">
      <dgm:prSet phldrT="[Text]" custT="1"/>
      <dgm:spPr>
        <a:ln>
          <a:solidFill>
            <a:schemeClr val="tx1"/>
          </a:solidFill>
        </a:ln>
      </dgm:spPr>
      <dgm:t>
        <a:bodyPr/>
        <a:lstStyle/>
        <a:p>
          <a:r>
            <a:rPr lang="en-US" sz="1800" dirty="0" smtClean="0"/>
            <a:t>Variable Inputs/Parameters</a:t>
          </a:r>
          <a:endParaRPr lang="en-US" sz="1800" dirty="0"/>
        </a:p>
      </dgm:t>
    </dgm:pt>
    <dgm:pt modelId="{5EF2E2A9-AC49-470B-901C-727232F1D13A}" type="parTrans" cxnId="{1C13C6CF-E386-4796-BFE2-38D473609D91}">
      <dgm:prSet/>
      <dgm:spPr/>
      <dgm:t>
        <a:bodyPr/>
        <a:lstStyle/>
        <a:p>
          <a:endParaRPr lang="en-US"/>
        </a:p>
      </dgm:t>
    </dgm:pt>
    <dgm:pt modelId="{97428E87-5A09-4ADF-86D2-3F76B3737B58}" type="sibTrans" cxnId="{1C13C6CF-E386-4796-BFE2-38D473609D91}">
      <dgm:prSet/>
      <dgm:spPr/>
      <dgm:t>
        <a:bodyPr/>
        <a:lstStyle/>
        <a:p>
          <a:endParaRPr lang="en-US"/>
        </a:p>
      </dgm:t>
    </dgm:pt>
    <dgm:pt modelId="{00EB86EA-B790-4C70-9CD4-83E0ADFE3600}">
      <dgm:prSet phldrT="[Text]" custT="1"/>
      <dgm:spPr>
        <a:ln>
          <a:solidFill>
            <a:schemeClr val="tx1"/>
          </a:solidFill>
        </a:ln>
      </dgm:spPr>
      <dgm:t>
        <a:bodyPr/>
        <a:lstStyle/>
        <a:p>
          <a:r>
            <a:rPr lang="en-US" sz="1800" dirty="0" smtClean="0"/>
            <a:t>Experimental Data</a:t>
          </a:r>
          <a:endParaRPr lang="en-US" sz="1800" dirty="0"/>
        </a:p>
      </dgm:t>
    </dgm:pt>
    <dgm:pt modelId="{49E156E0-3624-445F-A910-FD7B7B9BAF19}" type="parTrans" cxnId="{06BFB050-3832-4434-9371-A676631E0713}">
      <dgm:prSet/>
      <dgm:spPr/>
      <dgm:t>
        <a:bodyPr/>
        <a:lstStyle/>
        <a:p>
          <a:endParaRPr lang="en-US"/>
        </a:p>
      </dgm:t>
    </dgm:pt>
    <dgm:pt modelId="{A5F35CA4-E3A9-45B4-9D15-D2BC2A905C50}" type="sibTrans" cxnId="{06BFB050-3832-4434-9371-A676631E0713}">
      <dgm:prSet/>
      <dgm:spPr/>
      <dgm:t>
        <a:bodyPr/>
        <a:lstStyle/>
        <a:p>
          <a:endParaRPr lang="en-US"/>
        </a:p>
      </dgm:t>
    </dgm:pt>
    <dgm:pt modelId="{2DBD2605-C4A1-4769-9B9E-509AEECA2703}">
      <dgm:prSet phldrT="[Text]" custT="1"/>
      <dgm:spPr>
        <a:ln>
          <a:solidFill>
            <a:schemeClr val="tx1"/>
          </a:solidFill>
        </a:ln>
      </dgm:spPr>
      <dgm:t>
        <a:bodyPr/>
        <a:lstStyle/>
        <a:p>
          <a:r>
            <a:rPr lang="en-US" sz="1800" dirty="0" smtClean="0"/>
            <a:t>Build MCNP Decks</a:t>
          </a:r>
          <a:endParaRPr lang="en-US" sz="1800" dirty="0"/>
        </a:p>
      </dgm:t>
    </dgm:pt>
    <dgm:pt modelId="{406D5CB8-D722-4A73-B3D7-E61AADC7285F}" type="parTrans" cxnId="{34F21D83-BE6F-4BD8-957C-08221EB640F4}">
      <dgm:prSet/>
      <dgm:spPr/>
      <dgm:t>
        <a:bodyPr/>
        <a:lstStyle/>
        <a:p>
          <a:endParaRPr lang="en-US"/>
        </a:p>
      </dgm:t>
    </dgm:pt>
    <dgm:pt modelId="{2EC486F7-369F-4E9B-A648-1FB1C7679C96}" type="sibTrans" cxnId="{34F21D83-BE6F-4BD8-957C-08221EB640F4}">
      <dgm:prSet/>
      <dgm:spPr/>
      <dgm:t>
        <a:bodyPr/>
        <a:lstStyle/>
        <a:p>
          <a:endParaRPr lang="en-US"/>
        </a:p>
      </dgm:t>
    </dgm:pt>
    <dgm:pt modelId="{1A2F75D1-0C3C-4894-94DF-7B8DE848E498}">
      <dgm:prSet phldrT="[Text]" custT="1"/>
      <dgm:spPr>
        <a:ln>
          <a:solidFill>
            <a:schemeClr val="tx1"/>
          </a:solidFill>
        </a:ln>
      </dgm:spPr>
      <dgm:t>
        <a:bodyPr/>
        <a:lstStyle/>
        <a:p>
          <a:r>
            <a:rPr lang="en-US" sz="1800" dirty="0" smtClean="0"/>
            <a:t>Chi-Squared Minimization</a:t>
          </a:r>
          <a:endParaRPr lang="en-US" sz="1800" dirty="0"/>
        </a:p>
      </dgm:t>
    </dgm:pt>
    <dgm:pt modelId="{800D1584-6659-47C9-B093-0F1DEA692D6E}" type="parTrans" cxnId="{358E6D08-E06A-4C16-B01B-07C5B50DE0BA}">
      <dgm:prSet/>
      <dgm:spPr/>
      <dgm:t>
        <a:bodyPr/>
        <a:lstStyle/>
        <a:p>
          <a:endParaRPr lang="en-US"/>
        </a:p>
      </dgm:t>
    </dgm:pt>
    <dgm:pt modelId="{92548580-4054-4CA3-BCB7-66568AF7FE4F}" type="sibTrans" cxnId="{358E6D08-E06A-4C16-B01B-07C5B50DE0BA}">
      <dgm:prSet/>
      <dgm:spPr/>
      <dgm:t>
        <a:bodyPr/>
        <a:lstStyle/>
        <a:p>
          <a:endParaRPr lang="en-US"/>
        </a:p>
      </dgm:t>
    </dgm:pt>
    <dgm:pt modelId="{BE63DFE9-19E0-4310-91C0-4215611B1487}">
      <dgm:prSet phldrT="[Text]" custT="1"/>
      <dgm:spPr>
        <a:ln>
          <a:solidFill>
            <a:schemeClr val="tx1"/>
          </a:solidFill>
        </a:ln>
      </dgm:spPr>
      <dgm:t>
        <a:bodyPr/>
        <a:lstStyle/>
        <a:p>
          <a:r>
            <a:rPr lang="en-US" sz="1800" dirty="0" smtClean="0"/>
            <a:t>MCNP Output Files</a:t>
          </a:r>
          <a:endParaRPr lang="en-US" sz="1800" dirty="0"/>
        </a:p>
      </dgm:t>
    </dgm:pt>
    <dgm:pt modelId="{A1BE0A19-5FE7-46B3-A69C-2EEDF9991E6E}" type="parTrans" cxnId="{99999E53-4895-4025-BDAC-3103D4F95498}">
      <dgm:prSet/>
      <dgm:spPr/>
      <dgm:t>
        <a:bodyPr/>
        <a:lstStyle/>
        <a:p>
          <a:endParaRPr lang="en-US"/>
        </a:p>
      </dgm:t>
    </dgm:pt>
    <dgm:pt modelId="{C3A40059-08EF-49C6-B789-239A3618A15D}" type="sibTrans" cxnId="{99999E53-4895-4025-BDAC-3103D4F95498}">
      <dgm:prSet/>
      <dgm:spPr/>
      <dgm:t>
        <a:bodyPr/>
        <a:lstStyle/>
        <a:p>
          <a:endParaRPr lang="en-US"/>
        </a:p>
      </dgm:t>
    </dgm:pt>
    <dgm:pt modelId="{2CE15B4F-C559-4715-9572-6280067CAC18}">
      <dgm:prSet phldrT="[Text]" custT="1"/>
      <dgm:spPr>
        <a:ln>
          <a:solidFill>
            <a:schemeClr val="tx1"/>
          </a:solidFill>
        </a:ln>
      </dgm:spPr>
      <dgm:t>
        <a:bodyPr/>
        <a:lstStyle/>
        <a:p>
          <a:r>
            <a:rPr lang="en-US" sz="1800" dirty="0" smtClean="0"/>
            <a:t>Absolute Efficiency Comparison</a:t>
          </a:r>
          <a:endParaRPr lang="en-US" sz="1800" dirty="0"/>
        </a:p>
      </dgm:t>
    </dgm:pt>
    <dgm:pt modelId="{ED4424F4-80CB-4F3E-851C-F311DCF5ADBF}" type="parTrans" cxnId="{CBF9E751-23A6-4E58-A835-A85787B8B2BC}">
      <dgm:prSet/>
      <dgm:spPr/>
      <dgm:t>
        <a:bodyPr/>
        <a:lstStyle/>
        <a:p>
          <a:endParaRPr lang="en-US"/>
        </a:p>
      </dgm:t>
    </dgm:pt>
    <dgm:pt modelId="{E66D7B32-5DAB-4B7C-9327-D05BEF433448}" type="sibTrans" cxnId="{CBF9E751-23A6-4E58-A835-A85787B8B2BC}">
      <dgm:prSet/>
      <dgm:spPr/>
      <dgm:t>
        <a:bodyPr/>
        <a:lstStyle/>
        <a:p>
          <a:endParaRPr lang="en-US"/>
        </a:p>
      </dgm:t>
    </dgm:pt>
    <dgm:pt modelId="{5DD0533A-FB5B-4F99-8660-970818FF8292}">
      <dgm:prSet phldrT="[Text]" custT="1"/>
      <dgm:spPr>
        <a:ln>
          <a:solidFill>
            <a:schemeClr val="tx1"/>
          </a:solidFill>
        </a:ln>
      </dgm:spPr>
      <dgm:t>
        <a:bodyPr/>
        <a:lstStyle/>
        <a:p>
          <a:r>
            <a:rPr lang="en-US" sz="1800" dirty="0" smtClean="0"/>
            <a:t>Run MCNP</a:t>
          </a:r>
          <a:endParaRPr lang="en-US" sz="1800" dirty="0"/>
        </a:p>
      </dgm:t>
    </dgm:pt>
    <dgm:pt modelId="{DF9D8342-5DAA-4CF3-BC02-DFBF5BAFF6BA}" type="parTrans" cxnId="{FE988696-CD69-41E1-AB70-2BB27F9F35B0}">
      <dgm:prSet/>
      <dgm:spPr/>
      <dgm:t>
        <a:bodyPr/>
        <a:lstStyle/>
        <a:p>
          <a:endParaRPr lang="en-US"/>
        </a:p>
      </dgm:t>
    </dgm:pt>
    <dgm:pt modelId="{C26D195C-E387-44DA-8B0E-06719B361EF7}" type="sibTrans" cxnId="{FE988696-CD69-41E1-AB70-2BB27F9F35B0}">
      <dgm:prSet/>
      <dgm:spPr/>
      <dgm:t>
        <a:bodyPr/>
        <a:lstStyle/>
        <a:p>
          <a:endParaRPr lang="en-US"/>
        </a:p>
      </dgm:t>
    </dgm:pt>
    <dgm:pt modelId="{44B1DCD6-99B8-46AC-90F2-51C00A869DAE}" type="pres">
      <dgm:prSet presAssocID="{F62F89E1-5E86-4177-9140-F23CEAA8EA57}" presName="rootnode" presStyleCnt="0">
        <dgm:presLayoutVars>
          <dgm:chMax/>
          <dgm:chPref/>
          <dgm:dir/>
          <dgm:animLvl val="lvl"/>
        </dgm:presLayoutVars>
      </dgm:prSet>
      <dgm:spPr/>
    </dgm:pt>
    <dgm:pt modelId="{F759351B-7467-4AB7-8D87-A0129CCAB689}" type="pres">
      <dgm:prSet presAssocID="{026615D5-E70F-43C8-992C-7EC9D6E35299}" presName="composite" presStyleCnt="0"/>
      <dgm:spPr/>
    </dgm:pt>
    <dgm:pt modelId="{DDD9E0C7-8B23-452E-A006-7E2F84CE6C22}" type="pres">
      <dgm:prSet presAssocID="{026615D5-E70F-43C8-992C-7EC9D6E35299}" presName="bentUpArrow1" presStyleLbl="alignImgPlace1" presStyleIdx="0" presStyleCnt="2" custLinFactNeighborX="7227"/>
      <dgm:spPr/>
    </dgm:pt>
    <dgm:pt modelId="{F6DB173F-5FB6-4700-BECE-DD49599E2FEF}" type="pres">
      <dgm:prSet presAssocID="{026615D5-E70F-43C8-992C-7EC9D6E35299}" presName="ParentText" presStyleLbl="node1" presStyleIdx="0" presStyleCnt="3" custScaleX="68967" custLinFactNeighborX="-9529">
        <dgm:presLayoutVars>
          <dgm:chMax val="1"/>
          <dgm:chPref val="1"/>
          <dgm:bulletEnabled val="1"/>
        </dgm:presLayoutVars>
      </dgm:prSet>
      <dgm:spPr/>
      <dgm:t>
        <a:bodyPr/>
        <a:lstStyle/>
        <a:p>
          <a:endParaRPr lang="en-US"/>
        </a:p>
      </dgm:t>
    </dgm:pt>
    <dgm:pt modelId="{C1D61CAB-FDAF-4FA3-BC41-7B2C83168530}" type="pres">
      <dgm:prSet presAssocID="{026615D5-E70F-43C8-992C-7EC9D6E35299}" presName="ChildText" presStyleLbl="revTx" presStyleIdx="0" presStyleCnt="3" custScaleX="158240" custLinFactNeighborX="-7501" custLinFactNeighborY="-1430">
        <dgm:presLayoutVars>
          <dgm:chMax val="0"/>
          <dgm:chPref val="0"/>
          <dgm:bulletEnabled val="1"/>
        </dgm:presLayoutVars>
      </dgm:prSet>
      <dgm:spPr/>
      <dgm:t>
        <a:bodyPr/>
        <a:lstStyle/>
        <a:p>
          <a:endParaRPr lang="en-US"/>
        </a:p>
      </dgm:t>
    </dgm:pt>
    <dgm:pt modelId="{E7E0FB94-9A7D-4CE9-BFDC-6561356B19B8}" type="pres">
      <dgm:prSet presAssocID="{F487FD48-0E2D-4B65-920E-79B8B0A4A66D}" presName="sibTrans" presStyleCnt="0"/>
      <dgm:spPr/>
    </dgm:pt>
    <dgm:pt modelId="{93B34C04-5804-428F-B3B3-62CF3EDDDF70}" type="pres">
      <dgm:prSet presAssocID="{8FE54157-822F-43AD-BE95-1D12CE0F338F}" presName="composite" presStyleCnt="0"/>
      <dgm:spPr/>
    </dgm:pt>
    <dgm:pt modelId="{51B2956D-4B42-4E14-A50E-6BD85ACE96A9}" type="pres">
      <dgm:prSet presAssocID="{8FE54157-822F-43AD-BE95-1D12CE0F338F}" presName="bentUpArrow1" presStyleLbl="alignImgPlace1" presStyleIdx="1" presStyleCnt="2" custLinFactNeighborX="11"/>
      <dgm:spPr/>
    </dgm:pt>
    <dgm:pt modelId="{D7942521-3015-43D8-9773-C38752E24340}" type="pres">
      <dgm:prSet presAssocID="{8FE54157-822F-43AD-BE95-1D12CE0F338F}" presName="ParentText" presStyleLbl="node1" presStyleIdx="1" presStyleCnt="3" custScaleX="68967" custLinFactNeighborX="-17325">
        <dgm:presLayoutVars>
          <dgm:chMax val="1"/>
          <dgm:chPref val="1"/>
          <dgm:bulletEnabled val="1"/>
        </dgm:presLayoutVars>
      </dgm:prSet>
      <dgm:spPr/>
      <dgm:t>
        <a:bodyPr/>
        <a:lstStyle/>
        <a:p>
          <a:endParaRPr lang="en-US"/>
        </a:p>
      </dgm:t>
    </dgm:pt>
    <dgm:pt modelId="{32676E4E-E6EE-4738-B4B9-DC2DFE41F2E8}" type="pres">
      <dgm:prSet presAssocID="{8FE54157-822F-43AD-BE95-1D12CE0F338F}" presName="ChildText" presStyleLbl="revTx" presStyleIdx="1" presStyleCnt="3" custScaleX="158240" custLinFactNeighborX="-19149" custLinFactNeighborY="724">
        <dgm:presLayoutVars>
          <dgm:chMax val="0"/>
          <dgm:chPref val="0"/>
          <dgm:bulletEnabled val="1"/>
        </dgm:presLayoutVars>
      </dgm:prSet>
      <dgm:spPr/>
      <dgm:t>
        <a:bodyPr/>
        <a:lstStyle/>
        <a:p>
          <a:endParaRPr lang="en-US"/>
        </a:p>
      </dgm:t>
    </dgm:pt>
    <dgm:pt modelId="{0A323E41-1860-4E44-BA25-F824ADBEC41E}" type="pres">
      <dgm:prSet presAssocID="{BC1BF62C-2F3E-4C73-829E-EE90C2F424C8}" presName="sibTrans" presStyleCnt="0"/>
      <dgm:spPr/>
    </dgm:pt>
    <dgm:pt modelId="{92E22CC3-E9D6-4FC5-A6B6-6A806ED300D5}" type="pres">
      <dgm:prSet presAssocID="{336C2120-D04C-4399-BC11-A13849F7B935}" presName="composite" presStyleCnt="0"/>
      <dgm:spPr/>
    </dgm:pt>
    <dgm:pt modelId="{F72A89A9-07E7-413B-9D67-EDE144ED477F}" type="pres">
      <dgm:prSet presAssocID="{336C2120-D04C-4399-BC11-A13849F7B935}" presName="ParentText" presStyleLbl="node1" presStyleIdx="2" presStyleCnt="3" custScaleX="68967" custLinFactNeighborX="-17639">
        <dgm:presLayoutVars>
          <dgm:chMax val="1"/>
          <dgm:chPref val="1"/>
          <dgm:bulletEnabled val="1"/>
        </dgm:presLayoutVars>
      </dgm:prSet>
      <dgm:spPr/>
      <dgm:t>
        <a:bodyPr/>
        <a:lstStyle/>
        <a:p>
          <a:endParaRPr lang="en-US"/>
        </a:p>
      </dgm:t>
    </dgm:pt>
    <dgm:pt modelId="{48E6546D-06EE-4E2F-83E9-6AB00A9DDCA9}" type="pres">
      <dgm:prSet presAssocID="{336C2120-D04C-4399-BC11-A13849F7B935}" presName="FinalChildText" presStyleLbl="revTx" presStyleIdx="2" presStyleCnt="3" custScaleX="158194" custLinFactNeighborX="-19334" custLinFactNeighborY="-33">
        <dgm:presLayoutVars>
          <dgm:chMax val="0"/>
          <dgm:chPref val="0"/>
          <dgm:bulletEnabled val="1"/>
        </dgm:presLayoutVars>
      </dgm:prSet>
      <dgm:spPr/>
      <dgm:t>
        <a:bodyPr/>
        <a:lstStyle/>
        <a:p>
          <a:endParaRPr lang="en-US"/>
        </a:p>
      </dgm:t>
    </dgm:pt>
  </dgm:ptLst>
  <dgm:cxnLst>
    <dgm:cxn modelId="{FE988696-CD69-41E1-AB70-2BB27F9F35B0}" srcId="{8FE54157-822F-43AD-BE95-1D12CE0F338F}" destId="{5DD0533A-FB5B-4F99-8660-970818FF8292}" srcOrd="1" destOrd="0" parTransId="{DF9D8342-5DAA-4CF3-BC02-DFBF5BAFF6BA}" sibTransId="{C26D195C-E387-44DA-8B0E-06719B361EF7}"/>
    <dgm:cxn modelId="{1C13C6CF-E386-4796-BFE2-38D473609D91}" srcId="{026615D5-E70F-43C8-992C-7EC9D6E35299}" destId="{8ED36950-BC5E-406B-B901-B6F6D0499502}" srcOrd="1" destOrd="0" parTransId="{5EF2E2A9-AC49-470B-901C-727232F1D13A}" sibTransId="{97428E87-5A09-4ADF-86D2-3F76B3737B58}"/>
    <dgm:cxn modelId="{F09CE14E-5DB6-433B-9C9D-A39E7C73EB3D}" type="presOf" srcId="{DE67907C-0CD5-4AD0-A6C3-A5138C455CBB}" destId="{C1D61CAB-FDAF-4FA3-BC41-7B2C83168530}" srcOrd="0" destOrd="0" presId="urn:microsoft.com/office/officeart/2005/8/layout/StepDownProcess"/>
    <dgm:cxn modelId="{ACCB0B24-4FC0-4633-A825-966303E66645}" type="presOf" srcId="{00EB86EA-B790-4C70-9CD4-83E0ADFE3600}" destId="{C1D61CAB-FDAF-4FA3-BC41-7B2C83168530}" srcOrd="0" destOrd="2" presId="urn:microsoft.com/office/officeart/2005/8/layout/StepDownProcess"/>
    <dgm:cxn modelId="{847A0A28-1380-4E16-9608-500EBFDD991E}" type="presOf" srcId="{8FE54157-822F-43AD-BE95-1D12CE0F338F}" destId="{D7942521-3015-43D8-9773-C38752E24340}" srcOrd="0" destOrd="0" presId="urn:microsoft.com/office/officeart/2005/8/layout/StepDownProcess"/>
    <dgm:cxn modelId="{06BFB050-3832-4434-9371-A676631E0713}" srcId="{026615D5-E70F-43C8-992C-7EC9D6E35299}" destId="{00EB86EA-B790-4C70-9CD4-83E0ADFE3600}" srcOrd="2" destOrd="0" parTransId="{49E156E0-3624-445F-A910-FD7B7B9BAF19}" sibTransId="{A5F35CA4-E3A9-45B4-9D15-D2BC2A905C50}"/>
    <dgm:cxn modelId="{DEC0AB1F-763E-4D26-9330-2A5F7F8F7712}" srcId="{F62F89E1-5E86-4177-9140-F23CEAA8EA57}" destId="{336C2120-D04C-4399-BC11-A13849F7B935}" srcOrd="2" destOrd="0" parTransId="{79E9B44D-B41B-4666-B686-AAEB8FB061E0}" sibTransId="{C73BE597-F071-4040-8762-2D28B7F77330}"/>
    <dgm:cxn modelId="{B11A0789-283E-4BC0-BD54-2A3E24FFECF3}" type="presOf" srcId="{2CE15B4F-C559-4715-9572-6280067CAC18}" destId="{48E6546D-06EE-4E2F-83E9-6AB00A9DDCA9}" srcOrd="0" destOrd="1" presId="urn:microsoft.com/office/officeart/2005/8/layout/StepDownProcess"/>
    <dgm:cxn modelId="{99999E53-4895-4025-BDAC-3103D4F95498}" srcId="{336C2120-D04C-4399-BC11-A13849F7B935}" destId="{BE63DFE9-19E0-4310-91C0-4215611B1487}" srcOrd="0" destOrd="0" parTransId="{A1BE0A19-5FE7-46B3-A69C-2EEDF9991E6E}" sibTransId="{C3A40059-08EF-49C6-B789-239A3618A15D}"/>
    <dgm:cxn modelId="{2D784274-B637-4627-AE2E-FFF4228B1E45}" type="presOf" srcId="{026615D5-E70F-43C8-992C-7EC9D6E35299}" destId="{F6DB173F-5FB6-4700-BECE-DD49599E2FEF}" srcOrd="0" destOrd="0" presId="urn:microsoft.com/office/officeart/2005/8/layout/StepDownProcess"/>
    <dgm:cxn modelId="{90F964CB-1B93-4DE9-AEEE-04FEEAFE1E58}" srcId="{F62F89E1-5E86-4177-9140-F23CEAA8EA57}" destId="{8FE54157-822F-43AD-BE95-1D12CE0F338F}" srcOrd="1" destOrd="0" parTransId="{C49D5117-259E-4B8A-8EA5-AA8157027418}" sibTransId="{BC1BF62C-2F3E-4C73-829E-EE90C2F424C8}"/>
    <dgm:cxn modelId="{8E21C759-8FDA-4F2E-9569-134AE7595F45}" type="presOf" srcId="{BE63DFE9-19E0-4310-91C0-4215611B1487}" destId="{48E6546D-06EE-4E2F-83E9-6AB00A9DDCA9}" srcOrd="0" destOrd="0" presId="urn:microsoft.com/office/officeart/2005/8/layout/StepDownProcess"/>
    <dgm:cxn modelId="{358E6D08-E06A-4C16-B01B-07C5B50DE0BA}" srcId="{8FE54157-822F-43AD-BE95-1D12CE0F338F}" destId="{1A2F75D1-0C3C-4894-94DF-7B8DE848E498}" srcOrd="2" destOrd="0" parTransId="{800D1584-6659-47C9-B093-0F1DEA692D6E}" sibTransId="{92548580-4054-4CA3-BCB7-66568AF7FE4F}"/>
    <dgm:cxn modelId="{060C930E-320B-4C8B-BAB8-A485BBEBFC50}" type="presOf" srcId="{8ED36950-BC5E-406B-B901-B6F6D0499502}" destId="{C1D61CAB-FDAF-4FA3-BC41-7B2C83168530}" srcOrd="0" destOrd="1" presId="urn:microsoft.com/office/officeart/2005/8/layout/StepDownProcess"/>
    <dgm:cxn modelId="{F362B3FF-9F22-46FD-8063-B6B291C89367}" type="presOf" srcId="{1A2F75D1-0C3C-4894-94DF-7B8DE848E498}" destId="{32676E4E-E6EE-4738-B4B9-DC2DFE41F2E8}" srcOrd="0" destOrd="2" presId="urn:microsoft.com/office/officeart/2005/8/layout/StepDownProcess"/>
    <dgm:cxn modelId="{34F21D83-BE6F-4BD8-957C-08221EB640F4}" srcId="{8FE54157-822F-43AD-BE95-1D12CE0F338F}" destId="{2DBD2605-C4A1-4769-9B9E-509AEECA2703}" srcOrd="0" destOrd="0" parTransId="{406D5CB8-D722-4A73-B3D7-E61AADC7285F}" sibTransId="{2EC486F7-369F-4E9B-A648-1FB1C7679C96}"/>
    <dgm:cxn modelId="{CBF9E751-23A6-4E58-A835-A85787B8B2BC}" srcId="{336C2120-D04C-4399-BC11-A13849F7B935}" destId="{2CE15B4F-C559-4715-9572-6280067CAC18}" srcOrd="1" destOrd="0" parTransId="{ED4424F4-80CB-4F3E-851C-F311DCF5ADBF}" sibTransId="{E66D7B32-5DAB-4B7C-9327-D05BEF433448}"/>
    <dgm:cxn modelId="{3635A2E1-126A-4FB5-9022-F35B076A7B3D}" srcId="{026615D5-E70F-43C8-992C-7EC9D6E35299}" destId="{DE67907C-0CD5-4AD0-A6C3-A5138C455CBB}" srcOrd="0" destOrd="0" parTransId="{7C9EF24F-493C-4391-9911-500B10480675}" sibTransId="{D26D68E4-C0E4-48D7-827E-E0EED4985531}"/>
    <dgm:cxn modelId="{767EC75D-517A-408E-A440-12502E6715A6}" type="presOf" srcId="{5DD0533A-FB5B-4F99-8660-970818FF8292}" destId="{32676E4E-E6EE-4738-B4B9-DC2DFE41F2E8}" srcOrd="0" destOrd="1" presId="urn:microsoft.com/office/officeart/2005/8/layout/StepDownProcess"/>
    <dgm:cxn modelId="{98EFB60C-DBB4-4AD4-95BE-00218F90C93F}" srcId="{F62F89E1-5E86-4177-9140-F23CEAA8EA57}" destId="{026615D5-E70F-43C8-992C-7EC9D6E35299}" srcOrd="0" destOrd="0" parTransId="{E4D01EE3-7448-4E3E-A202-2ECD5133716E}" sibTransId="{F487FD48-0E2D-4B65-920E-79B8B0A4A66D}"/>
    <dgm:cxn modelId="{4247D56A-0D70-401B-96F8-27293072FB46}" type="presOf" srcId="{F62F89E1-5E86-4177-9140-F23CEAA8EA57}" destId="{44B1DCD6-99B8-46AC-90F2-51C00A869DAE}" srcOrd="0" destOrd="0" presId="urn:microsoft.com/office/officeart/2005/8/layout/StepDownProcess"/>
    <dgm:cxn modelId="{5D0178CA-7558-4C8D-A36F-71566AF27CD8}" type="presOf" srcId="{336C2120-D04C-4399-BC11-A13849F7B935}" destId="{F72A89A9-07E7-413B-9D67-EDE144ED477F}" srcOrd="0" destOrd="0" presId="urn:microsoft.com/office/officeart/2005/8/layout/StepDownProcess"/>
    <dgm:cxn modelId="{981AD850-A788-4EF1-8D13-5409ACA48B52}" type="presOf" srcId="{2DBD2605-C4A1-4769-9B9E-509AEECA2703}" destId="{32676E4E-E6EE-4738-B4B9-DC2DFE41F2E8}" srcOrd="0" destOrd="0" presId="urn:microsoft.com/office/officeart/2005/8/layout/StepDownProcess"/>
    <dgm:cxn modelId="{436AD8BA-89FE-473F-8AE9-5B7C8A3EF8FB}" type="presParOf" srcId="{44B1DCD6-99B8-46AC-90F2-51C00A869DAE}" destId="{F759351B-7467-4AB7-8D87-A0129CCAB689}" srcOrd="0" destOrd="0" presId="urn:microsoft.com/office/officeart/2005/8/layout/StepDownProcess"/>
    <dgm:cxn modelId="{A0D31EA5-BEE0-40F9-A360-0FFAA0FE3432}" type="presParOf" srcId="{F759351B-7467-4AB7-8D87-A0129CCAB689}" destId="{DDD9E0C7-8B23-452E-A006-7E2F84CE6C22}" srcOrd="0" destOrd="0" presId="urn:microsoft.com/office/officeart/2005/8/layout/StepDownProcess"/>
    <dgm:cxn modelId="{D09B01DB-D46E-47F9-A4AC-C617A0451EBE}" type="presParOf" srcId="{F759351B-7467-4AB7-8D87-A0129CCAB689}" destId="{F6DB173F-5FB6-4700-BECE-DD49599E2FEF}" srcOrd="1" destOrd="0" presId="urn:microsoft.com/office/officeart/2005/8/layout/StepDownProcess"/>
    <dgm:cxn modelId="{B1A54715-FE07-4A1C-A809-F7DD494120FC}" type="presParOf" srcId="{F759351B-7467-4AB7-8D87-A0129CCAB689}" destId="{C1D61CAB-FDAF-4FA3-BC41-7B2C83168530}" srcOrd="2" destOrd="0" presId="urn:microsoft.com/office/officeart/2005/8/layout/StepDownProcess"/>
    <dgm:cxn modelId="{2E92B8AA-5A8A-443C-8CD7-537FB40905C8}" type="presParOf" srcId="{44B1DCD6-99B8-46AC-90F2-51C00A869DAE}" destId="{E7E0FB94-9A7D-4CE9-BFDC-6561356B19B8}" srcOrd="1" destOrd="0" presId="urn:microsoft.com/office/officeart/2005/8/layout/StepDownProcess"/>
    <dgm:cxn modelId="{162CB76B-EFAA-44FE-B1C3-18600991D340}" type="presParOf" srcId="{44B1DCD6-99B8-46AC-90F2-51C00A869DAE}" destId="{93B34C04-5804-428F-B3B3-62CF3EDDDF70}" srcOrd="2" destOrd="0" presId="urn:microsoft.com/office/officeart/2005/8/layout/StepDownProcess"/>
    <dgm:cxn modelId="{498B71CB-87A7-4FB5-B66C-814CD2C4BE4B}" type="presParOf" srcId="{93B34C04-5804-428F-B3B3-62CF3EDDDF70}" destId="{51B2956D-4B42-4E14-A50E-6BD85ACE96A9}" srcOrd="0" destOrd="0" presId="urn:microsoft.com/office/officeart/2005/8/layout/StepDownProcess"/>
    <dgm:cxn modelId="{D31C2E9F-48AD-4144-A5FD-7390A8E63377}" type="presParOf" srcId="{93B34C04-5804-428F-B3B3-62CF3EDDDF70}" destId="{D7942521-3015-43D8-9773-C38752E24340}" srcOrd="1" destOrd="0" presId="urn:microsoft.com/office/officeart/2005/8/layout/StepDownProcess"/>
    <dgm:cxn modelId="{1CD2F10C-D858-497A-B364-2C7F3B2F845F}" type="presParOf" srcId="{93B34C04-5804-428F-B3B3-62CF3EDDDF70}" destId="{32676E4E-E6EE-4738-B4B9-DC2DFE41F2E8}" srcOrd="2" destOrd="0" presId="urn:microsoft.com/office/officeart/2005/8/layout/StepDownProcess"/>
    <dgm:cxn modelId="{E29F3593-3440-4DF9-952E-B54ED2B1CD0E}" type="presParOf" srcId="{44B1DCD6-99B8-46AC-90F2-51C00A869DAE}" destId="{0A323E41-1860-4E44-BA25-F824ADBEC41E}" srcOrd="3" destOrd="0" presId="urn:microsoft.com/office/officeart/2005/8/layout/StepDownProcess"/>
    <dgm:cxn modelId="{E6837920-DF95-4A53-9269-5569F3563B49}" type="presParOf" srcId="{44B1DCD6-99B8-46AC-90F2-51C00A869DAE}" destId="{92E22CC3-E9D6-4FC5-A6B6-6A806ED300D5}" srcOrd="4" destOrd="0" presId="urn:microsoft.com/office/officeart/2005/8/layout/StepDownProcess"/>
    <dgm:cxn modelId="{67E76304-334A-441C-8DD1-E074B9CA3C2D}" type="presParOf" srcId="{92E22CC3-E9D6-4FC5-A6B6-6A806ED300D5}" destId="{F72A89A9-07E7-413B-9D67-EDE144ED477F}" srcOrd="0" destOrd="0" presId="urn:microsoft.com/office/officeart/2005/8/layout/StepDownProcess"/>
    <dgm:cxn modelId="{F5F53142-15A4-4B78-B778-ED7B5A49BBD9}" type="presParOf" srcId="{92E22CC3-E9D6-4FC5-A6B6-6A806ED300D5}" destId="{48E6546D-06EE-4E2F-83E9-6AB00A9DDCA9}"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9E0C7-8B23-452E-A006-7E2F84CE6C22}">
      <dsp:nvSpPr>
        <dsp:cNvPr id="0" name=""/>
        <dsp:cNvSpPr/>
      </dsp:nvSpPr>
      <dsp:spPr>
        <a:xfrm rot="5400000">
          <a:off x="862405" y="1424850"/>
          <a:ext cx="1260157" cy="1434644"/>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DB173F-5FB6-4700-BECE-DD49599E2FEF}">
      <dsp:nvSpPr>
        <dsp:cNvPr id="0" name=""/>
        <dsp:cNvSpPr/>
      </dsp:nvSpPr>
      <dsp:spPr>
        <a:xfrm>
          <a:off x="551875" y="27940"/>
          <a:ext cx="1463040" cy="1484885"/>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User Input</a:t>
          </a:r>
          <a:endParaRPr lang="en-US" sz="1700" kern="1200" dirty="0"/>
        </a:p>
      </dsp:txBody>
      <dsp:txXfrm>
        <a:off x="623308" y="99373"/>
        <a:ext cx="1320174" cy="1342019"/>
      </dsp:txXfrm>
    </dsp:sp>
    <dsp:sp modelId="{C1D61CAB-FDAF-4FA3-BC41-7B2C83168530}">
      <dsp:nvSpPr>
        <dsp:cNvPr id="0" name=""/>
        <dsp:cNvSpPr/>
      </dsp:nvSpPr>
      <dsp:spPr>
        <a:xfrm>
          <a:off x="1981204" y="152396"/>
          <a:ext cx="2441449" cy="1200150"/>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Base MCNP Model</a:t>
          </a:r>
          <a:endParaRPr lang="en-US" sz="1800" kern="1200" dirty="0"/>
        </a:p>
        <a:p>
          <a:pPr marL="171450" lvl="1" indent="-171450" algn="l" defTabSz="800100">
            <a:lnSpc>
              <a:spcPct val="90000"/>
            </a:lnSpc>
            <a:spcBef>
              <a:spcPct val="0"/>
            </a:spcBef>
            <a:spcAft>
              <a:spcPct val="15000"/>
            </a:spcAft>
            <a:buChar char="••"/>
          </a:pPr>
          <a:r>
            <a:rPr lang="en-US" sz="1800" kern="1200" dirty="0" smtClean="0"/>
            <a:t>Variable Inputs/Parameters</a:t>
          </a:r>
          <a:endParaRPr lang="en-US" sz="1800" kern="1200" dirty="0"/>
        </a:p>
        <a:p>
          <a:pPr marL="171450" lvl="1" indent="-171450" algn="l" defTabSz="800100">
            <a:lnSpc>
              <a:spcPct val="90000"/>
            </a:lnSpc>
            <a:spcBef>
              <a:spcPct val="0"/>
            </a:spcBef>
            <a:spcAft>
              <a:spcPct val="15000"/>
            </a:spcAft>
            <a:buChar char="••"/>
          </a:pPr>
          <a:r>
            <a:rPr lang="en-US" sz="1800" kern="1200" dirty="0" smtClean="0"/>
            <a:t>Experimental Data</a:t>
          </a:r>
          <a:endParaRPr lang="en-US" sz="1800" kern="1200" dirty="0"/>
        </a:p>
      </dsp:txBody>
      <dsp:txXfrm>
        <a:off x="1981204" y="152396"/>
        <a:ext cx="2441449" cy="1200150"/>
      </dsp:txXfrm>
    </dsp:sp>
    <dsp:sp modelId="{51B2956D-4B42-4E14-A50E-6BD85ACE96A9}">
      <dsp:nvSpPr>
        <dsp:cNvPr id="0" name=""/>
        <dsp:cNvSpPr/>
      </dsp:nvSpPr>
      <dsp:spPr>
        <a:xfrm rot="5400000">
          <a:off x="2614996" y="3092867"/>
          <a:ext cx="1260157" cy="1434644"/>
        </a:xfrm>
        <a:prstGeom prst="bentUpArrow">
          <a:avLst>
            <a:gd name="adj1" fmla="val 32840"/>
            <a:gd name="adj2" fmla="val 25000"/>
            <a:gd name="adj3" fmla="val 35780"/>
          </a:avLst>
        </a:prstGeom>
        <a:solidFill>
          <a:schemeClr val="dk2">
            <a:tint val="50000"/>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42521-3015-43D8-9773-C38752E24340}">
      <dsp:nvSpPr>
        <dsp:cNvPr id="0" name=""/>
        <dsp:cNvSpPr/>
      </dsp:nvSpPr>
      <dsp:spPr>
        <a:xfrm>
          <a:off x="2242608" y="1695957"/>
          <a:ext cx="1463040" cy="1484885"/>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Parametric Optimization</a:t>
          </a:r>
          <a:endParaRPr lang="en-US" sz="1600" kern="1200" dirty="0"/>
        </a:p>
      </dsp:txBody>
      <dsp:txXfrm>
        <a:off x="2314041" y="1767390"/>
        <a:ext cx="1320174" cy="1342019"/>
      </dsp:txXfrm>
    </dsp:sp>
    <dsp:sp modelId="{32676E4E-E6EE-4738-B4B9-DC2DFE41F2E8}">
      <dsp:nvSpPr>
        <dsp:cNvPr id="0" name=""/>
        <dsp:cNvSpPr/>
      </dsp:nvSpPr>
      <dsp:spPr>
        <a:xfrm>
          <a:off x="3657604" y="1846263"/>
          <a:ext cx="2441449" cy="1200150"/>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Build MCNP Decks</a:t>
          </a:r>
          <a:endParaRPr lang="en-US" sz="1800" kern="1200" dirty="0"/>
        </a:p>
        <a:p>
          <a:pPr marL="171450" lvl="1" indent="-171450" algn="l" defTabSz="800100">
            <a:lnSpc>
              <a:spcPct val="90000"/>
            </a:lnSpc>
            <a:spcBef>
              <a:spcPct val="0"/>
            </a:spcBef>
            <a:spcAft>
              <a:spcPct val="15000"/>
            </a:spcAft>
            <a:buChar char="••"/>
          </a:pPr>
          <a:r>
            <a:rPr lang="en-US" sz="1800" kern="1200" dirty="0" smtClean="0"/>
            <a:t>Run MCNP</a:t>
          </a:r>
          <a:endParaRPr lang="en-US" sz="1800" kern="1200" dirty="0"/>
        </a:p>
        <a:p>
          <a:pPr marL="171450" lvl="1" indent="-171450" algn="l" defTabSz="800100">
            <a:lnSpc>
              <a:spcPct val="90000"/>
            </a:lnSpc>
            <a:spcBef>
              <a:spcPct val="0"/>
            </a:spcBef>
            <a:spcAft>
              <a:spcPct val="15000"/>
            </a:spcAft>
            <a:buChar char="••"/>
          </a:pPr>
          <a:r>
            <a:rPr lang="en-US" sz="1800" kern="1200" dirty="0" smtClean="0"/>
            <a:t>Chi-Squared Minimization</a:t>
          </a:r>
          <a:endParaRPr lang="en-US" sz="1800" kern="1200" dirty="0"/>
        </a:p>
      </dsp:txBody>
      <dsp:txXfrm>
        <a:off x="3657604" y="1846263"/>
        <a:ext cx="2441449" cy="1200150"/>
      </dsp:txXfrm>
    </dsp:sp>
    <dsp:sp modelId="{F72A89A9-07E7-413B-9D67-EDE144ED477F}">
      <dsp:nvSpPr>
        <dsp:cNvPr id="0" name=""/>
        <dsp:cNvSpPr/>
      </dsp:nvSpPr>
      <dsp:spPr>
        <a:xfrm>
          <a:off x="4009521" y="3363973"/>
          <a:ext cx="1463040" cy="1484885"/>
        </a:xfrm>
        <a:prstGeom prst="roundRect">
          <a:avLst>
            <a:gd name="adj" fmla="val 1667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4080954" y="3435406"/>
        <a:ext cx="1320174" cy="1342019"/>
      </dsp:txXfrm>
    </dsp:sp>
    <dsp:sp modelId="{48E6546D-06EE-4E2F-83E9-6AB00A9DDCA9}">
      <dsp:nvSpPr>
        <dsp:cNvPr id="0" name=""/>
        <dsp:cNvSpPr/>
      </dsp:nvSpPr>
      <dsp:spPr>
        <a:xfrm>
          <a:off x="5428680" y="3505195"/>
          <a:ext cx="2440739" cy="1200150"/>
        </a:xfrm>
        <a:prstGeom prst="rect">
          <a:avLst/>
        </a:prstGeom>
        <a:noFill/>
        <a:ln>
          <a:solidFill>
            <a:schemeClr val="tx1"/>
          </a:solid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MCNP Output Files</a:t>
          </a:r>
          <a:endParaRPr lang="en-US" sz="1800" kern="1200" dirty="0"/>
        </a:p>
        <a:p>
          <a:pPr marL="171450" lvl="1" indent="-171450" algn="l" defTabSz="800100">
            <a:lnSpc>
              <a:spcPct val="90000"/>
            </a:lnSpc>
            <a:spcBef>
              <a:spcPct val="0"/>
            </a:spcBef>
            <a:spcAft>
              <a:spcPct val="15000"/>
            </a:spcAft>
            <a:buChar char="••"/>
          </a:pPr>
          <a:r>
            <a:rPr lang="en-US" sz="1800" kern="1200" dirty="0" smtClean="0"/>
            <a:t>Absolute Efficiency Comparison</a:t>
          </a:r>
          <a:endParaRPr lang="en-US" sz="1800" kern="1200" dirty="0"/>
        </a:p>
      </dsp:txBody>
      <dsp:txXfrm>
        <a:off x="5428680" y="3505195"/>
        <a:ext cx="2440739" cy="120015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3/26/2018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dirty="0"/>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3/26/2018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r>
              <a:rPr lang="en-US" dirty="0" smtClean="0"/>
              <a:t>HPGes/Applications</a:t>
            </a:r>
          </a:p>
          <a:p>
            <a:pPr marL="171450" indent="-171450">
              <a:buFontTx/>
              <a:buChar char="-"/>
            </a:pPr>
            <a:r>
              <a:rPr lang="en-US" dirty="0" smtClean="0"/>
              <a:t>NucE world modeling for everything</a:t>
            </a:r>
          </a:p>
          <a:p>
            <a:pPr marL="171450" indent="-171450">
              <a:buFontTx/>
              <a:buChar char="-"/>
            </a:pPr>
            <a:r>
              <a:rPr lang="en-US" dirty="0" smtClean="0"/>
              <a:t>Some</a:t>
            </a:r>
            <a:r>
              <a:rPr lang="en-US" baseline="0" dirty="0" smtClean="0"/>
              <a:t> sources are hard to predict, models provide insight to make intelligent experimental decisions, cut costs, plausibility</a:t>
            </a:r>
          </a:p>
          <a:p>
            <a:pPr marL="171450" indent="-171450">
              <a:buFontTx/>
              <a:buChar char="-"/>
            </a:pPr>
            <a:r>
              <a:rPr lang="en-US" baseline="0" dirty="0" smtClean="0"/>
              <a:t>Raise flags on possible detector issues</a:t>
            </a:r>
          </a:p>
          <a:p>
            <a:pPr marL="171450" indent="-171450">
              <a:buFontTx/>
              <a:buChar char="-"/>
            </a:pPr>
            <a:r>
              <a:rPr lang="en-US" baseline="0" dirty="0" smtClean="0"/>
              <a:t>Future template for future exp. With this detector</a:t>
            </a:r>
          </a:p>
          <a:p>
            <a:pPr marL="171450" indent="-171450">
              <a:buFontTx/>
              <a:buChar char="-"/>
            </a:pPr>
            <a:endParaRPr lang="en-US" baseline="0" dirty="0" smtClean="0"/>
          </a:p>
          <a:p>
            <a:pPr marL="171450" indent="-171450">
              <a:buFontTx/>
              <a:buChar char="-"/>
            </a:pPr>
            <a:r>
              <a:rPr lang="en-US" sz="1200" b="0" i="0" kern="1200" dirty="0" smtClean="0">
                <a:solidFill>
                  <a:schemeClr val="tx1"/>
                </a:solidFill>
                <a:effectLst/>
                <a:latin typeface="+mn-lt"/>
                <a:ea typeface="+mn-ea"/>
                <a:cs typeface="+mn-cs"/>
              </a:rPr>
              <a:t>Detection and Measurement</a:t>
            </a:r>
            <a:r>
              <a:rPr lang="en-US" dirty="0" smtClean="0"/>
              <a:t/>
            </a:r>
            <a:br>
              <a:rPr lang="en-US" dirty="0" smtClean="0"/>
            </a:br>
            <a:r>
              <a:rPr lang="en-US" sz="1200" b="0" i="0" kern="1200" dirty="0" smtClean="0">
                <a:solidFill>
                  <a:schemeClr val="tx1"/>
                </a:solidFill>
                <a:effectLst/>
                <a:latin typeface="+mn-lt"/>
                <a:ea typeface="+mn-ea"/>
                <a:cs typeface="+mn-cs"/>
              </a:rPr>
              <a:t>Saturday, April 7, 8:00am - 9:20am</a:t>
            </a:r>
            <a:r>
              <a:rPr lang="en-US" dirty="0" smtClean="0"/>
              <a:t/>
            </a:r>
            <a:br>
              <a:rPr lang="en-US" dirty="0" smtClean="0"/>
            </a:br>
            <a:r>
              <a:rPr lang="en-US" sz="1200" b="0" i="0" kern="1200" dirty="0" smtClean="0">
                <a:solidFill>
                  <a:schemeClr val="tx1"/>
                </a:solidFill>
                <a:effectLst/>
                <a:latin typeface="+mn-lt"/>
                <a:ea typeface="+mn-ea"/>
                <a:cs typeface="+mn-cs"/>
              </a:rPr>
              <a:t>Room: Reitz Union Room 2330</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All presentations are taking place in the Reitz Union.   You will find the exact order you will be presenting within a session in the conference program.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Please arrive at least 15 minutes before the session starts.  For instance if the session goes from 10:00 AM - 11:20 AM please be in the session room at 9:45 AM.  Additionally, you are expected to stay in the session the entire time.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When you arrive in the room meet with the session chair and load your presentation onto the computer in the room.  It is highly recommended that you bring your presentation on a flash drive in a PDF format.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To reiterate, please export your PowerPoint into a PDF.  There are less compatibility issues this way. </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You will have 15 minutes to present with 5 minutes for a Q/A sessions.  </a:t>
            </a:r>
            <a:endParaRPr lang="en-US" baseline="0" dirty="0" smtClean="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10</a:t>
            </a:fld>
            <a:endParaRPr lang="en-US" dirty="0"/>
          </a:p>
        </p:txBody>
      </p:sp>
    </p:spTree>
    <p:extLst>
      <p:ext uri="{BB962C8B-B14F-4D97-AF65-F5344CB8AC3E}">
        <p14:creationId xmlns:p14="http://schemas.microsoft.com/office/powerpoint/2010/main" val="181827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11</a:t>
            </a:fld>
            <a:endParaRPr lang="en-US" dirty="0"/>
          </a:p>
        </p:txBody>
      </p:sp>
    </p:spTree>
    <p:extLst>
      <p:ext uri="{BB962C8B-B14F-4D97-AF65-F5344CB8AC3E}">
        <p14:creationId xmlns:p14="http://schemas.microsoft.com/office/powerpoint/2010/main" val="429307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12</a:t>
            </a:fld>
            <a:endParaRPr lang="en-US" dirty="0"/>
          </a:p>
        </p:txBody>
      </p:sp>
    </p:spTree>
    <p:extLst>
      <p:ext uri="{BB962C8B-B14F-4D97-AF65-F5344CB8AC3E}">
        <p14:creationId xmlns:p14="http://schemas.microsoft.com/office/powerpoint/2010/main" val="1679502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13</a:t>
            </a:fld>
            <a:endParaRPr lang="en-US" dirty="0"/>
          </a:p>
        </p:txBody>
      </p:sp>
    </p:spTree>
    <p:extLst>
      <p:ext uri="{BB962C8B-B14F-4D97-AF65-F5344CB8AC3E}">
        <p14:creationId xmlns:p14="http://schemas.microsoft.com/office/powerpoint/2010/main" val="45810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14</a:t>
            </a:fld>
            <a:endParaRPr lang="en-US" dirty="0"/>
          </a:p>
        </p:txBody>
      </p:sp>
    </p:spTree>
    <p:extLst>
      <p:ext uri="{BB962C8B-B14F-4D97-AF65-F5344CB8AC3E}">
        <p14:creationId xmlns:p14="http://schemas.microsoft.com/office/powerpoint/2010/main" val="332036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90</a:t>
            </a:r>
            <a:r>
              <a:rPr lang="en-US" dirty="0" smtClean="0"/>
              <a:t> </a:t>
            </a:r>
            <a:r>
              <a:rPr lang="en-US" sz="1200" b="0" i="0" u="none" strike="noStrike" kern="1200" dirty="0" smtClean="0">
                <a:solidFill>
                  <a:schemeClr val="tx1"/>
                </a:solidFill>
                <a:effectLst/>
                <a:latin typeface="+mn-lt"/>
                <a:ea typeface="+mn-ea"/>
                <a:cs typeface="+mn-cs"/>
              </a:rPr>
              <a:t>4684.615</a:t>
            </a:r>
            <a:r>
              <a:rPr lang="en-US" dirty="0" smtClean="0"/>
              <a:t> </a:t>
            </a:r>
            <a:r>
              <a:rPr lang="en-US" sz="1200" b="0" i="0" u="none" strike="noStrike" kern="1200" dirty="0" smtClean="0">
                <a:solidFill>
                  <a:schemeClr val="tx1"/>
                </a:solidFill>
                <a:effectLst/>
                <a:latin typeface="+mn-lt"/>
                <a:ea typeface="+mn-ea"/>
                <a:cs typeface="+mn-cs"/>
              </a:rPr>
              <a:t>76.92308</a:t>
            </a:r>
            <a:r>
              <a:rPr lang="en-US" dirty="0" smtClean="0"/>
              <a:t> </a:t>
            </a:r>
            <a:r>
              <a:rPr lang="en-US" sz="1200" b="0" i="0" u="none" strike="noStrike" kern="1200" dirty="0" smtClean="0">
                <a:solidFill>
                  <a:schemeClr val="tx1"/>
                </a:solidFill>
                <a:effectLst/>
                <a:latin typeface="+mn-lt"/>
                <a:ea typeface="+mn-ea"/>
                <a:cs typeface="+mn-cs"/>
              </a:rPr>
              <a:t>333.3333</a:t>
            </a:r>
            <a:r>
              <a:rPr lang="en-US" dirty="0" smtClean="0"/>
              <a:t> </a:t>
            </a:r>
            <a:r>
              <a:rPr lang="en-US" sz="1200" b="0" i="0" u="none" strike="noStrike" kern="1200" dirty="0" smtClean="0">
                <a:solidFill>
                  <a:schemeClr val="tx1"/>
                </a:solidFill>
                <a:effectLst/>
                <a:latin typeface="+mn-lt"/>
                <a:ea typeface="+mn-ea"/>
                <a:cs typeface="+mn-cs"/>
              </a:rPr>
              <a:t>10.21635</a:t>
            </a:r>
            <a:r>
              <a:rPr lang="en-US" dirty="0" smtClean="0"/>
              <a:t> </a:t>
            </a:r>
            <a:r>
              <a:rPr lang="en-US" sz="1200" b="0" i="0" u="none" strike="noStrike" kern="1200" dirty="0" smtClean="0">
                <a:solidFill>
                  <a:schemeClr val="tx1"/>
                </a:solidFill>
                <a:effectLst/>
                <a:latin typeface="+mn-lt"/>
                <a:ea typeface="+mn-ea"/>
                <a:cs typeface="+mn-cs"/>
              </a:rPr>
              <a:t>11.37885</a:t>
            </a:r>
            <a:r>
              <a:rPr lang="en-US" dirty="0" smtClean="0"/>
              <a:t> </a:t>
            </a:r>
            <a:r>
              <a:rPr lang="en-US" sz="1200" b="0" i="0" u="none" strike="noStrike" kern="1200" dirty="0" smtClean="0">
                <a:solidFill>
                  <a:schemeClr val="tx1"/>
                </a:solidFill>
                <a:effectLst/>
                <a:latin typeface="+mn-lt"/>
                <a:ea typeface="+mn-ea"/>
                <a:cs typeface="+mn-cs"/>
              </a:rPr>
              <a:t>50</a:t>
            </a:r>
            <a:r>
              <a:rPr lang="en-US" dirty="0" smtClean="0"/>
              <a:t> </a:t>
            </a:r>
            <a:r>
              <a:rPr lang="en-US" sz="1200" b="0" i="0" u="none" strike="noStrike" kern="1200" dirty="0" smtClean="0">
                <a:solidFill>
                  <a:schemeClr val="tx1"/>
                </a:solidFill>
                <a:effectLst/>
                <a:latin typeface="+mn-lt"/>
                <a:ea typeface="+mn-ea"/>
                <a:cs typeface="+mn-cs"/>
              </a:rPr>
              <a:t>2000</a:t>
            </a:r>
            <a:r>
              <a:rPr lang="en-US" dirty="0" smtClean="0"/>
              <a:t> </a:t>
            </a:r>
            <a:r>
              <a:rPr lang="en-US" sz="1200" b="0" i="0" u="none" strike="noStrike" kern="1200" dirty="0" smtClean="0">
                <a:solidFill>
                  <a:schemeClr val="tx1"/>
                </a:solidFill>
                <a:effectLst/>
                <a:latin typeface="+mn-lt"/>
                <a:ea typeface="+mn-ea"/>
                <a:cs typeface="+mn-cs"/>
              </a:rPr>
              <a:t>81</a:t>
            </a:r>
            <a:r>
              <a:rPr lang="en-US" dirty="0" smtClean="0"/>
              <a:t> </a:t>
            </a:r>
            <a:r>
              <a:rPr lang="en-US" sz="1200" b="0" i="0" u="none" strike="noStrike" kern="1200" dirty="0" smtClean="0">
                <a:solidFill>
                  <a:schemeClr val="tx1"/>
                </a:solidFill>
                <a:effectLst/>
                <a:latin typeface="+mn-lt"/>
                <a:ea typeface="+mn-ea"/>
                <a:cs typeface="+mn-cs"/>
              </a:rPr>
              <a:t>1754.386</a:t>
            </a:r>
            <a:r>
              <a:rPr lang="en-US" dirty="0" smtClean="0"/>
              <a:t> </a:t>
            </a:r>
            <a:r>
              <a:rPr lang="en-US" sz="1200" b="0" i="0" u="none" strike="noStrike" kern="1200" dirty="0" smtClean="0">
                <a:solidFill>
                  <a:schemeClr val="tx1"/>
                </a:solidFill>
                <a:effectLst/>
                <a:latin typeface="+mn-lt"/>
                <a:ea typeface="+mn-ea"/>
                <a:cs typeface="+mn-cs"/>
              </a:rPr>
              <a:t>66.66667</a:t>
            </a:r>
            <a:r>
              <a:rPr lang="en-US" dirty="0" smtClean="0"/>
              <a:t> </a:t>
            </a:r>
            <a:r>
              <a:rPr lang="en-US" sz="1200" b="0" i="0" u="none" strike="noStrike" kern="1200" dirty="0" smtClean="0">
                <a:solidFill>
                  <a:schemeClr val="tx1"/>
                </a:solidFill>
                <a:effectLst/>
                <a:latin typeface="+mn-lt"/>
                <a:ea typeface="+mn-ea"/>
                <a:cs typeface="+mn-cs"/>
              </a:rPr>
              <a:t>700</a:t>
            </a:r>
            <a:r>
              <a:rPr lang="en-US" dirty="0" smtClean="0"/>
              <a:t> </a:t>
            </a:r>
            <a:r>
              <a:rPr lang="en-US" sz="1200" b="0" i="0" u="none" strike="noStrike" kern="1200" dirty="0" smtClean="0">
                <a:solidFill>
                  <a:schemeClr val="tx1"/>
                </a:solidFill>
                <a:effectLst/>
                <a:latin typeface="+mn-lt"/>
                <a:ea typeface="+mn-ea"/>
                <a:cs typeface="+mn-cs"/>
              </a:rPr>
              <a:t>66.66667</a:t>
            </a:r>
            <a:r>
              <a:rPr lang="en-US" dirty="0" smtClean="0"/>
              <a:t> </a:t>
            </a:r>
            <a:r>
              <a:rPr lang="en-US" sz="1200" b="0" i="0" u="none" strike="noStrike" kern="1200" dirty="0" smtClean="0">
                <a:solidFill>
                  <a:schemeClr val="tx1"/>
                </a:solidFill>
                <a:effectLst/>
                <a:latin typeface="+mn-lt"/>
                <a:ea typeface="+mn-ea"/>
                <a:cs typeface="+mn-cs"/>
              </a:rPr>
              <a:t>200</a:t>
            </a:r>
            <a:r>
              <a:rPr lang="en-US" dirty="0" smtClean="0"/>
              <a:t> </a:t>
            </a:r>
            <a:r>
              <a:rPr lang="en-US" sz="1200" b="0" i="0" u="none" strike="noStrike" kern="1200" dirty="0" smtClean="0">
                <a:solidFill>
                  <a:schemeClr val="tx1"/>
                </a:solidFill>
                <a:effectLst/>
                <a:latin typeface="+mn-lt"/>
                <a:ea typeface="+mn-ea"/>
                <a:cs typeface="+mn-cs"/>
              </a:rPr>
              <a:t>66.66667</a:t>
            </a:r>
            <a:r>
              <a:rPr lang="en-US" dirty="0" smtClean="0"/>
              <a:t> </a:t>
            </a:r>
            <a:r>
              <a:rPr lang="en-US" sz="1200" b="0" i="0" u="none" strike="noStrike" kern="1200" dirty="0" smtClean="0">
                <a:solidFill>
                  <a:schemeClr val="tx1"/>
                </a:solidFill>
                <a:effectLst/>
                <a:latin typeface="+mn-lt"/>
                <a:ea typeface="+mn-ea"/>
                <a:cs typeface="+mn-cs"/>
              </a:rPr>
              <a:t>200</a:t>
            </a:r>
            <a:r>
              <a:rPr lang="en-US" dirty="0" smtClean="0"/>
              <a:t> </a:t>
            </a:r>
            <a:r>
              <a:rPr lang="en-US" sz="1200" b="0" i="0" u="none" strike="noStrike" kern="1200" dirty="0" smtClean="0">
                <a:solidFill>
                  <a:schemeClr val="tx1"/>
                </a:solidFill>
                <a:effectLst/>
                <a:latin typeface="+mn-lt"/>
                <a:ea typeface="+mn-ea"/>
                <a:cs typeface="+mn-cs"/>
              </a:rPr>
              <a:t>0.56391</a:t>
            </a:r>
            <a:r>
              <a:rPr lang="en-US" dirty="0" smtClean="0"/>
              <a:t> </a:t>
            </a:r>
            <a:r>
              <a:rPr lang="en-US" sz="1200" b="0" i="0" u="none" strike="noStrike" kern="1200" dirty="0" smtClean="0">
                <a:solidFill>
                  <a:schemeClr val="tx1"/>
                </a:solidFill>
                <a:effectLst/>
                <a:latin typeface="+mn-lt"/>
                <a:ea typeface="+mn-ea"/>
                <a:cs typeface="+mn-cs"/>
              </a:rPr>
              <a:t>0</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15</a:t>
            </a:fld>
            <a:endParaRPr lang="en-US" dirty="0"/>
          </a:p>
        </p:txBody>
      </p:sp>
    </p:spTree>
    <p:extLst>
      <p:ext uri="{BB962C8B-B14F-4D97-AF65-F5344CB8AC3E}">
        <p14:creationId xmlns:p14="http://schemas.microsoft.com/office/powerpoint/2010/main" val="1033113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16</a:t>
            </a:fld>
            <a:endParaRPr lang="en-US" dirty="0"/>
          </a:p>
        </p:txBody>
      </p:sp>
    </p:spTree>
    <p:extLst>
      <p:ext uri="{BB962C8B-B14F-4D97-AF65-F5344CB8AC3E}">
        <p14:creationId xmlns:p14="http://schemas.microsoft.com/office/powerpoint/2010/main" val="4044355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17</a:t>
            </a:fld>
            <a:endParaRPr lang="en-US" dirty="0"/>
          </a:p>
        </p:txBody>
      </p:sp>
    </p:spTree>
    <p:extLst>
      <p:ext uri="{BB962C8B-B14F-4D97-AF65-F5344CB8AC3E}">
        <p14:creationId xmlns:p14="http://schemas.microsoft.com/office/powerpoint/2010/main" val="3585701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18</a:t>
            </a:fld>
            <a:endParaRPr lang="en-US" dirty="0"/>
          </a:p>
        </p:txBody>
      </p:sp>
    </p:spTree>
    <p:extLst>
      <p:ext uri="{BB962C8B-B14F-4D97-AF65-F5344CB8AC3E}">
        <p14:creationId xmlns:p14="http://schemas.microsoft.com/office/powerpoint/2010/main" val="3306953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19</a:t>
            </a:fld>
            <a:endParaRPr lang="en-US" dirty="0"/>
          </a:p>
        </p:txBody>
      </p:sp>
    </p:spTree>
    <p:extLst>
      <p:ext uri="{BB962C8B-B14F-4D97-AF65-F5344CB8AC3E}">
        <p14:creationId xmlns:p14="http://schemas.microsoft.com/office/powerpoint/2010/main" val="414148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Goals,</a:t>
            </a:r>
            <a:r>
              <a:rPr lang="en-US" baseline="0" dirty="0" smtClean="0"/>
              <a:t> Lit, Exp, Model, optimize, results, conc.</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3861245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20</a:t>
            </a:fld>
            <a:endParaRPr lang="en-US" dirty="0"/>
          </a:p>
        </p:txBody>
      </p:sp>
    </p:spTree>
    <p:extLst>
      <p:ext uri="{BB962C8B-B14F-4D97-AF65-F5344CB8AC3E}">
        <p14:creationId xmlns:p14="http://schemas.microsoft.com/office/powerpoint/2010/main" val="2818223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21</a:t>
            </a:fld>
            <a:endParaRPr lang="en-US" dirty="0"/>
          </a:p>
        </p:txBody>
      </p:sp>
    </p:spTree>
    <p:extLst>
      <p:ext uri="{BB962C8B-B14F-4D97-AF65-F5344CB8AC3E}">
        <p14:creationId xmlns:p14="http://schemas.microsoft.com/office/powerpoint/2010/main" val="321018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22</a:t>
            </a:fld>
            <a:endParaRPr lang="en-US" dirty="0"/>
          </a:p>
        </p:txBody>
      </p:sp>
    </p:spTree>
    <p:extLst>
      <p:ext uri="{BB962C8B-B14F-4D97-AF65-F5344CB8AC3E}">
        <p14:creationId xmlns:p14="http://schemas.microsoft.com/office/powerpoint/2010/main" val="2539446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23</a:t>
            </a:fld>
            <a:endParaRPr lang="en-US" dirty="0"/>
          </a:p>
        </p:txBody>
      </p:sp>
    </p:spTree>
    <p:extLst>
      <p:ext uri="{BB962C8B-B14F-4D97-AF65-F5344CB8AC3E}">
        <p14:creationId xmlns:p14="http://schemas.microsoft.com/office/powerpoint/2010/main" val="1197035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24</a:t>
            </a:fld>
            <a:endParaRPr lang="en-US" dirty="0"/>
          </a:p>
        </p:txBody>
      </p:sp>
    </p:spTree>
    <p:extLst>
      <p:ext uri="{BB962C8B-B14F-4D97-AF65-F5344CB8AC3E}">
        <p14:creationId xmlns:p14="http://schemas.microsoft.com/office/powerpoint/2010/main" val="89171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25</a:t>
            </a:fld>
            <a:endParaRPr lang="en-US" dirty="0"/>
          </a:p>
        </p:txBody>
      </p:sp>
    </p:spTree>
    <p:extLst>
      <p:ext uri="{BB962C8B-B14F-4D97-AF65-F5344CB8AC3E}">
        <p14:creationId xmlns:p14="http://schemas.microsoft.com/office/powerpoint/2010/main" val="368483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Manufacturer</a:t>
            </a:r>
            <a:r>
              <a:rPr lang="en-US" baseline="0" dirty="0" smtClean="0"/>
              <a:t> issues</a:t>
            </a:r>
          </a:p>
          <a:p>
            <a:pPr marL="171450" indent="-171450">
              <a:buFontTx/>
              <a:buChar char="-"/>
            </a:pPr>
            <a:r>
              <a:rPr lang="en-US" baseline="0" dirty="0" smtClean="0"/>
              <a:t>10-0.2% range</a:t>
            </a:r>
          </a:p>
          <a:p>
            <a:pPr marL="171450" indent="-171450">
              <a:buFontTx/>
              <a:buChar char="-"/>
            </a:pPr>
            <a:r>
              <a:rPr lang="en-US" baseline="0" dirty="0" smtClean="0"/>
              <a:t>Deadlayer/Active Volume changes</a:t>
            </a:r>
            <a:endParaRPr lang="en-US" dirty="0" smtClean="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26</a:t>
            </a:fld>
            <a:endParaRPr lang="en-US" dirty="0"/>
          </a:p>
        </p:txBody>
      </p:sp>
    </p:spTree>
    <p:extLst>
      <p:ext uri="{BB962C8B-B14F-4D97-AF65-F5344CB8AC3E}">
        <p14:creationId xmlns:p14="http://schemas.microsoft.com/office/powerpoint/2010/main" val="2523708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 sheet: nominal</a:t>
            </a:r>
            <a:r>
              <a:rPr lang="en-US" baseline="0" dirty="0" smtClean="0"/>
              <a:t> values/polishing effects</a:t>
            </a:r>
          </a:p>
          <a:p>
            <a:endParaRPr lang="en-US" dirty="0" smtClean="0"/>
          </a:p>
          <a:p>
            <a:pPr marL="171450" indent="-171450">
              <a:buFontTx/>
              <a:buChar char="-"/>
            </a:pPr>
            <a:r>
              <a:rPr lang="en-US" dirty="0" smtClean="0"/>
              <a:t>Approximated</a:t>
            </a:r>
            <a:r>
              <a:rPr lang="en-US" baseline="0" dirty="0" smtClean="0"/>
              <a:t> clasp location/IR window layout</a:t>
            </a:r>
          </a:p>
          <a:p>
            <a:pPr marL="171450" indent="-171450">
              <a:buFontTx/>
              <a:buChar char="-"/>
            </a:pPr>
            <a:r>
              <a:rPr lang="en-US" baseline="0" dirty="0" smtClean="0"/>
              <a:t>Ignored: Pin, Teflon, Power cables, top endcap clasp, rounded edges?</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27</a:t>
            </a:fld>
            <a:endParaRPr lang="en-US" dirty="0"/>
          </a:p>
        </p:txBody>
      </p:sp>
    </p:spTree>
    <p:extLst>
      <p:ext uri="{BB962C8B-B14F-4D97-AF65-F5344CB8AC3E}">
        <p14:creationId xmlns:p14="http://schemas.microsoft.com/office/powerpoint/2010/main" val="540969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Outer electrode – Lithium(n+)</a:t>
            </a:r>
          </a:p>
          <a:p>
            <a:r>
              <a:rPr lang="en-US" dirty="0" smtClean="0"/>
              <a:t>Inner Electrode – Boron (p+)</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28</a:t>
            </a:fld>
            <a:endParaRPr lang="en-US" dirty="0"/>
          </a:p>
        </p:txBody>
      </p:sp>
    </p:spTree>
    <p:extLst>
      <p:ext uri="{BB962C8B-B14F-4D97-AF65-F5344CB8AC3E}">
        <p14:creationId xmlns:p14="http://schemas.microsoft.com/office/powerpoint/2010/main" val="2479527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29</a:t>
            </a:fld>
            <a:endParaRPr lang="en-US" dirty="0"/>
          </a:p>
        </p:txBody>
      </p:sp>
    </p:spTree>
    <p:extLst>
      <p:ext uri="{BB962C8B-B14F-4D97-AF65-F5344CB8AC3E}">
        <p14:creationId xmlns:p14="http://schemas.microsoft.com/office/powerpoint/2010/main" val="203304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Model</a:t>
            </a:r>
          </a:p>
          <a:p>
            <a:pPr marL="171450" indent="-171450">
              <a:buFontTx/>
              <a:buChar char="-"/>
            </a:pPr>
            <a:r>
              <a:rPr lang="en-US" dirty="0" smtClean="0"/>
              <a:t>Automated</a:t>
            </a:r>
            <a:r>
              <a:rPr lang="en-US" baseline="0" dirty="0" smtClean="0"/>
              <a:t> Optimization</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a:t>
            </a:fld>
            <a:endParaRPr lang="en-US" dirty="0"/>
          </a:p>
        </p:txBody>
      </p:sp>
    </p:spTree>
    <p:extLst>
      <p:ext uri="{BB962C8B-B14F-4D97-AF65-F5344CB8AC3E}">
        <p14:creationId xmlns:p14="http://schemas.microsoft.com/office/powerpoint/2010/main" val="2993540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30</a:t>
            </a:fld>
            <a:endParaRPr lang="en-US" dirty="0"/>
          </a:p>
        </p:txBody>
      </p:sp>
    </p:spTree>
    <p:extLst>
      <p:ext uri="{BB962C8B-B14F-4D97-AF65-F5344CB8AC3E}">
        <p14:creationId xmlns:p14="http://schemas.microsoft.com/office/powerpoint/2010/main" val="686225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Even</a:t>
            </a:r>
            <a:r>
              <a:rPr lang="en-US" baseline="0" dirty="0" smtClean="0"/>
              <a:t> if the user wants to simply duplicate running this file they will need to alter the runMCNP.bat with their datapath to their mcnp data and mcnp bin folders.</a:t>
            </a:r>
            <a:endParaRPr lang="en-US" dirty="0" smtClean="0"/>
          </a:p>
          <a:p>
            <a:pPr lvl="1"/>
            <a:endParaRPr lang="en-US" dirty="0" smtClean="0"/>
          </a:p>
          <a:p>
            <a:pPr lvl="1"/>
            <a:r>
              <a:rPr lang="en-US" dirty="0" smtClean="0"/>
              <a:t>First 100 lines of code involves</a:t>
            </a:r>
            <a:r>
              <a:rPr lang="en-US" baseline="0" dirty="0" smtClean="0"/>
              <a:t> heavy commentary and variables the user would have to alter.</a:t>
            </a:r>
          </a:p>
          <a:p>
            <a:pPr lvl="1"/>
            <a:r>
              <a:rPr lang="en-US" baseline="0" dirty="0" smtClean="0"/>
              <a:t>The user also has to edit the runMCNP.bat file if they change the name for the mcnpModel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32</a:t>
            </a:fld>
            <a:endParaRPr lang="en-US" dirty="0"/>
          </a:p>
        </p:txBody>
      </p:sp>
    </p:spTree>
    <p:extLst>
      <p:ext uri="{BB962C8B-B14F-4D97-AF65-F5344CB8AC3E}">
        <p14:creationId xmlns:p14="http://schemas.microsoft.com/office/powerpoint/2010/main" val="1130299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Manufacturer</a:t>
            </a:r>
            <a:r>
              <a:rPr lang="en-US" baseline="0" dirty="0" smtClean="0"/>
              <a:t> issues</a:t>
            </a:r>
          </a:p>
          <a:p>
            <a:pPr marL="171450" indent="-171450">
              <a:buFontTx/>
              <a:buChar char="-"/>
            </a:pPr>
            <a:r>
              <a:rPr lang="en-US" baseline="0" dirty="0" smtClean="0"/>
              <a:t>10-0.2% range</a:t>
            </a:r>
          </a:p>
          <a:p>
            <a:pPr marL="171450" indent="-171450">
              <a:buFontTx/>
              <a:buChar char="-"/>
            </a:pPr>
            <a:r>
              <a:rPr lang="en-US" baseline="0" dirty="0" smtClean="0"/>
              <a:t>Deadlayer/Active Volume changes</a:t>
            </a:r>
            <a:endParaRPr lang="en-US" dirty="0" smtClean="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33</a:t>
            </a:fld>
            <a:endParaRPr lang="en-US" dirty="0"/>
          </a:p>
        </p:txBody>
      </p:sp>
    </p:spTree>
    <p:extLst>
      <p:ext uri="{BB962C8B-B14F-4D97-AF65-F5344CB8AC3E}">
        <p14:creationId xmlns:p14="http://schemas.microsoft.com/office/powerpoint/2010/main" val="4149344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Lower energy</a:t>
            </a:r>
            <a:r>
              <a:rPr lang="en-US" baseline="0" dirty="0" smtClean="0"/>
              <a:t> photons are more sensitive to attenuation</a:t>
            </a:r>
          </a:p>
          <a:p>
            <a:pPr marL="171450" indent="-171450">
              <a:buFontTx/>
              <a:buChar char="-"/>
            </a:pPr>
            <a:r>
              <a:rPr lang="en-US" baseline="0" dirty="0" smtClean="0"/>
              <a:t>Between 200-500 keV includes both the: Backscatter and annihilation peak</a:t>
            </a:r>
          </a:p>
          <a:p>
            <a:pPr marL="171450" indent="-171450">
              <a:buFontTx/>
              <a:buChar char="-"/>
            </a:pPr>
            <a:r>
              <a:rPr lang="en-US" baseline="0" dirty="0" smtClean="0"/>
              <a:t>Backscatter – recoiled Compton scattered photon</a:t>
            </a:r>
          </a:p>
          <a:p>
            <a:pPr marL="171450" indent="-171450">
              <a:buFontTx/>
              <a:buChar char="-"/>
            </a:pPr>
            <a:r>
              <a:rPr lang="en-US" baseline="0" dirty="0" smtClean="0"/>
              <a:t>Annihilation – 0.511 MeV photon from pair production/positron annihilation</a:t>
            </a:r>
          </a:p>
          <a:p>
            <a:pPr marL="171450" indent="-171450">
              <a:buFontTx/>
              <a:buChar char="-"/>
            </a:pPr>
            <a:r>
              <a:rPr lang="en-US" baseline="0" dirty="0" smtClean="0"/>
              <a:t>Knolls: backscatter peak @ 184 keV for Cs-137, Compton Edge @ 662-184 = 477 keV</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34</a:t>
            </a:fld>
            <a:endParaRPr lang="en-US" dirty="0"/>
          </a:p>
        </p:txBody>
      </p:sp>
    </p:spTree>
    <p:extLst>
      <p:ext uri="{BB962C8B-B14F-4D97-AF65-F5344CB8AC3E}">
        <p14:creationId xmlns:p14="http://schemas.microsoft.com/office/powerpoint/2010/main" val="339610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set up</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4</a:t>
            </a:fld>
            <a:endParaRPr lang="en-US" dirty="0"/>
          </a:p>
        </p:txBody>
      </p:sp>
    </p:spTree>
    <p:extLst>
      <p:ext uri="{BB962C8B-B14F-4D97-AF65-F5344CB8AC3E}">
        <p14:creationId xmlns:p14="http://schemas.microsoft.com/office/powerpoint/2010/main" val="225498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Short Half-Lives:</a:t>
            </a:r>
          </a:p>
          <a:p>
            <a:r>
              <a:rPr lang="en-US" dirty="0" smtClean="0"/>
              <a:t>Te-123m(119days), Cr-51(28</a:t>
            </a:r>
            <a:r>
              <a:rPr lang="en-US" baseline="0" dirty="0" smtClean="0"/>
              <a:t> days), Sn-113(115 days), Sr-85(65 days), Y-88(106 days)</a:t>
            </a:r>
            <a:endParaRPr lang="en-US" dirty="0" smtClean="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Tree>
    <p:extLst>
      <p:ext uri="{BB962C8B-B14F-4D97-AF65-F5344CB8AC3E}">
        <p14:creationId xmlns:p14="http://schemas.microsoft.com/office/powerpoint/2010/main" val="366809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Found on</a:t>
            </a:r>
            <a:r>
              <a:rPr lang="en-US" baseline="0" dirty="0" smtClean="0"/>
              <a:t> Canberra’s website</a:t>
            </a:r>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6</a:t>
            </a:fld>
            <a:endParaRPr lang="en-US" dirty="0"/>
          </a:p>
        </p:txBody>
      </p:sp>
    </p:spTree>
    <p:extLst>
      <p:ext uri="{BB962C8B-B14F-4D97-AF65-F5344CB8AC3E}">
        <p14:creationId xmlns:p14="http://schemas.microsoft.com/office/powerpoint/2010/main" val="539655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Cylinders/Planes to simplify parameter/size adjustments</a:t>
            </a:r>
          </a:p>
          <a:p>
            <a:r>
              <a:rPr lang="en-US" dirty="0" smtClean="0"/>
              <a:t>Interchangeable for future</a:t>
            </a:r>
            <a:r>
              <a:rPr lang="en-US" baseline="0" dirty="0" smtClean="0"/>
              <a:t> models</a:t>
            </a:r>
          </a:p>
          <a:p>
            <a:endParaRPr lang="en-US" baseline="0" dirty="0" smtClean="0"/>
          </a:p>
          <a:p>
            <a:r>
              <a:rPr lang="en-US" baseline="0" dirty="0" smtClean="0"/>
              <a:t>Photon Transport:</a:t>
            </a:r>
          </a:p>
          <a:p>
            <a:r>
              <a:rPr lang="en-US" dirty="0" smtClean="0"/>
              <a:t>Only photons</a:t>
            </a:r>
          </a:p>
          <a:p>
            <a:r>
              <a:rPr lang="en-US" dirty="0" smtClean="0"/>
              <a:t>5 MeV upper limit</a:t>
            </a:r>
          </a:p>
          <a:p>
            <a:r>
              <a:rPr lang="en-US" dirty="0" smtClean="0"/>
              <a:t>No Bremsstrahlung</a:t>
            </a:r>
          </a:p>
          <a:p>
            <a:r>
              <a:rPr lang="en-US" dirty="0" smtClean="0"/>
              <a:t>No Coherent scattering</a:t>
            </a:r>
          </a:p>
          <a:p>
            <a:r>
              <a:rPr lang="en-US" dirty="0" smtClean="0"/>
              <a:t>No photo fission</a:t>
            </a:r>
          </a:p>
          <a:p>
            <a:r>
              <a:rPr lang="en-US" dirty="0" smtClean="0"/>
              <a:t>Doppler broadening</a:t>
            </a:r>
          </a:p>
          <a:p>
            <a:endParaRPr lang="en-US" dirty="0" smtClean="0"/>
          </a:p>
          <a:p>
            <a:r>
              <a:rPr lang="en-US" dirty="0" smtClean="0"/>
              <a:t>Source Definition:</a:t>
            </a:r>
          </a:p>
          <a:p>
            <a:r>
              <a:rPr lang="en-US" dirty="0" smtClean="0"/>
              <a:t>Isotropic point source</a:t>
            </a:r>
          </a:p>
          <a:p>
            <a:r>
              <a:rPr lang="en-US" dirty="0" smtClean="0"/>
              <a:t>12 discrete energies</a:t>
            </a:r>
          </a:p>
          <a:p>
            <a:r>
              <a:rPr lang="en-US" dirty="0" smtClean="0"/>
              <a:t>5*10</a:t>
            </a:r>
            <a:r>
              <a:rPr lang="en-US" baseline="30000" dirty="0" smtClean="0"/>
              <a:t>6</a:t>
            </a:r>
            <a:r>
              <a:rPr lang="en-US" dirty="0" smtClean="0"/>
              <a:t> source particles</a:t>
            </a:r>
          </a:p>
          <a:p>
            <a:r>
              <a:rPr lang="en-US" dirty="0" smtClean="0"/>
              <a:t>Gaussian broadening off</a:t>
            </a:r>
          </a:p>
          <a:p>
            <a:r>
              <a:rPr lang="en-US" dirty="0" smtClean="0"/>
              <a:t>Tally:</a:t>
            </a:r>
          </a:p>
          <a:p>
            <a:pPr lvl="1"/>
            <a:r>
              <a:rPr lang="en-US" dirty="0" smtClean="0"/>
              <a:t>F8 – Energy Deposition Tally</a:t>
            </a:r>
          </a:p>
          <a:p>
            <a:pPr lvl="2"/>
            <a:r>
              <a:rPr lang="en-US" dirty="0" smtClean="0"/>
              <a:t>Ge Crystal (Cell 3)</a:t>
            </a:r>
          </a:p>
          <a:p>
            <a:pPr lvl="2"/>
            <a:r>
              <a:rPr lang="en-US" dirty="0" smtClean="0"/>
              <a:t>8192 bins (10</a:t>
            </a:r>
            <a:r>
              <a:rPr lang="en-US" baseline="30000" dirty="0" smtClean="0"/>
              <a:t>-5</a:t>
            </a:r>
            <a:r>
              <a:rPr lang="en-US" dirty="0" smtClean="0"/>
              <a:t> - 3.14344 MeV)</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7</a:t>
            </a:fld>
            <a:endParaRPr lang="en-US" dirty="0"/>
          </a:p>
        </p:txBody>
      </p:sp>
    </p:spTree>
    <p:extLst>
      <p:ext uri="{BB962C8B-B14F-4D97-AF65-F5344CB8AC3E}">
        <p14:creationId xmlns:p14="http://schemas.microsoft.com/office/powerpoint/2010/main" val="70883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8</a:t>
            </a:fld>
            <a:endParaRPr lang="en-US" dirty="0"/>
          </a:p>
        </p:txBody>
      </p:sp>
    </p:spTree>
    <p:extLst>
      <p:ext uri="{BB962C8B-B14F-4D97-AF65-F5344CB8AC3E}">
        <p14:creationId xmlns:p14="http://schemas.microsoft.com/office/powerpoint/2010/main" val="207026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Schematic Overview</a:t>
            </a:r>
          </a:p>
          <a:p>
            <a:pPr lvl="1"/>
            <a:r>
              <a:rPr lang="en-US" dirty="0" smtClean="0"/>
              <a:t>InputDeck – Location of the created MCNP Decks</a:t>
            </a:r>
          </a:p>
          <a:p>
            <a:pPr lvl="1"/>
            <a:r>
              <a:rPr lang="en-US" dirty="0" smtClean="0"/>
              <a:t>MCNP_Ouput – Location of the created data</a:t>
            </a:r>
          </a:p>
          <a:p>
            <a:pPr lvl="1"/>
            <a:r>
              <a:rPr lang="en-US" dirty="0" smtClean="0"/>
              <a:t>Model – Location of the user created MCNP deck</a:t>
            </a:r>
          </a:p>
          <a:p>
            <a:pPr lvl="2"/>
            <a:r>
              <a:rPr lang="en-US" dirty="0" smtClean="0"/>
              <a:t>Experimental Data</a:t>
            </a:r>
          </a:p>
          <a:p>
            <a:pPr lvl="2"/>
            <a:r>
              <a:rPr lang="en-US" dirty="0" smtClean="0"/>
              <a:t>FilestoMerge</a:t>
            </a:r>
          </a:p>
          <a:p>
            <a:r>
              <a:rPr lang="en-US" dirty="0" smtClean="0"/>
              <a:t>Required Software:</a:t>
            </a:r>
          </a:p>
          <a:p>
            <a:pPr lvl="1"/>
            <a:r>
              <a:rPr lang="en-US" dirty="0" smtClean="0"/>
              <a:t>MCNP - 6</a:t>
            </a:r>
          </a:p>
          <a:p>
            <a:pPr lvl="1"/>
            <a:r>
              <a:rPr lang="en-US" dirty="0" smtClean="0"/>
              <a:t>Python – 3</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How-to run -  Known working</a:t>
            </a:r>
            <a:r>
              <a:rPr lang="en-US" baseline="0" dirty="0" smtClean="0"/>
              <a:t> with python installed on local C:  double click the StartAutomaton.bat</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Otherwise use favorite IDE and run the python script</a:t>
            </a:r>
          </a:p>
          <a:p>
            <a:pPr marL="457200" marR="0" lvl="1"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User Input:</a:t>
            </a:r>
          </a:p>
          <a:p>
            <a:r>
              <a:rPr lang="en-US" dirty="0" smtClean="0"/>
              <a:t>Base MCNP Model:</a:t>
            </a:r>
          </a:p>
          <a:p>
            <a:pPr lvl="1"/>
            <a:r>
              <a:rPr lang="en-US" dirty="0" smtClean="0"/>
              <a:t>Generic Section</a:t>
            </a:r>
          </a:p>
          <a:p>
            <a:pPr lvl="1"/>
            <a:r>
              <a:rPr lang="en-US" dirty="0" smtClean="0"/>
              <a:t>Source Geometry Section</a:t>
            </a:r>
          </a:p>
          <a:p>
            <a:r>
              <a:rPr lang="en-US" dirty="0" smtClean="0"/>
              <a:t>Variable Input/Parameters</a:t>
            </a:r>
          </a:p>
          <a:p>
            <a:pPr lvl="1"/>
            <a:r>
              <a:rPr lang="en-US" dirty="0" smtClean="0"/>
              <a:t>Initial Parameter</a:t>
            </a:r>
          </a:p>
          <a:p>
            <a:pPr lvl="1"/>
            <a:r>
              <a:rPr lang="en-US" dirty="0" smtClean="0"/>
              <a:t>Parameter Bounds</a:t>
            </a:r>
          </a:p>
          <a:p>
            <a:r>
              <a:rPr lang="en-US" dirty="0" smtClean="0"/>
              <a:t>Experimental Absolute Efficiencies with Uncertainties</a:t>
            </a:r>
          </a:p>
          <a:p>
            <a:endParaRPr lang="en-US" dirty="0" smtClean="0"/>
          </a:p>
          <a:p>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Tree>
    <p:extLst>
      <p:ext uri="{BB962C8B-B14F-4D97-AF65-F5344CB8AC3E}">
        <p14:creationId xmlns:p14="http://schemas.microsoft.com/office/powerpoint/2010/main" val="1412383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a:t>Click to edit Master title style</a:t>
            </a:r>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extLst>
      <p:ext uri="{BB962C8B-B14F-4D97-AF65-F5344CB8AC3E}">
        <p14:creationId xmlns:p14="http://schemas.microsoft.com/office/powerpoint/2010/main" val="144554914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6"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7"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8"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 id="2147483709" r:id="rId4"/>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429000" y="1905000"/>
            <a:ext cx="5715000" cy="1371600"/>
          </a:xfrm>
          <a:prstGeom prst="rect">
            <a:avLst/>
          </a:prstGeom>
          <a:noFill/>
          <a:ln w="9525">
            <a:noFill/>
            <a:miter lim="800000"/>
            <a:headEnd/>
            <a:tailEnd/>
          </a:ln>
        </p:spPr>
        <p:txBody>
          <a:bodyPr lIns="91271" tIns="45636" rIns="91271" bIns="45636" anchor="ctr"/>
          <a:lstStyle/>
          <a:p>
            <a:pPr algn="ctr"/>
            <a:r>
              <a:rPr lang="en-US" sz="3600" b="1" dirty="0">
                <a:solidFill>
                  <a:srgbClr val="000066"/>
                </a:solidFill>
              </a:rPr>
              <a:t>Automated Parametric Optimization </a:t>
            </a:r>
            <a:r>
              <a:rPr lang="en-US" sz="3600" b="1" dirty="0" smtClean="0">
                <a:solidFill>
                  <a:srgbClr val="000066"/>
                </a:solidFill>
              </a:rPr>
              <a:t>of an HPGe MCNP Model</a:t>
            </a:r>
            <a:endParaRPr lang="en-US" sz="3600" b="1" dirty="0">
              <a:solidFill>
                <a:srgbClr val="000066"/>
              </a:solidFill>
            </a:endParaRPr>
          </a:p>
        </p:txBody>
      </p:sp>
      <p:sp>
        <p:nvSpPr>
          <p:cNvPr id="7170" name="Text Box 9"/>
          <p:cNvSpPr txBox="1">
            <a:spLocks noChangeArrowheads="1"/>
          </p:cNvSpPr>
          <p:nvPr/>
        </p:nvSpPr>
        <p:spPr bwMode="auto">
          <a:xfrm>
            <a:off x="4378325" y="3886200"/>
            <a:ext cx="4613275" cy="2133600"/>
          </a:xfrm>
          <a:prstGeom prst="rect">
            <a:avLst/>
          </a:prstGeom>
          <a:noFill/>
          <a:ln w="12700">
            <a:noFill/>
            <a:miter lim="800000"/>
            <a:headEnd/>
            <a:tailEnd/>
          </a:ln>
        </p:spPr>
        <p:txBody>
          <a:bodyPr lIns="91271" tIns="45636" rIns="91271" bIns="45636" anchor="ctr"/>
          <a:lstStyle/>
          <a:p>
            <a:pPr eaLnBrk="0" hangingPunct="0">
              <a:spcBef>
                <a:spcPct val="20000"/>
              </a:spcBef>
            </a:pPr>
            <a:r>
              <a:rPr lang="en-US" dirty="0" smtClean="0">
                <a:solidFill>
                  <a:srgbClr val="000066"/>
                </a:solidFill>
                <a:latin typeface="Times New Roman" pitchFamily="18" charset="0"/>
                <a:cs typeface="Times New Roman" pitchFamily="18" charset="0"/>
              </a:rPr>
              <a:t>Bryan V. </a:t>
            </a:r>
            <a:r>
              <a:rPr lang="en-US" dirty="0" smtClean="0">
                <a:solidFill>
                  <a:srgbClr val="000066"/>
                </a:solidFill>
                <a:latin typeface="Times New Roman" pitchFamily="18" charset="0"/>
                <a:cs typeface="Times New Roman" pitchFamily="18" charset="0"/>
              </a:rPr>
              <a:t>Egner</a:t>
            </a:r>
            <a:endParaRPr lang="en-US" dirty="0" smtClean="0">
              <a:solidFill>
                <a:srgbClr val="000066"/>
              </a:solidFill>
              <a:latin typeface="Times New Roman" pitchFamily="18" charset="0"/>
              <a:cs typeface="Times New Roman" pitchFamily="18" charset="0"/>
            </a:endParaRPr>
          </a:p>
          <a:p>
            <a:pPr eaLnBrk="0" hangingPunct="0">
              <a:spcBef>
                <a:spcPct val="20000"/>
              </a:spcBef>
            </a:pPr>
            <a:r>
              <a:rPr lang="en-US" dirty="0" smtClean="0">
                <a:solidFill>
                  <a:srgbClr val="000066"/>
                </a:solidFill>
                <a:latin typeface="Times New Roman" pitchFamily="18" charset="0"/>
                <a:cs typeface="Times New Roman" pitchFamily="18" charset="0"/>
              </a:rPr>
              <a:t>Graduate </a:t>
            </a:r>
            <a:r>
              <a:rPr lang="en-US" dirty="0" smtClean="0">
                <a:solidFill>
                  <a:srgbClr val="000066"/>
                </a:solidFill>
                <a:latin typeface="Times New Roman" pitchFamily="18" charset="0"/>
                <a:cs typeface="Times New Roman" pitchFamily="18" charset="0"/>
              </a:rPr>
              <a:t>Student</a:t>
            </a:r>
            <a:endParaRPr lang="en-US" dirty="0" smtClean="0">
              <a:solidFill>
                <a:srgbClr val="000066"/>
              </a:solidFill>
              <a:latin typeface="Times New Roman" pitchFamily="18" charset="0"/>
              <a:cs typeface="Times New Roman" pitchFamily="18" charset="0"/>
            </a:endParaRPr>
          </a:p>
          <a:p>
            <a:pPr eaLnBrk="0" hangingPunct="0">
              <a:spcBef>
                <a:spcPct val="20000"/>
              </a:spcBef>
            </a:pPr>
            <a:r>
              <a:rPr lang="en-US" dirty="0">
                <a:solidFill>
                  <a:srgbClr val="000066"/>
                </a:solidFill>
                <a:latin typeface="Times New Roman" pitchFamily="18" charset="0"/>
                <a:cs typeface="Times New Roman" pitchFamily="18" charset="0"/>
              </a:rPr>
              <a:t>Department of Engineering Physics, AFIT</a:t>
            </a:r>
            <a:endParaRPr lang="en-US" dirty="0" smtClean="0">
              <a:solidFill>
                <a:srgbClr val="000066"/>
              </a:solidFill>
              <a:latin typeface="Times New Roman" pitchFamily="18" charset="0"/>
              <a:cs typeface="Times New Roman" pitchFamily="18" charset="0"/>
            </a:endParaRPr>
          </a:p>
          <a:p>
            <a:pPr eaLnBrk="0" hangingPunct="0">
              <a:spcBef>
                <a:spcPct val="20000"/>
              </a:spcBef>
            </a:pPr>
            <a:r>
              <a:rPr lang="en-US" dirty="0" smtClean="0">
                <a:solidFill>
                  <a:srgbClr val="000066"/>
                </a:solidFill>
                <a:latin typeface="Times New Roman" pitchFamily="18" charset="0"/>
                <a:cs typeface="Times New Roman" pitchFamily="18" charset="0"/>
              </a:rPr>
              <a:t>Bryan.Egner@afit.edu</a:t>
            </a:r>
          </a:p>
        </p:txBody>
      </p:sp>
      <p:sp>
        <p:nvSpPr>
          <p:cNvPr id="4" name="Rectangle 8"/>
          <p:cNvSpPr>
            <a:spLocks noChangeArrowheads="1"/>
          </p:cNvSpPr>
          <p:nvPr/>
        </p:nvSpPr>
        <p:spPr bwMode="auto">
          <a:xfrm>
            <a:off x="3899904" y="3200400"/>
            <a:ext cx="4800600" cy="1371600"/>
          </a:xfrm>
          <a:prstGeom prst="rect">
            <a:avLst/>
          </a:prstGeom>
          <a:noFill/>
          <a:ln w="9525">
            <a:noFill/>
            <a:miter lim="800000"/>
            <a:headEnd/>
            <a:tailEnd/>
          </a:ln>
        </p:spPr>
        <p:txBody>
          <a:bodyPr lIns="91271" tIns="45636" rIns="91271" bIns="45636" anchor="ctr"/>
          <a:lstStyle/>
          <a:p>
            <a:pPr algn="ctr"/>
            <a:endParaRPr lang="en-US" sz="2400" dirty="0">
              <a:solidFill>
                <a:srgbClr val="000066"/>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Position 1</a:t>
            </a:r>
            <a:endParaRPr lang="en-US" dirty="0">
              <a:solidFill>
                <a:srgbClr val="000066"/>
              </a:solidFill>
            </a:endParaRP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10</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219200"/>
            <a:ext cx="6358029" cy="5029200"/>
          </a:xfrm>
          <a:prstGeom prst="rect">
            <a:avLst/>
          </a:prstGeom>
          <a:ln>
            <a:solidFill>
              <a:schemeClr val="tx1"/>
            </a:solidFill>
          </a:ln>
        </p:spPr>
      </p:pic>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52.1%</a:t>
            </a:r>
          </a:p>
          <a:p>
            <a:r>
              <a:rPr lang="en-US" sz="1600" b="1" dirty="0" smtClean="0"/>
              <a:t>Max Rel Error: 451%</a:t>
            </a:r>
          </a:p>
          <a:p>
            <a:r>
              <a:rPr lang="en-US" sz="1600" b="1" dirty="0" smtClean="0"/>
              <a:t>Min  Rel Error: 0.06%</a:t>
            </a:r>
          </a:p>
        </p:txBody>
      </p:sp>
      <p:pic>
        <p:nvPicPr>
          <p:cNvPr id="6" name="Picture 5"/>
          <p:cNvPicPr>
            <a:picLocks noChangeAspect="1"/>
          </p:cNvPicPr>
          <p:nvPr/>
        </p:nvPicPr>
        <p:blipFill>
          <a:blip r:embed="rId4"/>
          <a:stretch>
            <a:fillRect/>
          </a:stretch>
        </p:blipFill>
        <p:spPr>
          <a:xfrm>
            <a:off x="7010400" y="4017972"/>
            <a:ext cx="1946880" cy="2230428"/>
          </a:xfrm>
          <a:prstGeom prst="rect">
            <a:avLst/>
          </a:prstGeom>
        </p:spPr>
      </p:pic>
      <p:sp>
        <p:nvSpPr>
          <p:cNvPr id="7" name="Explosion 1 6"/>
          <p:cNvSpPr/>
          <p:nvPr/>
        </p:nvSpPr>
        <p:spPr bwMode="auto">
          <a:xfrm>
            <a:off x="7882128" y="5264044"/>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4845718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Position 2</a:t>
            </a:r>
            <a:endParaRPr lang="en-US" dirty="0">
              <a:solidFill>
                <a:srgbClr val="000066"/>
              </a:solidFill>
            </a:endParaRP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11</a:t>
            </a:fld>
            <a:endParaRPr lang="en-US" dirty="0"/>
          </a:p>
        </p:txBody>
      </p:sp>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47.8%</a:t>
            </a:r>
          </a:p>
          <a:p>
            <a:r>
              <a:rPr lang="en-US" sz="1600" b="1" dirty="0" smtClean="0"/>
              <a:t>Max Rel Error: 423%</a:t>
            </a:r>
          </a:p>
          <a:p>
            <a:r>
              <a:rPr lang="en-US" sz="1600" b="1" dirty="0" smtClean="0"/>
              <a:t>Min  Rel Error: 0.58%</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14" y="1219200"/>
            <a:ext cx="6358028" cy="50292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7010400" y="4022795"/>
            <a:ext cx="1946880" cy="2230428"/>
          </a:xfrm>
          <a:prstGeom prst="rect">
            <a:avLst/>
          </a:prstGeom>
        </p:spPr>
      </p:pic>
      <p:sp>
        <p:nvSpPr>
          <p:cNvPr id="7" name="Explosion 1 6"/>
          <p:cNvSpPr/>
          <p:nvPr/>
        </p:nvSpPr>
        <p:spPr bwMode="auto">
          <a:xfrm>
            <a:off x="8026922" y="5248611"/>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8763244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Position </a:t>
            </a:r>
            <a:r>
              <a:rPr lang="en-US" dirty="0">
                <a:solidFill>
                  <a:srgbClr val="000066"/>
                </a:solidFill>
              </a:rPr>
              <a:t>3</a:t>
            </a: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12</a:t>
            </a:fld>
            <a:endParaRPr lang="en-US" dirty="0"/>
          </a:p>
        </p:txBody>
      </p:sp>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32.9%</a:t>
            </a:r>
          </a:p>
          <a:p>
            <a:r>
              <a:rPr lang="en-US" sz="1600" b="1" dirty="0" smtClean="0"/>
              <a:t>Max Rel Error: 259%</a:t>
            </a:r>
          </a:p>
          <a:p>
            <a:r>
              <a:rPr lang="en-US" sz="1600" b="1" dirty="0" smtClean="0"/>
              <a:t>Min  Rel Error: 4.16%</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1219200"/>
            <a:ext cx="6358028" cy="5029200"/>
          </a:xfrm>
          <a:prstGeom prst="rect">
            <a:avLst/>
          </a:prstGeom>
          <a:solidFill>
            <a:schemeClr val="bg1"/>
          </a:solidFill>
          <a:ln>
            <a:solidFill>
              <a:schemeClr val="tx1"/>
            </a:solidFill>
          </a:ln>
        </p:spPr>
      </p:pic>
      <p:pic>
        <p:nvPicPr>
          <p:cNvPr id="6" name="Picture 5"/>
          <p:cNvPicPr>
            <a:picLocks noChangeAspect="1"/>
          </p:cNvPicPr>
          <p:nvPr/>
        </p:nvPicPr>
        <p:blipFill>
          <a:blip r:embed="rId4"/>
          <a:stretch>
            <a:fillRect/>
          </a:stretch>
        </p:blipFill>
        <p:spPr>
          <a:xfrm>
            <a:off x="7010400" y="4017972"/>
            <a:ext cx="1946880" cy="2230428"/>
          </a:xfrm>
          <a:prstGeom prst="rect">
            <a:avLst/>
          </a:prstGeom>
        </p:spPr>
      </p:pic>
      <p:sp>
        <p:nvSpPr>
          <p:cNvPr id="7" name="Explosion 1 6"/>
          <p:cNvSpPr/>
          <p:nvPr/>
        </p:nvSpPr>
        <p:spPr bwMode="auto">
          <a:xfrm>
            <a:off x="7882128" y="4857972"/>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1063082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Position 4</a:t>
            </a:r>
            <a:endParaRPr lang="en-US" dirty="0">
              <a:solidFill>
                <a:srgbClr val="000066"/>
              </a:solidFill>
            </a:endParaRP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13</a:t>
            </a:fld>
            <a:endParaRPr lang="en-US" dirty="0"/>
          </a:p>
        </p:txBody>
      </p:sp>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910%</a:t>
            </a:r>
          </a:p>
          <a:p>
            <a:r>
              <a:rPr lang="en-US" sz="1600" b="1" dirty="0" smtClean="0"/>
              <a:t>Max Rel Error: 3834%</a:t>
            </a:r>
          </a:p>
          <a:p>
            <a:r>
              <a:rPr lang="en-US" sz="1600" b="1" dirty="0" smtClean="0"/>
              <a:t>Min  Rel Error: 459%</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1219863"/>
            <a:ext cx="6358028" cy="50292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7010400" y="4018635"/>
            <a:ext cx="1946880" cy="2230428"/>
          </a:xfrm>
          <a:prstGeom prst="rect">
            <a:avLst/>
          </a:prstGeom>
        </p:spPr>
      </p:pic>
      <p:sp>
        <p:nvSpPr>
          <p:cNvPr id="7" name="Explosion 1 6"/>
          <p:cNvSpPr/>
          <p:nvPr/>
        </p:nvSpPr>
        <p:spPr bwMode="auto">
          <a:xfrm>
            <a:off x="8072529" y="544068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4548357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Position </a:t>
            </a:r>
            <a:r>
              <a:rPr lang="en-US" dirty="0">
                <a:solidFill>
                  <a:srgbClr val="000066"/>
                </a:solidFill>
              </a:rPr>
              <a:t>5</a:t>
            </a: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14</a:t>
            </a:fld>
            <a:endParaRPr lang="en-US" dirty="0"/>
          </a:p>
        </p:txBody>
      </p:sp>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49.7%</a:t>
            </a:r>
          </a:p>
          <a:p>
            <a:r>
              <a:rPr lang="en-US" sz="1600" b="1" dirty="0" smtClean="0"/>
              <a:t>Max Rel Error: 380%</a:t>
            </a:r>
          </a:p>
          <a:p>
            <a:r>
              <a:rPr lang="en-US" sz="1600" b="1" dirty="0" smtClean="0"/>
              <a:t>Min  Rel Error: 6.69%</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1219200"/>
            <a:ext cx="6358028" cy="5029200"/>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7010400" y="4017972"/>
            <a:ext cx="1946880" cy="2230428"/>
          </a:xfrm>
          <a:prstGeom prst="rect">
            <a:avLst/>
          </a:prstGeom>
        </p:spPr>
      </p:pic>
      <p:sp>
        <p:nvSpPr>
          <p:cNvPr id="7" name="Explosion 1 6"/>
          <p:cNvSpPr/>
          <p:nvPr/>
        </p:nvSpPr>
        <p:spPr bwMode="auto">
          <a:xfrm>
            <a:off x="8153400" y="4857972"/>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19019120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Optimized Positions</a:t>
            </a:r>
            <a:endParaRPr lang="en-US" dirty="0">
              <a:solidFill>
                <a:srgbClr val="000066"/>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5281307"/>
              </p:ext>
            </p:extLst>
          </p:nvPr>
        </p:nvGraphicFramePr>
        <p:xfrm>
          <a:off x="76200" y="1295400"/>
          <a:ext cx="8991598" cy="4419602"/>
        </p:xfrm>
        <a:graphic>
          <a:graphicData uri="http://schemas.openxmlformats.org/drawingml/2006/table">
            <a:tbl>
              <a:tblPr firstRow="1" firstCol="1" bandRow="1"/>
              <a:tblGrid>
                <a:gridCol w="3399428"/>
                <a:gridCol w="1197680"/>
                <a:gridCol w="878898"/>
                <a:gridCol w="878898"/>
                <a:gridCol w="878898"/>
                <a:gridCol w="878898"/>
                <a:gridCol w="878898"/>
              </a:tblGrid>
              <a:tr h="401782">
                <a:tc rowSpan="2">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Parameter</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rowSpan="2">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Initial Value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5">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Position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1782">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1</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3</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mn-lt"/>
                          <a:ea typeface="Calibri" panose="020F0502020204030204" pitchFamily="34" charset="0"/>
                          <a:cs typeface="Times New Roman" panose="02020603050405020304" pitchFamily="18" charset="0"/>
                        </a:rPr>
                        <a:t>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Outer Top Deadlayer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0.13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0.738</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0.739</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0.739</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0.739</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0.739</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Outer Sides Deadlayer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0.13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0.23</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Ge Crystal Length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8.32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C00000"/>
                          </a:solidFill>
                          <a:effectLst/>
                          <a:latin typeface="+mn-lt"/>
                          <a:ea typeface="Calibri" panose="020F0502020204030204" pitchFamily="34" charset="0"/>
                          <a:cs typeface="Times New Roman" panose="02020603050405020304" pitchFamily="18" charset="0"/>
                        </a:rPr>
                        <a:t>7.66</a:t>
                      </a:r>
                      <a:endParaRPr lang="en-US" sz="1600" dirty="0">
                        <a:solidFill>
                          <a:srgbClr val="C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C00000"/>
                          </a:solidFill>
                          <a:effectLst/>
                          <a:latin typeface="+mn-lt"/>
                          <a:ea typeface="Calibri" panose="020F0502020204030204" pitchFamily="34" charset="0"/>
                          <a:cs typeface="Times New Roman" panose="02020603050405020304" pitchFamily="18" charset="0"/>
                        </a:rPr>
                        <a:t>7.48</a:t>
                      </a:r>
                      <a:endParaRPr lang="en-US" sz="1600" dirty="0">
                        <a:solidFill>
                          <a:srgbClr val="C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C00000"/>
                          </a:solidFill>
                          <a:effectLst/>
                          <a:latin typeface="+mn-lt"/>
                          <a:ea typeface="Calibri" panose="020F0502020204030204" pitchFamily="34" charset="0"/>
                          <a:cs typeface="Times New Roman" panose="02020603050405020304" pitchFamily="18" charset="0"/>
                        </a:rPr>
                        <a:t>7.48</a:t>
                      </a:r>
                      <a:endParaRPr lang="en-US" sz="1600" dirty="0">
                        <a:solidFill>
                          <a:srgbClr val="C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C00000"/>
                          </a:solidFill>
                          <a:effectLst/>
                          <a:latin typeface="+mn-lt"/>
                          <a:ea typeface="Calibri" panose="020F0502020204030204" pitchFamily="34" charset="0"/>
                          <a:cs typeface="Times New Roman" panose="02020603050405020304" pitchFamily="18" charset="0"/>
                        </a:rPr>
                        <a:t>7.48</a:t>
                      </a:r>
                      <a:endParaRPr lang="en-US" sz="1600" dirty="0">
                        <a:solidFill>
                          <a:srgbClr val="C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C00000"/>
                          </a:solidFill>
                          <a:effectLst/>
                          <a:latin typeface="+mn-lt"/>
                          <a:ea typeface="Calibri" panose="020F0502020204030204" pitchFamily="34" charset="0"/>
                          <a:cs typeface="Times New Roman" panose="02020603050405020304" pitchFamily="18" charset="0"/>
                        </a:rPr>
                        <a:t>7.48</a:t>
                      </a:r>
                      <a:endParaRPr lang="en-US" sz="1600" dirty="0">
                        <a:solidFill>
                          <a:srgbClr val="C00000"/>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Kapton Window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0.010</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0.110</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0.110</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0.110</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0.058</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0.110</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Inner Top Coaxial Deadlayer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3E-05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1E-04</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6E-05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6E-05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1E-04</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6E-05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Inner Sides Coaxial Deadlayer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3E-05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C00000"/>
                          </a:solidFill>
                          <a:effectLst/>
                          <a:latin typeface="+mn-lt"/>
                          <a:ea typeface="Calibri" panose="020F0502020204030204" pitchFamily="34" charset="0"/>
                          <a:cs typeface="Times New Roman" panose="02020603050405020304" pitchFamily="18" charset="0"/>
                        </a:rPr>
                        <a:t>2E-05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6E-05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7E-05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1E-04</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7E-05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Top Al Casing Thickness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0.15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C00000"/>
                          </a:solidFill>
                          <a:effectLst/>
                          <a:latin typeface="+mn-lt"/>
                          <a:ea typeface="Calibri" panose="020F0502020204030204" pitchFamily="34" charset="0"/>
                          <a:cs typeface="Times New Roman" panose="02020603050405020304" pitchFamily="18" charset="0"/>
                        </a:rPr>
                        <a:t>0.05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Sides Al Casing Thickness [cm]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0.15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C00000"/>
                          </a:solidFill>
                          <a:effectLst/>
                          <a:latin typeface="+mn-lt"/>
                          <a:ea typeface="Calibri" panose="020F0502020204030204" pitchFamily="34" charset="0"/>
                          <a:cs typeface="Times New Roman" panose="02020603050405020304" pitchFamily="18" charset="0"/>
                        </a:rPr>
                        <a:t>0.05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C00000"/>
                          </a:solidFill>
                          <a:effectLst/>
                          <a:latin typeface="+mn-lt"/>
                          <a:ea typeface="Calibri" panose="020F0502020204030204" pitchFamily="34" charset="0"/>
                          <a:cs typeface="Times New Roman" panose="02020603050405020304" pitchFamily="18" charset="0"/>
                        </a:rPr>
                        <a:t>0.05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C00000"/>
                          </a:solidFill>
                          <a:effectLst/>
                          <a:latin typeface="+mn-lt"/>
                          <a:ea typeface="Calibri" panose="020F0502020204030204" pitchFamily="34" charset="0"/>
                          <a:cs typeface="Times New Roman" panose="02020603050405020304" pitchFamily="18" charset="0"/>
                        </a:rPr>
                        <a:t>0.05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solidFill>
                            <a:srgbClr val="339933"/>
                          </a:solidFill>
                          <a:effectLst/>
                          <a:latin typeface="+mn-lt"/>
                          <a:ea typeface="Calibri" panose="020F0502020204030204" pitchFamily="34" charset="0"/>
                          <a:cs typeface="Times New Roman" panose="02020603050405020304" pitchFamily="18" charset="0"/>
                        </a:rPr>
                        <a:t>0.25</a:t>
                      </a:r>
                      <a:endParaRPr lang="en-US" sz="1600" dirty="0">
                        <a:solidFill>
                          <a:srgbClr val="339933"/>
                        </a:solidFill>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solidFill>
                            <a:srgbClr val="339933"/>
                          </a:solidFill>
                          <a:effectLst/>
                          <a:latin typeface="+mn-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01782">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Ge Crystal Density [g/cm</a:t>
                      </a:r>
                      <a:r>
                        <a:rPr lang="en-US" sz="1600" baseline="30000" dirty="0">
                          <a:effectLst/>
                          <a:latin typeface="+mn-lt"/>
                          <a:ea typeface="Calibri" panose="020F0502020204030204" pitchFamily="34" charset="0"/>
                          <a:cs typeface="Times New Roman" panose="02020603050405020304" pitchFamily="18" charset="0"/>
                        </a:rPr>
                        <a:t>3</a:t>
                      </a:r>
                      <a:r>
                        <a:rPr lang="en-US" sz="1600" dirty="0">
                          <a:effectLst/>
                          <a:latin typeface="+mn-lt"/>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5.32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5.32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5.32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5.32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5.32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n-lt"/>
                          <a:ea typeface="Calibri" panose="020F0502020204030204" pitchFamily="34" charset="0"/>
                          <a:cs typeface="Times New Roman" panose="02020603050405020304" pitchFamily="18" charset="0"/>
                        </a:rPr>
                        <a:t>5.32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15</a:t>
            </a:fld>
            <a:endParaRPr lang="en-US" dirty="0"/>
          </a:p>
        </p:txBody>
      </p:sp>
      <p:sp>
        <p:nvSpPr>
          <p:cNvPr id="7" name="TextBox 6"/>
          <p:cNvSpPr txBox="1"/>
          <p:nvPr/>
        </p:nvSpPr>
        <p:spPr>
          <a:xfrm>
            <a:off x="5334000" y="5867400"/>
            <a:ext cx="3200400" cy="369332"/>
          </a:xfrm>
          <a:prstGeom prst="rect">
            <a:avLst/>
          </a:prstGeom>
          <a:noFill/>
        </p:spPr>
        <p:txBody>
          <a:bodyPr wrap="square" rtlCol="0">
            <a:spAutoFit/>
          </a:bodyPr>
          <a:lstStyle/>
          <a:p>
            <a:r>
              <a:rPr lang="en-US" dirty="0" smtClean="0">
                <a:solidFill>
                  <a:srgbClr val="00B050"/>
                </a:solidFill>
              </a:rPr>
              <a:t>- Larger	</a:t>
            </a:r>
            <a:r>
              <a:rPr lang="en-US" dirty="0" smtClean="0"/>
              <a:t>	</a:t>
            </a:r>
            <a:r>
              <a:rPr lang="en-US" dirty="0" smtClean="0">
                <a:solidFill>
                  <a:srgbClr val="C00000"/>
                </a:solidFill>
              </a:rPr>
              <a:t>- Smaller</a:t>
            </a:r>
            <a:endParaRPr lang="en-US" dirty="0">
              <a:solidFill>
                <a:srgbClr val="C00000"/>
              </a:solidFill>
            </a:endParaRPr>
          </a:p>
        </p:txBody>
      </p:sp>
    </p:spTree>
    <p:extLst>
      <p:ext uri="{BB962C8B-B14F-4D97-AF65-F5344CB8AC3E}">
        <p14:creationId xmlns:p14="http://schemas.microsoft.com/office/powerpoint/2010/main" val="16082291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rgbClr val="000066"/>
                </a:solidFill>
              </a:rPr>
              <a:t>Gamma-Ray Energies above 0.159 MeV</a:t>
            </a:r>
            <a:endParaRPr lang="en-US" dirty="0">
              <a:solidFill>
                <a:srgbClr val="000066"/>
              </a:solidFill>
            </a:endParaRP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16</a:t>
            </a:fld>
            <a:endParaRPr lang="en-US" dirty="0"/>
          </a:p>
        </p:txBody>
      </p:sp>
      <p:sp>
        <p:nvSpPr>
          <p:cNvPr id="9" name="TextBox 8"/>
          <p:cNvSpPr txBox="1"/>
          <p:nvPr/>
        </p:nvSpPr>
        <p:spPr>
          <a:xfrm>
            <a:off x="6739029" y="2818407"/>
            <a:ext cx="2667000" cy="830997"/>
          </a:xfrm>
          <a:prstGeom prst="rect">
            <a:avLst/>
          </a:prstGeom>
          <a:noFill/>
          <a:ln>
            <a:noFill/>
          </a:ln>
        </p:spPr>
        <p:txBody>
          <a:bodyPr wrap="square" rtlCol="0">
            <a:spAutoFit/>
          </a:bodyPr>
          <a:lstStyle/>
          <a:p>
            <a:r>
              <a:rPr lang="en-US" sz="1600" b="1" dirty="0" smtClean="0"/>
              <a:t>Avg Rel Error: 6.33%</a:t>
            </a:r>
          </a:p>
          <a:p>
            <a:r>
              <a:rPr lang="en-US" sz="1600" b="1" dirty="0" smtClean="0"/>
              <a:t>Max Rel Error: 15.8%</a:t>
            </a:r>
          </a:p>
          <a:p>
            <a:r>
              <a:rPr lang="en-US" sz="1600" b="1" dirty="0" smtClean="0"/>
              <a:t>Min  Rel Error: 0.37%</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1" y="1219200"/>
            <a:ext cx="6358028" cy="5029200"/>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7010400" y="4017972"/>
            <a:ext cx="1946880" cy="2230428"/>
          </a:xfrm>
          <a:prstGeom prst="rect">
            <a:avLst/>
          </a:prstGeom>
        </p:spPr>
      </p:pic>
      <p:sp>
        <p:nvSpPr>
          <p:cNvPr id="8" name="Explosion 1 7"/>
          <p:cNvSpPr/>
          <p:nvPr/>
        </p:nvSpPr>
        <p:spPr bwMode="auto">
          <a:xfrm>
            <a:off x="8153400" y="4857972"/>
            <a:ext cx="152400" cy="152400"/>
          </a:xfrm>
          <a:prstGeom prst="irregularSeal1">
            <a:avLst/>
          </a:prstGeom>
          <a:solidFill>
            <a:srgbClr val="A02091"/>
          </a:solidFill>
          <a:ln w="9525" cap="flat" cmpd="sng" algn="ctr">
            <a:solidFill>
              <a:srgbClr val="A0209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Explosion 1 10"/>
          <p:cNvSpPr/>
          <p:nvPr/>
        </p:nvSpPr>
        <p:spPr bwMode="auto">
          <a:xfrm>
            <a:off x="7882128" y="4857972"/>
            <a:ext cx="152400" cy="152400"/>
          </a:xfrm>
          <a:prstGeom prst="irregularSeal1">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Explosion 1 11"/>
          <p:cNvSpPr/>
          <p:nvPr/>
        </p:nvSpPr>
        <p:spPr bwMode="auto">
          <a:xfrm>
            <a:off x="8026922" y="5248611"/>
            <a:ext cx="152400" cy="152400"/>
          </a:xfrm>
          <a:prstGeom prst="irregularSeal1">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Explosion 1 12"/>
          <p:cNvSpPr/>
          <p:nvPr/>
        </p:nvSpPr>
        <p:spPr bwMode="auto">
          <a:xfrm>
            <a:off x="7882128" y="5264044"/>
            <a:ext cx="152400" cy="152400"/>
          </a:xfrm>
          <a:prstGeom prst="irregularSeal1">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67428463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rgbClr val="000066"/>
                </a:solidFill>
              </a:rPr>
              <a:t>Gamma-Ray Energies above 0.159 MeV</a:t>
            </a:r>
            <a:endParaRPr lang="en-US" dirty="0">
              <a:solidFill>
                <a:srgbClr val="000066"/>
              </a:solidFill>
            </a:endParaRPr>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04916875"/>
              </p:ext>
            </p:extLst>
          </p:nvPr>
        </p:nvGraphicFramePr>
        <p:xfrm>
          <a:off x="1219200" y="1981200"/>
          <a:ext cx="6858000" cy="2367170"/>
        </p:xfrm>
        <a:graphic>
          <a:graphicData uri="http://schemas.openxmlformats.org/drawingml/2006/table">
            <a:tbl>
              <a:tblPr firstRow="1" firstCol="1" bandRow="1"/>
              <a:tblGrid>
                <a:gridCol w="2286000"/>
                <a:gridCol w="2286000"/>
                <a:gridCol w="2286000"/>
              </a:tblGrid>
              <a:tr h="428525">
                <a:tc>
                  <a:txBody>
                    <a:bodyPr/>
                    <a:lstStyle/>
                    <a:p>
                      <a:pPr marL="0" marR="0" algn="ctr">
                        <a:lnSpc>
                          <a:spcPct val="107000"/>
                        </a:lnSpc>
                        <a:spcBef>
                          <a:spcPts val="0"/>
                        </a:spcBef>
                        <a:spcAft>
                          <a:spcPts val="0"/>
                        </a:spcAft>
                      </a:pPr>
                      <a:r>
                        <a:rPr lang="en-US" sz="1800" b="1" dirty="0" smtClean="0">
                          <a:effectLst/>
                          <a:latin typeface="+mj-lt"/>
                          <a:ea typeface="Calibri" panose="020F0502020204030204" pitchFamily="34" charset="0"/>
                          <a:cs typeface="Times New Roman" panose="02020603050405020304" pitchFamily="18" charset="0"/>
                        </a:rPr>
                        <a:t>Position</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800" b="1" dirty="0" smtClean="0">
                          <a:effectLst/>
                          <a:latin typeface="+mj-lt"/>
                          <a:ea typeface="Calibri" panose="020F0502020204030204" pitchFamily="34" charset="0"/>
                          <a:cs typeface="Times New Roman" panose="02020603050405020304" pitchFamily="18" charset="0"/>
                        </a:rPr>
                        <a:t>Average</a:t>
                      </a:r>
                      <a:r>
                        <a:rPr lang="en-US" sz="1800" b="1" baseline="0" dirty="0" smtClean="0">
                          <a:effectLst/>
                          <a:latin typeface="+mj-lt"/>
                          <a:ea typeface="Calibri" panose="020F0502020204030204" pitchFamily="34" charset="0"/>
                          <a:cs typeface="Times New Roman" panose="02020603050405020304" pitchFamily="18" charset="0"/>
                        </a:rPr>
                        <a:t> Relative Difference [%]</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l-GR" sz="1800" b="1" dirty="0" smtClean="0">
                          <a:effectLst/>
                          <a:latin typeface="+mj-lt"/>
                          <a:ea typeface="Calibri" panose="020F0502020204030204" pitchFamily="34" charset="0"/>
                          <a:cs typeface="Arial" panose="020B0604020202020204" pitchFamily="34" charset="0"/>
                        </a:rPr>
                        <a:t>χ</a:t>
                      </a:r>
                      <a:r>
                        <a:rPr lang="en-US" sz="1800" b="1" baseline="30000" dirty="0" smtClean="0">
                          <a:effectLst/>
                          <a:latin typeface="+mj-lt"/>
                          <a:ea typeface="Calibri" panose="020F0502020204030204" pitchFamily="34" charset="0"/>
                          <a:cs typeface="Arial" panose="020B0604020202020204" pitchFamily="34" charset="0"/>
                        </a:rPr>
                        <a:t>2</a:t>
                      </a:r>
                      <a:r>
                        <a:rPr lang="en-US" sz="1800" b="1" dirty="0" smtClean="0">
                          <a:effectLst/>
                          <a:latin typeface="+mj-lt"/>
                          <a:ea typeface="Calibri" panose="020F0502020204030204" pitchFamily="34" charset="0"/>
                          <a:cs typeface="Arial" panose="020B0604020202020204" pitchFamily="34" charset="0"/>
                        </a:rPr>
                        <a:t>/</a:t>
                      </a:r>
                      <a:r>
                        <a:rPr lang="el-GR" sz="1800" b="1" dirty="0" smtClean="0">
                          <a:effectLst/>
                          <a:latin typeface="+mj-lt"/>
                          <a:ea typeface="Calibri" panose="020F0502020204030204" pitchFamily="34" charset="0"/>
                          <a:cs typeface="Arial" panose="020B0604020202020204" pitchFamily="34" charset="0"/>
                        </a:rPr>
                        <a:t>ν</a:t>
                      </a:r>
                      <a:endParaRPr lang="en-US" sz="1800" b="1"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94601">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9.44</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8.67</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525">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2</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800" dirty="0" smtClean="0">
                          <a:latin typeface="+mj-lt"/>
                        </a:rPr>
                        <a:t>5.51</a:t>
                      </a:r>
                      <a:endParaRPr lang="en-US" sz="1800" dirty="0">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3.83</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525">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3</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800" dirty="0" smtClean="0">
                          <a:latin typeface="+mj-lt"/>
                        </a:rPr>
                        <a:t>4.66</a:t>
                      </a:r>
                      <a:endParaRPr lang="en-US" sz="1800" dirty="0">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2.36</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525">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5</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800" dirty="0" smtClean="0">
                          <a:latin typeface="+mj-lt"/>
                        </a:rPr>
                        <a:t>5.73</a:t>
                      </a:r>
                      <a:endParaRPr lang="en-US" sz="1800" dirty="0">
                        <a:latin typeface="+mj-l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smtClean="0">
                          <a:effectLst/>
                          <a:latin typeface="+mj-lt"/>
                          <a:ea typeface="Calibri" panose="020F0502020204030204" pitchFamily="34" charset="0"/>
                          <a:cs typeface="Times New Roman" panose="02020603050405020304" pitchFamily="18" charset="0"/>
                        </a:rPr>
                        <a:t>2.91</a:t>
                      </a:r>
                      <a:endParaRPr lang="en-US" sz="18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6348553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66"/>
                </a:solidFill>
              </a:rPr>
              <a:t>Conclusion</a:t>
            </a:r>
            <a:endParaRPr lang="en-US" dirty="0">
              <a:solidFill>
                <a:srgbClr val="000066"/>
              </a:solidFill>
            </a:endParaRPr>
          </a:p>
        </p:txBody>
      </p:sp>
      <p:sp>
        <p:nvSpPr>
          <p:cNvPr id="3" name="Content Placeholder 2"/>
          <p:cNvSpPr>
            <a:spLocks noGrp="1"/>
          </p:cNvSpPr>
          <p:nvPr>
            <p:ph idx="1"/>
          </p:nvPr>
        </p:nvSpPr>
        <p:spPr/>
        <p:txBody>
          <a:bodyPr/>
          <a:lstStyle/>
          <a:p>
            <a:r>
              <a:rPr lang="en-US" dirty="0" smtClean="0"/>
              <a:t>The brute-force optimization method can represent the efficiency between energies of 0.159-1.836 MeV with a relative difference less than 10%</a:t>
            </a:r>
          </a:p>
          <a:p>
            <a:r>
              <a:rPr lang="en-US" dirty="0" smtClean="0"/>
              <a:t>Best results for </a:t>
            </a:r>
            <a:r>
              <a:rPr lang="en-US" smtClean="0"/>
              <a:t>sources centered and </a:t>
            </a:r>
            <a:r>
              <a:rPr lang="en-US" dirty="0" smtClean="0"/>
              <a:t>above the detector</a:t>
            </a:r>
          </a:p>
          <a:p>
            <a:r>
              <a:rPr lang="en-US" dirty="0" smtClean="0"/>
              <a:t>Poor results for energies below 159 MeV</a:t>
            </a:r>
            <a:endParaRPr lang="en-US" dirty="0" smtClean="0">
              <a:solidFill>
                <a:srgbClr val="FF0000"/>
              </a:solidFill>
            </a:endParaRPr>
          </a:p>
          <a:p>
            <a:r>
              <a:rPr lang="en-US" dirty="0" smtClean="0"/>
              <a:t>Further evaluation of internal components is required</a:t>
            </a:r>
            <a:endParaRPr lang="en-US" dirty="0"/>
          </a:p>
        </p:txBody>
      </p:sp>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18</a:t>
            </a:fld>
            <a:endParaRPr lang="en-US" dirty="0"/>
          </a:p>
        </p:txBody>
      </p:sp>
    </p:spTree>
    <p:extLst>
      <p:ext uri="{BB962C8B-B14F-4D97-AF65-F5344CB8AC3E}">
        <p14:creationId xmlns:p14="http://schemas.microsoft.com/office/powerpoint/2010/main" val="311557971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solidFill>
                  <a:srgbClr val="000066"/>
                </a:solidFill>
              </a:rPr>
              <a:t>Future Work</a:t>
            </a:r>
            <a:endParaRPr lang="en-US" dirty="0">
              <a:solidFill>
                <a:srgbClr val="000066"/>
              </a:solidFill>
            </a:endParaRPr>
          </a:p>
        </p:txBody>
      </p:sp>
      <p:sp>
        <p:nvSpPr>
          <p:cNvPr id="2" name="Content Placeholder 1"/>
          <p:cNvSpPr>
            <a:spLocks noGrp="1"/>
          </p:cNvSpPr>
          <p:nvPr>
            <p:ph idx="1"/>
          </p:nvPr>
        </p:nvSpPr>
        <p:spPr/>
        <p:txBody>
          <a:bodyPr/>
          <a:lstStyle/>
          <a:p>
            <a:r>
              <a:rPr lang="en-US" dirty="0" smtClean="0"/>
              <a:t>Reach a relative percent difference of less than 1%</a:t>
            </a:r>
          </a:p>
          <a:p>
            <a:pPr lvl="1"/>
            <a:r>
              <a:rPr lang="en-US" dirty="0" smtClean="0"/>
              <a:t>Increase adjustable parameters/more realistic</a:t>
            </a:r>
          </a:p>
          <a:p>
            <a:pPr lvl="1"/>
            <a:r>
              <a:rPr lang="en-US" dirty="0" smtClean="0"/>
              <a:t>Obtain more information about internal components of the HPGe</a:t>
            </a:r>
          </a:p>
          <a:p>
            <a:pPr lvl="1"/>
            <a:r>
              <a:rPr lang="en-US" dirty="0" smtClean="0"/>
              <a:t>Gather more experimental data for comparison</a:t>
            </a:r>
          </a:p>
          <a:p>
            <a:r>
              <a:rPr lang="en-US" dirty="0" smtClean="0"/>
              <a:t>Include more realistic radiation transport physics to reproduce experimental spectra</a:t>
            </a:r>
          </a:p>
          <a:p>
            <a:r>
              <a:rPr lang="en-US" dirty="0" smtClean="0"/>
              <a:t>Apply automated optimization code to other detectors.</a:t>
            </a:r>
          </a:p>
          <a:p>
            <a:r>
              <a:rPr lang="en-US" dirty="0" smtClean="0"/>
              <a:t>Explore other means for optimization</a:t>
            </a:r>
          </a:p>
          <a:p>
            <a:pPr lvl="1"/>
            <a:r>
              <a:rPr lang="en-US" dirty="0" smtClean="0"/>
              <a:t>Stochastic optimization</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19</a:t>
            </a:fld>
            <a:endParaRPr lang="en-US" dirty="0"/>
          </a:p>
        </p:txBody>
      </p:sp>
    </p:spTree>
    <p:extLst>
      <p:ext uri="{BB962C8B-B14F-4D97-AF65-F5344CB8AC3E}">
        <p14:creationId xmlns:p14="http://schemas.microsoft.com/office/powerpoint/2010/main" val="821086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Overview</a:t>
            </a:r>
            <a:endParaRPr lang="en-US" dirty="0"/>
          </a:p>
        </p:txBody>
      </p:sp>
      <p:sp>
        <p:nvSpPr>
          <p:cNvPr id="2" name="Content Placeholder 1"/>
          <p:cNvSpPr>
            <a:spLocks noGrp="1"/>
          </p:cNvSpPr>
          <p:nvPr>
            <p:ph idx="1"/>
          </p:nvPr>
        </p:nvSpPr>
        <p:spPr/>
        <p:txBody>
          <a:bodyPr/>
          <a:lstStyle/>
          <a:p>
            <a:r>
              <a:rPr lang="en-US" dirty="0" smtClean="0"/>
              <a:t>Project Goals</a:t>
            </a:r>
          </a:p>
          <a:p>
            <a:r>
              <a:rPr lang="en-US" dirty="0" smtClean="0"/>
              <a:t>Experimental Setup</a:t>
            </a:r>
          </a:p>
          <a:p>
            <a:r>
              <a:rPr lang="en-US" dirty="0" smtClean="0"/>
              <a:t>MCNP Model</a:t>
            </a:r>
          </a:p>
          <a:p>
            <a:r>
              <a:rPr lang="en-US" dirty="0" smtClean="0"/>
              <a:t>Automated Parametric Optimization</a:t>
            </a:r>
          </a:p>
          <a:p>
            <a:r>
              <a:rPr lang="en-US" dirty="0" smtClean="0"/>
              <a:t>Results</a:t>
            </a:r>
          </a:p>
          <a:p>
            <a:r>
              <a:rPr lang="en-US" dirty="0" smtClean="0"/>
              <a:t>Conclusions</a:t>
            </a:r>
          </a:p>
          <a:p>
            <a:r>
              <a:rPr lang="en-US" dirty="0" smtClean="0"/>
              <a:t>Future Work</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959" y="2362200"/>
            <a:ext cx="4028641" cy="3676135"/>
          </a:xfrm>
          <a:prstGeom prst="rect">
            <a:avLst/>
          </a:prstGeom>
        </p:spPr>
      </p:pic>
    </p:spTree>
    <p:extLst>
      <p:ext uri="{BB962C8B-B14F-4D97-AF65-F5344CB8AC3E}">
        <p14:creationId xmlns:p14="http://schemas.microsoft.com/office/powerpoint/2010/main" val="1179473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Summary</a:t>
            </a:r>
            <a:endParaRPr lang="en-US" dirty="0"/>
          </a:p>
        </p:txBody>
      </p:sp>
      <p:sp>
        <p:nvSpPr>
          <p:cNvPr id="2" name="Content Placeholder 1"/>
          <p:cNvSpPr>
            <a:spLocks noGrp="1"/>
          </p:cNvSpPr>
          <p:nvPr>
            <p:ph idx="1"/>
          </p:nvPr>
        </p:nvSpPr>
        <p:spPr/>
        <p:txBody>
          <a:bodyPr/>
          <a:lstStyle/>
          <a:p>
            <a:r>
              <a:rPr lang="en-US" dirty="0" smtClean="0"/>
              <a:t>Project Goals</a:t>
            </a:r>
          </a:p>
          <a:p>
            <a:r>
              <a:rPr lang="en-US" dirty="0" smtClean="0"/>
              <a:t>Experimental Setup</a:t>
            </a:r>
          </a:p>
          <a:p>
            <a:r>
              <a:rPr lang="en-US" dirty="0" smtClean="0"/>
              <a:t>MCNP Model</a:t>
            </a:r>
          </a:p>
          <a:p>
            <a:r>
              <a:rPr lang="en-US" dirty="0" smtClean="0"/>
              <a:t>Automated Parametric Optimization</a:t>
            </a:r>
            <a:endParaRPr lang="en-US" dirty="0"/>
          </a:p>
          <a:p>
            <a:r>
              <a:rPr lang="en-US" dirty="0" smtClean="0"/>
              <a:t>Results</a:t>
            </a:r>
          </a:p>
          <a:p>
            <a:r>
              <a:rPr lang="en-US" dirty="0" smtClean="0"/>
              <a:t>Conclusions</a:t>
            </a:r>
          </a:p>
          <a:p>
            <a:r>
              <a:rPr lang="en-US" dirty="0" smtClean="0"/>
              <a:t>Future Work</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959" y="2362200"/>
            <a:ext cx="4028641" cy="3676135"/>
          </a:xfrm>
          <a:prstGeom prst="rect">
            <a:avLst/>
          </a:prstGeom>
        </p:spPr>
      </p:pic>
    </p:spTree>
    <p:extLst>
      <p:ext uri="{BB962C8B-B14F-4D97-AF65-F5344CB8AC3E}">
        <p14:creationId xmlns:p14="http://schemas.microsoft.com/office/powerpoint/2010/main" val="3564061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solidFill>
                  <a:srgbClr val="000066"/>
                </a:solidFill>
              </a:rPr>
              <a:t>Acknowledgements</a:t>
            </a:r>
            <a:endParaRPr lang="en-US" dirty="0">
              <a:solidFill>
                <a:srgbClr val="000066"/>
              </a:solidFill>
            </a:endParaRPr>
          </a:p>
        </p:txBody>
      </p:sp>
      <p:sp>
        <p:nvSpPr>
          <p:cNvPr id="2" name="Content Placeholder 1"/>
          <p:cNvSpPr>
            <a:spLocks noGrp="1"/>
          </p:cNvSpPr>
          <p:nvPr>
            <p:ph idx="1"/>
          </p:nvPr>
        </p:nvSpPr>
        <p:spPr/>
        <p:txBody>
          <a:bodyPr/>
          <a:lstStyle/>
          <a:p>
            <a:r>
              <a:rPr lang="en-US" dirty="0" smtClean="0"/>
              <a:t>Automated optimization code, Mr. Robert Torzilli, AFIT</a:t>
            </a:r>
          </a:p>
          <a:p>
            <a:r>
              <a:rPr lang="en-US" dirty="0" smtClean="0"/>
              <a:t>Provided project assistance, Captain James Bevins, AFIT</a:t>
            </a:r>
            <a:endParaRPr lang="en-US" dirty="0"/>
          </a:p>
          <a:p>
            <a:r>
              <a:rPr lang="en-US" dirty="0" smtClean="0"/>
              <a:t>Provided experimental data, Lt Colonel Buck O’Day, AFIT</a:t>
            </a:r>
          </a:p>
          <a:p>
            <a:r>
              <a:rPr lang="en-US" dirty="0" smtClean="0"/>
              <a:t>HPGe template provided by, Captain </a:t>
            </a:r>
            <a:r>
              <a:rPr lang="en-US" dirty="0"/>
              <a:t>James Bevins, </a:t>
            </a:r>
            <a:r>
              <a:rPr lang="en-US" dirty="0" smtClean="0"/>
              <a:t>AFIT; Mr. Will Kable, LBL</a:t>
            </a:r>
          </a:p>
          <a:p>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21</a:t>
            </a:fld>
            <a:endParaRPr lang="en-US" dirty="0"/>
          </a:p>
        </p:txBody>
      </p:sp>
    </p:spTree>
    <p:extLst>
      <p:ext uri="{BB962C8B-B14F-4D97-AF65-F5344CB8AC3E}">
        <p14:creationId xmlns:p14="http://schemas.microsoft.com/office/powerpoint/2010/main" val="2167024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solidFill>
                  <a:srgbClr val="000066"/>
                </a:solidFill>
              </a:rPr>
              <a:t>Disclaimer</a:t>
            </a:r>
            <a:endParaRPr lang="en-US" dirty="0">
              <a:solidFill>
                <a:srgbClr val="000066"/>
              </a:solidFill>
            </a:endParaRPr>
          </a:p>
        </p:txBody>
      </p:sp>
      <p:sp>
        <p:nvSpPr>
          <p:cNvPr id="2" name="Content Placeholder 1"/>
          <p:cNvSpPr>
            <a:spLocks noGrp="1"/>
          </p:cNvSpPr>
          <p:nvPr>
            <p:ph idx="1"/>
          </p:nvPr>
        </p:nvSpPr>
        <p:spPr>
          <a:xfrm>
            <a:off x="304800" y="2667000"/>
            <a:ext cx="8534400" cy="1828800"/>
          </a:xfrm>
        </p:spPr>
        <p:txBody>
          <a:bodyPr/>
          <a:lstStyle/>
          <a:p>
            <a:pPr marL="0" indent="0" algn="ctr">
              <a:buNone/>
            </a:pPr>
            <a:r>
              <a:rPr lang="en-US" dirty="0"/>
              <a:t>The views expressed in this article are those of </a:t>
            </a:r>
            <a:r>
              <a:rPr lang="en-US" dirty="0" smtClean="0"/>
              <a:t>the authors </a:t>
            </a:r>
            <a:r>
              <a:rPr lang="en-US" dirty="0"/>
              <a:t>and do not reflect the official policy or position </a:t>
            </a:r>
            <a:r>
              <a:rPr lang="en-US" dirty="0" smtClean="0"/>
              <a:t>of the </a:t>
            </a:r>
            <a:r>
              <a:rPr lang="en-US" dirty="0"/>
              <a:t>United States Air Force, Department of Defense, or </a:t>
            </a:r>
            <a:r>
              <a:rPr lang="en-US" dirty="0" smtClean="0"/>
              <a:t>the U.S</a:t>
            </a:r>
            <a:r>
              <a:rPr lang="en-US" dirty="0"/>
              <a:t>. Government.</a:t>
            </a:r>
            <a:endParaRPr lang="en-US" dirty="0" smtClean="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22</a:t>
            </a:fld>
            <a:endParaRPr lang="en-US" dirty="0"/>
          </a:p>
        </p:txBody>
      </p:sp>
    </p:spTree>
    <p:extLst>
      <p:ext uri="{BB962C8B-B14F-4D97-AF65-F5344CB8AC3E}">
        <p14:creationId xmlns:p14="http://schemas.microsoft.com/office/powerpoint/2010/main" val="2616295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References</a:t>
            </a:r>
            <a:endParaRPr lang="en-US" dirty="0"/>
          </a:p>
        </p:txBody>
      </p:sp>
      <p:sp>
        <p:nvSpPr>
          <p:cNvPr id="9" name="Content Placeholder 8"/>
          <p:cNvSpPr>
            <a:spLocks noGrp="1"/>
          </p:cNvSpPr>
          <p:nvPr>
            <p:ph idx="1"/>
          </p:nvPr>
        </p:nvSpPr>
        <p:spPr/>
        <p:txBody>
          <a:bodyPr>
            <a:normAutofit/>
          </a:bodyPr>
          <a:lstStyle/>
          <a:p>
            <a:pPr marL="914400" indent="-914400">
              <a:buNone/>
            </a:pPr>
            <a:r>
              <a:rPr lang="en-US" sz="1400" dirty="0"/>
              <a:t>[1] 	R. M. Keyser, "Resolution and Sensitivity as a Function of Energy and incident Geometry for Germanium Detectors," Nuclear Instruments and Methods in Physics Research Section B: Beam Interactions with Materials and Atoms, vol. 213, pp. 236-240, 2004. </a:t>
            </a:r>
          </a:p>
          <a:p>
            <a:pPr marL="914400" indent="-914400">
              <a:buNone/>
            </a:pPr>
            <a:r>
              <a:rPr lang="en-US" sz="1400" dirty="0"/>
              <a:t>[2] 	R. G. Helmer, R. G. Hardy, V. E. Iacob, M. Sanchez-Vega, R. G. Neilson and J. Nelson, "The use of Monte Carlo Calculations in the Determination of a Ge Detector Efficiency Curve," Nuclear Instruments and Methods in Physics Research A, vol. 511, pp. 360-381, 2002. </a:t>
            </a:r>
          </a:p>
          <a:p>
            <a:pPr marL="914400" indent="-914400">
              <a:buNone/>
            </a:pPr>
            <a:r>
              <a:rPr lang="en-US" sz="1400" dirty="0"/>
              <a:t>[3] 	W. F. R. R. K. M. D. O. S. C. A. C. A. X. d. S. Guilherme J. de S. Corrêa, "COMPUTATIONAL MODELING OF A HIGH PURITY GERMANIUM," in International Nuclear Atlantic Conference, Belo Horizonte,MG, Brazil, 2011. </a:t>
            </a:r>
          </a:p>
          <a:p>
            <a:pPr marL="914400" indent="-914400">
              <a:buNone/>
            </a:pPr>
            <a:r>
              <a:rPr lang="en-US" sz="1400" dirty="0"/>
              <a:t>[4] 	G. F. Knoll, Radiation Detection and Measurement, Hoboken, NJ: John Wiley &amp; Sons, Inc., 2010. </a:t>
            </a:r>
          </a:p>
          <a:p>
            <a:pPr marL="914400" indent="-914400">
              <a:buNone/>
            </a:pPr>
            <a:r>
              <a:rPr lang="en-US" sz="1400" dirty="0"/>
              <a:t>[5] 	D. K. P. S. J. G. M. Jeremy Lloyd Conlin, "Listing of Available ACE Data Tables," Los Alamos National Laboratory, Los Alamos National Laboratory, 2013.</a:t>
            </a:r>
          </a:p>
          <a:p>
            <a:pPr marL="914400" indent="-914400">
              <a:buNone/>
            </a:pPr>
            <a:r>
              <a:rPr lang="en-US" sz="1400" dirty="0"/>
              <a:t>[6] 	C. G. R. P. R. R. R. W. I. RJ McConn Jr, "Compendium of Material Composition Data for Radiation Transport Modeling," Pacific North Western National Laboratory, Pacific North Western National Laboratory, 2011.</a:t>
            </a:r>
          </a:p>
          <a:p>
            <a:pPr marL="914400" indent="-914400">
              <a:buNone/>
            </a:pPr>
            <a:r>
              <a:rPr lang="en-US" sz="1400" dirty="0"/>
              <a:t>[7] 	R. E. F. J. K. Shultis, "An MCNP Primer," Department of Mechanical and Nuclear Engineering, Manhattan, KS, 2011</a:t>
            </a:r>
            <a:r>
              <a:rPr lang="en-US" sz="1400" dirty="0" smtClean="0"/>
              <a:t>.</a:t>
            </a:r>
            <a:endParaRPr lang="en-US" sz="1400"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23</a:t>
            </a:fld>
            <a:endParaRPr lang="en-US" dirty="0"/>
          </a:p>
        </p:txBody>
      </p:sp>
    </p:spTree>
    <p:extLst>
      <p:ext uri="{BB962C8B-B14F-4D97-AF65-F5344CB8AC3E}">
        <p14:creationId xmlns:p14="http://schemas.microsoft.com/office/powerpoint/2010/main" val="55093820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Questions?</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24</a:t>
            </a:fld>
            <a:endParaRPr lang="en-US" dirty="0"/>
          </a:p>
        </p:txBody>
      </p:sp>
    </p:spTree>
    <p:extLst>
      <p:ext uri="{BB962C8B-B14F-4D97-AF65-F5344CB8AC3E}">
        <p14:creationId xmlns:p14="http://schemas.microsoft.com/office/powerpoint/2010/main" val="310598987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Extra Slides</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25</a:t>
            </a:fld>
            <a:endParaRPr lang="en-US" dirty="0"/>
          </a:p>
        </p:txBody>
      </p:sp>
    </p:spTree>
    <p:extLst>
      <p:ext uri="{BB962C8B-B14F-4D97-AF65-F5344CB8AC3E}">
        <p14:creationId xmlns:p14="http://schemas.microsoft.com/office/powerpoint/2010/main" val="7874251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Previous Work</a:t>
            </a:r>
            <a:endParaRPr lang="en-US" dirty="0"/>
          </a:p>
        </p:txBody>
      </p:sp>
      <p:sp>
        <p:nvSpPr>
          <p:cNvPr id="2" name="Content Placeholder 1"/>
          <p:cNvSpPr>
            <a:spLocks noGrp="1"/>
          </p:cNvSpPr>
          <p:nvPr>
            <p:ph idx="1"/>
          </p:nvPr>
        </p:nvSpPr>
        <p:spPr/>
        <p:txBody>
          <a:bodyPr/>
          <a:lstStyle/>
          <a:p>
            <a:r>
              <a:rPr lang="en-US" dirty="0" smtClean="0"/>
              <a:t>Manufacturer provided dimensions are often times not sufficient for developing models. </a:t>
            </a:r>
            <a:r>
              <a:rPr lang="en-US" baseline="30000" dirty="0" smtClean="0"/>
              <a:t>[1]</a:t>
            </a:r>
          </a:p>
          <a:p>
            <a:r>
              <a:rPr lang="en-US" dirty="0" smtClean="0"/>
              <a:t>Published relative differences between experimental and Monte Carlo simulated absolute efficiencies range from around 10% to as low as 0.2%. </a:t>
            </a:r>
            <a:r>
              <a:rPr lang="en-US" baseline="30000" dirty="0" smtClean="0"/>
              <a:t>[2][3]</a:t>
            </a:r>
          </a:p>
          <a:p>
            <a:r>
              <a:rPr lang="en-US" dirty="0" smtClean="0"/>
              <a:t>Dead layer thickness and the active volume may change over time. </a:t>
            </a:r>
            <a:r>
              <a:rPr lang="en-US" baseline="30000" dirty="0" smtClean="0"/>
              <a:t>[4]</a:t>
            </a:r>
          </a:p>
          <a:p>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26</a:t>
            </a:fld>
            <a:endParaRPr lang="en-US" dirty="0"/>
          </a:p>
        </p:txBody>
      </p:sp>
    </p:spTree>
    <p:extLst>
      <p:ext uri="{BB962C8B-B14F-4D97-AF65-F5344CB8AC3E}">
        <p14:creationId xmlns:p14="http://schemas.microsoft.com/office/powerpoint/2010/main" val="3508838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Detector Specifications</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27</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295400"/>
            <a:ext cx="8458200" cy="4978255"/>
          </a:xfrm>
          <a:prstGeom prst="rect">
            <a:avLst/>
          </a:prstGeom>
        </p:spPr>
      </p:pic>
    </p:spTree>
    <p:extLst>
      <p:ext uri="{BB962C8B-B14F-4D97-AF65-F5344CB8AC3E}">
        <p14:creationId xmlns:p14="http://schemas.microsoft.com/office/powerpoint/2010/main" val="276775567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Detector Specifications</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28</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447800"/>
            <a:ext cx="8668026" cy="4327525"/>
          </a:xfrm>
          <a:prstGeom prst="rect">
            <a:avLst/>
          </a:prstGeom>
        </p:spPr>
      </p:pic>
    </p:spTree>
    <p:extLst>
      <p:ext uri="{BB962C8B-B14F-4D97-AF65-F5344CB8AC3E}">
        <p14:creationId xmlns:p14="http://schemas.microsoft.com/office/powerpoint/2010/main" val="211173024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Geometry</a:t>
            </a:r>
            <a:endParaRPr lang="en-US" dirty="0"/>
          </a:p>
        </p:txBody>
      </p:sp>
      <p:sp>
        <p:nvSpPr>
          <p:cNvPr id="2" name="Content Placeholder 1"/>
          <p:cNvSpPr>
            <a:spLocks noGrp="1"/>
          </p:cNvSpPr>
          <p:nvPr>
            <p:ph idx="1"/>
          </p:nvPr>
        </p:nvSpPr>
        <p:spPr/>
        <p:txBody>
          <a:bodyPr/>
          <a:lstStyle/>
          <a:p>
            <a:r>
              <a:rPr lang="en-US" dirty="0" smtClean="0"/>
              <a:t>Top View:</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29</a:t>
            </a:fld>
            <a:endParaRPr lang="en-US" dirty="0"/>
          </a:p>
        </p:txBody>
      </p:sp>
      <p:pic>
        <p:nvPicPr>
          <p:cNvPr id="4" name="Picture 3"/>
          <p:cNvPicPr>
            <a:picLocks noChangeAspect="1"/>
          </p:cNvPicPr>
          <p:nvPr/>
        </p:nvPicPr>
        <p:blipFill>
          <a:blip r:embed="rId3"/>
          <a:stretch>
            <a:fillRect/>
          </a:stretch>
        </p:blipFill>
        <p:spPr>
          <a:xfrm>
            <a:off x="2285802" y="1417119"/>
            <a:ext cx="4572396" cy="4633362"/>
          </a:xfrm>
          <a:prstGeom prst="rect">
            <a:avLst/>
          </a:prstGeom>
        </p:spPr>
      </p:pic>
    </p:spTree>
    <p:extLst>
      <p:ext uri="{BB962C8B-B14F-4D97-AF65-F5344CB8AC3E}">
        <p14:creationId xmlns:p14="http://schemas.microsoft.com/office/powerpoint/2010/main" val="3782775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Design a High-Purity Germanium (HPGe) Monte Carlo N-Particle (MCNP) model</a:t>
                </a:r>
              </a:p>
              <a:p>
                <a:r>
                  <a:rPr lang="en-US" dirty="0" smtClean="0"/>
                  <a:t>Create an automated parametric </a:t>
                </a:r>
                <a:r>
                  <a:rPr lang="en-US" dirty="0"/>
                  <a:t>optimization </a:t>
                </a:r>
                <a:r>
                  <a:rPr lang="en-US" dirty="0" smtClean="0"/>
                  <a:t>code to modify the HPGe geometry </a:t>
                </a:r>
                <a:r>
                  <a:rPr lang="en-US" dirty="0" smtClean="0"/>
                  <a:t>to match </a:t>
                </a:r>
                <a:r>
                  <a:rPr lang="en-US" dirty="0" smtClean="0"/>
                  <a:t>experimental and simulated efficiencies </a:t>
                </a:r>
              </a:p>
              <a:p>
                <a:pPr lvl="1"/>
                <a:r>
                  <a:rPr lang="en-US" dirty="0" smtClean="0"/>
                  <a:t>Objective: </a:t>
                </a:r>
                <a:r>
                  <a:rPr lang="en-US" dirty="0"/>
                  <a:t> </a:t>
                </a:r>
                <a14:m>
                  <m:oMath xmlns:m="http://schemas.openxmlformats.org/officeDocument/2006/math">
                    <m:f>
                      <m:fPr>
                        <m:ctrlPr>
                          <a:rPr lang="en-US" b="1" i="1" smtClean="0">
                            <a:latin typeface="Cambria Math" panose="02040503050406030204" pitchFamily="18" charset="0"/>
                            <a:ea typeface="Cambria Math" panose="02040503050406030204" pitchFamily="18" charset="0"/>
                          </a:rPr>
                        </m:ctrlPr>
                      </m:fPr>
                      <m:num>
                        <m:d>
                          <m:dPr>
                            <m:begChr m:val="|"/>
                            <m:endChr m:val="|"/>
                            <m:ctrlPr>
                              <a:rPr lang="en-US" b="1" i="1">
                                <a:latin typeface="Cambria Math" panose="02040503050406030204" pitchFamily="18" charset="0"/>
                                <a:ea typeface="Cambria Math" panose="02040503050406030204" pitchFamily="18" charset="0"/>
                              </a:rPr>
                            </m:ctrlPr>
                          </m:dPr>
                          <m:e>
                            <m:sSub>
                              <m:sSubPr>
                                <m:ctrlPr>
                                  <a:rPr lang="en-US" b="1" i="1" smtClean="0">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𝜺</m:t>
                                </m:r>
                              </m:e>
                              <m:sub>
                                <m:r>
                                  <a:rPr lang="en-US" b="1" i="1">
                                    <a:latin typeface="Cambria Math" panose="02040503050406030204" pitchFamily="18" charset="0"/>
                                    <a:ea typeface="Cambria Math" panose="02040503050406030204" pitchFamily="18" charset="0"/>
                                  </a:rPr>
                                  <m:t>𝑬𝒙𝒑</m:t>
                                </m:r>
                                <m:r>
                                  <a:rPr lang="en-US" b="1" i="1">
                                    <a:latin typeface="Cambria Math" panose="02040503050406030204" pitchFamily="18" charset="0"/>
                                    <a:ea typeface="Cambria Math" panose="02040503050406030204" pitchFamily="18" charset="0"/>
                                  </a:rPr>
                                  <m:t>−</m:t>
                                </m:r>
                              </m:sub>
                            </m:sSub>
                            <m:sSub>
                              <m:sSubPr>
                                <m:ctrlPr>
                                  <a:rPr lang="en-US" b="1"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𝜺</m:t>
                                </m:r>
                              </m:e>
                              <m:sub>
                                <m:r>
                                  <a:rPr lang="en-US" b="1" i="1">
                                    <a:latin typeface="Cambria Math" panose="02040503050406030204" pitchFamily="18" charset="0"/>
                                    <a:ea typeface="Cambria Math" panose="02040503050406030204" pitchFamily="18" charset="0"/>
                                  </a:rPr>
                                  <m:t>𝑴𝑪𝑵𝑷</m:t>
                                </m:r>
                              </m:sub>
                            </m:sSub>
                          </m:e>
                        </m:d>
                      </m:num>
                      <m:den>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𝜺</m:t>
                            </m:r>
                          </m:e>
                          <m:sub>
                            <m:r>
                              <a:rPr lang="en-US" b="1" i="1">
                                <a:latin typeface="Cambria Math" panose="02040503050406030204" pitchFamily="18" charset="0"/>
                                <a:ea typeface="Cambria Math" panose="02040503050406030204" pitchFamily="18" charset="0"/>
                              </a:rPr>
                              <m:t>𝑬𝒙𝒑</m:t>
                            </m:r>
                          </m:sub>
                        </m:sSub>
                      </m:den>
                    </m:f>
                    <m:r>
                      <a:rPr lang="en-US" b="1" dirty="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𝟎</m:t>
                    </m:r>
                    <m:r>
                      <a:rPr lang="en-US" b="1" i="0" dirty="0" smtClean="0">
                        <a:latin typeface="Cambria Math" panose="02040503050406030204" pitchFamily="18" charset="0"/>
                        <a:ea typeface="Cambria Math" panose="02040503050406030204" pitchFamily="18" charset="0"/>
                      </a:rPr>
                      <m:t>.</m:t>
                    </m:r>
                    <m:r>
                      <a:rPr lang="en-US" b="1" i="0" dirty="0" smtClean="0">
                        <a:latin typeface="Cambria Math" panose="02040503050406030204" pitchFamily="18" charset="0"/>
                        <a:ea typeface="Cambria Math" panose="02040503050406030204" pitchFamily="18" charset="0"/>
                      </a:rPr>
                      <m:t>𝟎𝟏</m:t>
                    </m:r>
                  </m:oMath>
                </a14:m>
                <a:endParaRPr lang="en-US" b="1" dirty="0" smtClean="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9" t="-875"/>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fld id="{19845459-3F1B-4F43-8FC0-35ADCE8623CC}" type="slidenum">
              <a:rPr lang="en-US" smtClean="0"/>
              <a:pPr>
                <a:defRPr/>
              </a:pPr>
              <a:t>3</a:t>
            </a:fld>
            <a:endParaRPr lang="en-US" dirty="0"/>
          </a:p>
        </p:txBody>
      </p:sp>
      <p:pic>
        <p:nvPicPr>
          <p:cNvPr id="5" name="Picture 4"/>
          <p:cNvPicPr>
            <a:picLocks noChangeAspect="1"/>
          </p:cNvPicPr>
          <p:nvPr/>
        </p:nvPicPr>
        <p:blipFill>
          <a:blip r:embed="rId4"/>
          <a:stretch>
            <a:fillRect/>
          </a:stretch>
        </p:blipFill>
        <p:spPr>
          <a:xfrm>
            <a:off x="5334000" y="3276600"/>
            <a:ext cx="3150820" cy="2796659"/>
          </a:xfrm>
          <a:prstGeom prst="rect">
            <a:avLst/>
          </a:prstGeom>
        </p:spPr>
      </p:pic>
    </p:spTree>
    <p:extLst>
      <p:ext uri="{BB962C8B-B14F-4D97-AF65-F5344CB8AC3E}">
        <p14:creationId xmlns:p14="http://schemas.microsoft.com/office/powerpoint/2010/main" val="361895174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Materials</a:t>
            </a:r>
            <a:endParaRPr lang="en-US" dirty="0"/>
          </a:p>
        </p:txBody>
      </p:sp>
      <p:graphicFrame>
        <p:nvGraphicFramePr>
          <p:cNvPr id="5" name="Content Placeholder 4"/>
          <p:cNvGraphicFramePr>
            <a:graphicFrameLocks noGrp="1"/>
          </p:cNvGraphicFramePr>
          <p:nvPr>
            <p:ph idx="1"/>
            <p:extLst/>
          </p:nvPr>
        </p:nvGraphicFramePr>
        <p:xfrm>
          <a:off x="996950" y="1447800"/>
          <a:ext cx="7086601" cy="4103918"/>
        </p:xfrm>
        <a:graphic>
          <a:graphicData uri="http://schemas.openxmlformats.org/drawingml/2006/table">
            <a:tbl>
              <a:tblPr firstRow="1" firstCol="1" bandRow="1"/>
              <a:tblGrid>
                <a:gridCol w="1550842"/>
                <a:gridCol w="1654508"/>
                <a:gridCol w="3881251"/>
              </a:tblGrid>
              <a:tr h="315686">
                <a:tc>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Material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Density [g/cm</a:t>
                      </a:r>
                      <a:r>
                        <a:rPr lang="en-US" sz="1600" b="1" baseline="30000" dirty="0">
                          <a:effectLst/>
                          <a:latin typeface="Arial" panose="020B0604020202020204" pitchFamily="34" charset="0"/>
                          <a:ea typeface="Calibri" panose="020F0502020204030204" pitchFamily="34" charset="0"/>
                          <a:cs typeface="Times New Roman" panose="02020603050405020304" pitchFamily="18" charset="0"/>
                        </a:rPr>
                        <a:t>3</a:t>
                      </a:r>
                      <a:r>
                        <a:rPr lang="en-US" sz="1600" b="1" dirty="0">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Mylar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1.38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IR Window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Aluminum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Detector Housing and Casing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Germanium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5.32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Ge Crystal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Lithium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0.534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Outer Deadlayer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Boron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Inner Deadlayer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Copper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8.96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Shield Lining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Tin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7.31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Shield Lining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Kapton Film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1.42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IR Window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Air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0.001224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Shielding Chamber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Lead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11.34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Shielding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Acrylic Glass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1.19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Source Encapsulation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15686">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Vacuum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Coaxial </a:t>
                      </a:r>
                      <a:r>
                        <a:rPr lang="en-US" sz="1600" dirty="0" smtClean="0">
                          <a:effectLst/>
                          <a:latin typeface="Arial" panose="020B0604020202020204" pitchFamily="34" charset="0"/>
                          <a:ea typeface="Calibri" panose="020F0502020204030204" pitchFamily="34" charset="0"/>
                          <a:cs typeface="Times New Roman" panose="02020603050405020304" pitchFamily="18" charset="0"/>
                        </a:rPr>
                        <a:t>Space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30</a:t>
            </a:fld>
            <a:endParaRPr lang="en-US" dirty="0"/>
          </a:p>
        </p:txBody>
      </p:sp>
      <p:sp>
        <p:nvSpPr>
          <p:cNvPr id="6" name="TextBox 5"/>
          <p:cNvSpPr txBox="1"/>
          <p:nvPr/>
        </p:nvSpPr>
        <p:spPr>
          <a:xfrm>
            <a:off x="996950" y="5867404"/>
            <a:ext cx="7004050" cy="400110"/>
          </a:xfrm>
          <a:prstGeom prst="rect">
            <a:avLst/>
          </a:prstGeom>
          <a:noFill/>
        </p:spPr>
        <p:txBody>
          <a:bodyPr wrap="square" rtlCol="0">
            <a:spAutoFit/>
          </a:bodyPr>
          <a:lstStyle/>
          <a:p>
            <a:r>
              <a:rPr lang="en-US" sz="1000" dirty="0"/>
              <a:t>* All materials from LANLs ACE Data Tables, or PNNLs Compendium of Material Composition Data for Radiation Transport Modeling</a:t>
            </a:r>
          </a:p>
        </p:txBody>
      </p:sp>
    </p:spTree>
    <p:extLst>
      <p:ext uri="{BB962C8B-B14F-4D97-AF65-F5344CB8AC3E}">
        <p14:creationId xmlns:p14="http://schemas.microsoft.com/office/powerpoint/2010/main" val="34543240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4F266-ED6E-485E-AC65-65BD9A6AB4D4}"/>
              </a:ext>
            </a:extLst>
          </p:cNvPr>
          <p:cNvSpPr>
            <a:spLocks noGrp="1"/>
          </p:cNvSpPr>
          <p:nvPr>
            <p:ph type="title"/>
          </p:nvPr>
        </p:nvSpPr>
        <p:spPr/>
        <p:txBody>
          <a:bodyPr/>
          <a:lstStyle/>
          <a:p>
            <a:r>
              <a:rPr lang="en-US" dirty="0"/>
              <a:t>Batch Files</a:t>
            </a:r>
          </a:p>
        </p:txBody>
      </p:sp>
      <p:sp>
        <p:nvSpPr>
          <p:cNvPr id="4" name="Slide Number Placeholder 3">
            <a:extLst>
              <a:ext uri="{FF2B5EF4-FFF2-40B4-BE49-F238E27FC236}">
                <a16:creationId xmlns="" xmlns:a16="http://schemas.microsoft.com/office/drawing/2014/main" id="{0F789702-861E-4DFF-9002-B1CBB2B09FE4}"/>
              </a:ext>
            </a:extLst>
          </p:cNvPr>
          <p:cNvSpPr>
            <a:spLocks noGrp="1"/>
          </p:cNvSpPr>
          <p:nvPr>
            <p:ph type="sldNum" sz="quarter" idx="10"/>
          </p:nvPr>
        </p:nvSpPr>
        <p:spPr/>
        <p:txBody>
          <a:bodyPr/>
          <a:lstStyle/>
          <a:p>
            <a:pPr>
              <a:defRPr/>
            </a:pPr>
            <a:fld id="{19845459-3F1B-4F43-8FC0-35ADCE8623CC}" type="slidenum">
              <a:rPr lang="en-US" smtClean="0"/>
              <a:pPr>
                <a:defRPr/>
              </a:pPr>
              <a:t>31</a:t>
            </a:fld>
            <a:endParaRPr lang="en-US" dirty="0"/>
          </a:p>
        </p:txBody>
      </p:sp>
      <p:pic>
        <p:nvPicPr>
          <p:cNvPr id="8" name="Picture 7">
            <a:extLst>
              <a:ext uri="{FF2B5EF4-FFF2-40B4-BE49-F238E27FC236}">
                <a16:creationId xmlns="" xmlns:a16="http://schemas.microsoft.com/office/drawing/2014/main" id="{8C9EE95B-A4A8-4A8E-9D1F-0903591080D3}"/>
              </a:ext>
            </a:extLst>
          </p:cNvPr>
          <p:cNvPicPr>
            <a:picLocks noChangeAspect="1"/>
          </p:cNvPicPr>
          <p:nvPr/>
        </p:nvPicPr>
        <p:blipFill>
          <a:blip r:embed="rId2"/>
          <a:stretch>
            <a:fillRect/>
          </a:stretch>
        </p:blipFill>
        <p:spPr>
          <a:xfrm>
            <a:off x="76200" y="1676400"/>
            <a:ext cx="8942629" cy="2869442"/>
          </a:xfrm>
          <a:prstGeom prst="rect">
            <a:avLst/>
          </a:prstGeom>
          <a:ln>
            <a:solidFill>
              <a:schemeClr val="tx1"/>
            </a:solidFill>
          </a:ln>
        </p:spPr>
      </p:pic>
    </p:spTree>
    <p:extLst>
      <p:ext uri="{BB962C8B-B14F-4D97-AF65-F5344CB8AC3E}">
        <p14:creationId xmlns:p14="http://schemas.microsoft.com/office/powerpoint/2010/main" val="331248354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54F266-ED6E-485E-AC65-65BD9A6AB4D4}"/>
              </a:ext>
            </a:extLst>
          </p:cNvPr>
          <p:cNvSpPr>
            <a:spLocks noGrp="1"/>
          </p:cNvSpPr>
          <p:nvPr>
            <p:ph type="title"/>
          </p:nvPr>
        </p:nvSpPr>
        <p:spPr/>
        <p:txBody>
          <a:bodyPr/>
          <a:lstStyle/>
          <a:p>
            <a:r>
              <a:rPr lang="en-US" dirty="0"/>
              <a:t>Batch Files</a:t>
            </a:r>
          </a:p>
        </p:txBody>
      </p:sp>
      <p:pic>
        <p:nvPicPr>
          <p:cNvPr id="9" name="Content Placeholder 8">
            <a:extLst>
              <a:ext uri="{FF2B5EF4-FFF2-40B4-BE49-F238E27FC236}">
                <a16:creationId xmlns="" xmlns:a16="http://schemas.microsoft.com/office/drawing/2014/main" id="{9D7E3104-CCDB-4099-A2C2-B7261695D7CC}"/>
              </a:ext>
            </a:extLst>
          </p:cNvPr>
          <p:cNvPicPr>
            <a:picLocks noGrp="1" noChangeAspect="1"/>
          </p:cNvPicPr>
          <p:nvPr>
            <p:ph idx="1"/>
          </p:nvPr>
        </p:nvPicPr>
        <p:blipFill>
          <a:blip r:embed="rId3"/>
          <a:stretch>
            <a:fillRect/>
          </a:stretch>
        </p:blipFill>
        <p:spPr>
          <a:xfrm>
            <a:off x="152400" y="1260363"/>
            <a:ext cx="5867400" cy="3197578"/>
          </a:xfrm>
          <a:prstGeom prst="rect">
            <a:avLst/>
          </a:prstGeom>
          <a:ln>
            <a:solidFill>
              <a:schemeClr val="tx1"/>
            </a:solidFill>
          </a:ln>
        </p:spPr>
      </p:pic>
      <p:sp>
        <p:nvSpPr>
          <p:cNvPr id="4" name="Slide Number Placeholder 3">
            <a:extLst>
              <a:ext uri="{FF2B5EF4-FFF2-40B4-BE49-F238E27FC236}">
                <a16:creationId xmlns="" xmlns:a16="http://schemas.microsoft.com/office/drawing/2014/main" id="{0F789702-861E-4DFF-9002-B1CBB2B09FE4}"/>
              </a:ext>
            </a:extLst>
          </p:cNvPr>
          <p:cNvSpPr>
            <a:spLocks noGrp="1"/>
          </p:cNvSpPr>
          <p:nvPr>
            <p:ph type="sldNum" sz="quarter" idx="10"/>
          </p:nvPr>
        </p:nvSpPr>
        <p:spPr/>
        <p:txBody>
          <a:bodyPr/>
          <a:lstStyle/>
          <a:p>
            <a:pPr>
              <a:defRPr/>
            </a:pPr>
            <a:fld id="{19845459-3F1B-4F43-8FC0-35ADCE8623CC}" type="slidenum">
              <a:rPr lang="en-US" smtClean="0"/>
              <a:pPr>
                <a:defRPr/>
              </a:pPr>
              <a:t>32</a:t>
            </a:fld>
            <a:endParaRPr lang="en-US" dirty="0"/>
          </a:p>
        </p:txBody>
      </p:sp>
      <p:pic>
        <p:nvPicPr>
          <p:cNvPr id="6" name="Picture 5">
            <a:extLst>
              <a:ext uri="{FF2B5EF4-FFF2-40B4-BE49-F238E27FC236}">
                <a16:creationId xmlns="" xmlns:a16="http://schemas.microsoft.com/office/drawing/2014/main" id="{9ABD97EE-2A69-44CF-AB1D-BF2A1D281592}"/>
              </a:ext>
            </a:extLst>
          </p:cNvPr>
          <p:cNvPicPr>
            <a:picLocks noChangeAspect="1"/>
          </p:cNvPicPr>
          <p:nvPr/>
        </p:nvPicPr>
        <p:blipFill>
          <a:blip r:embed="rId4"/>
          <a:stretch>
            <a:fillRect/>
          </a:stretch>
        </p:blipFill>
        <p:spPr>
          <a:xfrm>
            <a:off x="4038600" y="4645378"/>
            <a:ext cx="4810125" cy="1660060"/>
          </a:xfrm>
          <a:prstGeom prst="rect">
            <a:avLst/>
          </a:prstGeom>
          <a:ln>
            <a:solidFill>
              <a:schemeClr val="tx1"/>
            </a:solidFill>
          </a:ln>
        </p:spPr>
      </p:pic>
    </p:spTree>
    <p:extLst>
      <p:ext uri="{BB962C8B-B14F-4D97-AF65-F5344CB8AC3E}">
        <p14:creationId xmlns:p14="http://schemas.microsoft.com/office/powerpoint/2010/main" val="22937771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Python Code</a:t>
            </a:r>
            <a:endParaRPr lang="en-US" dirty="0"/>
          </a:p>
        </p:txBody>
      </p:sp>
      <p:sp>
        <p:nvSpPr>
          <p:cNvPr id="2" name="Content Placeholder 1"/>
          <p:cNvSpPr>
            <a:spLocks noGrp="1"/>
          </p:cNvSpPr>
          <p:nvPr>
            <p:ph idx="1"/>
          </p:nvPr>
        </p:nvSpPr>
        <p:spPr/>
        <p:txBody>
          <a:bodyPr/>
          <a:lstStyle/>
          <a:p>
            <a:r>
              <a:rPr lang="en-US" dirty="0" smtClean="0"/>
              <a:t>User Changes</a:t>
            </a:r>
          </a:p>
          <a:p>
            <a:r>
              <a:rPr lang="en-US" dirty="0" smtClean="0"/>
              <a:t>User Defined Input/Output Files</a:t>
            </a:r>
          </a:p>
          <a:p>
            <a:r>
              <a:rPr lang="en-US" dirty="0" smtClean="0"/>
              <a:t>Edit/Merge MCNP Input Decks</a:t>
            </a:r>
          </a:p>
          <a:p>
            <a:r>
              <a:rPr lang="en-US" dirty="0" smtClean="0"/>
              <a:t>Create Output Files</a:t>
            </a:r>
          </a:p>
          <a:p>
            <a:r>
              <a:rPr lang="en-US" dirty="0" smtClean="0"/>
              <a:t>Execution (Optimization):</a:t>
            </a:r>
          </a:p>
          <a:p>
            <a:pPr lvl="1"/>
            <a:r>
              <a:rPr lang="en-US" dirty="0" smtClean="0"/>
              <a:t>Alter Model</a:t>
            </a:r>
          </a:p>
          <a:p>
            <a:pPr lvl="1"/>
            <a:r>
              <a:rPr lang="en-US" dirty="0" smtClean="0"/>
              <a:t>Compare Values</a:t>
            </a:r>
            <a:endParaRPr lang="en-US" dirty="0"/>
          </a:p>
          <a:p>
            <a:pPr lvl="2"/>
            <a:r>
              <a:rPr lang="en-US" dirty="0" smtClean="0"/>
              <a:t>Relative Difference</a:t>
            </a:r>
          </a:p>
          <a:p>
            <a:pPr lvl="2"/>
            <a:r>
              <a:rPr lang="en-US" dirty="0" smtClean="0"/>
              <a:t>Chi-Squared</a:t>
            </a:r>
          </a:p>
          <a:p>
            <a:pPr lvl="1"/>
            <a:r>
              <a:rPr lang="en-US" dirty="0" smtClean="0"/>
              <a:t>Create New Input Model (Repeat)</a:t>
            </a:r>
          </a:p>
          <a:p>
            <a:r>
              <a:rPr lang="en-US" dirty="0" smtClean="0"/>
              <a:t>Plotting</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33</a:t>
            </a:fld>
            <a:endParaRPr lang="en-US" dirty="0"/>
          </a:p>
        </p:txBody>
      </p:sp>
    </p:spTree>
    <p:extLst>
      <p:ext uri="{BB962C8B-B14F-4D97-AF65-F5344CB8AC3E}">
        <p14:creationId xmlns:p14="http://schemas.microsoft.com/office/powerpoint/2010/main" val="2068336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solidFill>
                  <a:srgbClr val="000066"/>
                </a:solidFill>
              </a:rPr>
              <a:t>Reasons for Possible Error</a:t>
            </a:r>
            <a:endParaRPr lang="en-US" dirty="0">
              <a:solidFill>
                <a:srgbClr val="000066"/>
              </a:solidFill>
            </a:endParaRP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34</a:t>
            </a:fld>
            <a:endParaRPr lang="en-US" dirty="0"/>
          </a:p>
        </p:txBody>
      </p:sp>
      <p:pic>
        <p:nvPicPr>
          <p:cNvPr id="5" name="Picture 4"/>
          <p:cNvPicPr>
            <a:picLocks noChangeAspect="1"/>
          </p:cNvPicPr>
          <p:nvPr/>
        </p:nvPicPr>
        <p:blipFill>
          <a:blip r:embed="rId3"/>
          <a:stretch>
            <a:fillRect/>
          </a:stretch>
        </p:blipFill>
        <p:spPr>
          <a:xfrm>
            <a:off x="533400" y="1202793"/>
            <a:ext cx="7543800" cy="5137522"/>
          </a:xfrm>
          <a:prstGeom prst="rect">
            <a:avLst/>
          </a:prstGeom>
        </p:spPr>
      </p:pic>
    </p:spTree>
    <p:extLst>
      <p:ext uri="{BB962C8B-B14F-4D97-AF65-F5344CB8AC3E}">
        <p14:creationId xmlns:p14="http://schemas.microsoft.com/office/powerpoint/2010/main" val="2233084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75842" y="1219200"/>
            <a:ext cx="4522878" cy="5181600"/>
          </a:xfrm>
          <a:prstGeom prst="rect">
            <a:avLst/>
          </a:prstGeom>
        </p:spPr>
      </p:pic>
      <p:cxnSp>
        <p:nvCxnSpPr>
          <p:cNvPr id="30" name="Straight Connector 29"/>
          <p:cNvCxnSpPr/>
          <p:nvPr/>
        </p:nvCxnSpPr>
        <p:spPr bwMode="auto">
          <a:xfrm flipV="1">
            <a:off x="4495800" y="2133600"/>
            <a:ext cx="0" cy="3292216"/>
          </a:xfrm>
          <a:prstGeom prst="line">
            <a:avLst/>
          </a:prstGeom>
          <a:solidFill>
            <a:schemeClr val="accent1"/>
          </a:solidFill>
          <a:ln w="25400" cap="flat" cmpd="sng" algn="ctr">
            <a:solidFill>
              <a:schemeClr val="accent1"/>
            </a:solidFill>
            <a:prstDash val="solid"/>
            <a:round/>
            <a:headEnd type="none" w="med" len="med"/>
            <a:tailEnd type="none" w="med" len="med"/>
          </a:ln>
          <a:effectLst/>
        </p:spPr>
      </p:cxnSp>
      <p:sp>
        <p:nvSpPr>
          <p:cNvPr id="10241" name="Title 1"/>
          <p:cNvSpPr>
            <a:spLocks noGrp="1"/>
          </p:cNvSpPr>
          <p:nvPr>
            <p:ph type="title"/>
          </p:nvPr>
        </p:nvSpPr>
        <p:spPr/>
        <p:txBody>
          <a:bodyPr/>
          <a:lstStyle/>
          <a:p>
            <a:r>
              <a:rPr lang="en-US" dirty="0" smtClean="0"/>
              <a:t>Experimental Setup</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4</a:t>
            </a:fld>
            <a:endParaRPr lang="en-US" dirty="0"/>
          </a:p>
        </p:txBody>
      </p:sp>
      <p:cxnSp>
        <p:nvCxnSpPr>
          <p:cNvPr id="6" name="Straight Arrow Connector 5"/>
          <p:cNvCxnSpPr/>
          <p:nvPr/>
        </p:nvCxnSpPr>
        <p:spPr bwMode="auto">
          <a:xfrm flipV="1">
            <a:off x="4495800" y="4343588"/>
            <a:ext cx="0" cy="1066800"/>
          </a:xfrm>
          <a:prstGeom prst="straightConnector1">
            <a:avLst/>
          </a:prstGeom>
          <a:solidFill>
            <a:schemeClr val="accent1"/>
          </a:solidFill>
          <a:ln w="25400" cap="flat" cmpd="sng" algn="ctr">
            <a:solidFill>
              <a:schemeClr val="accent2"/>
            </a:solidFill>
            <a:prstDash val="solid"/>
            <a:round/>
            <a:headEnd type="triangle"/>
            <a:tailEnd type="triangle"/>
          </a:ln>
          <a:effectLst/>
        </p:spPr>
      </p:cxnSp>
      <p:cxnSp>
        <p:nvCxnSpPr>
          <p:cNvPr id="8" name="Straight Arrow Connector 7"/>
          <p:cNvCxnSpPr/>
          <p:nvPr/>
        </p:nvCxnSpPr>
        <p:spPr bwMode="auto">
          <a:xfrm rot="60000" flipH="1" flipV="1">
            <a:off x="3902821" y="3505200"/>
            <a:ext cx="38100" cy="1905000"/>
          </a:xfrm>
          <a:prstGeom prst="straightConnector1">
            <a:avLst/>
          </a:prstGeom>
          <a:solidFill>
            <a:schemeClr val="accent1"/>
          </a:solidFill>
          <a:ln w="25400" cap="flat" cmpd="sng" algn="ctr">
            <a:solidFill>
              <a:schemeClr val="accent2"/>
            </a:solidFill>
            <a:prstDash val="solid"/>
            <a:round/>
            <a:headEnd type="triangle"/>
            <a:tailEnd type="triangle"/>
          </a:ln>
          <a:effectLst/>
        </p:spPr>
      </p:cxnSp>
      <p:cxnSp>
        <p:nvCxnSpPr>
          <p:cNvPr id="11" name="Straight Arrow Connector 10"/>
          <p:cNvCxnSpPr/>
          <p:nvPr/>
        </p:nvCxnSpPr>
        <p:spPr bwMode="auto">
          <a:xfrm flipH="1" flipV="1">
            <a:off x="5181600" y="2971800"/>
            <a:ext cx="12688" cy="2438776"/>
          </a:xfrm>
          <a:prstGeom prst="straightConnector1">
            <a:avLst/>
          </a:prstGeom>
          <a:solidFill>
            <a:schemeClr val="accent1"/>
          </a:solidFill>
          <a:ln w="25400" cap="flat" cmpd="sng" algn="ctr">
            <a:solidFill>
              <a:schemeClr val="accent6"/>
            </a:solidFill>
            <a:prstDash val="solid"/>
            <a:round/>
            <a:headEnd type="triangle"/>
            <a:tailEnd type="triangle"/>
          </a:ln>
          <a:effectLst/>
        </p:spPr>
      </p:cxnSp>
      <p:cxnSp>
        <p:nvCxnSpPr>
          <p:cNvPr id="14" name="Straight Arrow Connector 13"/>
          <p:cNvCxnSpPr/>
          <p:nvPr/>
        </p:nvCxnSpPr>
        <p:spPr bwMode="auto">
          <a:xfrm flipV="1">
            <a:off x="4953000" y="4800600"/>
            <a:ext cx="0" cy="609788"/>
          </a:xfrm>
          <a:prstGeom prst="straightConnector1">
            <a:avLst/>
          </a:prstGeom>
          <a:solidFill>
            <a:schemeClr val="accent1"/>
          </a:solidFill>
          <a:ln w="25400" cap="flat" cmpd="sng" algn="ctr">
            <a:solidFill>
              <a:schemeClr val="accent2"/>
            </a:solidFill>
            <a:prstDash val="solid"/>
            <a:round/>
            <a:headEnd type="triangle"/>
            <a:tailEnd type="triangle"/>
          </a:ln>
          <a:effectLst/>
        </p:spPr>
      </p:cxnSp>
      <p:cxnSp>
        <p:nvCxnSpPr>
          <p:cNvPr id="17" name="Straight Connector 16"/>
          <p:cNvCxnSpPr/>
          <p:nvPr/>
        </p:nvCxnSpPr>
        <p:spPr bwMode="auto">
          <a:xfrm>
            <a:off x="2355430" y="5425816"/>
            <a:ext cx="4280739" cy="3387"/>
          </a:xfrm>
          <a:prstGeom prst="line">
            <a:avLst/>
          </a:prstGeom>
          <a:solidFill>
            <a:schemeClr val="accent1"/>
          </a:solidFill>
          <a:ln w="25400" cap="flat" cmpd="sng" algn="ctr">
            <a:solidFill>
              <a:schemeClr val="accent1"/>
            </a:solidFill>
            <a:prstDash val="solid"/>
            <a:round/>
            <a:headEnd type="none" w="med" len="med"/>
            <a:tailEnd type="none" w="med" len="med"/>
          </a:ln>
          <a:effectLst/>
        </p:spPr>
      </p:cxnSp>
      <p:sp>
        <p:nvSpPr>
          <p:cNvPr id="21" name="Explosion 1 20"/>
          <p:cNvSpPr/>
          <p:nvPr/>
        </p:nvSpPr>
        <p:spPr bwMode="auto">
          <a:xfrm>
            <a:off x="4418211" y="419100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4" name="Explosion 1 23"/>
          <p:cNvSpPr/>
          <p:nvPr/>
        </p:nvSpPr>
        <p:spPr bwMode="auto">
          <a:xfrm>
            <a:off x="4860171" y="464820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5" name="Explosion 1 24"/>
          <p:cNvSpPr/>
          <p:nvPr/>
        </p:nvSpPr>
        <p:spPr bwMode="auto">
          <a:xfrm>
            <a:off x="4418211" y="335280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6" name="Explosion 1 25"/>
          <p:cNvSpPr/>
          <p:nvPr/>
        </p:nvSpPr>
        <p:spPr bwMode="auto">
          <a:xfrm>
            <a:off x="5105400" y="281940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4462470" y="5349616"/>
            <a:ext cx="74811" cy="152400"/>
          </a:xfrm>
          <a:prstGeom prst="ellipse">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7" name="TextBox 26"/>
          <p:cNvSpPr txBox="1"/>
          <p:nvPr/>
        </p:nvSpPr>
        <p:spPr>
          <a:xfrm>
            <a:off x="4216971" y="5425628"/>
            <a:ext cx="707279" cy="338554"/>
          </a:xfrm>
          <a:prstGeom prst="rect">
            <a:avLst/>
          </a:prstGeom>
          <a:noFill/>
        </p:spPr>
        <p:txBody>
          <a:bodyPr wrap="square" rtlCol="0">
            <a:spAutoFit/>
          </a:bodyPr>
          <a:lstStyle/>
          <a:p>
            <a:r>
              <a:rPr lang="en-US" sz="1600" dirty="0" smtClean="0"/>
              <a:t>(0,0)</a:t>
            </a:r>
            <a:endParaRPr lang="en-US" sz="1600" dirty="0"/>
          </a:p>
        </p:txBody>
      </p:sp>
      <p:sp>
        <p:nvSpPr>
          <p:cNvPr id="29" name="TextBox 28"/>
          <p:cNvSpPr txBox="1"/>
          <p:nvPr/>
        </p:nvSpPr>
        <p:spPr>
          <a:xfrm>
            <a:off x="5849607" y="5132587"/>
            <a:ext cx="812229" cy="307777"/>
          </a:xfrm>
          <a:prstGeom prst="rect">
            <a:avLst/>
          </a:prstGeom>
          <a:noFill/>
        </p:spPr>
        <p:txBody>
          <a:bodyPr wrap="square" rtlCol="0">
            <a:spAutoFit/>
          </a:bodyPr>
          <a:lstStyle/>
          <a:p>
            <a:r>
              <a:rPr lang="en-US" sz="1400" dirty="0" smtClean="0"/>
              <a:t>X-axis</a:t>
            </a:r>
            <a:endParaRPr lang="en-US" sz="1400" dirty="0"/>
          </a:p>
        </p:txBody>
      </p:sp>
      <p:cxnSp>
        <p:nvCxnSpPr>
          <p:cNvPr id="10240" name="Straight Arrow Connector 10239"/>
          <p:cNvCxnSpPr/>
          <p:nvPr/>
        </p:nvCxnSpPr>
        <p:spPr bwMode="auto">
          <a:xfrm>
            <a:off x="4494411" y="2895600"/>
            <a:ext cx="610989" cy="0"/>
          </a:xfrm>
          <a:prstGeom prst="straightConnector1">
            <a:avLst/>
          </a:prstGeom>
          <a:solidFill>
            <a:schemeClr val="accent1"/>
          </a:solidFill>
          <a:ln w="25400" cap="flat" cmpd="sng" algn="ctr">
            <a:solidFill>
              <a:schemeClr val="accent2"/>
            </a:solidFill>
            <a:prstDash val="solid"/>
            <a:round/>
            <a:headEnd type="triangle"/>
            <a:tailEnd type="triangle"/>
          </a:ln>
          <a:effectLst/>
        </p:spPr>
      </p:cxnSp>
      <p:sp>
        <p:nvSpPr>
          <p:cNvPr id="23" name="Explosion 1 22"/>
          <p:cNvSpPr/>
          <p:nvPr/>
        </p:nvSpPr>
        <p:spPr bwMode="auto">
          <a:xfrm>
            <a:off x="4724400" y="4191000"/>
            <a:ext cx="152400" cy="152400"/>
          </a:xfrm>
          <a:prstGeom prst="irregularSeal1">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0244" name="Straight Arrow Connector 10243"/>
          <p:cNvCxnSpPr/>
          <p:nvPr/>
        </p:nvCxnSpPr>
        <p:spPr bwMode="auto">
          <a:xfrm>
            <a:off x="4494411" y="4236544"/>
            <a:ext cx="306189" cy="0"/>
          </a:xfrm>
          <a:prstGeom prst="straightConnector1">
            <a:avLst/>
          </a:prstGeom>
          <a:solidFill>
            <a:schemeClr val="accent1"/>
          </a:solidFill>
          <a:ln w="25400" cap="flat" cmpd="sng" algn="ctr">
            <a:solidFill>
              <a:schemeClr val="accent2"/>
            </a:solidFill>
            <a:prstDash val="solid"/>
            <a:round/>
            <a:headEnd type="triangle"/>
            <a:tailEnd type="triangle"/>
          </a:ln>
          <a:effectLst/>
        </p:spPr>
      </p:cxnSp>
      <p:cxnSp>
        <p:nvCxnSpPr>
          <p:cNvPr id="10246" name="Straight Arrow Connector 10245"/>
          <p:cNvCxnSpPr/>
          <p:nvPr/>
        </p:nvCxnSpPr>
        <p:spPr bwMode="auto">
          <a:xfrm>
            <a:off x="4494411" y="4724400"/>
            <a:ext cx="365760" cy="0"/>
          </a:xfrm>
          <a:prstGeom prst="straightConnector1">
            <a:avLst/>
          </a:prstGeom>
          <a:solidFill>
            <a:schemeClr val="accent1"/>
          </a:solidFill>
          <a:ln w="25400" cap="flat" cmpd="sng" algn="ctr">
            <a:solidFill>
              <a:schemeClr val="accent2"/>
            </a:solidFill>
            <a:prstDash val="solid"/>
            <a:round/>
            <a:headEnd type="triangle"/>
            <a:tailEnd type="triangle"/>
          </a:ln>
          <a:effectLst/>
        </p:spPr>
      </p:cxnSp>
      <p:sp>
        <p:nvSpPr>
          <p:cNvPr id="39" name="TextBox 38"/>
          <p:cNvSpPr txBox="1"/>
          <p:nvPr/>
        </p:nvSpPr>
        <p:spPr>
          <a:xfrm>
            <a:off x="4454056" y="2084715"/>
            <a:ext cx="812229" cy="307777"/>
          </a:xfrm>
          <a:prstGeom prst="rect">
            <a:avLst/>
          </a:prstGeom>
          <a:noFill/>
        </p:spPr>
        <p:txBody>
          <a:bodyPr wrap="square" rtlCol="0">
            <a:spAutoFit/>
          </a:bodyPr>
          <a:lstStyle/>
          <a:p>
            <a:r>
              <a:rPr lang="en-US" sz="1400" dirty="0" smtClean="0"/>
              <a:t>Z-axis</a:t>
            </a:r>
            <a:endParaRPr lang="en-US" sz="1400" dirty="0"/>
          </a:p>
        </p:txBody>
      </p:sp>
      <p:sp>
        <p:nvSpPr>
          <p:cNvPr id="41" name="TextBox 40"/>
          <p:cNvSpPr txBox="1"/>
          <p:nvPr/>
        </p:nvSpPr>
        <p:spPr>
          <a:xfrm>
            <a:off x="4224032" y="4391365"/>
            <a:ext cx="330542" cy="276999"/>
          </a:xfrm>
          <a:prstGeom prst="rect">
            <a:avLst/>
          </a:prstGeom>
          <a:noFill/>
        </p:spPr>
        <p:txBody>
          <a:bodyPr wrap="square" rtlCol="0">
            <a:spAutoFit/>
          </a:bodyPr>
          <a:lstStyle/>
          <a:p>
            <a:r>
              <a:rPr lang="en-US" sz="1200" dirty="0" smtClean="0">
                <a:solidFill>
                  <a:schemeClr val="accent2"/>
                </a:solidFill>
              </a:rPr>
              <a:t>A</a:t>
            </a:r>
            <a:endParaRPr lang="en-US" sz="1200" dirty="0">
              <a:solidFill>
                <a:schemeClr val="accent2"/>
              </a:solidFill>
            </a:endParaRPr>
          </a:p>
        </p:txBody>
      </p:sp>
      <p:sp>
        <p:nvSpPr>
          <p:cNvPr id="10248" name="Rectangle 10247"/>
          <p:cNvSpPr/>
          <p:nvPr/>
        </p:nvSpPr>
        <p:spPr>
          <a:xfrm>
            <a:off x="4499920" y="4015928"/>
            <a:ext cx="255351" cy="276999"/>
          </a:xfrm>
          <a:prstGeom prst="rect">
            <a:avLst/>
          </a:prstGeom>
        </p:spPr>
        <p:txBody>
          <a:bodyPr wrap="square">
            <a:spAutoFit/>
          </a:bodyPr>
          <a:lstStyle/>
          <a:p>
            <a:r>
              <a:rPr lang="en-US" sz="1200" dirty="0" smtClean="0">
                <a:solidFill>
                  <a:schemeClr val="accent2"/>
                </a:solidFill>
              </a:rPr>
              <a:t>B</a:t>
            </a:r>
            <a:endParaRPr lang="en-US" sz="1200" dirty="0">
              <a:solidFill>
                <a:schemeClr val="accent2"/>
              </a:solidFill>
            </a:endParaRPr>
          </a:p>
        </p:txBody>
      </p:sp>
      <p:sp>
        <p:nvSpPr>
          <p:cNvPr id="43" name="Rectangle 42"/>
          <p:cNvSpPr/>
          <p:nvPr/>
        </p:nvSpPr>
        <p:spPr>
          <a:xfrm>
            <a:off x="4519331" y="4465145"/>
            <a:ext cx="255351" cy="276999"/>
          </a:xfrm>
          <a:prstGeom prst="rect">
            <a:avLst/>
          </a:prstGeom>
        </p:spPr>
        <p:txBody>
          <a:bodyPr wrap="square">
            <a:spAutoFit/>
          </a:bodyPr>
          <a:lstStyle/>
          <a:p>
            <a:r>
              <a:rPr lang="en-US" sz="1200" dirty="0" smtClean="0">
                <a:solidFill>
                  <a:schemeClr val="accent2"/>
                </a:solidFill>
              </a:rPr>
              <a:t>C</a:t>
            </a:r>
            <a:endParaRPr lang="en-US" sz="1200" dirty="0">
              <a:solidFill>
                <a:schemeClr val="accent2"/>
              </a:solidFill>
            </a:endParaRPr>
          </a:p>
        </p:txBody>
      </p:sp>
      <p:sp>
        <p:nvSpPr>
          <p:cNvPr id="44" name="Rectangle 43"/>
          <p:cNvSpPr/>
          <p:nvPr/>
        </p:nvSpPr>
        <p:spPr>
          <a:xfrm>
            <a:off x="4882309" y="4925992"/>
            <a:ext cx="255351" cy="276999"/>
          </a:xfrm>
          <a:prstGeom prst="rect">
            <a:avLst/>
          </a:prstGeom>
        </p:spPr>
        <p:txBody>
          <a:bodyPr wrap="square">
            <a:spAutoFit/>
          </a:bodyPr>
          <a:lstStyle/>
          <a:p>
            <a:r>
              <a:rPr lang="en-US" sz="1200" dirty="0" smtClean="0">
                <a:solidFill>
                  <a:schemeClr val="accent2"/>
                </a:solidFill>
              </a:rPr>
              <a:t>D</a:t>
            </a:r>
            <a:endParaRPr lang="en-US" sz="1200" dirty="0">
              <a:solidFill>
                <a:schemeClr val="accent2"/>
              </a:solidFill>
            </a:endParaRPr>
          </a:p>
        </p:txBody>
      </p:sp>
      <p:sp>
        <p:nvSpPr>
          <p:cNvPr id="45" name="Rectangle 44"/>
          <p:cNvSpPr/>
          <p:nvPr/>
        </p:nvSpPr>
        <p:spPr>
          <a:xfrm>
            <a:off x="3677551" y="3733800"/>
            <a:ext cx="255351" cy="276999"/>
          </a:xfrm>
          <a:prstGeom prst="rect">
            <a:avLst/>
          </a:prstGeom>
        </p:spPr>
        <p:txBody>
          <a:bodyPr wrap="square">
            <a:spAutoFit/>
          </a:bodyPr>
          <a:lstStyle/>
          <a:p>
            <a:r>
              <a:rPr lang="en-US" sz="1200" dirty="0" smtClean="0">
                <a:solidFill>
                  <a:schemeClr val="accent2"/>
                </a:solidFill>
              </a:rPr>
              <a:t>E</a:t>
            </a:r>
            <a:endParaRPr lang="en-US" sz="1200" dirty="0">
              <a:solidFill>
                <a:schemeClr val="accent2"/>
              </a:solidFill>
            </a:endParaRPr>
          </a:p>
        </p:txBody>
      </p:sp>
      <p:sp>
        <p:nvSpPr>
          <p:cNvPr id="46" name="Rectangle 45"/>
          <p:cNvSpPr/>
          <p:nvPr/>
        </p:nvSpPr>
        <p:spPr>
          <a:xfrm>
            <a:off x="4909120" y="3735585"/>
            <a:ext cx="255351" cy="276999"/>
          </a:xfrm>
          <a:prstGeom prst="rect">
            <a:avLst/>
          </a:prstGeom>
        </p:spPr>
        <p:txBody>
          <a:bodyPr wrap="square">
            <a:spAutoFit/>
          </a:bodyPr>
          <a:lstStyle/>
          <a:p>
            <a:r>
              <a:rPr lang="en-US" sz="1200" dirty="0" smtClean="0">
                <a:solidFill>
                  <a:schemeClr val="accent2"/>
                </a:solidFill>
              </a:rPr>
              <a:t>F</a:t>
            </a:r>
            <a:endParaRPr lang="en-US" sz="1200" dirty="0">
              <a:solidFill>
                <a:schemeClr val="accent2"/>
              </a:solidFill>
            </a:endParaRPr>
          </a:p>
        </p:txBody>
      </p:sp>
      <p:sp>
        <p:nvSpPr>
          <p:cNvPr id="47" name="Rectangle 46"/>
          <p:cNvSpPr/>
          <p:nvPr/>
        </p:nvSpPr>
        <p:spPr>
          <a:xfrm>
            <a:off x="4672185" y="2634992"/>
            <a:ext cx="255351" cy="276999"/>
          </a:xfrm>
          <a:prstGeom prst="rect">
            <a:avLst/>
          </a:prstGeom>
        </p:spPr>
        <p:txBody>
          <a:bodyPr wrap="square">
            <a:spAutoFit/>
          </a:bodyPr>
          <a:lstStyle/>
          <a:p>
            <a:r>
              <a:rPr lang="en-US" sz="1200" dirty="0" smtClean="0">
                <a:solidFill>
                  <a:schemeClr val="accent2"/>
                </a:solidFill>
              </a:rPr>
              <a:t>G</a:t>
            </a:r>
            <a:endParaRPr lang="en-US" sz="1200" dirty="0">
              <a:solidFill>
                <a:schemeClr val="accent2"/>
              </a:solidFill>
            </a:endParaRPr>
          </a:p>
        </p:txBody>
      </p:sp>
      <p:sp>
        <p:nvSpPr>
          <p:cNvPr id="10249" name="TextBox 10248"/>
          <p:cNvSpPr txBox="1"/>
          <p:nvPr/>
        </p:nvSpPr>
        <p:spPr>
          <a:xfrm>
            <a:off x="7086600" y="3080150"/>
            <a:ext cx="1447800" cy="1600438"/>
          </a:xfrm>
          <a:prstGeom prst="rect">
            <a:avLst/>
          </a:prstGeom>
          <a:noFill/>
          <a:ln>
            <a:solidFill>
              <a:schemeClr val="tx1"/>
            </a:solidFill>
          </a:ln>
        </p:spPr>
        <p:txBody>
          <a:bodyPr wrap="square" rtlCol="0">
            <a:spAutoFit/>
          </a:bodyPr>
          <a:lstStyle/>
          <a:p>
            <a:r>
              <a:rPr lang="en-US" sz="1400" dirty="0" smtClean="0"/>
              <a:t>A – 13.74 cm</a:t>
            </a:r>
          </a:p>
          <a:p>
            <a:r>
              <a:rPr lang="en-US" sz="1400" dirty="0" smtClean="0"/>
              <a:t>B – 3.48 cm</a:t>
            </a:r>
          </a:p>
          <a:p>
            <a:r>
              <a:rPr lang="en-US" sz="1400" dirty="0" smtClean="0"/>
              <a:t>C – 4.89 cm</a:t>
            </a:r>
          </a:p>
          <a:p>
            <a:r>
              <a:rPr lang="en-US" sz="1400" dirty="0" smtClean="0"/>
              <a:t>D – 7.60 cm</a:t>
            </a:r>
          </a:p>
          <a:p>
            <a:r>
              <a:rPr lang="en-US" sz="1400" dirty="0" smtClean="0"/>
              <a:t>E – 20.74 cm</a:t>
            </a:r>
          </a:p>
          <a:p>
            <a:r>
              <a:rPr lang="en-US" sz="1400" dirty="0" smtClean="0"/>
              <a:t>F – 29.74 cm</a:t>
            </a:r>
          </a:p>
          <a:p>
            <a:r>
              <a:rPr lang="en-US" sz="1400" dirty="0" smtClean="0"/>
              <a:t>G – 9.78 cm</a:t>
            </a:r>
            <a:endParaRPr lang="en-US" sz="1400" dirty="0"/>
          </a:p>
        </p:txBody>
      </p:sp>
      <p:sp>
        <p:nvSpPr>
          <p:cNvPr id="10251" name="TextBox 10250"/>
          <p:cNvSpPr txBox="1"/>
          <p:nvPr/>
        </p:nvSpPr>
        <p:spPr>
          <a:xfrm>
            <a:off x="4266378" y="3935399"/>
            <a:ext cx="152400" cy="307777"/>
          </a:xfrm>
          <a:prstGeom prst="rect">
            <a:avLst/>
          </a:prstGeom>
          <a:noFill/>
        </p:spPr>
        <p:txBody>
          <a:bodyPr wrap="square" rtlCol="0">
            <a:spAutoFit/>
          </a:bodyPr>
          <a:lstStyle/>
          <a:p>
            <a:r>
              <a:rPr lang="en-US" sz="1400" dirty="0" smtClean="0">
                <a:solidFill>
                  <a:srgbClr val="FF0000"/>
                </a:solidFill>
              </a:rPr>
              <a:t>1</a:t>
            </a:r>
            <a:endParaRPr lang="en-US" sz="1400" dirty="0">
              <a:solidFill>
                <a:srgbClr val="FF0000"/>
              </a:solidFill>
            </a:endParaRPr>
          </a:p>
        </p:txBody>
      </p:sp>
      <p:sp>
        <p:nvSpPr>
          <p:cNvPr id="52" name="TextBox 51"/>
          <p:cNvSpPr txBox="1"/>
          <p:nvPr/>
        </p:nvSpPr>
        <p:spPr>
          <a:xfrm>
            <a:off x="4707770" y="3928767"/>
            <a:ext cx="152400" cy="307777"/>
          </a:xfrm>
          <a:prstGeom prst="rect">
            <a:avLst/>
          </a:prstGeom>
          <a:noFill/>
        </p:spPr>
        <p:txBody>
          <a:bodyPr wrap="square" rtlCol="0">
            <a:spAutoFit/>
          </a:bodyPr>
          <a:lstStyle/>
          <a:p>
            <a:r>
              <a:rPr lang="en-US" sz="1400" dirty="0" smtClean="0">
                <a:solidFill>
                  <a:srgbClr val="FF0000"/>
                </a:solidFill>
              </a:rPr>
              <a:t>2</a:t>
            </a:r>
            <a:endParaRPr lang="en-US" sz="1400" dirty="0">
              <a:solidFill>
                <a:srgbClr val="FF0000"/>
              </a:solidFill>
            </a:endParaRPr>
          </a:p>
        </p:txBody>
      </p:sp>
      <p:sp>
        <p:nvSpPr>
          <p:cNvPr id="53" name="TextBox 52"/>
          <p:cNvSpPr txBox="1"/>
          <p:nvPr/>
        </p:nvSpPr>
        <p:spPr>
          <a:xfrm>
            <a:off x="4268801" y="3087152"/>
            <a:ext cx="152400" cy="307777"/>
          </a:xfrm>
          <a:prstGeom prst="rect">
            <a:avLst/>
          </a:prstGeom>
          <a:noFill/>
        </p:spPr>
        <p:txBody>
          <a:bodyPr wrap="square" rtlCol="0">
            <a:spAutoFit/>
          </a:bodyPr>
          <a:lstStyle/>
          <a:p>
            <a:r>
              <a:rPr lang="en-US" sz="1400" dirty="0" smtClean="0">
                <a:solidFill>
                  <a:srgbClr val="FF0000"/>
                </a:solidFill>
              </a:rPr>
              <a:t>3</a:t>
            </a:r>
            <a:endParaRPr lang="en-US" sz="1400" dirty="0">
              <a:solidFill>
                <a:srgbClr val="FF0000"/>
              </a:solidFill>
            </a:endParaRPr>
          </a:p>
        </p:txBody>
      </p:sp>
      <p:sp>
        <p:nvSpPr>
          <p:cNvPr id="54" name="TextBox 53"/>
          <p:cNvSpPr txBox="1"/>
          <p:nvPr/>
        </p:nvSpPr>
        <p:spPr>
          <a:xfrm>
            <a:off x="4893249" y="4380042"/>
            <a:ext cx="152400" cy="307777"/>
          </a:xfrm>
          <a:prstGeom prst="rect">
            <a:avLst/>
          </a:prstGeom>
          <a:noFill/>
        </p:spPr>
        <p:txBody>
          <a:bodyPr wrap="square" rtlCol="0">
            <a:spAutoFit/>
          </a:bodyPr>
          <a:lstStyle/>
          <a:p>
            <a:r>
              <a:rPr lang="en-US" sz="1400" dirty="0" smtClean="0">
                <a:solidFill>
                  <a:srgbClr val="FF0000"/>
                </a:solidFill>
              </a:rPr>
              <a:t>4</a:t>
            </a:r>
            <a:endParaRPr lang="en-US" sz="1400" dirty="0">
              <a:solidFill>
                <a:srgbClr val="FF0000"/>
              </a:solidFill>
            </a:endParaRPr>
          </a:p>
        </p:txBody>
      </p:sp>
      <p:sp>
        <p:nvSpPr>
          <p:cNvPr id="55" name="TextBox 54"/>
          <p:cNvSpPr txBox="1"/>
          <p:nvPr/>
        </p:nvSpPr>
        <p:spPr>
          <a:xfrm>
            <a:off x="5045649" y="2537634"/>
            <a:ext cx="152400" cy="307777"/>
          </a:xfrm>
          <a:prstGeom prst="rect">
            <a:avLst/>
          </a:prstGeom>
          <a:noFill/>
        </p:spPr>
        <p:txBody>
          <a:bodyPr wrap="square" rtlCol="0">
            <a:spAutoFit/>
          </a:bodyPr>
          <a:lstStyle/>
          <a:p>
            <a:r>
              <a:rPr lang="en-US" sz="1400" dirty="0" smtClean="0">
                <a:solidFill>
                  <a:srgbClr val="FF0000"/>
                </a:solidFill>
              </a:rPr>
              <a:t>5</a:t>
            </a:r>
            <a:endParaRPr lang="en-US" sz="1400" dirty="0">
              <a:solidFill>
                <a:srgbClr val="FF0000"/>
              </a:solidFill>
            </a:endParaRPr>
          </a:p>
        </p:txBody>
      </p:sp>
      <p:pic>
        <p:nvPicPr>
          <p:cNvPr id="36" name="Picture 35"/>
          <p:cNvPicPr>
            <a:picLocks noChangeAspect="1"/>
          </p:cNvPicPr>
          <p:nvPr/>
        </p:nvPicPr>
        <p:blipFill>
          <a:blip r:embed="rId4"/>
          <a:stretch>
            <a:fillRect/>
          </a:stretch>
        </p:blipFill>
        <p:spPr>
          <a:xfrm>
            <a:off x="87768" y="4010799"/>
            <a:ext cx="3036432" cy="2278717"/>
          </a:xfrm>
          <a:prstGeom prst="rect">
            <a:avLst/>
          </a:prstGeom>
        </p:spPr>
      </p:pic>
      <p:sp>
        <p:nvSpPr>
          <p:cNvPr id="37" name="TextBox 36"/>
          <p:cNvSpPr txBox="1"/>
          <p:nvPr/>
        </p:nvSpPr>
        <p:spPr>
          <a:xfrm>
            <a:off x="7086600" y="1295400"/>
            <a:ext cx="1447800" cy="1169551"/>
          </a:xfrm>
          <a:prstGeom prst="rect">
            <a:avLst/>
          </a:prstGeom>
          <a:noFill/>
          <a:ln>
            <a:solidFill>
              <a:schemeClr val="tx1"/>
            </a:solidFill>
          </a:ln>
        </p:spPr>
        <p:txBody>
          <a:bodyPr wrap="square" rtlCol="0">
            <a:spAutoFit/>
          </a:bodyPr>
          <a:lstStyle/>
          <a:p>
            <a:r>
              <a:rPr lang="en-US" sz="1400" dirty="0" smtClean="0"/>
              <a:t>- Five </a:t>
            </a:r>
            <a:r>
              <a:rPr lang="en-US" sz="1400" dirty="0"/>
              <a:t>source </a:t>
            </a:r>
            <a:r>
              <a:rPr lang="en-US" sz="1400" dirty="0" smtClean="0"/>
              <a:t>  positions</a:t>
            </a:r>
            <a:endParaRPr lang="en-US" sz="1400" dirty="0"/>
          </a:p>
          <a:p>
            <a:r>
              <a:rPr lang="en-US" sz="1400" dirty="0" smtClean="0"/>
              <a:t>- 24-hour </a:t>
            </a:r>
            <a:r>
              <a:rPr lang="en-US" sz="1400" dirty="0"/>
              <a:t>measurements</a:t>
            </a:r>
          </a:p>
          <a:p>
            <a:r>
              <a:rPr lang="en-US" sz="1400" dirty="0" smtClean="0"/>
              <a:t> </a:t>
            </a:r>
          </a:p>
        </p:txBody>
      </p:sp>
    </p:spTree>
    <p:extLst>
      <p:ext uri="{BB962C8B-B14F-4D97-AF65-F5344CB8AC3E}">
        <p14:creationId xmlns:p14="http://schemas.microsoft.com/office/powerpoint/2010/main" val="19531358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Experimental Setup</a:t>
            </a:r>
            <a:endParaRPr lang="en-US" dirty="0"/>
          </a:p>
        </p:txBody>
      </p:sp>
      <p:graphicFrame>
        <p:nvGraphicFramePr>
          <p:cNvPr id="9" name="Content Placeholder 8"/>
          <p:cNvGraphicFramePr>
            <a:graphicFrameLocks noGrp="1"/>
          </p:cNvGraphicFramePr>
          <p:nvPr>
            <p:ph idx="1"/>
            <p:extLst/>
          </p:nvPr>
        </p:nvGraphicFramePr>
        <p:xfrm>
          <a:off x="1148301" y="1447792"/>
          <a:ext cx="6934200" cy="4114808"/>
        </p:xfrm>
        <a:graphic>
          <a:graphicData uri="http://schemas.openxmlformats.org/drawingml/2006/table">
            <a:tbl>
              <a:tblPr firstRow="1" firstCol="1" bandRow="1"/>
              <a:tblGrid>
                <a:gridCol w="1733550"/>
                <a:gridCol w="1733550"/>
                <a:gridCol w="1733550"/>
                <a:gridCol w="1733550"/>
              </a:tblGrid>
              <a:tr h="587828">
                <a:tc>
                  <a:txBody>
                    <a:bodyPr/>
                    <a:lstStyle/>
                    <a:p>
                      <a:pPr marL="0" marR="0" algn="ctr">
                        <a:lnSpc>
                          <a:spcPct val="107000"/>
                        </a:lnSpc>
                        <a:spcBef>
                          <a:spcPts val="0"/>
                        </a:spcBef>
                        <a:spcAft>
                          <a:spcPts val="0"/>
                        </a:spcAft>
                      </a:pPr>
                      <a:r>
                        <a:rPr lang="en-US" sz="1200" b="1" dirty="0">
                          <a:effectLst/>
                          <a:latin typeface="Arial" panose="020B0604020202020204" pitchFamily="34" charset="0"/>
                          <a:ea typeface="Calibri" panose="020F0502020204030204" pitchFamily="34" charset="0"/>
                          <a:cs typeface="Times New Roman" panose="02020603050405020304" pitchFamily="18" charset="0"/>
                        </a:rPr>
                        <a:t>Gamma-Ray Energy [keV</a:t>
                      </a:r>
                      <a:r>
                        <a:rPr lang="en-US" sz="1200" b="1" dirty="0" smtClean="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200" b="1" dirty="0">
                          <a:effectLst/>
                          <a:latin typeface="Arial" panose="020B0604020202020204" pitchFamily="34" charset="0"/>
                          <a:ea typeface="Calibri" panose="020F0502020204030204" pitchFamily="34" charset="0"/>
                          <a:cs typeface="Times New Roman" panose="02020603050405020304" pitchFamily="18" charset="0"/>
                        </a:rPr>
                        <a:t>Nuclide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200" b="1" dirty="0">
                          <a:effectLst/>
                          <a:latin typeface="Arial" panose="020B0604020202020204" pitchFamily="34" charset="0"/>
                          <a:ea typeface="Calibri" panose="020F0502020204030204" pitchFamily="34" charset="0"/>
                          <a:cs typeface="Times New Roman" panose="02020603050405020304" pitchFamily="18" charset="0"/>
                        </a:rPr>
                        <a:t>Activity [µCi]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200" b="1" dirty="0">
                          <a:effectLst/>
                          <a:latin typeface="Arial" panose="020B0604020202020204" pitchFamily="34" charset="0"/>
                          <a:ea typeface="Calibri" panose="020F0502020204030204" pitchFamily="34" charset="0"/>
                          <a:cs typeface="Times New Roman" panose="02020603050405020304" pitchFamily="18" charset="0"/>
                        </a:rPr>
                        <a:t>Gammas per Second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Am-241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0.02941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391.7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Cd-109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0.2707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363.6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smtClean="0">
                          <a:effectLst/>
                          <a:latin typeface="Arial" panose="020B0604020202020204" pitchFamily="34" charset="0"/>
                          <a:ea typeface="Calibri" panose="020F0502020204030204" pitchFamily="34" charset="0"/>
                          <a:cs typeface="Times New Roman" panose="02020603050405020304" pitchFamily="18" charset="0"/>
                        </a:rPr>
                        <a:t>Co-57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0.01019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322.7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Te-123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0.01403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436.1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Cr-51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1236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Sn-113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0.05109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1227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514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Sr-85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0.06171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2247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662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Cs-137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0.04325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1362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898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Y-88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0.09633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3347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1173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Co-60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0.05101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1885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1333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Co-60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0.05101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1887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93915">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1836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Y-88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0.09622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3539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5</a:t>
            </a:fld>
            <a:endParaRPr lang="en-US" dirty="0"/>
          </a:p>
        </p:txBody>
      </p:sp>
      <p:sp>
        <p:nvSpPr>
          <p:cNvPr id="10" name="TextBox 9"/>
          <p:cNvSpPr txBox="1"/>
          <p:nvPr/>
        </p:nvSpPr>
        <p:spPr>
          <a:xfrm>
            <a:off x="1162478" y="5638800"/>
            <a:ext cx="6934200" cy="923330"/>
          </a:xfrm>
          <a:prstGeom prst="rect">
            <a:avLst/>
          </a:prstGeom>
          <a:noFill/>
        </p:spPr>
        <p:txBody>
          <a:bodyPr wrap="square" rtlCol="0">
            <a:spAutoFit/>
          </a:bodyPr>
          <a:lstStyle/>
          <a:p>
            <a:pPr marL="171450" lvl="0" indent="-171450">
              <a:buFont typeface="Arial" panose="020B0604020202020204" pitchFamily="34" charset="0"/>
              <a:buChar char="•"/>
            </a:pPr>
            <a:r>
              <a:rPr lang="en-US" sz="1200" dirty="0" smtClean="0"/>
              <a:t>Energies </a:t>
            </a:r>
            <a:r>
              <a:rPr lang="en-US" sz="1200" dirty="0"/>
              <a:t>were kept </a:t>
            </a:r>
            <a:r>
              <a:rPr lang="en-US" sz="1200" dirty="0" smtClean="0"/>
              <a:t>consistent </a:t>
            </a:r>
            <a:r>
              <a:rPr lang="en-US" sz="1200" dirty="0"/>
              <a:t>with manufacturer provided documentation</a:t>
            </a:r>
          </a:p>
          <a:p>
            <a:pPr marL="171450" lvl="0" indent="-171450">
              <a:buFont typeface="Arial" panose="020B0604020202020204" pitchFamily="34" charset="0"/>
              <a:buChar char="•"/>
            </a:pPr>
            <a:r>
              <a:rPr lang="en-US" sz="1200" dirty="0" smtClean="0"/>
              <a:t>Source </a:t>
            </a:r>
            <a:r>
              <a:rPr lang="en-US" sz="1200" dirty="0"/>
              <a:t>u</a:t>
            </a:r>
            <a:r>
              <a:rPr lang="en-US" sz="1200" dirty="0" smtClean="0"/>
              <a:t>ncertainty </a:t>
            </a:r>
            <a:r>
              <a:rPr lang="en-US" sz="1200" dirty="0"/>
              <a:t>for each energy was 3.1</a:t>
            </a:r>
            <a:r>
              <a:rPr lang="en-US" sz="1200" dirty="0" smtClean="0"/>
              <a:t>% at the 99% confidence level</a:t>
            </a:r>
          </a:p>
          <a:p>
            <a:pPr marL="171450" lvl="0" indent="-171450">
              <a:buFont typeface="Arial" panose="020B0604020202020204" pitchFamily="34" charset="0"/>
              <a:buChar char="•"/>
            </a:pPr>
            <a:r>
              <a:rPr lang="en-US" sz="1200" dirty="0"/>
              <a:t>Eckert &amp; Ziegler Multi-nuclide </a:t>
            </a:r>
            <a:r>
              <a:rPr lang="en-US" sz="1200" dirty="0" smtClean="0"/>
              <a:t>source, 0.9665 µCi, 1-Nov-2016.</a:t>
            </a:r>
            <a:endParaRPr lang="en-US" sz="1200" dirty="0"/>
          </a:p>
          <a:p>
            <a:endParaRPr lang="en-US" dirty="0"/>
          </a:p>
        </p:txBody>
      </p:sp>
    </p:spTree>
    <p:extLst>
      <p:ext uri="{BB962C8B-B14F-4D97-AF65-F5344CB8AC3E}">
        <p14:creationId xmlns:p14="http://schemas.microsoft.com/office/powerpoint/2010/main" val="11047281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Detector Specifications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303337"/>
                <a:ext cx="8534400" cy="4876800"/>
              </a:xfrm>
            </p:spPr>
            <p:txBody>
              <a:bodyPr/>
              <a:lstStyle/>
              <a:p>
                <a:r>
                  <a:rPr lang="en-US" dirty="0" smtClean="0"/>
                  <a:t>Canberra Standard Electrode Ge Detector (SEGe)</a:t>
                </a:r>
              </a:p>
              <a:p>
                <a:r>
                  <a:rPr lang="en-US" dirty="0" smtClean="0"/>
                  <a:t>Model Number: GC10021</a:t>
                </a:r>
              </a:p>
              <a:p>
                <a:r>
                  <a:rPr lang="en-US" dirty="0" smtClean="0"/>
                  <a:t>Relative Efficiency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100 %</a:t>
                </a:r>
              </a:p>
              <a:p>
                <a:r>
                  <a:rPr lang="en-US" dirty="0" smtClean="0"/>
                  <a:t>Resolution: 1.20 keV at 122  keV and 2.1 at 1.3 MeV</a:t>
                </a:r>
              </a:p>
              <a:p>
                <a:r>
                  <a:rPr lang="en-US" dirty="0" smtClean="0"/>
                  <a:t>Coaxial Configuration</a:t>
                </a:r>
              </a:p>
              <a:p>
                <a:r>
                  <a:rPr lang="en-US" dirty="0" smtClean="0"/>
                  <a:t>83 mm Diameter</a:t>
                </a:r>
              </a:p>
              <a:p>
                <a:r>
                  <a:rPr lang="en-US" dirty="0" smtClean="0"/>
                  <a:t>84.5 mm Length</a:t>
                </a:r>
              </a:p>
              <a:p>
                <a:r>
                  <a:rPr lang="en-US" dirty="0" smtClean="0"/>
                  <a:t>P-Type</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303337"/>
                <a:ext cx="8534400" cy="4876800"/>
              </a:xfrm>
              <a:blipFill rotWithShape="0">
                <a:blip r:embed="rId3"/>
                <a:stretch>
                  <a:fillRect l="-929" t="-875"/>
                </a:stretch>
              </a:blipFill>
            </p:spPr>
            <p:txBody>
              <a:bodyPr/>
              <a:lstStyle/>
              <a:p>
                <a:r>
                  <a:rPr lang="en-US">
                    <a:noFill/>
                  </a:rPr>
                  <a:t> </a:t>
                </a:r>
              </a:p>
            </p:txBody>
          </p:sp>
        </mc:Fallback>
      </mc:AlternateContent>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6</a:t>
            </a:fld>
            <a:endParaRPr lang="en-US" dirty="0"/>
          </a:p>
        </p:txBody>
      </p:sp>
      <p:sp>
        <p:nvSpPr>
          <p:cNvPr id="6" name="Oval 5"/>
          <p:cNvSpPr/>
          <p:nvPr/>
        </p:nvSpPr>
        <p:spPr bwMode="auto">
          <a:xfrm>
            <a:off x="4716613" y="3581400"/>
            <a:ext cx="2468880" cy="246888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Oval 6"/>
          <p:cNvSpPr/>
          <p:nvPr/>
        </p:nvSpPr>
        <p:spPr bwMode="auto">
          <a:xfrm>
            <a:off x="4808053" y="3672840"/>
            <a:ext cx="2286000" cy="22860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5570053" y="4343400"/>
            <a:ext cx="762000" cy="83820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cxnSp>
        <p:nvCxnSpPr>
          <p:cNvPr id="10" name="Straight Arrow Connector 9"/>
          <p:cNvCxnSpPr>
            <a:stCxn id="8" idx="6"/>
          </p:cNvCxnSpPr>
          <p:nvPr/>
        </p:nvCxnSpPr>
        <p:spPr bwMode="auto">
          <a:xfrm>
            <a:off x="6332053" y="4762500"/>
            <a:ext cx="914400" cy="255032"/>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13" name="Straight Arrow Connector 12"/>
          <p:cNvCxnSpPr/>
          <p:nvPr/>
        </p:nvCxnSpPr>
        <p:spPr bwMode="auto">
          <a:xfrm>
            <a:off x="3856865" y="5029200"/>
            <a:ext cx="1013293" cy="240238"/>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5" name="Straight Arrow Connector 14"/>
          <p:cNvCxnSpPr/>
          <p:nvPr/>
        </p:nvCxnSpPr>
        <p:spPr bwMode="auto">
          <a:xfrm>
            <a:off x="3964689" y="4221064"/>
            <a:ext cx="1605364" cy="419932"/>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1" name="TextBox 20"/>
          <p:cNvSpPr txBox="1"/>
          <p:nvPr/>
        </p:nvSpPr>
        <p:spPr>
          <a:xfrm>
            <a:off x="3116747" y="4648200"/>
            <a:ext cx="1912453" cy="461665"/>
          </a:xfrm>
          <a:prstGeom prst="rect">
            <a:avLst/>
          </a:prstGeom>
          <a:noFill/>
        </p:spPr>
        <p:txBody>
          <a:bodyPr wrap="square" rtlCol="0">
            <a:spAutoFit/>
          </a:bodyPr>
          <a:lstStyle/>
          <a:p>
            <a:r>
              <a:rPr lang="en-US" sz="2400" dirty="0" smtClean="0"/>
              <a:t>n+ contact</a:t>
            </a:r>
            <a:endParaRPr lang="en-US" sz="2400" dirty="0"/>
          </a:p>
        </p:txBody>
      </p:sp>
      <p:sp>
        <p:nvSpPr>
          <p:cNvPr id="23" name="TextBox 22"/>
          <p:cNvSpPr txBox="1"/>
          <p:nvPr/>
        </p:nvSpPr>
        <p:spPr>
          <a:xfrm>
            <a:off x="3276600" y="3810000"/>
            <a:ext cx="1828800" cy="461665"/>
          </a:xfrm>
          <a:prstGeom prst="rect">
            <a:avLst/>
          </a:prstGeom>
          <a:noFill/>
        </p:spPr>
        <p:txBody>
          <a:bodyPr wrap="square" rtlCol="0">
            <a:spAutoFit/>
          </a:bodyPr>
          <a:lstStyle/>
          <a:p>
            <a:r>
              <a:rPr lang="en-US" sz="2400" dirty="0" smtClean="0"/>
              <a:t>p+ contact</a:t>
            </a:r>
            <a:endParaRPr lang="en-US" sz="2400" dirty="0"/>
          </a:p>
        </p:txBody>
      </p:sp>
      <p:sp>
        <p:nvSpPr>
          <p:cNvPr id="25" name="TextBox 24"/>
          <p:cNvSpPr txBox="1"/>
          <p:nvPr/>
        </p:nvSpPr>
        <p:spPr>
          <a:xfrm>
            <a:off x="6536635" y="4545568"/>
            <a:ext cx="457200" cy="369332"/>
          </a:xfrm>
          <a:prstGeom prst="rect">
            <a:avLst/>
          </a:prstGeom>
          <a:noFill/>
        </p:spPr>
        <p:txBody>
          <a:bodyPr wrap="square" rtlCol="0">
            <a:spAutoFit/>
          </a:bodyPr>
          <a:lstStyle/>
          <a:p>
            <a:r>
              <a:rPr lang="en-US" dirty="0" smtClean="0">
                <a:solidFill>
                  <a:srgbClr val="FF0000"/>
                </a:solidFill>
              </a:rPr>
              <a:t>e-</a:t>
            </a:r>
            <a:endParaRPr lang="en-US" dirty="0">
              <a:solidFill>
                <a:srgbClr val="FF0000"/>
              </a:solidFill>
            </a:endParaRPr>
          </a:p>
        </p:txBody>
      </p:sp>
      <p:pic>
        <p:nvPicPr>
          <p:cNvPr id="24" name="Picture 23"/>
          <p:cNvPicPr>
            <a:picLocks noChangeAspect="1"/>
          </p:cNvPicPr>
          <p:nvPr/>
        </p:nvPicPr>
        <p:blipFill>
          <a:blip r:embed="rId4"/>
          <a:stretch>
            <a:fillRect/>
          </a:stretch>
        </p:blipFill>
        <p:spPr>
          <a:xfrm>
            <a:off x="6646775" y="3875705"/>
            <a:ext cx="512131" cy="650407"/>
          </a:xfrm>
          <a:prstGeom prst="rect">
            <a:avLst/>
          </a:prstGeom>
        </p:spPr>
      </p:pic>
      <p:sp>
        <p:nvSpPr>
          <p:cNvPr id="27" name="TextBox 26"/>
          <p:cNvSpPr txBox="1"/>
          <p:nvPr/>
        </p:nvSpPr>
        <p:spPr>
          <a:xfrm>
            <a:off x="6975489" y="3073683"/>
            <a:ext cx="516410" cy="830997"/>
          </a:xfrm>
          <a:prstGeom prst="rect">
            <a:avLst/>
          </a:prstGeom>
          <a:noFill/>
        </p:spPr>
        <p:txBody>
          <a:bodyPr wrap="square" rtlCol="0">
            <a:spAutoFit/>
          </a:bodyPr>
          <a:lstStyle/>
          <a:p>
            <a:r>
              <a:rPr lang="el-GR" sz="4800" dirty="0">
                <a:latin typeface="Times New Roman" panose="02020603050405020304" pitchFamily="18" charset="0"/>
                <a:cs typeface="Times New Roman" panose="02020603050405020304" pitchFamily="18" charset="0"/>
              </a:rPr>
              <a:t>γ</a:t>
            </a:r>
            <a:endParaRPr lang="en-US" sz="4800" dirty="0"/>
          </a:p>
        </p:txBody>
      </p:sp>
      <p:sp>
        <p:nvSpPr>
          <p:cNvPr id="16" name="TextBox 15"/>
          <p:cNvSpPr txBox="1"/>
          <p:nvPr/>
        </p:nvSpPr>
        <p:spPr>
          <a:xfrm>
            <a:off x="5426243" y="5417080"/>
            <a:ext cx="1912453" cy="338554"/>
          </a:xfrm>
          <a:prstGeom prst="rect">
            <a:avLst/>
          </a:prstGeom>
          <a:noFill/>
        </p:spPr>
        <p:txBody>
          <a:bodyPr wrap="square" rtlCol="0">
            <a:spAutoFit/>
          </a:bodyPr>
          <a:lstStyle/>
          <a:p>
            <a:r>
              <a:rPr lang="en-US" sz="1600" dirty="0" smtClean="0"/>
              <a:t>Ge Crystal</a:t>
            </a:r>
            <a:endParaRPr lang="en-US" sz="2400" dirty="0"/>
          </a:p>
        </p:txBody>
      </p:sp>
    </p:spTree>
    <p:extLst>
      <p:ext uri="{BB962C8B-B14F-4D97-AF65-F5344CB8AC3E}">
        <p14:creationId xmlns:p14="http://schemas.microsoft.com/office/powerpoint/2010/main" val="1390659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t>MCNP Model Geometry</a:t>
            </a:r>
            <a:endParaRPr lang="en-US" dirty="0"/>
          </a:p>
        </p:txBody>
      </p:sp>
      <p:sp>
        <p:nvSpPr>
          <p:cNvPr id="2" name="Content Placeholder 1"/>
          <p:cNvSpPr>
            <a:spLocks noGrp="1"/>
          </p:cNvSpPr>
          <p:nvPr>
            <p:ph idx="1"/>
          </p:nvPr>
        </p:nvSpPr>
        <p:spPr>
          <a:xfrm>
            <a:off x="304800" y="1255743"/>
            <a:ext cx="8534400" cy="4876800"/>
          </a:xfrm>
        </p:spPr>
        <p:txBody>
          <a:bodyPr/>
          <a:lstStyle/>
          <a:p>
            <a:r>
              <a:rPr lang="en-US" dirty="0" smtClean="0"/>
              <a:t>Origin: Centered/Bottom of shielding case</a:t>
            </a:r>
            <a:endParaRPr lang="en-US" dirty="0"/>
          </a:p>
          <a:p>
            <a:r>
              <a:rPr lang="en-US" dirty="0" smtClean="0"/>
              <a:t>Cylinders (~14 CZs)</a:t>
            </a:r>
          </a:p>
          <a:p>
            <a:r>
              <a:rPr lang="en-US" dirty="0" smtClean="0"/>
              <a:t>Planes (~20 PZs)</a:t>
            </a: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7</a:t>
            </a:fld>
            <a:endParaRPr lang="en-US" dirty="0"/>
          </a:p>
        </p:txBody>
      </p:sp>
      <p:pic>
        <p:nvPicPr>
          <p:cNvPr id="5" name="Picture 4"/>
          <p:cNvPicPr>
            <a:picLocks noChangeAspect="1"/>
          </p:cNvPicPr>
          <p:nvPr/>
        </p:nvPicPr>
        <p:blipFill>
          <a:blip r:embed="rId3"/>
          <a:stretch>
            <a:fillRect/>
          </a:stretch>
        </p:blipFill>
        <p:spPr>
          <a:xfrm>
            <a:off x="4343400" y="1905000"/>
            <a:ext cx="4000500" cy="4378686"/>
          </a:xfrm>
          <a:prstGeom prst="rect">
            <a:avLst/>
          </a:prstGeom>
        </p:spPr>
      </p:pic>
      <p:pic>
        <p:nvPicPr>
          <p:cNvPr id="6" name="Picture 5"/>
          <p:cNvPicPr>
            <a:picLocks noChangeAspect="1"/>
          </p:cNvPicPr>
          <p:nvPr/>
        </p:nvPicPr>
        <p:blipFill>
          <a:blip r:embed="rId4"/>
          <a:stretch>
            <a:fillRect/>
          </a:stretch>
        </p:blipFill>
        <p:spPr>
          <a:xfrm>
            <a:off x="533400" y="3311886"/>
            <a:ext cx="3121943" cy="2971800"/>
          </a:xfrm>
          <a:prstGeom prst="rect">
            <a:avLst/>
          </a:prstGeom>
        </p:spPr>
      </p:pic>
      <p:cxnSp>
        <p:nvCxnSpPr>
          <p:cNvPr id="10" name="Straight Arrow Connector 9"/>
          <p:cNvCxnSpPr/>
          <p:nvPr/>
        </p:nvCxnSpPr>
        <p:spPr bwMode="auto">
          <a:xfrm flipH="1">
            <a:off x="3810000" y="2460980"/>
            <a:ext cx="1371600" cy="99060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1" name="Oval 10"/>
          <p:cNvSpPr/>
          <p:nvPr/>
        </p:nvSpPr>
        <p:spPr bwMode="auto">
          <a:xfrm>
            <a:off x="4876800" y="1990364"/>
            <a:ext cx="609600" cy="762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 name="TextBox 3"/>
          <p:cNvSpPr txBox="1"/>
          <p:nvPr/>
        </p:nvSpPr>
        <p:spPr>
          <a:xfrm>
            <a:off x="1295400" y="4094343"/>
            <a:ext cx="1295400" cy="369332"/>
          </a:xfrm>
          <a:prstGeom prst="rect">
            <a:avLst/>
          </a:prstGeom>
          <a:noFill/>
        </p:spPr>
        <p:txBody>
          <a:bodyPr wrap="square" rtlCol="0">
            <a:spAutoFit/>
          </a:bodyPr>
          <a:lstStyle/>
          <a:p>
            <a:r>
              <a:rPr lang="en-US" dirty="0" smtClean="0"/>
              <a:t>Vacuum</a:t>
            </a:r>
            <a:endParaRPr lang="en-US" dirty="0"/>
          </a:p>
        </p:txBody>
      </p:sp>
      <p:sp>
        <p:nvSpPr>
          <p:cNvPr id="12" name="TextBox 11"/>
          <p:cNvSpPr txBox="1"/>
          <p:nvPr/>
        </p:nvSpPr>
        <p:spPr>
          <a:xfrm>
            <a:off x="2437272" y="4094343"/>
            <a:ext cx="1295400" cy="369332"/>
          </a:xfrm>
          <a:prstGeom prst="rect">
            <a:avLst/>
          </a:prstGeom>
          <a:noFill/>
        </p:spPr>
        <p:txBody>
          <a:bodyPr wrap="square" rtlCol="0">
            <a:spAutoFit/>
          </a:bodyPr>
          <a:lstStyle/>
          <a:p>
            <a:r>
              <a:rPr lang="en-US" dirty="0" smtClean="0"/>
              <a:t>IR Window</a:t>
            </a:r>
            <a:endParaRPr lang="en-US" dirty="0"/>
          </a:p>
        </p:txBody>
      </p:sp>
      <p:sp>
        <p:nvSpPr>
          <p:cNvPr id="13" name="TextBox 12"/>
          <p:cNvSpPr txBox="1"/>
          <p:nvPr/>
        </p:nvSpPr>
        <p:spPr>
          <a:xfrm>
            <a:off x="2209800" y="4768475"/>
            <a:ext cx="2362200" cy="369332"/>
          </a:xfrm>
          <a:prstGeom prst="rect">
            <a:avLst/>
          </a:prstGeom>
          <a:noFill/>
        </p:spPr>
        <p:txBody>
          <a:bodyPr wrap="square" rtlCol="0">
            <a:spAutoFit/>
          </a:bodyPr>
          <a:lstStyle/>
          <a:p>
            <a:r>
              <a:rPr lang="en-US" dirty="0" smtClean="0"/>
              <a:t>Outer Deadlayer</a:t>
            </a:r>
            <a:endParaRPr lang="en-US" dirty="0"/>
          </a:p>
        </p:txBody>
      </p:sp>
      <p:sp>
        <p:nvSpPr>
          <p:cNvPr id="14" name="TextBox 13"/>
          <p:cNvSpPr txBox="1"/>
          <p:nvPr/>
        </p:nvSpPr>
        <p:spPr>
          <a:xfrm>
            <a:off x="1256172" y="5583227"/>
            <a:ext cx="1067928" cy="646331"/>
          </a:xfrm>
          <a:prstGeom prst="rect">
            <a:avLst/>
          </a:prstGeom>
          <a:noFill/>
        </p:spPr>
        <p:txBody>
          <a:bodyPr wrap="square" rtlCol="0">
            <a:spAutoFit/>
          </a:bodyPr>
          <a:lstStyle/>
          <a:p>
            <a:r>
              <a:rPr lang="en-US" dirty="0" smtClean="0"/>
              <a:t>Al Holder</a:t>
            </a:r>
            <a:endParaRPr lang="en-US" dirty="0"/>
          </a:p>
        </p:txBody>
      </p:sp>
      <p:sp>
        <p:nvSpPr>
          <p:cNvPr id="15" name="TextBox 14"/>
          <p:cNvSpPr txBox="1"/>
          <p:nvPr/>
        </p:nvSpPr>
        <p:spPr>
          <a:xfrm>
            <a:off x="2684922" y="5362005"/>
            <a:ext cx="1047750" cy="646331"/>
          </a:xfrm>
          <a:prstGeom prst="rect">
            <a:avLst/>
          </a:prstGeom>
          <a:noFill/>
        </p:spPr>
        <p:txBody>
          <a:bodyPr wrap="square" rtlCol="0">
            <a:spAutoFit/>
          </a:bodyPr>
          <a:lstStyle/>
          <a:p>
            <a:r>
              <a:rPr lang="en-US" dirty="0" smtClean="0"/>
              <a:t>Ge Crystal</a:t>
            </a:r>
            <a:endParaRPr lang="en-US" dirty="0"/>
          </a:p>
        </p:txBody>
      </p:sp>
      <p:sp>
        <p:nvSpPr>
          <p:cNvPr id="16" name="TextBox 15"/>
          <p:cNvSpPr txBox="1"/>
          <p:nvPr/>
        </p:nvSpPr>
        <p:spPr>
          <a:xfrm>
            <a:off x="1289866" y="3627996"/>
            <a:ext cx="1295400" cy="369332"/>
          </a:xfrm>
          <a:prstGeom prst="rect">
            <a:avLst/>
          </a:prstGeom>
          <a:noFill/>
        </p:spPr>
        <p:txBody>
          <a:bodyPr wrap="square" rtlCol="0">
            <a:spAutoFit/>
          </a:bodyPr>
          <a:lstStyle/>
          <a:p>
            <a:r>
              <a:rPr lang="en-US" dirty="0" smtClean="0"/>
              <a:t>Al Casing</a:t>
            </a:r>
            <a:endParaRPr lang="en-US" dirty="0"/>
          </a:p>
        </p:txBody>
      </p:sp>
      <p:sp>
        <p:nvSpPr>
          <p:cNvPr id="17" name="TextBox 16"/>
          <p:cNvSpPr txBox="1"/>
          <p:nvPr/>
        </p:nvSpPr>
        <p:spPr>
          <a:xfrm>
            <a:off x="6660310" y="4885960"/>
            <a:ext cx="464390" cy="369332"/>
          </a:xfrm>
          <a:prstGeom prst="rect">
            <a:avLst/>
          </a:prstGeom>
          <a:noFill/>
        </p:spPr>
        <p:txBody>
          <a:bodyPr wrap="square" rtlCol="0">
            <a:spAutoFit/>
          </a:bodyPr>
          <a:lstStyle/>
          <a:p>
            <a:r>
              <a:rPr lang="en-US" dirty="0" smtClean="0"/>
              <a:t>Air</a:t>
            </a:r>
            <a:endParaRPr lang="en-US" dirty="0"/>
          </a:p>
        </p:txBody>
      </p:sp>
      <p:cxnSp>
        <p:nvCxnSpPr>
          <p:cNvPr id="18" name="Straight Arrow Connector 17"/>
          <p:cNvCxnSpPr>
            <a:stCxn id="12" idx="2"/>
          </p:cNvCxnSpPr>
          <p:nvPr/>
        </p:nvCxnSpPr>
        <p:spPr bwMode="auto">
          <a:xfrm>
            <a:off x="3084972" y="4463675"/>
            <a:ext cx="0" cy="35014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1" name="TextBox 20"/>
          <p:cNvSpPr txBox="1"/>
          <p:nvPr/>
        </p:nvSpPr>
        <p:spPr>
          <a:xfrm>
            <a:off x="1289866" y="3290590"/>
            <a:ext cx="1295400" cy="369332"/>
          </a:xfrm>
          <a:prstGeom prst="rect">
            <a:avLst/>
          </a:prstGeom>
          <a:noFill/>
        </p:spPr>
        <p:txBody>
          <a:bodyPr wrap="square" rtlCol="0">
            <a:spAutoFit/>
          </a:bodyPr>
          <a:lstStyle/>
          <a:p>
            <a:r>
              <a:rPr lang="en-US" dirty="0" smtClean="0"/>
              <a:t>Air</a:t>
            </a:r>
            <a:endParaRPr lang="en-US" dirty="0"/>
          </a:p>
        </p:txBody>
      </p:sp>
      <p:sp>
        <p:nvSpPr>
          <p:cNvPr id="22" name="TextBox 21"/>
          <p:cNvSpPr txBox="1"/>
          <p:nvPr/>
        </p:nvSpPr>
        <p:spPr>
          <a:xfrm>
            <a:off x="6400800" y="3844928"/>
            <a:ext cx="1047750" cy="646331"/>
          </a:xfrm>
          <a:prstGeom prst="rect">
            <a:avLst/>
          </a:prstGeom>
          <a:noFill/>
        </p:spPr>
        <p:txBody>
          <a:bodyPr wrap="square" rtlCol="0">
            <a:spAutoFit/>
          </a:bodyPr>
          <a:lstStyle/>
          <a:p>
            <a:r>
              <a:rPr lang="en-US" dirty="0" smtClean="0"/>
              <a:t>Ge Crystal</a:t>
            </a:r>
            <a:endParaRPr lang="en-US" dirty="0"/>
          </a:p>
        </p:txBody>
      </p:sp>
      <p:sp>
        <p:nvSpPr>
          <p:cNvPr id="23" name="TextBox 22"/>
          <p:cNvSpPr txBox="1"/>
          <p:nvPr/>
        </p:nvSpPr>
        <p:spPr>
          <a:xfrm>
            <a:off x="7620000" y="2228183"/>
            <a:ext cx="1295400" cy="369332"/>
          </a:xfrm>
          <a:prstGeom prst="rect">
            <a:avLst/>
          </a:prstGeom>
          <a:noFill/>
        </p:spPr>
        <p:txBody>
          <a:bodyPr wrap="square" rtlCol="0">
            <a:spAutoFit/>
          </a:bodyPr>
          <a:lstStyle/>
          <a:p>
            <a:r>
              <a:rPr lang="en-US" dirty="0" smtClean="0"/>
              <a:t>Air</a:t>
            </a:r>
            <a:endParaRPr lang="en-US" dirty="0"/>
          </a:p>
        </p:txBody>
      </p:sp>
      <p:sp>
        <p:nvSpPr>
          <p:cNvPr id="24" name="TextBox 23"/>
          <p:cNvSpPr txBox="1"/>
          <p:nvPr/>
        </p:nvSpPr>
        <p:spPr>
          <a:xfrm>
            <a:off x="5506278" y="2416162"/>
            <a:ext cx="1874654" cy="369332"/>
          </a:xfrm>
          <a:prstGeom prst="rect">
            <a:avLst/>
          </a:prstGeom>
          <a:noFill/>
        </p:spPr>
        <p:txBody>
          <a:bodyPr wrap="square" rtlCol="0">
            <a:spAutoFit/>
          </a:bodyPr>
          <a:lstStyle/>
          <a:p>
            <a:r>
              <a:rPr lang="en-US" dirty="0" smtClean="0"/>
              <a:t>Inner Deadlayer</a:t>
            </a:r>
            <a:endParaRPr lang="en-US" dirty="0"/>
          </a:p>
        </p:txBody>
      </p:sp>
      <p:cxnSp>
        <p:nvCxnSpPr>
          <p:cNvPr id="25" name="Straight Arrow Connector 24"/>
          <p:cNvCxnSpPr/>
          <p:nvPr/>
        </p:nvCxnSpPr>
        <p:spPr bwMode="auto">
          <a:xfrm flipH="1">
            <a:off x="6400800" y="2731924"/>
            <a:ext cx="259510" cy="35837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7" name="TextBox 26"/>
          <p:cNvSpPr txBox="1"/>
          <p:nvPr/>
        </p:nvSpPr>
        <p:spPr>
          <a:xfrm>
            <a:off x="7467600" y="3370978"/>
            <a:ext cx="1047750" cy="646331"/>
          </a:xfrm>
          <a:prstGeom prst="rect">
            <a:avLst/>
          </a:prstGeom>
          <a:noFill/>
        </p:spPr>
        <p:txBody>
          <a:bodyPr wrap="square" rtlCol="0">
            <a:spAutoFit/>
          </a:bodyPr>
          <a:lstStyle/>
          <a:p>
            <a:r>
              <a:rPr lang="en-US" dirty="0" smtClean="0"/>
              <a:t>Metal Clasps</a:t>
            </a:r>
            <a:endParaRPr lang="en-US" dirty="0"/>
          </a:p>
        </p:txBody>
      </p:sp>
      <p:cxnSp>
        <p:nvCxnSpPr>
          <p:cNvPr id="28" name="Straight Arrow Connector 27"/>
          <p:cNvCxnSpPr/>
          <p:nvPr/>
        </p:nvCxnSpPr>
        <p:spPr bwMode="auto">
          <a:xfrm flipH="1" flipV="1">
            <a:off x="7380932" y="2842324"/>
            <a:ext cx="498578" cy="527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flipV="1">
            <a:off x="1632863" y="5362005"/>
            <a:ext cx="531881" cy="47718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42" name="TextBox 41"/>
          <p:cNvSpPr txBox="1"/>
          <p:nvPr/>
        </p:nvSpPr>
        <p:spPr>
          <a:xfrm>
            <a:off x="5181600" y="5960561"/>
            <a:ext cx="1295400" cy="369332"/>
          </a:xfrm>
          <a:prstGeom prst="rect">
            <a:avLst/>
          </a:prstGeom>
          <a:noFill/>
        </p:spPr>
        <p:txBody>
          <a:bodyPr wrap="square" rtlCol="0">
            <a:spAutoFit/>
          </a:bodyPr>
          <a:lstStyle/>
          <a:p>
            <a:r>
              <a:rPr lang="en-US" dirty="0" smtClean="0"/>
              <a:t>Vacuum</a:t>
            </a:r>
            <a:endParaRPr lang="en-US" dirty="0"/>
          </a:p>
        </p:txBody>
      </p:sp>
      <p:cxnSp>
        <p:nvCxnSpPr>
          <p:cNvPr id="43" name="Straight Arrow Connector 42"/>
          <p:cNvCxnSpPr/>
          <p:nvPr/>
        </p:nvCxnSpPr>
        <p:spPr bwMode="auto">
          <a:xfrm flipV="1">
            <a:off x="5716083" y="5492339"/>
            <a:ext cx="531881" cy="47718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44" name="Straight Arrow Connector 43"/>
          <p:cNvCxnSpPr/>
          <p:nvPr/>
        </p:nvCxnSpPr>
        <p:spPr bwMode="auto">
          <a:xfrm flipH="1" flipV="1">
            <a:off x="5105400" y="5492339"/>
            <a:ext cx="610683" cy="50071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86892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solidFill>
                  <a:srgbClr val="000066"/>
                </a:solidFill>
              </a:rPr>
              <a:t>MCNP </a:t>
            </a:r>
            <a:r>
              <a:rPr lang="en-US" dirty="0" smtClean="0">
                <a:solidFill>
                  <a:srgbClr val="000066"/>
                </a:solidFill>
              </a:rPr>
              <a:t>Model Parameters</a:t>
            </a:r>
            <a:endParaRPr lang="en-US" dirty="0">
              <a:solidFill>
                <a:srgbClr val="000066"/>
              </a:solidFill>
            </a:endParaRPr>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07685828"/>
              </p:ext>
            </p:extLst>
          </p:nvPr>
        </p:nvGraphicFramePr>
        <p:xfrm>
          <a:off x="952500" y="1453783"/>
          <a:ext cx="6705599" cy="4370769"/>
        </p:xfrm>
        <a:graphic>
          <a:graphicData uri="http://schemas.openxmlformats.org/drawingml/2006/table">
            <a:tbl>
              <a:tblPr firstRow="1" firstCol="1" bandRow="1"/>
              <a:tblGrid>
                <a:gridCol w="3505200"/>
                <a:gridCol w="1066800"/>
                <a:gridCol w="1066799"/>
                <a:gridCol w="1066800"/>
              </a:tblGrid>
              <a:tr h="428525">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Parameter</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1600" b="1" dirty="0">
                          <a:effectLst/>
                          <a:latin typeface="+mj-lt"/>
                          <a:ea typeface="Calibri" panose="020F0502020204030204" pitchFamily="34" charset="0"/>
                          <a:cs typeface="Times New Roman" panose="02020603050405020304" pitchFamily="18" charset="0"/>
                        </a:rPr>
                        <a:t>Initial Value</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lvl="0" indent="0" algn="ctr" defTabSz="910544" rtl="0" eaLnBrk="1" fontAlgn="auto" latinLnBrk="0" hangingPunct="1">
                        <a:lnSpc>
                          <a:spcPct val="107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mj-lt"/>
                          <a:ea typeface="Calibri" panose="020F0502020204030204" pitchFamily="34" charset="0"/>
                          <a:cs typeface="Times New Roman" panose="02020603050405020304" pitchFamily="18" charset="0"/>
                        </a:rPr>
                        <a:t>Lower Bound</a:t>
                      </a:r>
                      <a:endParaRPr kumimoji="0" lang="en-US" sz="1600" b="0" i="0" u="none" strike="noStrike" kern="1200" cap="none" spc="0" normalizeH="0" baseline="0" noProof="0" dirty="0">
                        <a:ln>
                          <a:noFill/>
                        </a:ln>
                        <a:solidFill>
                          <a:srgbClr val="000000"/>
                        </a:solidFill>
                        <a:effectLst/>
                        <a:uLnTx/>
                        <a:uFillTx/>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lvl="0" indent="0" algn="ctr" defTabSz="910544" rtl="0" eaLnBrk="1" fontAlgn="auto" latinLnBrk="0" hangingPunct="1">
                        <a:lnSpc>
                          <a:spcPct val="107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mj-lt"/>
                          <a:ea typeface="Calibri" panose="020F0502020204030204" pitchFamily="34" charset="0"/>
                          <a:cs typeface="Times New Roman" panose="02020603050405020304" pitchFamily="18" charset="0"/>
                        </a:rPr>
                        <a:t>Upper Bound</a:t>
                      </a:r>
                      <a:endParaRPr kumimoji="0" lang="en-US" sz="1600" b="0" i="0" u="none" strike="noStrike" kern="1200" cap="none" spc="0" normalizeH="0" baseline="0" noProof="0" dirty="0" smtClean="0">
                        <a:ln>
                          <a:noFill/>
                        </a:ln>
                        <a:solidFill>
                          <a:srgbClr val="000000"/>
                        </a:solidFill>
                        <a:effectLst/>
                        <a:uLnTx/>
                        <a:uFillTx/>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Outer Top </a:t>
                      </a:r>
                      <a:r>
                        <a:rPr lang="en-US" sz="1600" dirty="0" smtClean="0">
                          <a:effectLst/>
                          <a:latin typeface="+mj-lt"/>
                          <a:ea typeface="Calibri" panose="020F0502020204030204" pitchFamily="34" charset="0"/>
                          <a:cs typeface="Times New Roman" panose="02020603050405020304" pitchFamily="18" charset="0"/>
                        </a:rPr>
                        <a:t>Deadlayer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0.13</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0.013</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0.739</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Outer Sides </a:t>
                      </a:r>
                      <a:r>
                        <a:rPr lang="en-US" sz="1600" dirty="0" smtClean="0">
                          <a:effectLst/>
                          <a:latin typeface="+mj-lt"/>
                          <a:ea typeface="Calibri" panose="020F0502020204030204" pitchFamily="34" charset="0"/>
                          <a:cs typeface="Times New Roman" panose="02020603050405020304" pitchFamily="18" charset="0"/>
                        </a:rPr>
                        <a:t>Deadlayer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0.13</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0.03</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0.23</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Ge Crystal </a:t>
                      </a:r>
                      <a:r>
                        <a:rPr lang="en-US" sz="1600" dirty="0" smtClean="0">
                          <a:effectLst/>
                          <a:latin typeface="+mj-lt"/>
                          <a:ea typeface="Calibri" panose="020F0502020204030204" pitchFamily="34" charset="0"/>
                          <a:cs typeface="Times New Roman" panose="02020603050405020304" pitchFamily="18" charset="0"/>
                        </a:rPr>
                        <a:t>Length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8.32</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7.47</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9.17</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Kapton </a:t>
                      </a:r>
                      <a:r>
                        <a:rPr lang="en-US" sz="1600" dirty="0" smtClean="0">
                          <a:effectLst/>
                          <a:latin typeface="+mj-lt"/>
                          <a:ea typeface="Calibri" panose="020F0502020204030204" pitchFamily="34" charset="0"/>
                          <a:cs typeface="Times New Roman" panose="02020603050405020304" pitchFamily="18" charset="0"/>
                        </a:rPr>
                        <a:t>Window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0.01</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0.110</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Inner Top Coaxial </a:t>
                      </a:r>
                      <a:r>
                        <a:rPr lang="en-US" sz="1600" dirty="0" smtClean="0">
                          <a:effectLst/>
                          <a:latin typeface="+mj-lt"/>
                          <a:ea typeface="Calibri" panose="020F0502020204030204" pitchFamily="34" charset="0"/>
                          <a:cs typeface="Times New Roman" panose="02020603050405020304" pitchFamily="18" charset="0"/>
                        </a:rPr>
                        <a:t>Deadlayer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3E-05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5.7E-06</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1.3E-4</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Inner Sides Coaxial </a:t>
                      </a:r>
                      <a:r>
                        <a:rPr lang="en-US" sz="1600" dirty="0" smtClean="0">
                          <a:effectLst/>
                          <a:latin typeface="+mj-lt"/>
                          <a:ea typeface="Calibri" panose="020F0502020204030204" pitchFamily="34" charset="0"/>
                          <a:cs typeface="Times New Roman" panose="02020603050405020304" pitchFamily="18" charset="0"/>
                        </a:rPr>
                        <a:t>Deadlayer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3E-05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1E-05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1E-4</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Top Al Casing </a:t>
                      </a:r>
                      <a:r>
                        <a:rPr lang="en-US" sz="1600" dirty="0" smtClean="0">
                          <a:effectLst/>
                          <a:latin typeface="+mj-lt"/>
                          <a:ea typeface="Calibri" panose="020F0502020204030204" pitchFamily="34" charset="0"/>
                          <a:cs typeface="Times New Roman" panose="02020603050405020304" pitchFamily="18" charset="0"/>
                        </a:rPr>
                        <a:t>Thickness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0.15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0.25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a:lnSpc>
                          <a:spcPct val="107000"/>
                        </a:lnSpc>
                        <a:spcBef>
                          <a:spcPts val="0"/>
                        </a:spcBef>
                        <a:spcAft>
                          <a:spcPts val="0"/>
                        </a:spcAft>
                      </a:pPr>
                      <a:r>
                        <a:rPr lang="en-US" sz="1600" dirty="0">
                          <a:effectLst/>
                          <a:latin typeface="+mj-lt"/>
                          <a:ea typeface="Calibri" panose="020F0502020204030204" pitchFamily="34" charset="0"/>
                          <a:cs typeface="Times New Roman" panose="02020603050405020304" pitchFamily="18" charset="0"/>
                        </a:rPr>
                        <a:t>Sides Al Casing </a:t>
                      </a:r>
                      <a:r>
                        <a:rPr lang="en-US" sz="1600" dirty="0" smtClean="0">
                          <a:effectLst/>
                          <a:latin typeface="+mj-lt"/>
                          <a:ea typeface="Calibri" panose="020F0502020204030204" pitchFamily="34" charset="0"/>
                          <a:cs typeface="Times New Roman" panose="02020603050405020304" pitchFamily="18" charset="0"/>
                        </a:rPr>
                        <a:t>Thickness [cm]</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0.15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0.05</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0.25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9768">
                <a:tc>
                  <a:txBody>
                    <a:bodyPr/>
                    <a:lstStyle/>
                    <a:p>
                      <a:pPr marL="0" marR="0" lvl="0" indent="0" algn="l" defTabSz="910544" rtl="0" eaLnBrk="1" fontAlgn="auto" latinLnBrk="0" hangingPunct="1">
                        <a:lnSpc>
                          <a:spcPct val="107000"/>
                        </a:lnSpc>
                        <a:spcBef>
                          <a:spcPts val="0"/>
                        </a:spcBef>
                        <a:spcAft>
                          <a:spcPts val="0"/>
                        </a:spcAft>
                        <a:buClrTx/>
                        <a:buSzTx/>
                        <a:buFontTx/>
                        <a:buNone/>
                        <a:tabLst/>
                        <a:defRPr/>
                      </a:pPr>
                      <a:r>
                        <a:rPr lang="en-US" sz="1600" dirty="0">
                          <a:effectLst/>
                          <a:latin typeface="+mj-lt"/>
                          <a:ea typeface="Calibri" panose="020F0502020204030204" pitchFamily="34" charset="0"/>
                          <a:cs typeface="Times New Roman" panose="02020603050405020304" pitchFamily="18" charset="0"/>
                        </a:rPr>
                        <a:t>Ge Crystal </a:t>
                      </a:r>
                      <a:r>
                        <a:rPr lang="en-US" sz="1600" dirty="0" smtClean="0">
                          <a:effectLst/>
                          <a:latin typeface="+mj-lt"/>
                          <a:ea typeface="Calibri" panose="020F0502020204030204" pitchFamily="34" charset="0"/>
                          <a:cs typeface="Times New Roman" panose="02020603050405020304" pitchFamily="18" charset="0"/>
                        </a:rPr>
                        <a:t>Density [g/cm</a:t>
                      </a:r>
                      <a:r>
                        <a:rPr lang="en-US" sz="1600" baseline="30000" dirty="0" smtClean="0">
                          <a:effectLst/>
                          <a:latin typeface="+mj-lt"/>
                          <a:ea typeface="Calibri" panose="020F0502020204030204" pitchFamily="34" charset="0"/>
                          <a:cs typeface="Times New Roman" panose="02020603050405020304" pitchFamily="18" charset="0"/>
                        </a:rPr>
                        <a:t>3</a:t>
                      </a:r>
                      <a:r>
                        <a:rPr lang="en-US" sz="1600" baseline="0" dirty="0">
                          <a:effectLst/>
                          <a:latin typeface="+mj-lt"/>
                          <a:ea typeface="Calibri" panose="020F0502020204030204" pitchFamily="34" charset="0"/>
                          <a:cs typeface="Times New Roman" panose="02020603050405020304" pitchFamily="18" charset="0"/>
                        </a:rPr>
                        <a:t>]</a:t>
                      </a:r>
                      <a:endParaRPr lang="en-US" sz="1600" dirty="0" smtClean="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5.32</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5.29</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600" dirty="0" smtClean="0">
                          <a:effectLst/>
                          <a:latin typeface="+mj-lt"/>
                          <a:ea typeface="Calibri" panose="020F0502020204030204" pitchFamily="34" charset="0"/>
                          <a:cs typeface="Times New Roman" panose="02020603050405020304" pitchFamily="18" charset="0"/>
                        </a:rPr>
                        <a:t>5.32</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6863331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a:lnSpc>
                <a:spcPct val="90000"/>
              </a:lnSpc>
            </a:pPr>
            <a:r>
              <a:rPr lang="en-US" dirty="0" smtClean="0"/>
              <a:t>Automated Parametric Optimization</a:t>
            </a:r>
            <a:endParaRPr lang="en-US" dirty="0"/>
          </a:p>
        </p:txBody>
      </p:sp>
      <p:sp>
        <p:nvSpPr>
          <p:cNvPr id="3" name="Slide Number Placeholder 2"/>
          <p:cNvSpPr>
            <a:spLocks noGrp="1"/>
          </p:cNvSpPr>
          <p:nvPr>
            <p:ph type="sldNum" sz="quarter" idx="10"/>
          </p:nvPr>
        </p:nvSpPr>
        <p:spPr/>
        <p:txBody>
          <a:bodyPr/>
          <a:lstStyle/>
          <a:p>
            <a:pPr>
              <a:defRPr/>
            </a:pPr>
            <a:fld id="{54D80F8A-463A-4890-BC87-BDB129B2791E}" type="slidenum">
              <a:rPr lang="en-US" smtClean="0"/>
              <a:pPr>
                <a:defRPr/>
              </a:pPr>
              <a:t>9</a:t>
            </a:fld>
            <a:endParaRPr lang="en-US" dirty="0"/>
          </a:p>
        </p:txBody>
      </p:sp>
      <p:graphicFrame>
        <p:nvGraphicFramePr>
          <p:cNvPr id="2" name="Diagram 1"/>
          <p:cNvGraphicFramePr/>
          <p:nvPr>
            <p:extLst>
              <p:ext uri="{D42A27DB-BD31-4B8C-83A1-F6EECF244321}">
                <p14:modId xmlns:p14="http://schemas.microsoft.com/office/powerpoint/2010/main" val="564188425"/>
              </p:ext>
            </p:extLst>
          </p:nvPr>
        </p:nvGraphicFramePr>
        <p:xfrm>
          <a:off x="76200" y="1295400"/>
          <a:ext cx="8839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87192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20235</TotalTime>
  <Words>1590</Words>
  <Application>Microsoft Office PowerPoint</Application>
  <PresentationFormat>On-screen Show (4:3)</PresentationFormat>
  <Paragraphs>543</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Times New Roman</vt:lpstr>
      <vt:lpstr>Wingdings</vt:lpstr>
      <vt:lpstr>2_Default Design</vt:lpstr>
      <vt:lpstr>PowerPoint Presentation</vt:lpstr>
      <vt:lpstr>Overview</vt:lpstr>
      <vt:lpstr>Project Goals</vt:lpstr>
      <vt:lpstr>Experimental Setup</vt:lpstr>
      <vt:lpstr>Experimental Setup</vt:lpstr>
      <vt:lpstr>Detector Specifications</vt:lpstr>
      <vt:lpstr>MCNP Model Geometry</vt:lpstr>
      <vt:lpstr>MCNP Model Parameters</vt:lpstr>
      <vt:lpstr>Automated Parametric Optimization</vt:lpstr>
      <vt:lpstr>Position 1</vt:lpstr>
      <vt:lpstr>Position 2</vt:lpstr>
      <vt:lpstr>Position 3</vt:lpstr>
      <vt:lpstr>Position 4</vt:lpstr>
      <vt:lpstr>Position 5</vt:lpstr>
      <vt:lpstr>Optimized Positions</vt:lpstr>
      <vt:lpstr>Gamma-Ray Energies above 0.159 MeV</vt:lpstr>
      <vt:lpstr>Gamma-Ray Energies above 0.159 MeV</vt:lpstr>
      <vt:lpstr>Conclusion</vt:lpstr>
      <vt:lpstr>Future Work</vt:lpstr>
      <vt:lpstr>Summary</vt:lpstr>
      <vt:lpstr>Acknowledgements</vt:lpstr>
      <vt:lpstr>Disclaimer</vt:lpstr>
      <vt:lpstr>References</vt:lpstr>
      <vt:lpstr>Questions?</vt:lpstr>
      <vt:lpstr>Extra Slides</vt:lpstr>
      <vt:lpstr>Previous Work</vt:lpstr>
      <vt:lpstr>Detector Specifications</vt:lpstr>
      <vt:lpstr>Detector Specifications</vt:lpstr>
      <vt:lpstr>Geometry</vt:lpstr>
      <vt:lpstr>Materials</vt:lpstr>
      <vt:lpstr>Batch Files</vt:lpstr>
      <vt:lpstr>Batch Files</vt:lpstr>
      <vt:lpstr>Python Code</vt:lpstr>
      <vt:lpstr>Reasons for Possible Error</vt:lpstr>
    </vt:vector>
  </TitlesOfParts>
  <Company>AFIT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Bryan Egner</cp:lastModifiedBy>
  <cp:revision>1053</cp:revision>
  <dcterms:created xsi:type="dcterms:W3CDTF">2010-05-28T18:07:16Z</dcterms:created>
  <dcterms:modified xsi:type="dcterms:W3CDTF">2018-03-26T16:18:55Z</dcterms:modified>
</cp:coreProperties>
</file>