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BB985-95C7-784C-B37D-BD3651DF9EEC}" type="datetimeFigureOut">
              <a:rPr lang="en-US" smtClean="0"/>
              <a:t>6/27/24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3C519-A171-FD46-AE82-52FE722E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0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3C519-A171-FD46-AE82-52FE722E54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45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rydba.com/2020/11/16/the-learning-curve-for-devop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sa.org/blog/developing-a-learning-culture-to-enhance-devops-succes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F201-2CE0-ECDC-7F14-FAA21DAB8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Implementing a Just Culture in DevOps: Understanding the Learning Curve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9DB4F-8F31-EB6D-D4B2-4CB4321EF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Hackett</a:t>
            </a:r>
          </a:p>
          <a:p>
            <a:r>
              <a:rPr lang="en-US" dirty="0"/>
              <a:t>Module 9.2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48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0C6E-0341-23B2-7B7E-13691C78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50AC1-3582-0507-B07B-AF6619B1F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755228"/>
            <a:ext cx="4878389" cy="4656082"/>
          </a:xfrm>
        </p:spPr>
        <p:txBody>
          <a:bodyPr>
            <a:normAutofit fontScale="55000" lnSpcReduction="20000"/>
          </a:bodyPr>
          <a:lstStyle/>
          <a:p>
            <a:r>
              <a:rPr lang="en-US" sz="2500" dirty="0"/>
              <a:t>Importance of Just Culture:</a:t>
            </a:r>
          </a:p>
          <a:p>
            <a:pPr lvl="1"/>
            <a:r>
              <a:rPr lang="en-US" sz="2200" dirty="0"/>
              <a:t>Promotes safety, accountability, and continuous learning.</a:t>
            </a:r>
          </a:p>
          <a:p>
            <a:pPr lvl="1"/>
            <a:r>
              <a:rPr lang="en-US" sz="2200" dirty="0"/>
              <a:t>Enhances system reliability and team collaboration.</a:t>
            </a:r>
          </a:p>
          <a:p>
            <a:r>
              <a:rPr lang="en-US" sz="2500" dirty="0"/>
              <a:t>Implementation Steps:</a:t>
            </a:r>
          </a:p>
          <a:p>
            <a:pPr lvl="1"/>
            <a:r>
              <a:rPr lang="en-US" sz="2200" dirty="0"/>
              <a:t>Leadership commitment, education and training, policy development, and stakeholder collaboration are essential.</a:t>
            </a:r>
          </a:p>
          <a:p>
            <a:pPr lvl="1"/>
            <a:r>
              <a:rPr lang="en-US" sz="2200" dirty="0"/>
              <a:t>Mastering tools, monitoring implementation, and fostering continuous improvement complete the process.</a:t>
            </a:r>
          </a:p>
          <a:p>
            <a:r>
              <a:rPr lang="en-US" sz="2500" dirty="0"/>
              <a:t>Benefits:</a:t>
            </a:r>
          </a:p>
          <a:p>
            <a:pPr lvl="1"/>
            <a:r>
              <a:rPr lang="en-US" sz="2200" dirty="0"/>
              <a:t>Increased reporting and transparency, improved safety, and higher staff morale.</a:t>
            </a:r>
          </a:p>
          <a:p>
            <a:pPr lvl="1"/>
            <a:r>
              <a:rPr lang="en-US" sz="2200" dirty="0"/>
              <a:t>More efficient processes and faster deployment, leading to better overall performance.</a:t>
            </a:r>
          </a:p>
          <a:p>
            <a:r>
              <a:rPr lang="en-US" sz="2500" dirty="0"/>
              <a:t>Challenges:</a:t>
            </a:r>
          </a:p>
          <a:p>
            <a:pPr lvl="1"/>
            <a:r>
              <a:rPr lang="en-US" sz="2200" dirty="0"/>
              <a:t>Initial resistance, ensuring consistency, and mastering a variety of tools.</a:t>
            </a:r>
          </a:p>
          <a:p>
            <a:pPr lvl="1"/>
            <a:r>
              <a:rPr lang="en-US" sz="2200" dirty="0"/>
              <a:t>Continuous education and adaptation to new challenges are crucial.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22422-436E-5BB6-0CE0-F1BAFCB5C4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Implementing a just culture within DevOps is a journey that requires dedication, continuous learning, and collaboration.</a:t>
            </a:r>
          </a:p>
          <a:p>
            <a:r>
              <a:rPr lang="en-US" dirty="0"/>
              <a:t>The benefits of a just culture are profound, leading to a more resilient, innovative, and motivated team capable of achieving rapid and reliable deployments.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1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7BC447-C375-168D-3DE0-5F4E1CFAD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Refrences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09CDF1-708B-4259-D4B5-C8DA8B787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lt-LT" dirty="0" err="1"/>
              <a:t>How</a:t>
            </a:r>
            <a:r>
              <a:rPr lang="lt-LT" dirty="0"/>
              <a:t> to </a:t>
            </a:r>
            <a:r>
              <a:rPr lang="lt-LT" dirty="0" err="1"/>
              <a:t>build</a:t>
            </a:r>
            <a:r>
              <a:rPr lang="lt-LT" dirty="0"/>
              <a:t> a </a:t>
            </a:r>
            <a:r>
              <a:rPr lang="lt-LT" dirty="0" err="1"/>
              <a:t>devops</a:t>
            </a:r>
            <a:r>
              <a:rPr lang="lt-LT" dirty="0"/>
              <a:t> </a:t>
            </a:r>
            <a:r>
              <a:rPr lang="lt-LT" dirty="0" err="1"/>
              <a:t>culture</a:t>
            </a:r>
            <a:r>
              <a:rPr lang="lt-LT" dirty="0"/>
              <a:t> </a:t>
            </a:r>
            <a:r>
              <a:rPr lang="lt-LT" dirty="0" err="1"/>
              <a:t>and</a:t>
            </a:r>
            <a:r>
              <a:rPr lang="lt-LT" dirty="0"/>
              <a:t> </a:t>
            </a:r>
            <a:r>
              <a:rPr lang="lt-LT" dirty="0" err="1"/>
              <a:t>methodology</a:t>
            </a:r>
            <a:r>
              <a:rPr lang="lt-LT" dirty="0"/>
              <a:t> </a:t>
            </a:r>
            <a:r>
              <a:rPr lang="lt-LT" dirty="0" err="1"/>
              <a:t>that</a:t>
            </a:r>
            <a:r>
              <a:rPr lang="lt-LT" dirty="0"/>
              <a:t> </a:t>
            </a:r>
            <a:r>
              <a:rPr lang="lt-LT" dirty="0" err="1"/>
              <a:t>works</a:t>
            </a:r>
            <a:r>
              <a:rPr lang="lt-LT" dirty="0"/>
              <a:t>. </a:t>
            </a:r>
            <a:r>
              <a:rPr lang="lt-LT" dirty="0" err="1"/>
              <a:t>Built</a:t>
            </a:r>
            <a:r>
              <a:rPr lang="lt-LT" dirty="0"/>
              <a:t> </a:t>
            </a:r>
            <a:r>
              <a:rPr lang="lt-LT" dirty="0" err="1"/>
              <a:t>In</a:t>
            </a:r>
            <a:r>
              <a:rPr lang="lt-LT" dirty="0"/>
              <a:t>. (</a:t>
            </a:r>
            <a:r>
              <a:rPr lang="lt-LT" dirty="0" err="1"/>
              <a:t>n.d</a:t>
            </a:r>
            <a:r>
              <a:rPr lang="lt-LT" dirty="0"/>
              <a:t>.). https://</a:t>
            </a:r>
            <a:r>
              <a:rPr lang="lt-LT" dirty="0" err="1"/>
              <a:t>builtin.com</a:t>
            </a:r>
            <a:r>
              <a:rPr lang="lt-LT" dirty="0"/>
              <a:t>/</a:t>
            </a:r>
            <a:r>
              <a:rPr lang="lt-LT" dirty="0" err="1"/>
              <a:t>articles</a:t>
            </a:r>
            <a:r>
              <a:rPr lang="lt-LT" dirty="0"/>
              <a:t>/</a:t>
            </a:r>
            <a:r>
              <a:rPr lang="lt-LT" dirty="0" err="1"/>
              <a:t>devops-culture</a:t>
            </a:r>
            <a:r>
              <a:rPr lang="lt-LT" dirty="0"/>
              <a:t> </a:t>
            </a:r>
          </a:p>
          <a:p>
            <a:r>
              <a:rPr lang="lt-LT" dirty="0" err="1"/>
              <a:t>Kim</a:t>
            </a:r>
            <a:r>
              <a:rPr lang="lt-LT" dirty="0"/>
              <a:t>, </a:t>
            </a:r>
            <a:r>
              <a:rPr lang="lt-LT" dirty="0" err="1"/>
              <a:t>G</a:t>
            </a:r>
            <a:r>
              <a:rPr lang="lt-LT" dirty="0"/>
              <a:t>., </a:t>
            </a:r>
            <a:r>
              <a:rPr lang="lt-LT" dirty="0" err="1"/>
              <a:t>Humble</a:t>
            </a:r>
            <a:r>
              <a:rPr lang="lt-LT" dirty="0"/>
              <a:t>, </a:t>
            </a:r>
            <a:r>
              <a:rPr lang="lt-LT" dirty="0" err="1"/>
              <a:t>J</a:t>
            </a:r>
            <a:r>
              <a:rPr lang="lt-LT" dirty="0"/>
              <a:t>., </a:t>
            </a:r>
            <a:r>
              <a:rPr lang="lt-LT" dirty="0" err="1"/>
              <a:t>Debois</a:t>
            </a:r>
            <a:r>
              <a:rPr lang="lt-LT" dirty="0"/>
              <a:t>, </a:t>
            </a:r>
            <a:r>
              <a:rPr lang="lt-LT" dirty="0" err="1"/>
              <a:t>P</a:t>
            </a:r>
            <a:r>
              <a:rPr lang="lt-LT" dirty="0"/>
              <a:t>., </a:t>
            </a:r>
            <a:r>
              <a:rPr lang="lt-LT" dirty="0" err="1"/>
              <a:t>Willis</a:t>
            </a:r>
            <a:r>
              <a:rPr lang="lt-LT" dirty="0"/>
              <a:t>, </a:t>
            </a:r>
            <a:r>
              <a:rPr lang="lt-LT" dirty="0" err="1"/>
              <a:t>J</a:t>
            </a:r>
            <a:r>
              <a:rPr lang="lt-LT" dirty="0"/>
              <a:t>., </a:t>
            </a:r>
            <a:r>
              <a:rPr lang="lt-LT" dirty="0" err="1"/>
              <a:t>Forsgren</a:t>
            </a:r>
            <a:r>
              <a:rPr lang="lt-LT" dirty="0"/>
              <a:t>, </a:t>
            </a:r>
            <a:r>
              <a:rPr lang="lt-LT" dirty="0" err="1"/>
              <a:t>N</a:t>
            </a:r>
            <a:r>
              <a:rPr lang="lt-LT" dirty="0"/>
              <a:t>., &amp; </a:t>
            </a:r>
            <a:r>
              <a:rPr lang="lt-LT" dirty="0" err="1"/>
              <a:t>Allspaw</a:t>
            </a:r>
            <a:r>
              <a:rPr lang="lt-LT" dirty="0"/>
              <a:t>, </a:t>
            </a:r>
            <a:r>
              <a:rPr lang="lt-LT" dirty="0" err="1"/>
              <a:t>J</a:t>
            </a:r>
            <a:r>
              <a:rPr lang="lt-LT" dirty="0"/>
              <a:t>. (2021). </a:t>
            </a:r>
            <a:r>
              <a:rPr lang="lt-LT" dirty="0" err="1"/>
              <a:t>The</a:t>
            </a:r>
            <a:r>
              <a:rPr lang="lt-LT" dirty="0"/>
              <a:t> </a:t>
            </a:r>
            <a:r>
              <a:rPr lang="lt-LT" dirty="0" err="1"/>
              <a:t>devops</a:t>
            </a:r>
            <a:r>
              <a:rPr lang="lt-LT" dirty="0"/>
              <a:t> </a:t>
            </a:r>
            <a:r>
              <a:rPr lang="lt-LT" dirty="0" err="1"/>
              <a:t>handbook</a:t>
            </a:r>
            <a:r>
              <a:rPr lang="lt-LT" dirty="0"/>
              <a:t>: </a:t>
            </a:r>
            <a:r>
              <a:rPr lang="lt-LT" dirty="0" err="1"/>
              <a:t>How</a:t>
            </a:r>
            <a:r>
              <a:rPr lang="lt-LT" dirty="0"/>
              <a:t> to </a:t>
            </a:r>
            <a:r>
              <a:rPr lang="lt-LT" dirty="0" err="1"/>
              <a:t>create</a:t>
            </a:r>
            <a:r>
              <a:rPr lang="lt-LT" dirty="0"/>
              <a:t> </a:t>
            </a:r>
            <a:r>
              <a:rPr lang="lt-LT" dirty="0" err="1"/>
              <a:t>world-class</a:t>
            </a:r>
            <a:r>
              <a:rPr lang="lt-LT" dirty="0"/>
              <a:t> </a:t>
            </a:r>
            <a:r>
              <a:rPr lang="lt-LT" dirty="0" err="1"/>
              <a:t>agility</a:t>
            </a:r>
            <a:r>
              <a:rPr lang="lt-LT" dirty="0"/>
              <a:t>, </a:t>
            </a:r>
            <a:r>
              <a:rPr lang="lt-LT" dirty="0" err="1"/>
              <a:t>reliability</a:t>
            </a:r>
            <a:r>
              <a:rPr lang="lt-LT" dirty="0"/>
              <a:t>, &amp; </a:t>
            </a:r>
            <a:r>
              <a:rPr lang="lt-LT" dirty="0" err="1"/>
              <a:t>Security</a:t>
            </a:r>
            <a:r>
              <a:rPr lang="lt-LT" dirty="0"/>
              <a:t> </a:t>
            </a:r>
            <a:r>
              <a:rPr lang="lt-LT" dirty="0" err="1"/>
              <a:t>in</a:t>
            </a:r>
            <a:r>
              <a:rPr lang="lt-LT" dirty="0"/>
              <a:t> </a:t>
            </a:r>
            <a:r>
              <a:rPr lang="lt-LT" dirty="0" err="1"/>
              <a:t>Technology</a:t>
            </a:r>
            <a:r>
              <a:rPr lang="lt-LT" dirty="0"/>
              <a:t> </a:t>
            </a:r>
            <a:r>
              <a:rPr lang="lt-LT" dirty="0" err="1"/>
              <a:t>Organizations</a:t>
            </a:r>
            <a:r>
              <a:rPr lang="lt-LT" dirty="0"/>
              <a:t>. IT </a:t>
            </a:r>
            <a:r>
              <a:rPr lang="lt-LT" dirty="0" err="1"/>
              <a:t>Revolution</a:t>
            </a:r>
            <a:r>
              <a:rPr lang="lt-LT" dirty="0"/>
              <a:t> Press. </a:t>
            </a:r>
          </a:p>
          <a:p>
            <a:r>
              <a:rPr lang="lt-LT" dirty="0" err="1"/>
              <a:t>Making</a:t>
            </a:r>
            <a:r>
              <a:rPr lang="lt-LT" dirty="0"/>
              <a:t> just </a:t>
            </a:r>
            <a:r>
              <a:rPr lang="lt-LT" dirty="0" err="1"/>
              <a:t>culture</a:t>
            </a:r>
            <a:r>
              <a:rPr lang="lt-LT" dirty="0"/>
              <a:t> a </a:t>
            </a:r>
            <a:r>
              <a:rPr lang="lt-LT" dirty="0" err="1"/>
              <a:t>reality</a:t>
            </a:r>
            <a:r>
              <a:rPr lang="lt-LT" dirty="0"/>
              <a:t>: One </a:t>
            </a:r>
            <a:r>
              <a:rPr lang="lt-LT" dirty="0" err="1"/>
              <a:t>organization’s</a:t>
            </a:r>
            <a:r>
              <a:rPr lang="lt-LT" dirty="0"/>
              <a:t> </a:t>
            </a:r>
            <a:r>
              <a:rPr lang="lt-LT" dirty="0" err="1"/>
              <a:t>approach</a:t>
            </a:r>
            <a:r>
              <a:rPr lang="lt-LT" dirty="0"/>
              <a:t>. </a:t>
            </a:r>
            <a:r>
              <a:rPr lang="lt-LT" dirty="0" err="1"/>
              <a:t>Patient</a:t>
            </a:r>
            <a:r>
              <a:rPr lang="lt-LT" dirty="0"/>
              <a:t> </a:t>
            </a:r>
            <a:r>
              <a:rPr lang="lt-LT" dirty="0" err="1"/>
              <a:t>Safety</a:t>
            </a:r>
            <a:r>
              <a:rPr lang="lt-LT" dirty="0"/>
              <a:t> Network. (</a:t>
            </a:r>
            <a:r>
              <a:rPr lang="lt-LT" dirty="0" err="1"/>
              <a:t>n.d</a:t>
            </a:r>
            <a:r>
              <a:rPr lang="lt-LT" dirty="0"/>
              <a:t>.). https://</a:t>
            </a:r>
            <a:r>
              <a:rPr lang="lt-LT" dirty="0" err="1"/>
              <a:t>psnet.ahrq.gov</a:t>
            </a:r>
            <a:r>
              <a:rPr lang="lt-LT" dirty="0"/>
              <a:t>/</a:t>
            </a:r>
            <a:r>
              <a:rPr lang="lt-LT" dirty="0" err="1"/>
              <a:t>perspective</a:t>
            </a:r>
            <a:r>
              <a:rPr lang="lt-LT" dirty="0"/>
              <a:t>/</a:t>
            </a:r>
            <a:r>
              <a:rPr lang="lt-LT" dirty="0" err="1"/>
              <a:t>making</a:t>
            </a:r>
            <a:r>
              <a:rPr lang="lt-LT" dirty="0"/>
              <a:t>-just-</a:t>
            </a:r>
            <a:r>
              <a:rPr lang="lt-LT" dirty="0" err="1"/>
              <a:t>culture</a:t>
            </a:r>
            <a:r>
              <a:rPr lang="lt-LT" dirty="0"/>
              <a:t>-</a:t>
            </a:r>
            <a:r>
              <a:rPr lang="lt-LT" dirty="0" err="1"/>
              <a:t>reality-one-organizations-approach</a:t>
            </a:r>
            <a:r>
              <a:rPr lang="lt-LT" dirty="0"/>
              <a:t> </a:t>
            </a:r>
          </a:p>
          <a:p>
            <a:r>
              <a:rPr lang="lt-LT" dirty="0" err="1"/>
              <a:t>Oehrlich</a:t>
            </a:r>
            <a:r>
              <a:rPr lang="lt-LT" dirty="0"/>
              <a:t>, E., </a:t>
            </a:r>
            <a:r>
              <a:rPr lang="lt-LT" dirty="0" err="1"/>
              <a:t>Ashley</a:t>
            </a:r>
            <a:r>
              <a:rPr lang="lt-LT" dirty="0"/>
              <a:t>, M., </a:t>
            </a:r>
            <a:r>
              <a:rPr lang="lt-LT" dirty="0" err="1"/>
              <a:t>Solomon</a:t>
            </a:r>
            <a:r>
              <a:rPr lang="lt-LT" dirty="0"/>
              <a:t>, </a:t>
            </a:r>
            <a:r>
              <a:rPr lang="lt-LT" dirty="0" err="1"/>
              <a:t>N</a:t>
            </a:r>
            <a:r>
              <a:rPr lang="lt-LT" dirty="0"/>
              <a:t>., </a:t>
            </a:r>
            <a:r>
              <a:rPr lang="lt-LT" dirty="0" err="1"/>
              <a:t>Sawyerr</a:t>
            </a:r>
            <a:r>
              <a:rPr lang="lt-LT" dirty="0"/>
              <a:t>, </a:t>
            </a:r>
            <a:r>
              <a:rPr lang="lt-LT" dirty="0" err="1"/>
              <a:t>S</a:t>
            </a:r>
            <a:r>
              <a:rPr lang="lt-LT" dirty="0"/>
              <a:t>., </a:t>
            </a:r>
            <a:r>
              <a:rPr lang="lt-LT" dirty="0" err="1"/>
              <a:t>Junčytė</a:t>
            </a:r>
            <a:r>
              <a:rPr lang="lt-LT" dirty="0"/>
              <a:t>, </a:t>
            </a:r>
            <a:r>
              <a:rPr lang="lt-LT" dirty="0" err="1"/>
              <a:t>K</a:t>
            </a:r>
            <a:r>
              <a:rPr lang="lt-LT" dirty="0"/>
              <a:t>., &amp; </a:t>
            </a:r>
            <a:r>
              <a:rPr lang="lt-LT" dirty="0" err="1"/>
              <a:t>Washington</a:t>
            </a:r>
            <a:r>
              <a:rPr lang="lt-LT" dirty="0"/>
              <a:t>, </a:t>
            </a:r>
            <a:r>
              <a:rPr lang="lt-LT" dirty="0" err="1"/>
              <a:t>B</a:t>
            </a:r>
            <a:r>
              <a:rPr lang="lt-LT" dirty="0"/>
              <a:t>. (2021, </a:t>
            </a:r>
            <a:r>
              <a:rPr lang="lt-LT" dirty="0" err="1"/>
              <a:t>April</a:t>
            </a:r>
            <a:r>
              <a:rPr lang="lt-LT" dirty="0"/>
              <a:t> 20). </a:t>
            </a:r>
            <a:r>
              <a:rPr lang="lt-LT" dirty="0" err="1"/>
              <a:t>How</a:t>
            </a:r>
            <a:r>
              <a:rPr lang="lt-LT" dirty="0"/>
              <a:t> </a:t>
            </a:r>
            <a:r>
              <a:rPr lang="lt-LT" dirty="0" err="1"/>
              <a:t>the</a:t>
            </a:r>
            <a:r>
              <a:rPr lang="lt-LT" dirty="0"/>
              <a:t> </a:t>
            </a:r>
            <a:r>
              <a:rPr lang="lt-LT" dirty="0" err="1"/>
              <a:t>devops</a:t>
            </a:r>
            <a:r>
              <a:rPr lang="lt-LT" dirty="0"/>
              <a:t> </a:t>
            </a:r>
            <a:r>
              <a:rPr lang="lt-LT" dirty="0" err="1"/>
              <a:t>skill</a:t>
            </a:r>
            <a:r>
              <a:rPr lang="lt-LT" dirty="0"/>
              <a:t> </a:t>
            </a:r>
            <a:r>
              <a:rPr lang="lt-LT" dirty="0" err="1"/>
              <a:t>journey</a:t>
            </a:r>
            <a:r>
              <a:rPr lang="lt-LT" dirty="0"/>
              <a:t> </a:t>
            </a:r>
            <a:r>
              <a:rPr lang="lt-LT" dirty="0" err="1"/>
              <a:t>fosters</a:t>
            </a:r>
            <a:r>
              <a:rPr lang="lt-LT" dirty="0"/>
              <a:t> a </a:t>
            </a:r>
            <a:r>
              <a:rPr lang="lt-LT" dirty="0" err="1"/>
              <a:t>learning</a:t>
            </a:r>
            <a:r>
              <a:rPr lang="lt-LT" dirty="0"/>
              <a:t> </a:t>
            </a:r>
            <a:r>
              <a:rPr lang="lt-LT" dirty="0" err="1"/>
              <a:t>culture</a:t>
            </a:r>
            <a:r>
              <a:rPr lang="lt-LT" dirty="0"/>
              <a:t>. </a:t>
            </a:r>
            <a:r>
              <a:rPr lang="lt-LT" dirty="0" err="1"/>
              <a:t>DevOps.com</a:t>
            </a:r>
            <a:r>
              <a:rPr lang="lt-LT" dirty="0"/>
              <a:t>. https://</a:t>
            </a:r>
            <a:r>
              <a:rPr lang="lt-LT" dirty="0" err="1"/>
              <a:t>devops.com</a:t>
            </a:r>
            <a:r>
              <a:rPr lang="lt-LT" dirty="0"/>
              <a:t>/</a:t>
            </a:r>
            <a:r>
              <a:rPr lang="lt-LT" dirty="0" err="1"/>
              <a:t>how</a:t>
            </a:r>
            <a:r>
              <a:rPr lang="lt-LT" dirty="0"/>
              <a:t>-</a:t>
            </a:r>
            <a:r>
              <a:rPr lang="lt-LT" dirty="0" err="1"/>
              <a:t>the</a:t>
            </a:r>
            <a:r>
              <a:rPr lang="lt-LT" dirty="0"/>
              <a:t>-</a:t>
            </a:r>
            <a:r>
              <a:rPr lang="lt-LT" dirty="0" err="1"/>
              <a:t>devops</a:t>
            </a:r>
            <a:r>
              <a:rPr lang="lt-LT" dirty="0"/>
              <a:t>-</a:t>
            </a:r>
            <a:r>
              <a:rPr lang="lt-LT" dirty="0" err="1"/>
              <a:t>skill</a:t>
            </a:r>
            <a:r>
              <a:rPr lang="lt-LT" dirty="0"/>
              <a:t>-</a:t>
            </a:r>
            <a:r>
              <a:rPr lang="lt-LT" dirty="0" err="1"/>
              <a:t>journey</a:t>
            </a:r>
            <a:r>
              <a:rPr lang="lt-LT" dirty="0"/>
              <a:t>-</a:t>
            </a:r>
            <a:r>
              <a:rPr lang="lt-LT" dirty="0" err="1"/>
              <a:t>fosters</a:t>
            </a:r>
            <a:r>
              <a:rPr lang="lt-LT" dirty="0"/>
              <a:t>-a-</a:t>
            </a:r>
            <a:r>
              <a:rPr lang="lt-LT" dirty="0" err="1"/>
              <a:t>learning</a:t>
            </a:r>
            <a:r>
              <a:rPr lang="lt-LT" dirty="0"/>
              <a:t>-</a:t>
            </a:r>
            <a:r>
              <a:rPr lang="lt-LT" dirty="0" err="1"/>
              <a:t>culture</a:t>
            </a:r>
            <a:r>
              <a:rPr lang="lt-LT" dirty="0"/>
              <a:t>/ </a:t>
            </a:r>
          </a:p>
          <a:p>
            <a:r>
              <a:rPr lang="lt-LT" dirty="0" err="1"/>
              <a:t>Vankuilenburg</a:t>
            </a:r>
            <a:r>
              <a:rPr lang="lt-LT" dirty="0"/>
              <a:t>, </a:t>
            </a:r>
            <a:r>
              <a:rPr lang="lt-LT" dirty="0" err="1"/>
              <a:t>J</a:t>
            </a:r>
            <a:r>
              <a:rPr lang="lt-LT" dirty="0"/>
              <a:t>. (2024, June 25). </a:t>
            </a:r>
            <a:r>
              <a:rPr lang="lt-LT" dirty="0" err="1"/>
              <a:t>Developing</a:t>
            </a:r>
            <a:r>
              <a:rPr lang="lt-LT" dirty="0"/>
              <a:t> a </a:t>
            </a:r>
            <a:r>
              <a:rPr lang="lt-LT" dirty="0" err="1"/>
              <a:t>learning</a:t>
            </a:r>
            <a:r>
              <a:rPr lang="lt-LT" dirty="0"/>
              <a:t> </a:t>
            </a:r>
            <a:r>
              <a:rPr lang="lt-LT" dirty="0" err="1"/>
              <a:t>culture</a:t>
            </a:r>
            <a:r>
              <a:rPr lang="lt-LT" dirty="0"/>
              <a:t> to </a:t>
            </a:r>
            <a:r>
              <a:rPr lang="lt-LT" dirty="0" err="1"/>
              <a:t>enhance</a:t>
            </a:r>
            <a:r>
              <a:rPr lang="lt-LT" dirty="0"/>
              <a:t> </a:t>
            </a:r>
            <a:r>
              <a:rPr lang="lt-LT" dirty="0" err="1"/>
              <a:t>devops</a:t>
            </a:r>
            <a:r>
              <a:rPr lang="lt-LT" dirty="0"/>
              <a:t> </a:t>
            </a:r>
            <a:r>
              <a:rPr lang="lt-LT" dirty="0" err="1"/>
              <a:t>success</a:t>
            </a:r>
            <a:r>
              <a:rPr lang="lt-LT" dirty="0"/>
              <a:t>. DASA. https://</a:t>
            </a:r>
            <a:r>
              <a:rPr lang="lt-LT" dirty="0" err="1"/>
              <a:t>www.dasa.org</a:t>
            </a:r>
            <a:r>
              <a:rPr lang="lt-LT" dirty="0"/>
              <a:t>/</a:t>
            </a:r>
            <a:r>
              <a:rPr lang="lt-LT" dirty="0" err="1"/>
              <a:t>blog</a:t>
            </a:r>
            <a:r>
              <a:rPr lang="lt-LT" dirty="0"/>
              <a:t>/</a:t>
            </a:r>
            <a:r>
              <a:rPr lang="lt-LT" dirty="0" err="1"/>
              <a:t>developing</a:t>
            </a:r>
            <a:r>
              <a:rPr lang="lt-LT" dirty="0"/>
              <a:t>-a-</a:t>
            </a:r>
            <a:r>
              <a:rPr lang="lt-LT" dirty="0" err="1"/>
              <a:t>learning</a:t>
            </a:r>
            <a:r>
              <a:rPr lang="lt-LT" dirty="0"/>
              <a:t>-</a:t>
            </a:r>
            <a:r>
              <a:rPr lang="lt-LT" dirty="0" err="1"/>
              <a:t>culture</a:t>
            </a:r>
            <a:r>
              <a:rPr lang="lt-LT" dirty="0"/>
              <a:t>-to-</a:t>
            </a:r>
            <a:r>
              <a:rPr lang="lt-LT" dirty="0" err="1"/>
              <a:t>enhance</a:t>
            </a:r>
            <a:r>
              <a:rPr lang="lt-LT" dirty="0"/>
              <a:t>-</a:t>
            </a:r>
            <a:r>
              <a:rPr lang="lt-LT" dirty="0" err="1"/>
              <a:t>devops-success</a:t>
            </a:r>
            <a:r>
              <a:rPr lang="lt-LT"/>
              <a:t>/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3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612B-B580-CFE4-8F8C-CB554F08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-webkit-standard"/>
              </a:rPr>
              <a:t>Introduction</a:t>
            </a:r>
            <a:endParaRPr lang="en-US" sz="4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8DDCF-4C50-DDB3-7C6C-E91E530BB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Just Culture: A just culture in DevOps emphasizes balancing accountability with learning from mistakes. It focuses on system design and behavioral choices to enhance safety and outcomes.</a:t>
            </a:r>
          </a:p>
        </p:txBody>
      </p:sp>
    </p:spTree>
    <p:extLst>
      <p:ext uri="{BB962C8B-B14F-4D97-AF65-F5344CB8AC3E}">
        <p14:creationId xmlns:p14="http://schemas.microsoft.com/office/powerpoint/2010/main" val="63902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3346-5593-FBEF-A9BD-FC0B2A6D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Importance of Just Culture in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C6ABF-28AA-3F41-0798-F447BC048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 Improvement: Encourages reporting and transparency.</a:t>
            </a:r>
          </a:p>
          <a:p>
            <a:r>
              <a:rPr lang="en-US" dirty="0"/>
              <a:t>Accountability: Differentiates between human error, at-risk behavior, and reckless behavior.</a:t>
            </a:r>
          </a:p>
          <a:p>
            <a:r>
              <a:rPr lang="en-US" dirty="0"/>
              <a:t>Learning Environment: Promotes continuous improvement rather than punishment.</a:t>
            </a:r>
          </a:p>
        </p:txBody>
      </p:sp>
    </p:spTree>
    <p:extLst>
      <p:ext uri="{BB962C8B-B14F-4D97-AF65-F5344CB8AC3E}">
        <p14:creationId xmlns:p14="http://schemas.microsoft.com/office/powerpoint/2010/main" val="311022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55C4-4E05-4F54-5783-51BBA8FF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Implement Just Culture in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B47BE-055F-13EA-2B85-EEB4C2ED3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Leadership Commitment: Essential for cultural change.</a:t>
            </a:r>
          </a:p>
          <a:p>
            <a:r>
              <a:rPr lang="en-US" dirty="0"/>
              <a:t>Education and Training: Comprehensive programs to educate staff on just culture principles.</a:t>
            </a:r>
          </a:p>
          <a:p>
            <a:r>
              <a:rPr lang="en-US" dirty="0"/>
              <a:t>Policy Development: Clear policies that define expectations and responses to errors.</a:t>
            </a:r>
          </a:p>
          <a:p>
            <a:r>
              <a:rPr lang="en-US" dirty="0"/>
              <a:t>Stakeholder Collaboration: Involving all relevant parties to ensure comprehensive understanding and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459600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09C4-1C61-136B-5A8D-66EAB608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 Challenges in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83570-1BBD-9525-93B6-8DBB1EB21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Initial Resistance</a:t>
            </a:r>
            <a:r>
              <a:rPr lang="en-US" dirty="0"/>
              <a:t>: Staff may be wary of change.</a:t>
            </a:r>
          </a:p>
          <a:p>
            <a:r>
              <a:rPr lang="en-US" b="1" dirty="0"/>
              <a:t>Consistency</a:t>
            </a:r>
            <a:r>
              <a:rPr lang="en-US" dirty="0"/>
              <a:t>: Ensuring uniform application of just culture principles across the organization.</a:t>
            </a:r>
          </a:p>
          <a:p>
            <a:r>
              <a:rPr lang="en-US" b="1" dirty="0"/>
              <a:t>Tool Mastery</a:t>
            </a:r>
            <a:r>
              <a:rPr lang="en-US" dirty="0"/>
              <a:t>: Learning to use a variety of tools necessary for implementing DevOps effectively​ (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Grant Fritchey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)​​(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DASA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)​.</a:t>
            </a:r>
          </a:p>
        </p:txBody>
      </p:sp>
    </p:spTree>
    <p:extLst>
      <p:ext uri="{BB962C8B-B14F-4D97-AF65-F5344CB8AC3E}">
        <p14:creationId xmlns:p14="http://schemas.microsoft.com/office/powerpoint/2010/main" val="11472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837B-7FA0-134A-FE99-D7537196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 Just Culture in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0B35E-E9FB-6A87-4876-3165CA9F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86455"/>
            <a:ext cx="9905999" cy="38047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Enhanced Reporting: Increased error reporting due to reduced fear of punishment.</a:t>
            </a:r>
          </a:p>
          <a:p>
            <a:r>
              <a:rPr lang="en-US" dirty="0"/>
              <a:t>Improved Safety: Systemic issues are identified and addressed, leading to safer environments.</a:t>
            </a:r>
          </a:p>
          <a:p>
            <a:r>
              <a:rPr lang="en-US" dirty="0"/>
              <a:t>Staff Morale: Creates a supportive environment, improving job satisfaction and morale.</a:t>
            </a:r>
          </a:p>
          <a:p>
            <a:r>
              <a:rPr lang="en-US" dirty="0"/>
              <a:t>Faster Deployment: More efficient processes and reduced downtime​ (Built In)​​ (DEV Community)​.</a:t>
            </a:r>
          </a:p>
        </p:txBody>
      </p:sp>
    </p:spTree>
    <p:extLst>
      <p:ext uri="{BB962C8B-B14F-4D97-AF65-F5344CB8AC3E}">
        <p14:creationId xmlns:p14="http://schemas.microsoft.com/office/powerpoint/2010/main" val="187866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6796-410E-E0CB-50BC-1C48F37B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 in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000C9-887C-B6EA-A4DC-01DAB00D0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Healthcare Sector: Hospitals implementing just culture have seen reductions in disciplinary actions and improvements in safety metrics.</a:t>
            </a:r>
          </a:p>
          <a:p>
            <a:r>
              <a:rPr lang="en-US" dirty="0"/>
              <a:t>Tech Industry: Companies like Paige and </a:t>
            </a:r>
            <a:r>
              <a:rPr lang="en-US" dirty="0" err="1"/>
              <a:t>MayStreet</a:t>
            </a:r>
            <a:r>
              <a:rPr lang="en-US" dirty="0"/>
              <a:t> have integrated just culture principles into their DevOps practices, enhancing collaboration and performance​ (</a:t>
            </a:r>
            <a:r>
              <a:rPr lang="en-US" dirty="0" err="1"/>
              <a:t>PSNet</a:t>
            </a:r>
            <a:r>
              <a:rPr lang="en-US" dirty="0"/>
              <a:t>)​​ (Built In)​.</a:t>
            </a:r>
          </a:p>
        </p:txBody>
      </p:sp>
    </p:spTree>
    <p:extLst>
      <p:ext uri="{BB962C8B-B14F-4D97-AF65-F5344CB8AC3E}">
        <p14:creationId xmlns:p14="http://schemas.microsoft.com/office/powerpoint/2010/main" val="294844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866F-3E4D-C991-4916-6697FDE1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15A97-037B-4DC7-06E0-0D560B7A5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Commitment and Training: Essential elements for successful implementation.</a:t>
            </a:r>
          </a:p>
          <a:p>
            <a:r>
              <a:rPr lang="en-US" dirty="0"/>
              <a:t>System Focus: Prioritize system improvements over individual blame.</a:t>
            </a:r>
          </a:p>
          <a:p>
            <a:r>
              <a:rPr lang="en-US" dirty="0"/>
              <a:t>Continuous Learning: Regularly update policies and training to adapt to new challenges.</a:t>
            </a:r>
          </a:p>
        </p:txBody>
      </p:sp>
    </p:spTree>
    <p:extLst>
      <p:ext uri="{BB962C8B-B14F-4D97-AF65-F5344CB8AC3E}">
        <p14:creationId xmlns:p14="http://schemas.microsoft.com/office/powerpoint/2010/main" val="287575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4A5C-4E23-8F91-3E49-EADC35B5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of Just Culture Implementation in DevOps</a:t>
            </a:r>
          </a:p>
        </p:txBody>
      </p:sp>
      <p:pic>
        <p:nvPicPr>
          <p:cNvPr id="1026" name="Picture 2" descr="devops process flow">
            <a:extLst>
              <a:ext uri="{FF2B5EF4-FFF2-40B4-BE49-F238E27FC236}">
                <a16:creationId xmlns:a16="http://schemas.microsoft.com/office/drawing/2014/main" id="{77776C3B-22B7-222C-04C3-6D5172457D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37" y="2097088"/>
            <a:ext cx="7832725" cy="406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517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72</TotalTime>
  <Words>707</Words>
  <Application>Microsoft Macintosh PowerPoint</Application>
  <PresentationFormat>Widescreen</PresentationFormat>
  <Paragraphs>53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-webkit-standard</vt:lpstr>
      <vt:lpstr>Aptos</vt:lpstr>
      <vt:lpstr>Arial</vt:lpstr>
      <vt:lpstr>Tw Cen MT</vt:lpstr>
      <vt:lpstr>Circuit</vt:lpstr>
      <vt:lpstr>Implementing a Just Culture in DevOps: Understanding the Learning Curve</vt:lpstr>
      <vt:lpstr>Introduction</vt:lpstr>
      <vt:lpstr>Importance of Just Culture in DevOps</vt:lpstr>
      <vt:lpstr>Steps to Implement Just Culture in DevOps</vt:lpstr>
      <vt:lpstr>Learning Curve Challenges in DevOps</vt:lpstr>
      <vt:lpstr>Benefits of a Just Culture in DevOps</vt:lpstr>
      <vt:lpstr>Case Studies in DevOps</vt:lpstr>
      <vt:lpstr>Key Takeaways</vt:lpstr>
      <vt:lpstr>Flowchart of Just Culture Implementation in DevOps</vt:lpstr>
      <vt:lpstr>Conclusion</vt:lpstr>
      <vt:lpstr>Refrences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Brandon Hackett</dc:creator>
  <cp:lastModifiedBy>Brandon Hackett</cp:lastModifiedBy>
  <cp:revision>1</cp:revision>
  <dcterms:created xsi:type="dcterms:W3CDTF">2024-06-28T01:21:56Z</dcterms:created>
  <dcterms:modified xsi:type="dcterms:W3CDTF">2024-06-28T02:34:32Z</dcterms:modified>
</cp:coreProperties>
</file>