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9" r:id="rId7"/>
    <p:sldId id="270" r:id="rId8"/>
    <p:sldId id="272" r:id="rId9"/>
    <p:sldId id="273" r:id="rId10"/>
    <p:sldId id="274" r:id="rId11"/>
    <p:sldId id="27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>
      <p:cViewPr varScale="1">
        <p:scale>
          <a:sx n="128" d="100"/>
          <a:sy n="128" d="100"/>
        </p:scale>
        <p:origin x="264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5/29/24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5/29/24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5/29/24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5/29/24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Optimizing Lead Time for Agile Deployment</a:t>
            </a:r>
          </a:p>
          <a:p>
            <a:endParaRPr lang="en-US" dirty="0"/>
          </a:p>
          <a:p>
            <a:r>
              <a:rPr lang="en-US" dirty="0"/>
              <a:t>Brandon Hackett</a:t>
            </a:r>
          </a:p>
          <a:p>
            <a:r>
              <a:rPr lang="en-US" dirty="0"/>
              <a:t>1.2 Assignment: The Technology Value Stream</a:t>
            </a:r>
          </a:p>
          <a:p>
            <a:r>
              <a:rPr lang="en-US" dirty="0"/>
              <a:t>5/29/2024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Technology Value Stream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of Technology Value Stream</a:t>
            </a:r>
            <a:r>
              <a:rPr lang="en-US" dirty="0"/>
              <a:t>: The Technology Value Stream represents the end-to-end work required to deliver a software product or service, encompassing all stages from idea to production.</a:t>
            </a:r>
          </a:p>
          <a:p>
            <a:r>
              <a:rPr lang="en-US" b="1" dirty="0"/>
              <a:t>Importance in DevOps practices</a:t>
            </a:r>
            <a:r>
              <a:rPr lang="en-US" dirty="0"/>
              <a:t>: Understanding and optimizing the Technology Value Stream is crucial for achieving DevOps goals, such as increased agility, faster time to market, and improved quality.</a:t>
            </a:r>
          </a:p>
          <a:p>
            <a:r>
              <a:rPr lang="en-US" i="1" dirty="0"/>
              <a:t>“Efficiency is doing things right; effectiveness is doing the right things</a:t>
            </a:r>
            <a:r>
              <a:rPr lang="en-US" dirty="0"/>
              <a:t>." - Peter Drucker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Lead Time vs. Processing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09529" cy="2255836"/>
          </a:xfrm>
        </p:spPr>
        <p:txBody>
          <a:bodyPr>
            <a:normAutofit/>
          </a:bodyPr>
          <a:lstStyle/>
          <a:p>
            <a:r>
              <a:rPr lang="en-US" b="1" dirty="0"/>
              <a:t>Lead Time</a:t>
            </a:r>
            <a:r>
              <a:rPr lang="en-US" dirty="0"/>
              <a:t>: The total time taken from the initiation of a process to its completion, including both processing time and any wait time between stages.</a:t>
            </a:r>
          </a:p>
          <a:p>
            <a:r>
              <a:rPr lang="en-US" b="1" dirty="0"/>
              <a:t>Processing Time</a:t>
            </a:r>
            <a:r>
              <a:rPr lang="en-US" dirty="0"/>
              <a:t>: The time spent on performing the tasks or activities required to complete a process, excluding any wait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6FFBF-8332-764F-A03B-6D58A275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47" y="4044951"/>
            <a:ext cx="6248400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Scenario: Deployment Lead Times Requiring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>
            <a:normAutofit fontScale="92500"/>
          </a:bodyPr>
          <a:lstStyle/>
          <a:p>
            <a:r>
              <a:rPr lang="en-US" dirty="0"/>
              <a:t>Description of traditional deployment processes:</a:t>
            </a:r>
          </a:p>
          <a:p>
            <a:pPr lvl="1"/>
            <a:r>
              <a:rPr lang="en-US" dirty="0"/>
              <a:t>Manual and error-prone deployment procedures</a:t>
            </a:r>
          </a:p>
          <a:p>
            <a:pPr lvl="1"/>
            <a:r>
              <a:rPr lang="en-US" dirty="0"/>
              <a:t>Siloed teams with handoffs and delays between development, QA, and operations</a:t>
            </a:r>
          </a:p>
          <a:p>
            <a:r>
              <a:rPr lang="en-US" dirty="0"/>
              <a:t>Challenges and inefficiencies leading to long lead times:</a:t>
            </a:r>
          </a:p>
          <a:p>
            <a:pPr lvl="1"/>
            <a:r>
              <a:rPr lang="en-US" dirty="0"/>
              <a:t>Lack of automation</a:t>
            </a:r>
          </a:p>
          <a:p>
            <a:pPr lvl="1"/>
            <a:r>
              <a:rPr lang="en-US" dirty="0"/>
              <a:t>Complex release processes</a:t>
            </a:r>
          </a:p>
          <a:p>
            <a:pPr lvl="1"/>
            <a:r>
              <a:rPr lang="en-US" dirty="0"/>
              <a:t>Manual testing and deployment</a:t>
            </a:r>
          </a:p>
          <a:p>
            <a:r>
              <a:rPr lang="en-US" b="1" dirty="0"/>
              <a:t>Impact on productivity and competitiveness</a:t>
            </a:r>
            <a:r>
              <a:rPr lang="en-US" dirty="0"/>
              <a:t>: Slow deployment cycles hinder innovation, delay time to market, and increase the risk of defects and outages.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>
            <a:normAutofit/>
          </a:bodyPr>
          <a:lstStyle/>
          <a:p>
            <a:r>
              <a:rPr lang="en-US" dirty="0"/>
              <a:t>Introduction to the DevOps ideal of rapid deployment:</a:t>
            </a:r>
          </a:p>
          <a:p>
            <a:pPr lvl="1"/>
            <a:r>
              <a:rPr lang="en-US" dirty="0"/>
              <a:t>Continuous Integration and Continuous Deployment (CI/CD)</a:t>
            </a:r>
          </a:p>
          <a:p>
            <a:pPr lvl="1"/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Automated testing and deployment pipelines</a:t>
            </a:r>
          </a:p>
          <a:p>
            <a:r>
              <a:rPr lang="en-US" dirty="0"/>
              <a:t>Benefits of reducing lead times to minutes:</a:t>
            </a:r>
          </a:p>
          <a:p>
            <a:pPr lvl="1"/>
            <a:r>
              <a:rPr lang="en-US" dirty="0"/>
              <a:t>Faster feedback loops</a:t>
            </a:r>
          </a:p>
          <a:p>
            <a:pPr lvl="1"/>
            <a:r>
              <a:rPr lang="en-US" dirty="0"/>
              <a:t>Rapid delivery of features and bug fixes</a:t>
            </a:r>
          </a:p>
          <a:p>
            <a:pPr lvl="1"/>
            <a:r>
              <a:rPr lang="en-US" dirty="0"/>
              <a:t>Increased agility and responsiveness to customer needs</a:t>
            </a:r>
          </a:p>
          <a:p>
            <a:r>
              <a:rPr lang="en-US" dirty="0"/>
              <a:t>Examples of companies achieving this ideal:</a:t>
            </a:r>
          </a:p>
        </p:txBody>
      </p:sp>
      <p:pic>
        <p:nvPicPr>
          <p:cNvPr id="1026" name="Picture 2" descr="Logo, netflix icon - Free download on Iconfinder">
            <a:extLst>
              <a:ext uri="{FF2B5EF4-FFF2-40B4-BE49-F238E27FC236}">
                <a16:creationId xmlns:a16="http://schemas.microsoft.com/office/drawing/2014/main" id="{ACE1EDBA-47FD-6391-3DE9-E1B5865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559308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926CF266-0B1A-DA00-323A-6F4DDD4D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33" y="5593079"/>
            <a:ext cx="836612" cy="78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icon from iconscout.com">
            <a:extLst>
              <a:ext uri="{FF2B5EF4-FFF2-40B4-BE49-F238E27FC236}">
                <a16:creationId xmlns:a16="http://schemas.microsoft.com/office/drawing/2014/main" id="{A92A21D2-2C49-D1D6-7CF3-8B69B591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66" y="5593080"/>
            <a:ext cx="787399" cy="78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Achieving Rapid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Automation of build, test, and deployment processes:</a:t>
            </a:r>
          </a:p>
          <a:p>
            <a:pPr lvl="1"/>
            <a:r>
              <a:rPr lang="en-US" dirty="0"/>
              <a:t>Use of CI/CD tools (e.g., Jenkins, GitLab CI)</a:t>
            </a:r>
          </a:p>
          <a:p>
            <a:pPr lvl="1"/>
            <a:r>
              <a:rPr lang="en-US" dirty="0"/>
              <a:t>Scripting and automation frameworks (e.g., Ansible, Chef, Puppet)</a:t>
            </a:r>
          </a:p>
          <a:p>
            <a:r>
              <a:rPr lang="en-US" dirty="0"/>
              <a:t>Continuous Integration and Continuous Deployment (CI/CD):</a:t>
            </a:r>
          </a:p>
          <a:p>
            <a:pPr lvl="1"/>
            <a:r>
              <a:rPr lang="en-US" dirty="0"/>
              <a:t>Automate the entire software delivery process, from code commit to production deployment.</a:t>
            </a:r>
          </a:p>
          <a:p>
            <a:pPr lvl="1"/>
            <a:r>
              <a:rPr lang="en-US" dirty="0"/>
              <a:t>Implement automated testing at every stage to ensure quality and reliability.</a:t>
            </a:r>
          </a:p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Define and manage infrastructure using code, enabling version control, consistency, and repeatability.</a:t>
            </a:r>
          </a:p>
          <a:p>
            <a:r>
              <a:rPr lang="en-US" dirty="0"/>
              <a:t>DevOps culture and collaboration:</a:t>
            </a:r>
          </a:p>
          <a:p>
            <a:pPr lvl="1"/>
            <a:r>
              <a:rPr lang="en-US" dirty="0"/>
              <a:t>Break down silos between development, QA, and operations teams.</a:t>
            </a:r>
          </a:p>
          <a:p>
            <a:pPr lvl="1"/>
            <a:r>
              <a:rPr lang="en-US" dirty="0"/>
              <a:t>Foster a culture of collaboration, experimentation,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73093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Achieving Rapid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/>
              <a:t>Key Strategies:</a:t>
            </a:r>
          </a:p>
          <a:p>
            <a:pPr>
              <a:spcAft>
                <a:spcPts val="0"/>
              </a:spcAft>
            </a:pPr>
            <a:r>
              <a:rPr lang="en-US" dirty="0"/>
              <a:t>Automation: Implement automation across the deployment pipeline to reduce manual interventions and ensure consistency.</a:t>
            </a:r>
          </a:p>
          <a:p>
            <a:pPr>
              <a:spcAft>
                <a:spcPts val="0"/>
              </a:spcAft>
            </a:pPr>
            <a:r>
              <a:rPr lang="en-US" dirty="0"/>
              <a:t>CI/CD: Adopt Continuous Integration and Continuous Deployment practices for automated builds, tests, and deployments.</a:t>
            </a:r>
          </a:p>
          <a:p>
            <a:pPr>
              <a:spcAft>
                <a:spcPts val="0"/>
              </a:spcAft>
            </a:pPr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): Manage and provision infrastructure using code to enable versioning, repeatability, and scalability.</a:t>
            </a:r>
          </a:p>
          <a:p>
            <a:pPr>
              <a:spcAft>
                <a:spcPts val="0"/>
              </a:spcAft>
            </a:pPr>
            <a:r>
              <a:rPr lang="en-US" dirty="0"/>
              <a:t>Streamlined Processes: Eliminate bottlenecks and manual handoffs, foster team collaboration, and encourage cross-functional collaboration.</a:t>
            </a:r>
          </a:p>
          <a:p>
            <a:pPr>
              <a:spcAft>
                <a:spcPts val="0"/>
              </a:spcAft>
            </a:pPr>
            <a:r>
              <a:rPr lang="en-US" dirty="0"/>
              <a:t>Continuous Improvement: Foster a continuous improvement and experimentation culture to optimize deployment processes iteratively.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E101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188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6E8A-F571-46AF-9331-A54A17A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0B4-609A-2028-0114-8F142EE8B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142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Kim, G. et al. (2021) The </a:t>
            </a:r>
            <a:r>
              <a:rPr lang="en-US" dirty="0" err="1"/>
              <a:t>devops</a:t>
            </a:r>
            <a:r>
              <a:rPr lang="en-US" dirty="0"/>
              <a:t> handbook: How to create world-class agility, reliability, &amp; Security in Technology Organizations. Portland, OR: IT Revolution Press, LLC. </a:t>
            </a:r>
          </a:p>
          <a:p>
            <a:pPr marL="0" indent="0">
              <a:buNone/>
            </a:pPr>
            <a:r>
              <a:rPr lang="en-US" dirty="0"/>
              <a:t>Prakash, S. (no date) What is a Value Stream, Value Stream Mapping, and Value Stream Management?, </a:t>
            </a:r>
            <a:r>
              <a:rPr lang="en-US" dirty="0" err="1"/>
              <a:t>Devopsinstitute.com</a:t>
            </a:r>
            <a:r>
              <a:rPr lang="en-US" dirty="0"/>
              <a:t>. Available at: https://</a:t>
            </a:r>
            <a:r>
              <a:rPr lang="en-US" dirty="0" err="1"/>
              <a:t>www.devopsinstitute.com</a:t>
            </a:r>
            <a:r>
              <a:rPr lang="en-US" dirty="0"/>
              <a:t>/value-stream-management-explained-in-plain-</a:t>
            </a:r>
            <a:r>
              <a:rPr lang="en-US" dirty="0" err="1"/>
              <a:t>english</a:t>
            </a:r>
            <a:r>
              <a:rPr lang="en-US"/>
              <a:t>/ (Accessed: 29 May 2024).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16x9</Template>
  <TotalTime>58</TotalTime>
  <Words>634</Words>
  <Application>Microsoft Macintosh PowerPoint</Application>
  <PresentationFormat>Custom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The Technology Value Stream</vt:lpstr>
      <vt:lpstr>Introduction to Technology Value Stream</vt:lpstr>
      <vt:lpstr>Defining Lead Time vs. Processing Time</vt:lpstr>
      <vt:lpstr>Common Scenario: Deployment Lead Times Requiring Months</vt:lpstr>
      <vt:lpstr>Our DevOps Ideal: Deployment Lead Times of Minutes</vt:lpstr>
      <vt:lpstr>Strategies for Achieving Rapid Deployment</vt:lpstr>
      <vt:lpstr>Strategies for Achieving Rapid Deployment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Hackett, Brandon R.</dc:creator>
  <cp:lastModifiedBy>Hackett, Brandon R.</cp:lastModifiedBy>
  <cp:revision>1</cp:revision>
  <dcterms:created xsi:type="dcterms:W3CDTF">2024-05-29T23:04:14Z</dcterms:created>
  <dcterms:modified xsi:type="dcterms:W3CDTF">2024-05-30T00:02:45Z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