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thony Dohog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Master" Target="slideMasters/slideMaster1.xml"/><Relationship Id="rId19" Type="http://schemas.openxmlformats.org/officeDocument/2006/relationships/font" Target="fonts/Merriweather-boldItalic.fntdata"/><Relationship Id="rId6" Type="http://schemas.openxmlformats.org/officeDocument/2006/relationships/notesMaster" Target="notesMasters/notesMaster1.xml"/><Relationship Id="rId18"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3T02:03:45.520">
    <p:pos x="196" y="725"/>
    <p:text>26 August 2021
  Any information relevant to darts 
  should be stored relative to each 
  competitor
       Clarification of the statement of work
12 September 2021
A server will be set up to scorer hmi and a scoreboard hmi
The server will operate in near real time
We decided to use Javascript for the purpose of easier testing with robot framework and since some of the group has worked with it before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11c3c97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11c3c97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e25a31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e25a31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11c3c97b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11c3c97b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e050e2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e050e2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11c3c97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11c3c97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11c3c97b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11c3c97b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e050e2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e050e2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e050e2a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e050e2a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Requirements Specification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Ben Houser, Anthony Dohogne, Marshall Rosenhoover, Tyler Ball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Statement of Work</a:t>
            </a:r>
            <a:endParaRPr/>
          </a:p>
          <a:p>
            <a:pPr indent="-317500" lvl="1" marL="914400" rtl="0" algn="l">
              <a:spcBef>
                <a:spcPts val="0"/>
              </a:spcBef>
              <a:spcAft>
                <a:spcPts val="0"/>
              </a:spcAft>
              <a:buSzPts val="1400"/>
              <a:buChar char="○"/>
            </a:pPr>
            <a:r>
              <a:rPr lang="en"/>
              <a:t>We got the majority of the </a:t>
            </a:r>
            <a:r>
              <a:rPr lang="en"/>
              <a:t>requirements</a:t>
            </a:r>
            <a:r>
              <a:rPr lang="en"/>
              <a:t> from here</a:t>
            </a:r>
            <a:endParaRPr/>
          </a:p>
          <a:p>
            <a:pPr indent="-342900" lvl="0" marL="457200" rtl="0" algn="l">
              <a:spcBef>
                <a:spcPts val="0"/>
              </a:spcBef>
              <a:spcAft>
                <a:spcPts val="0"/>
              </a:spcAft>
              <a:buSzPts val="1800"/>
              <a:buChar char="●"/>
            </a:pPr>
            <a:r>
              <a:rPr lang="en"/>
              <a:t>Discussions with Customer</a:t>
            </a:r>
            <a:endParaRPr/>
          </a:p>
          <a:p>
            <a:pPr indent="-317500" lvl="1" marL="914400" rtl="0" algn="l">
              <a:spcBef>
                <a:spcPts val="0"/>
              </a:spcBef>
              <a:spcAft>
                <a:spcPts val="0"/>
              </a:spcAft>
              <a:buSzPts val="1400"/>
              <a:buChar char="○"/>
            </a:pPr>
            <a:r>
              <a:rPr lang="en"/>
              <a:t>Emailed the customer and brought up potential ideas and issues for further requirements</a:t>
            </a:r>
            <a:endParaRPr/>
          </a:p>
          <a:p>
            <a:pPr indent="-342900" lvl="0" marL="457200" rtl="0" algn="l">
              <a:spcBef>
                <a:spcPts val="0"/>
              </a:spcBef>
              <a:spcAft>
                <a:spcPts val="0"/>
              </a:spcAft>
              <a:buSzPts val="1800"/>
              <a:buChar char="●"/>
            </a:pPr>
            <a:r>
              <a:rPr lang="en"/>
              <a:t>Programmer Decisions</a:t>
            </a:r>
            <a:endParaRPr/>
          </a:p>
          <a:p>
            <a:pPr indent="-317500" lvl="1" marL="914400" rtl="0" algn="l">
              <a:spcBef>
                <a:spcPts val="0"/>
              </a:spcBef>
              <a:spcAft>
                <a:spcPts val="0"/>
              </a:spcAft>
              <a:buSzPts val="1400"/>
              <a:buChar char="○"/>
            </a:pPr>
            <a:r>
              <a:rPr lang="en"/>
              <a:t>We made a few independent decisions on what ought to be required (primarily concerning architecture and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key requirements:</a:t>
            </a:r>
            <a:endParaRPr/>
          </a:p>
          <a:p>
            <a:pPr indent="-342900" lvl="0" marL="457200" rtl="0" algn="l">
              <a:spcBef>
                <a:spcPts val="1200"/>
              </a:spcBef>
              <a:spcAft>
                <a:spcPts val="0"/>
              </a:spcAft>
              <a:buSzPts val="1800"/>
              <a:buChar char="●"/>
            </a:pPr>
            <a:r>
              <a:rPr lang="en"/>
              <a:t>F1:  Software must allow for league management and maintain player information and statistics. (SOW)</a:t>
            </a:r>
            <a:endParaRPr/>
          </a:p>
          <a:p>
            <a:pPr indent="-342900" lvl="0" marL="457200" rtl="0" algn="l">
              <a:spcBef>
                <a:spcPts val="0"/>
              </a:spcBef>
              <a:spcAft>
                <a:spcPts val="0"/>
              </a:spcAft>
              <a:buSzPts val="1800"/>
              <a:buChar char="●"/>
            </a:pPr>
            <a:r>
              <a:rPr lang="en"/>
              <a:t>F3: </a:t>
            </a:r>
            <a:r>
              <a:rPr lang="en"/>
              <a:t>Software must enforce dart rules: scoring for leg start at 801, 501, or 301, and the winner must hit 0 by hitting a double. (SOW)</a:t>
            </a:r>
            <a:endParaRPr/>
          </a:p>
          <a:p>
            <a:pPr indent="-342900" lvl="0" marL="457200" rtl="0" algn="l">
              <a:spcBef>
                <a:spcPts val="0"/>
              </a:spcBef>
              <a:spcAft>
                <a:spcPts val="0"/>
              </a:spcAft>
              <a:buSzPts val="1800"/>
              <a:buChar char="●"/>
            </a:pPr>
            <a:r>
              <a:rPr lang="en"/>
              <a:t>F5: The software must display winning throws if a player is able to win in one turn. The suggested last throw should be the largest double possible. (SOW)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Requirements(cont.)</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F7: The scorekeeping interface must consist of a dartboard GUI used to mark the throw, and will take bounce-outs, knock-outs, and fouls into account. (SOW)</a:t>
            </a:r>
            <a:endParaRPr/>
          </a:p>
          <a:p>
            <a:pPr indent="-342900" lvl="0" marL="457200" rtl="0" algn="l">
              <a:spcBef>
                <a:spcPts val="0"/>
              </a:spcBef>
              <a:spcAft>
                <a:spcPts val="0"/>
              </a:spcAft>
              <a:buSzPts val="1800"/>
              <a:buChar char="●"/>
            </a:pPr>
            <a:r>
              <a:rPr lang="en"/>
              <a:t>F14: The software must facilitate scoring in real-time with the match. Dart scoring should be as efficient as possible, so as not to slow down the match. (SOW)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Level Requirements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P1: The software must have web connectivity to be accessed via web pages (Discussions with Customer)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P3: The software must update close to real-time, so calculations must be efficient and server communication should be as fast as possible (Discussions with Customer)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P5: The software must perform reliably and consistently, so identical matches should have identical results. (SOW)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States</a:t>
            </a:r>
            <a:endParaRPr/>
          </a:p>
        </p:txBody>
      </p:sp>
      <p:pic>
        <p:nvPicPr>
          <p:cNvPr id="85" name="Google Shape;85;p18"/>
          <p:cNvPicPr preferRelativeResize="0"/>
          <p:nvPr/>
        </p:nvPicPr>
        <p:blipFill>
          <a:blip r:embed="rId3">
            <a:alphaModFix/>
          </a:blip>
          <a:stretch>
            <a:fillRect/>
          </a:stretch>
        </p:blipFill>
        <p:spPr>
          <a:xfrm>
            <a:off x="237800" y="1017725"/>
            <a:ext cx="8682950" cy="394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Backlog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F4: </a:t>
            </a:r>
            <a:r>
              <a:rPr lang="en"/>
              <a:t>The software must display an indicator if a player is on track for a perfect leg (minimum number of throws). (SOW)</a:t>
            </a:r>
            <a:endParaRPr/>
          </a:p>
          <a:p>
            <a:pPr indent="457200" lvl="0" marL="0" rtl="0" algn="l">
              <a:spcBef>
                <a:spcPts val="1200"/>
              </a:spcBef>
              <a:spcAft>
                <a:spcPts val="0"/>
              </a:spcAft>
              <a:buNone/>
            </a:pPr>
            <a:r>
              <a:rPr lang="en" sz="1600"/>
              <a:t>User stories: Minimum Throws, Calculate Min Throws, Calculate Winning Throws</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rPr lang="en"/>
              <a:t>F6: The software must consist of two GUIs; one is the scoreboard and the other is the scorekeeping tool (SOW, Discussions with Customer)</a:t>
            </a:r>
            <a:endParaRPr/>
          </a:p>
          <a:p>
            <a:pPr indent="0" lvl="0" marL="514350" rtl="0" algn="l">
              <a:spcBef>
                <a:spcPts val="1200"/>
              </a:spcBef>
              <a:spcAft>
                <a:spcPts val="1200"/>
              </a:spcAft>
              <a:buNone/>
            </a:pPr>
            <a:r>
              <a:rPr lang="en" sz="1600"/>
              <a:t>User stories: Match Info Menu, Display Stats, Game Type Menu, Display Scores, Display Perfect Leg, Display Winning Throws, Leg Count Menu</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Backlog(cont.)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F7: The scorekeeping interface must consist of a dartboard GUI used to mark the throw, and will take bounce-outs, knock-outs, and fouls into account. (SOW)</a:t>
            </a:r>
            <a:endParaRPr/>
          </a:p>
          <a:p>
            <a:pPr indent="0" lvl="0" marL="0" rtl="0" algn="l">
              <a:spcBef>
                <a:spcPts val="1200"/>
              </a:spcBef>
              <a:spcAft>
                <a:spcPts val="0"/>
              </a:spcAft>
              <a:buNone/>
            </a:pPr>
            <a:r>
              <a:rPr lang="en"/>
              <a:t>	</a:t>
            </a:r>
            <a:r>
              <a:rPr lang="en" sz="1600"/>
              <a:t>User Stories: Scoring, Display Scores, Information Review</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a:t>P3: The software must update close to real-time, so calculations must be efficient and server communication should be as fast as possible (Discussions with Customer)</a:t>
            </a:r>
            <a:endParaRPr/>
          </a:p>
          <a:p>
            <a:pPr indent="0" lvl="0" marL="457200" rtl="0" algn="l">
              <a:spcBef>
                <a:spcPts val="0"/>
              </a:spcBef>
              <a:spcAft>
                <a:spcPts val="0"/>
              </a:spcAft>
              <a:buNone/>
            </a:pPr>
            <a:r>
              <a:rPr lang="en" sz="1600"/>
              <a:t>User Stories: Calculate Minimum Throws, Display Stats, Display Scores, Display Winning Throws</a:t>
            </a:r>
            <a:endParaRPr sz="1600"/>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800">
                <a:solidFill>
                  <a:srgbClr val="CACACA"/>
                </a:solidFill>
                <a:latin typeface="Merriweather"/>
                <a:ea typeface="Merriweather"/>
                <a:cs typeface="Merriweather"/>
                <a:sym typeface="Merriweather"/>
              </a:rPr>
              <a:t>FIN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