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603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C03F-0478-4594-88F2-2C01CA1F1F9C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63B7-8DC6-49A0-B9FA-E9B401518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718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C03F-0478-4594-88F2-2C01CA1F1F9C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63B7-8DC6-49A0-B9FA-E9B401518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16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C03F-0478-4594-88F2-2C01CA1F1F9C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63B7-8DC6-49A0-B9FA-E9B401518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29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C03F-0478-4594-88F2-2C01CA1F1F9C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63B7-8DC6-49A0-B9FA-E9B401518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71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C03F-0478-4594-88F2-2C01CA1F1F9C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63B7-8DC6-49A0-B9FA-E9B401518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40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C03F-0478-4594-88F2-2C01CA1F1F9C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63B7-8DC6-49A0-B9FA-E9B401518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871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C03F-0478-4594-88F2-2C01CA1F1F9C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63B7-8DC6-49A0-B9FA-E9B401518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80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C03F-0478-4594-88F2-2C01CA1F1F9C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63B7-8DC6-49A0-B9FA-E9B401518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29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C03F-0478-4594-88F2-2C01CA1F1F9C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63B7-8DC6-49A0-B9FA-E9B401518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183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C03F-0478-4594-88F2-2C01CA1F1F9C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63B7-8DC6-49A0-B9FA-E9B401518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07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C03F-0478-4594-88F2-2C01CA1F1F9C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63B7-8DC6-49A0-B9FA-E9B401518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13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0C03F-0478-4594-88F2-2C01CA1F1F9C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863B7-8DC6-49A0-B9FA-E9B401518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512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四角形: 角を丸くする 174">
            <a:extLst>
              <a:ext uri="{FF2B5EF4-FFF2-40B4-BE49-F238E27FC236}">
                <a16:creationId xmlns:a16="http://schemas.microsoft.com/office/drawing/2014/main" id="{D4DEC72B-CB38-41A7-8781-9F559FFE2ED7}"/>
              </a:ext>
            </a:extLst>
          </p:cNvPr>
          <p:cNvSpPr/>
          <p:nvPr/>
        </p:nvSpPr>
        <p:spPr>
          <a:xfrm>
            <a:off x="4832747" y="654414"/>
            <a:ext cx="1975873" cy="2266769"/>
          </a:xfrm>
          <a:prstGeom prst="roundRect">
            <a:avLst/>
          </a:prstGeom>
          <a:noFill/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4" name="四角形: 角を丸くする 183">
            <a:extLst>
              <a:ext uri="{FF2B5EF4-FFF2-40B4-BE49-F238E27FC236}">
                <a16:creationId xmlns:a16="http://schemas.microsoft.com/office/drawing/2014/main" id="{790EC1A4-0BFA-49DC-9D6B-7280058678D3}"/>
              </a:ext>
            </a:extLst>
          </p:cNvPr>
          <p:cNvSpPr/>
          <p:nvPr/>
        </p:nvSpPr>
        <p:spPr>
          <a:xfrm>
            <a:off x="41182" y="654415"/>
            <a:ext cx="2020151" cy="6203585"/>
          </a:xfrm>
          <a:prstGeom prst="roundRect">
            <a:avLst/>
          </a:prstGeom>
          <a:noFill/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" name="四角形: 角を丸くする 187">
            <a:extLst>
              <a:ext uri="{FF2B5EF4-FFF2-40B4-BE49-F238E27FC236}">
                <a16:creationId xmlns:a16="http://schemas.microsoft.com/office/drawing/2014/main" id="{B199CA38-967F-4574-8A48-4CBEE6CC1A9E}"/>
              </a:ext>
            </a:extLst>
          </p:cNvPr>
          <p:cNvSpPr/>
          <p:nvPr/>
        </p:nvSpPr>
        <p:spPr>
          <a:xfrm>
            <a:off x="7029573" y="654415"/>
            <a:ext cx="1975873" cy="6203585"/>
          </a:xfrm>
          <a:prstGeom prst="roundRect">
            <a:avLst/>
          </a:prstGeom>
          <a:noFill/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C8B77F8-DADB-476C-A699-8FDD85F36F76}"/>
              </a:ext>
            </a:extLst>
          </p:cNvPr>
          <p:cNvSpPr txBox="1"/>
          <p:nvPr/>
        </p:nvSpPr>
        <p:spPr>
          <a:xfrm>
            <a:off x="296141" y="1410471"/>
            <a:ext cx="697627" cy="24622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000" dirty="0"/>
              <a:t>壁体仕様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8B9522E-10B4-4470-952B-47A1643969FC}"/>
              </a:ext>
            </a:extLst>
          </p:cNvPr>
          <p:cNvSpPr txBox="1"/>
          <p:nvPr/>
        </p:nvSpPr>
        <p:spPr>
          <a:xfrm>
            <a:off x="411557" y="1660666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kumimoji="1" lang="ja-JP" altLang="en-US" sz="900" dirty="0"/>
              <a:t>層構成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FB9CD66-5098-48A0-BDE8-1CF8F03FD379}"/>
              </a:ext>
            </a:extLst>
          </p:cNvPr>
          <p:cNvSpPr txBox="1"/>
          <p:nvPr/>
        </p:nvSpPr>
        <p:spPr>
          <a:xfrm>
            <a:off x="296141" y="2401281"/>
            <a:ext cx="825867" cy="24622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000" dirty="0"/>
              <a:t>開口部仕様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AEFF93B-0682-450B-B8EE-52B41B7E0D6A}"/>
              </a:ext>
            </a:extLst>
          </p:cNvPr>
          <p:cNvSpPr txBox="1"/>
          <p:nvPr/>
        </p:nvSpPr>
        <p:spPr>
          <a:xfrm>
            <a:off x="296141" y="4018533"/>
            <a:ext cx="825867" cy="24622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000" dirty="0"/>
              <a:t>日除け仕様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64C3064-C23D-4202-B1E1-7716E6C3E0C6}"/>
              </a:ext>
            </a:extLst>
          </p:cNvPr>
          <p:cNvSpPr txBox="1"/>
          <p:nvPr/>
        </p:nvSpPr>
        <p:spPr>
          <a:xfrm>
            <a:off x="411557" y="426526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kumimoji="1" lang="ja-JP" altLang="en-US" sz="900" dirty="0"/>
              <a:t>日除けの種類</a:t>
            </a:r>
            <a:endParaRPr kumimoji="1" lang="en-US" altLang="ja-JP" sz="90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kumimoji="1" lang="ja-JP" altLang="en-US" sz="900" dirty="0"/>
              <a:t>各部寸法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228798D-4516-433F-9B73-E461C3C4A6E6}"/>
              </a:ext>
            </a:extLst>
          </p:cNvPr>
          <p:cNvSpPr txBox="1"/>
          <p:nvPr/>
        </p:nvSpPr>
        <p:spPr>
          <a:xfrm>
            <a:off x="296141" y="4994667"/>
            <a:ext cx="697627" cy="24622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000" dirty="0"/>
              <a:t>建物情報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4BD2F17-4F0E-4E09-966C-B2AE45711E33}"/>
              </a:ext>
            </a:extLst>
          </p:cNvPr>
          <p:cNvSpPr txBox="1"/>
          <p:nvPr/>
        </p:nvSpPr>
        <p:spPr>
          <a:xfrm>
            <a:off x="411557" y="5242173"/>
            <a:ext cx="170299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kumimoji="1" lang="ja-JP" altLang="en-US" sz="900" dirty="0"/>
              <a:t>室用途</a:t>
            </a:r>
            <a:endParaRPr kumimoji="1" lang="en-US" altLang="ja-JP" sz="900" dirty="0"/>
          </a:p>
          <a:p>
            <a:pPr marL="265113" lvl="1" indent="-171450">
              <a:buFont typeface="ＭＳ 明朝" panose="02020609040205080304" pitchFamily="17" charset="-128"/>
              <a:buChar char="→"/>
            </a:pPr>
            <a:r>
              <a:rPr kumimoji="1" lang="ja-JP" altLang="en-US" sz="900" dirty="0"/>
              <a:t>主たる居室</a:t>
            </a:r>
            <a:endParaRPr kumimoji="1" lang="en-US" altLang="ja-JP" sz="900" dirty="0"/>
          </a:p>
          <a:p>
            <a:pPr marL="265113" lvl="1" indent="-171450">
              <a:buFont typeface="ＭＳ 明朝" panose="02020609040205080304" pitchFamily="17" charset="-128"/>
              <a:buChar char="→"/>
            </a:pPr>
            <a:r>
              <a:rPr kumimoji="1" lang="ja-JP" altLang="en-US" sz="900" dirty="0"/>
              <a:t>その他居室</a:t>
            </a:r>
            <a:endParaRPr kumimoji="1" lang="en-US" altLang="ja-JP" sz="900" dirty="0"/>
          </a:p>
          <a:p>
            <a:pPr marL="265113" lvl="1" indent="-171450">
              <a:buFont typeface="ＭＳ 明朝" panose="02020609040205080304" pitchFamily="17" charset="-128"/>
              <a:buChar char="→"/>
            </a:pPr>
            <a:r>
              <a:rPr kumimoji="1" lang="ja-JP" altLang="en-US" sz="900" dirty="0"/>
              <a:t>非居室</a:t>
            </a:r>
            <a:endParaRPr kumimoji="1" lang="en-US" altLang="ja-JP" sz="90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kumimoji="1" lang="ja-JP" altLang="en-US" sz="900" dirty="0"/>
              <a:t>部位情報</a:t>
            </a:r>
            <a:endParaRPr kumimoji="1" lang="en-US" altLang="ja-JP" sz="900" dirty="0"/>
          </a:p>
          <a:p>
            <a:pPr marL="269875" lvl="1" indent="-171450">
              <a:buFont typeface="ＭＳ 明朝" panose="02020609040205080304" pitchFamily="17" charset="-128"/>
              <a:buChar char="→"/>
            </a:pPr>
            <a:r>
              <a:rPr kumimoji="1" lang="ja-JP" altLang="en-US" sz="900" dirty="0"/>
              <a:t>壁体仕様または開口部仕様と日除け仕様</a:t>
            </a:r>
            <a:endParaRPr kumimoji="1" lang="en-US" altLang="ja-JP" sz="900" dirty="0"/>
          </a:p>
          <a:p>
            <a:pPr marL="269875" lvl="1" indent="-171450">
              <a:buFont typeface="ＭＳ 明朝" panose="02020609040205080304" pitchFamily="17" charset="-128"/>
              <a:buChar char="→"/>
            </a:pPr>
            <a:r>
              <a:rPr kumimoji="1" lang="ja-JP" altLang="en-US" sz="900" dirty="0"/>
              <a:t>面積</a:t>
            </a:r>
            <a:endParaRPr kumimoji="1" lang="en-US" altLang="ja-JP" sz="900" dirty="0"/>
          </a:p>
          <a:p>
            <a:pPr marL="269875" lvl="1" indent="-171450">
              <a:buFont typeface="ＭＳ 明朝" panose="02020609040205080304" pitchFamily="17" charset="-128"/>
              <a:buChar char="→"/>
            </a:pPr>
            <a:r>
              <a:rPr kumimoji="1" lang="ja-JP" altLang="en-US" sz="900" dirty="0"/>
              <a:t>方位・隣室</a:t>
            </a:r>
            <a:endParaRPr kumimoji="1" lang="en-US" altLang="ja-JP" sz="900" dirty="0"/>
          </a:p>
          <a:p>
            <a:pPr marL="87313" indent="-87313">
              <a:buFont typeface="Wingdings" panose="05000000000000000000" pitchFamily="2" charset="2"/>
              <a:buChar char=""/>
            </a:pPr>
            <a:r>
              <a:rPr kumimoji="1" lang="ja-JP" altLang="en-US" sz="900" dirty="0"/>
              <a:t>換気方式、換気量</a:t>
            </a:r>
            <a:endParaRPr kumimoji="1" lang="en-US" altLang="ja-JP" sz="900" dirty="0"/>
          </a:p>
          <a:p>
            <a:pPr marL="87313" indent="-87313">
              <a:buFont typeface="Wingdings" panose="05000000000000000000" pitchFamily="2" charset="2"/>
              <a:buChar char=""/>
            </a:pPr>
            <a:r>
              <a:rPr kumimoji="1" lang="ja-JP" altLang="en-US" sz="900" dirty="0"/>
              <a:t>暖冷房方式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5F7A319-052B-4964-80E8-E024A84FEE1D}"/>
              </a:ext>
            </a:extLst>
          </p:cNvPr>
          <p:cNvSpPr txBox="1"/>
          <p:nvPr/>
        </p:nvSpPr>
        <p:spPr>
          <a:xfrm>
            <a:off x="651148" y="517122"/>
            <a:ext cx="800219" cy="27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200" dirty="0"/>
              <a:t>入力情報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668D15A-FE53-424F-8C2F-4ECBB7B40964}"/>
              </a:ext>
            </a:extLst>
          </p:cNvPr>
          <p:cNvSpPr txBox="1"/>
          <p:nvPr/>
        </p:nvSpPr>
        <p:spPr>
          <a:xfrm>
            <a:off x="7540456" y="517122"/>
            <a:ext cx="954107" cy="27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200" dirty="0"/>
              <a:t>熱負荷計算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D0CBECB-14EC-4DAB-BDBC-98B52419C2D5}"/>
              </a:ext>
            </a:extLst>
          </p:cNvPr>
          <p:cNvSpPr txBox="1"/>
          <p:nvPr/>
        </p:nvSpPr>
        <p:spPr>
          <a:xfrm>
            <a:off x="5189741" y="517122"/>
            <a:ext cx="1261884" cy="27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200" dirty="0"/>
              <a:t>外皮性能の計算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24FA566-254A-4940-B94B-35F819C042C8}"/>
              </a:ext>
            </a:extLst>
          </p:cNvPr>
          <p:cNvSpPr txBox="1"/>
          <p:nvPr/>
        </p:nvSpPr>
        <p:spPr>
          <a:xfrm>
            <a:off x="5186640" y="2393614"/>
            <a:ext cx="825867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蓄熱評価値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81B4C28-D691-4D4D-97ED-73F3CA23D168}"/>
              </a:ext>
            </a:extLst>
          </p:cNvPr>
          <p:cNvSpPr txBox="1"/>
          <p:nvPr/>
        </p:nvSpPr>
        <p:spPr>
          <a:xfrm>
            <a:off x="5186640" y="1487101"/>
            <a:ext cx="1210588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外皮平均熱貫流率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C4C4168-C993-42A9-9996-6D384B10D3B4}"/>
              </a:ext>
            </a:extLst>
          </p:cNvPr>
          <p:cNvSpPr txBox="1"/>
          <p:nvPr/>
        </p:nvSpPr>
        <p:spPr>
          <a:xfrm>
            <a:off x="5186640" y="1940357"/>
            <a:ext cx="1210588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平均日射熱取得率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2D22AAC-081F-4C71-A223-499B5817A608}"/>
              </a:ext>
            </a:extLst>
          </p:cNvPr>
          <p:cNvSpPr txBox="1"/>
          <p:nvPr/>
        </p:nvSpPr>
        <p:spPr>
          <a:xfrm>
            <a:off x="7506186" y="4499838"/>
            <a:ext cx="1082348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/>
              <a:t>応答係数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5F4D806C-892B-4049-BF3A-884912437F27}"/>
              </a:ext>
            </a:extLst>
          </p:cNvPr>
          <p:cNvSpPr/>
          <p:nvPr/>
        </p:nvSpPr>
        <p:spPr>
          <a:xfrm>
            <a:off x="2701749" y="3326059"/>
            <a:ext cx="129629" cy="129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503C6A94-7C35-4C5C-A943-685AA6FA26FD}"/>
              </a:ext>
            </a:extLst>
          </p:cNvPr>
          <p:cNvSpPr txBox="1"/>
          <p:nvPr/>
        </p:nvSpPr>
        <p:spPr>
          <a:xfrm>
            <a:off x="2701749" y="3205550"/>
            <a:ext cx="1082348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室・部位の集約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8B59644-4AF0-4C09-A51C-91F556E3EDAF}"/>
              </a:ext>
            </a:extLst>
          </p:cNvPr>
          <p:cNvSpPr txBox="1"/>
          <p:nvPr/>
        </p:nvSpPr>
        <p:spPr>
          <a:xfrm>
            <a:off x="2649499" y="3475478"/>
            <a:ext cx="171089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kumimoji="1" lang="ja-JP" altLang="en-US" sz="900" dirty="0"/>
              <a:t>部位情報</a:t>
            </a:r>
            <a:endParaRPr kumimoji="1" lang="en-US" altLang="ja-JP" sz="900" dirty="0"/>
          </a:p>
          <a:p>
            <a:pPr marL="269875" lvl="1" indent="-171450">
              <a:buFont typeface="ＭＳ 明朝" panose="02020609040205080304" pitchFamily="17" charset="-128"/>
              <a:buChar char="→"/>
            </a:pPr>
            <a:r>
              <a:rPr kumimoji="1" lang="ja-JP" altLang="en-US" sz="900" dirty="0"/>
              <a:t>合成した壁体貫流応答係数、吸熱応答係数（</a:t>
            </a:r>
            <a:r>
              <a:rPr kumimoji="1" lang="en-US" altLang="ja-JP" sz="900" dirty="0"/>
              <a:t>1</a:t>
            </a:r>
            <a:r>
              <a:rPr kumimoji="1" lang="ja-JP" altLang="en-US" sz="900" dirty="0"/>
              <a:t>方位</a:t>
            </a:r>
            <a:r>
              <a:rPr kumimoji="1" lang="en-US" altLang="ja-JP" sz="900" dirty="0"/>
              <a:t>1</a:t>
            </a:r>
            <a:r>
              <a:rPr kumimoji="1" lang="ja-JP" altLang="en-US" sz="900" dirty="0"/>
              <a:t>種類の壁体）</a:t>
            </a:r>
            <a:endParaRPr kumimoji="1" lang="en-US" altLang="ja-JP" sz="900" dirty="0"/>
          </a:p>
          <a:p>
            <a:pPr marL="269875" lvl="1" indent="-171450">
              <a:buFont typeface="ＭＳ 明朝" panose="02020609040205080304" pitchFamily="17" charset="-128"/>
              <a:buChar char="→"/>
            </a:pPr>
            <a:r>
              <a:rPr kumimoji="1" lang="ja-JP" altLang="en-US" sz="900" dirty="0"/>
              <a:t>開口部の熱貫流率の合成（</a:t>
            </a:r>
            <a:r>
              <a:rPr kumimoji="1" lang="en-US" altLang="ja-JP" sz="900" dirty="0"/>
              <a:t>1</a:t>
            </a:r>
            <a:r>
              <a:rPr kumimoji="1" lang="ja-JP" altLang="en-US" sz="900" dirty="0"/>
              <a:t>方位</a:t>
            </a:r>
            <a:r>
              <a:rPr kumimoji="1" lang="en-US" altLang="ja-JP" sz="900" dirty="0"/>
              <a:t>1</a:t>
            </a:r>
            <a:r>
              <a:rPr kumimoji="1" lang="ja-JP" altLang="en-US" sz="900" dirty="0"/>
              <a:t>種類の開口部仕様）</a:t>
            </a:r>
            <a:endParaRPr kumimoji="1" lang="en-US" altLang="ja-JP" sz="900" dirty="0"/>
          </a:p>
          <a:p>
            <a:pPr marL="269875" lvl="1" indent="-171450">
              <a:buFont typeface="ＭＳ 明朝" panose="02020609040205080304" pitchFamily="17" charset="-128"/>
              <a:buChar char="→"/>
            </a:pPr>
            <a:r>
              <a:rPr kumimoji="1" lang="ja-JP" altLang="en-US" sz="900" dirty="0"/>
              <a:t>合計面積</a:t>
            </a:r>
            <a:endParaRPr kumimoji="1" lang="en-US" altLang="ja-JP" sz="900" dirty="0"/>
          </a:p>
          <a:p>
            <a:pPr marL="269875" lvl="1" indent="-171450">
              <a:buFont typeface="ＭＳ 明朝" panose="02020609040205080304" pitchFamily="17" charset="-128"/>
              <a:buChar char="→"/>
            </a:pPr>
            <a:r>
              <a:rPr kumimoji="1" lang="ja-JP" altLang="en-US" sz="900" dirty="0"/>
              <a:t>方位・隣室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880428B9-136C-47DE-BBBC-C7CFF229A0F0}"/>
              </a:ext>
            </a:extLst>
          </p:cNvPr>
          <p:cNvSpPr/>
          <p:nvPr/>
        </p:nvSpPr>
        <p:spPr>
          <a:xfrm>
            <a:off x="2701749" y="3176640"/>
            <a:ext cx="129629" cy="129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2FAC9DF0-4B53-4566-BFDF-B08F7857C8A8}"/>
              </a:ext>
            </a:extLst>
          </p:cNvPr>
          <p:cNvSpPr/>
          <p:nvPr/>
        </p:nvSpPr>
        <p:spPr>
          <a:xfrm>
            <a:off x="2701749" y="3251350"/>
            <a:ext cx="129629" cy="129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9" name="直線矢印コネクタ 21">
            <a:extLst>
              <a:ext uri="{FF2B5EF4-FFF2-40B4-BE49-F238E27FC236}">
                <a16:creationId xmlns:a16="http://schemas.microsoft.com/office/drawing/2014/main" id="{FA0F171B-1466-4C6A-A978-B42665A146A8}"/>
              </a:ext>
            </a:extLst>
          </p:cNvPr>
          <p:cNvCxnSpPr>
            <a:cxnSpLocks/>
            <a:stCxn id="141" idx="3"/>
            <a:endCxn id="130" idx="1"/>
          </p:cNvCxnSpPr>
          <p:nvPr/>
        </p:nvCxnSpPr>
        <p:spPr>
          <a:xfrm>
            <a:off x="3780507" y="3415867"/>
            <a:ext cx="1341305" cy="2076761"/>
          </a:xfrm>
          <a:prstGeom prst="bentConnector3">
            <a:avLst>
              <a:gd name="adj1" fmla="val 449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346B6DF1-337C-4794-ADC5-05EB60975037}"/>
              </a:ext>
            </a:extLst>
          </p:cNvPr>
          <p:cNvSpPr/>
          <p:nvPr/>
        </p:nvSpPr>
        <p:spPr>
          <a:xfrm>
            <a:off x="3650878" y="3268794"/>
            <a:ext cx="129629" cy="129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A556F721-AD99-4198-9FF9-727BD7FDB5A9}"/>
              </a:ext>
            </a:extLst>
          </p:cNvPr>
          <p:cNvSpPr txBox="1"/>
          <p:nvPr/>
        </p:nvSpPr>
        <p:spPr>
          <a:xfrm>
            <a:off x="5120290" y="5373214"/>
            <a:ext cx="108234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時々刻々の</a:t>
            </a:r>
            <a:endParaRPr kumimoji="1" lang="en-US" altLang="ja-JP" sz="1000" dirty="0"/>
          </a:p>
          <a:p>
            <a:r>
              <a:rPr kumimoji="1" lang="ja-JP" altLang="en-US" sz="1000" dirty="0"/>
              <a:t>室の日射熱取得</a:t>
            </a:r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144380AB-6D61-459B-B824-EF67FD0C59CA}"/>
              </a:ext>
            </a:extLst>
          </p:cNvPr>
          <p:cNvSpPr/>
          <p:nvPr/>
        </p:nvSpPr>
        <p:spPr>
          <a:xfrm>
            <a:off x="5121812" y="5577232"/>
            <a:ext cx="129629" cy="129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566B32F8-726E-4D28-BA5E-8BB848988B2D}"/>
              </a:ext>
            </a:extLst>
          </p:cNvPr>
          <p:cNvSpPr/>
          <p:nvPr/>
        </p:nvSpPr>
        <p:spPr>
          <a:xfrm>
            <a:off x="5121812" y="5427813"/>
            <a:ext cx="129629" cy="129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1" name="直線矢印コネクタ 21">
            <a:extLst>
              <a:ext uri="{FF2B5EF4-FFF2-40B4-BE49-F238E27FC236}">
                <a16:creationId xmlns:a16="http://schemas.microsoft.com/office/drawing/2014/main" id="{ACCF6855-4352-4A17-8912-6C4ABA4148CA}"/>
              </a:ext>
            </a:extLst>
          </p:cNvPr>
          <p:cNvCxnSpPr>
            <a:cxnSpLocks/>
            <a:stCxn id="87" idx="3"/>
            <a:endCxn id="126" idx="1"/>
          </p:cNvCxnSpPr>
          <p:nvPr/>
        </p:nvCxnSpPr>
        <p:spPr>
          <a:xfrm>
            <a:off x="1116071" y="4218183"/>
            <a:ext cx="4005741" cy="1423864"/>
          </a:xfrm>
          <a:prstGeom prst="bentConnector3">
            <a:avLst>
              <a:gd name="adj1" fmla="val 357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29">
            <a:extLst>
              <a:ext uri="{FF2B5EF4-FFF2-40B4-BE49-F238E27FC236}">
                <a16:creationId xmlns:a16="http://schemas.microsoft.com/office/drawing/2014/main" id="{F807B7BB-2C5B-4E1F-94BC-585566B1CCD5}"/>
              </a:ext>
            </a:extLst>
          </p:cNvPr>
          <p:cNvCxnSpPr>
            <a:cxnSpLocks/>
            <a:stCxn id="5" idx="3"/>
            <a:endCxn id="109" idx="1"/>
          </p:cNvCxnSpPr>
          <p:nvPr/>
        </p:nvCxnSpPr>
        <p:spPr>
          <a:xfrm>
            <a:off x="1122008" y="2524392"/>
            <a:ext cx="1579741" cy="791773"/>
          </a:xfrm>
          <a:prstGeom prst="bentConnector3">
            <a:avLst>
              <a:gd name="adj1" fmla="val 358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フローチャート: 磁気ディスク 136">
            <a:extLst>
              <a:ext uri="{FF2B5EF4-FFF2-40B4-BE49-F238E27FC236}">
                <a16:creationId xmlns:a16="http://schemas.microsoft.com/office/drawing/2014/main" id="{36CBF142-9FA3-46FA-91AC-751136DDE7FA}"/>
              </a:ext>
            </a:extLst>
          </p:cNvPr>
          <p:cNvSpPr/>
          <p:nvPr/>
        </p:nvSpPr>
        <p:spPr>
          <a:xfrm>
            <a:off x="7427506" y="935083"/>
            <a:ext cx="1249326" cy="665850"/>
          </a:xfrm>
          <a:prstGeom prst="flowChartMagneticDisk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1EEB9694-0D01-4EE0-91CC-F8D1452C3E87}"/>
              </a:ext>
            </a:extLst>
          </p:cNvPr>
          <p:cNvSpPr/>
          <p:nvPr/>
        </p:nvSpPr>
        <p:spPr>
          <a:xfrm>
            <a:off x="3650878" y="3351052"/>
            <a:ext cx="129629" cy="129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2" name="直線矢印コネクタ 21">
            <a:extLst>
              <a:ext uri="{FF2B5EF4-FFF2-40B4-BE49-F238E27FC236}">
                <a16:creationId xmlns:a16="http://schemas.microsoft.com/office/drawing/2014/main" id="{C3F11F8B-914F-48BE-BF38-428160721445}"/>
              </a:ext>
            </a:extLst>
          </p:cNvPr>
          <p:cNvCxnSpPr>
            <a:cxnSpLocks/>
            <a:stCxn id="60" idx="3"/>
            <a:endCxn id="203" idx="1"/>
          </p:cNvCxnSpPr>
          <p:nvPr/>
        </p:nvCxnSpPr>
        <p:spPr>
          <a:xfrm>
            <a:off x="3784097" y="3328661"/>
            <a:ext cx="3722089" cy="907039"/>
          </a:xfrm>
          <a:prstGeom prst="bentConnector3">
            <a:avLst>
              <a:gd name="adj1" fmla="val 2827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21">
            <a:extLst>
              <a:ext uri="{FF2B5EF4-FFF2-40B4-BE49-F238E27FC236}">
                <a16:creationId xmlns:a16="http://schemas.microsoft.com/office/drawing/2014/main" id="{D9D44F15-8BE7-421C-8C65-FD8CCBE09639}"/>
              </a:ext>
            </a:extLst>
          </p:cNvPr>
          <p:cNvCxnSpPr>
            <a:cxnSpLocks/>
            <a:stCxn id="60" idx="3"/>
            <a:endCxn id="61" idx="1"/>
          </p:cNvCxnSpPr>
          <p:nvPr/>
        </p:nvCxnSpPr>
        <p:spPr>
          <a:xfrm>
            <a:off x="3784097" y="3328661"/>
            <a:ext cx="3722089" cy="534097"/>
          </a:xfrm>
          <a:prstGeom prst="bentConnector3">
            <a:avLst>
              <a:gd name="adj1" fmla="val 2824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矢印コネクタ 21">
            <a:extLst>
              <a:ext uri="{FF2B5EF4-FFF2-40B4-BE49-F238E27FC236}">
                <a16:creationId xmlns:a16="http://schemas.microsoft.com/office/drawing/2014/main" id="{EDAE1265-0826-4F11-BCC9-AFFADA767D72}"/>
              </a:ext>
            </a:extLst>
          </p:cNvPr>
          <p:cNvCxnSpPr>
            <a:cxnSpLocks/>
            <a:stCxn id="46" idx="0"/>
            <a:endCxn id="18" idx="1"/>
          </p:cNvCxnSpPr>
          <p:nvPr/>
        </p:nvCxnSpPr>
        <p:spPr>
          <a:xfrm rot="5400000" flipH="1" flipV="1">
            <a:off x="3602008" y="1615431"/>
            <a:ext cx="1589850" cy="157941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A6755D7F-F075-4C20-89C2-771C3DE475B9}"/>
              </a:ext>
            </a:extLst>
          </p:cNvPr>
          <p:cNvSpPr txBox="1"/>
          <p:nvPr/>
        </p:nvSpPr>
        <p:spPr>
          <a:xfrm>
            <a:off x="7453287" y="116937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kumimoji="1" lang="ja-JP" altLang="en-US" sz="900" dirty="0"/>
              <a:t>気象データ</a:t>
            </a:r>
            <a:endParaRPr kumimoji="1" lang="en-US" altLang="ja-JP" sz="90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kumimoji="1" lang="ja-JP" altLang="en-US" sz="900" dirty="0"/>
              <a:t>各種スケジュール</a:t>
            </a:r>
          </a:p>
        </p:txBody>
      </p:sp>
      <p:sp>
        <p:nvSpPr>
          <p:cNvPr id="179" name="フローチャート: 磁気ディスク 178">
            <a:extLst>
              <a:ext uri="{FF2B5EF4-FFF2-40B4-BE49-F238E27FC236}">
                <a16:creationId xmlns:a16="http://schemas.microsoft.com/office/drawing/2014/main" id="{9E7AB08D-FFF7-4A21-BCDC-4574220277AA}"/>
              </a:ext>
            </a:extLst>
          </p:cNvPr>
          <p:cNvSpPr/>
          <p:nvPr/>
        </p:nvSpPr>
        <p:spPr>
          <a:xfrm>
            <a:off x="2102342" y="1326145"/>
            <a:ext cx="1249326" cy="440034"/>
          </a:xfrm>
          <a:prstGeom prst="flowChartMagneticDisk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9988EC83-7BF2-4015-BA27-F542814D86CB}"/>
              </a:ext>
            </a:extLst>
          </p:cNvPr>
          <p:cNvSpPr txBox="1"/>
          <p:nvPr/>
        </p:nvSpPr>
        <p:spPr>
          <a:xfrm>
            <a:off x="2301248" y="1491570"/>
            <a:ext cx="8515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kumimoji="1" lang="ja-JP" altLang="en-US" sz="900" dirty="0"/>
              <a:t>部材熱定数</a:t>
            </a:r>
          </a:p>
        </p:txBody>
      </p:sp>
      <p:sp>
        <p:nvSpPr>
          <p:cNvPr id="203" name="テキスト ボックス 202">
            <a:extLst>
              <a:ext uri="{FF2B5EF4-FFF2-40B4-BE49-F238E27FC236}">
                <a16:creationId xmlns:a16="http://schemas.microsoft.com/office/drawing/2014/main" id="{AA911D79-FC7D-49BB-B8EC-56B3675D8A5E}"/>
              </a:ext>
            </a:extLst>
          </p:cNvPr>
          <p:cNvSpPr txBox="1"/>
          <p:nvPr/>
        </p:nvSpPr>
        <p:spPr>
          <a:xfrm>
            <a:off x="7506186" y="4112589"/>
            <a:ext cx="1082348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設計建物モデル</a:t>
            </a:r>
          </a:p>
        </p:txBody>
      </p:sp>
      <p:cxnSp>
        <p:nvCxnSpPr>
          <p:cNvPr id="209" name="コネクタ: カギ線 208">
            <a:extLst>
              <a:ext uri="{FF2B5EF4-FFF2-40B4-BE49-F238E27FC236}">
                <a16:creationId xmlns:a16="http://schemas.microsoft.com/office/drawing/2014/main" id="{9369870F-946B-458F-9FF2-793CC045B1B0}"/>
              </a:ext>
            </a:extLst>
          </p:cNvPr>
          <p:cNvCxnSpPr>
            <a:cxnSpLocks/>
            <a:stCxn id="179" idx="2"/>
          </p:cNvCxnSpPr>
          <p:nvPr/>
        </p:nvCxnSpPr>
        <p:spPr>
          <a:xfrm rot="10800000">
            <a:off x="1855470" y="1546162"/>
            <a:ext cx="246872" cy="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24E1449-594A-42A1-991B-329ACE1349FA}"/>
              </a:ext>
            </a:extLst>
          </p:cNvPr>
          <p:cNvSpPr/>
          <p:nvPr/>
        </p:nvSpPr>
        <p:spPr>
          <a:xfrm>
            <a:off x="3542412" y="3200062"/>
            <a:ext cx="129629" cy="129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矢印コネクタ 21">
            <a:extLst>
              <a:ext uri="{FF2B5EF4-FFF2-40B4-BE49-F238E27FC236}">
                <a16:creationId xmlns:a16="http://schemas.microsoft.com/office/drawing/2014/main" id="{1946B2A8-3684-4A93-8339-1287F0B347F1}"/>
              </a:ext>
            </a:extLst>
          </p:cNvPr>
          <p:cNvCxnSpPr>
            <a:cxnSpLocks/>
            <a:stCxn id="46" idx="0"/>
            <a:endCxn id="16" idx="1"/>
          </p:cNvCxnSpPr>
          <p:nvPr/>
        </p:nvCxnSpPr>
        <p:spPr>
          <a:xfrm rot="5400000" flipH="1" flipV="1">
            <a:off x="4055265" y="2068688"/>
            <a:ext cx="683337" cy="157941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028605FF-991A-453F-A4ED-EC40DEB339DB}"/>
              </a:ext>
            </a:extLst>
          </p:cNvPr>
          <p:cNvSpPr txBox="1"/>
          <p:nvPr/>
        </p:nvSpPr>
        <p:spPr>
          <a:xfrm>
            <a:off x="296141" y="890103"/>
            <a:ext cx="697627" cy="24622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000" dirty="0"/>
              <a:t>地域区分</a:t>
            </a:r>
          </a:p>
        </p:txBody>
      </p:sp>
      <p:cxnSp>
        <p:nvCxnSpPr>
          <p:cNvPr id="59" name="直線矢印コネクタ 29">
            <a:extLst>
              <a:ext uri="{FF2B5EF4-FFF2-40B4-BE49-F238E27FC236}">
                <a16:creationId xmlns:a16="http://schemas.microsoft.com/office/drawing/2014/main" id="{D29CDD1C-0B36-4C0E-A599-594C1E4013B6}"/>
              </a:ext>
            </a:extLst>
          </p:cNvPr>
          <p:cNvCxnSpPr>
            <a:cxnSpLocks/>
            <a:stCxn id="54" idx="3"/>
            <a:endCxn id="137" idx="2"/>
          </p:cNvCxnSpPr>
          <p:nvPr/>
        </p:nvCxnSpPr>
        <p:spPr>
          <a:xfrm>
            <a:off x="993768" y="1013214"/>
            <a:ext cx="6433738" cy="254794"/>
          </a:xfrm>
          <a:prstGeom prst="bentConnector3">
            <a:avLst>
              <a:gd name="adj1" fmla="val 1340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7B70524-5D18-4FB3-8680-F8615CE105D7}"/>
              </a:ext>
            </a:extLst>
          </p:cNvPr>
          <p:cNvSpPr/>
          <p:nvPr/>
        </p:nvSpPr>
        <p:spPr>
          <a:xfrm>
            <a:off x="1790700" y="4163249"/>
            <a:ext cx="110490" cy="110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直線矢印コネクタ 29">
            <a:extLst>
              <a:ext uri="{FF2B5EF4-FFF2-40B4-BE49-F238E27FC236}">
                <a16:creationId xmlns:a16="http://schemas.microsoft.com/office/drawing/2014/main" id="{79ED6AD7-88E7-4D74-AAAC-CEB3D58C707C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993768" y="3390874"/>
            <a:ext cx="1707981" cy="172690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7EBBC60-9030-43B2-AA34-800F835DE237}"/>
              </a:ext>
            </a:extLst>
          </p:cNvPr>
          <p:cNvSpPr txBox="1"/>
          <p:nvPr/>
        </p:nvSpPr>
        <p:spPr>
          <a:xfrm>
            <a:off x="1783878" y="1773589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</a:rPr>
              <a:t>周波数応答の計算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E5808BA-AA07-4F53-B36A-ABD87097090C}"/>
              </a:ext>
            </a:extLst>
          </p:cNvPr>
          <p:cNvSpPr txBox="1"/>
          <p:nvPr/>
        </p:nvSpPr>
        <p:spPr>
          <a:xfrm>
            <a:off x="3045584" y="5664769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</a:rPr>
              <a:t>日除けの影の計算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F65A1A6-C43D-44CB-BB2D-18E2054E3756}"/>
              </a:ext>
            </a:extLst>
          </p:cNvPr>
          <p:cNvSpPr txBox="1"/>
          <p:nvPr/>
        </p:nvSpPr>
        <p:spPr>
          <a:xfrm>
            <a:off x="3643557" y="2524553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</a:rPr>
              <a:t>有効熱容量の計算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B729F6E-F3DE-4AEB-9E05-490793F780A1}"/>
              </a:ext>
            </a:extLst>
          </p:cNvPr>
          <p:cNvSpPr txBox="1"/>
          <p:nvPr/>
        </p:nvSpPr>
        <p:spPr>
          <a:xfrm>
            <a:off x="7506186" y="3739647"/>
            <a:ext cx="1082348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基準建物モデル</a:t>
            </a:r>
          </a:p>
        </p:txBody>
      </p:sp>
      <p:cxnSp>
        <p:nvCxnSpPr>
          <p:cNvPr id="62" name="直線矢印コネクタ 21">
            <a:extLst>
              <a:ext uri="{FF2B5EF4-FFF2-40B4-BE49-F238E27FC236}">
                <a16:creationId xmlns:a16="http://schemas.microsoft.com/office/drawing/2014/main" id="{EAFA5608-BC5C-41DE-87B0-DD2E132129BE}"/>
              </a:ext>
            </a:extLst>
          </p:cNvPr>
          <p:cNvCxnSpPr>
            <a:cxnSpLocks/>
            <a:stCxn id="46" idx="0"/>
            <a:endCxn id="95" idx="1"/>
          </p:cNvCxnSpPr>
          <p:nvPr/>
        </p:nvCxnSpPr>
        <p:spPr>
          <a:xfrm rot="5400000" flipH="1" flipV="1">
            <a:off x="3794151" y="1805240"/>
            <a:ext cx="1207899" cy="15817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21">
            <a:extLst>
              <a:ext uri="{FF2B5EF4-FFF2-40B4-BE49-F238E27FC236}">
                <a16:creationId xmlns:a16="http://schemas.microsoft.com/office/drawing/2014/main" id="{0601B7B0-5E52-491C-B564-2A8C7B315AB6}"/>
              </a:ext>
            </a:extLst>
          </p:cNvPr>
          <p:cNvCxnSpPr>
            <a:cxnSpLocks/>
            <a:stCxn id="60" idx="3"/>
            <a:endCxn id="114" idx="1"/>
          </p:cNvCxnSpPr>
          <p:nvPr/>
        </p:nvCxnSpPr>
        <p:spPr>
          <a:xfrm>
            <a:off x="3784097" y="3328661"/>
            <a:ext cx="3723611" cy="1381562"/>
          </a:xfrm>
          <a:prstGeom prst="bentConnector3">
            <a:avLst>
              <a:gd name="adj1" fmla="val 282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90A460CB-2D1F-4D4E-A78C-6B18BF251E51}"/>
              </a:ext>
            </a:extLst>
          </p:cNvPr>
          <p:cNvSpPr txBox="1"/>
          <p:nvPr/>
        </p:nvSpPr>
        <p:spPr>
          <a:xfrm>
            <a:off x="5661464" y="4509132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</a:rPr>
              <a:t>単位応答の計算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D43F54F7-9188-4C70-BE51-BF7092DE1AC7}"/>
              </a:ext>
            </a:extLst>
          </p:cNvPr>
          <p:cNvSpPr txBox="1"/>
          <p:nvPr/>
        </p:nvSpPr>
        <p:spPr>
          <a:xfrm>
            <a:off x="4422505" y="4940258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</a:rPr>
              <a:t>開口部入射角特性の計算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D591117F-1AEC-463B-83F9-95AFFD14399E}"/>
              </a:ext>
            </a:extLst>
          </p:cNvPr>
          <p:cNvSpPr txBox="1"/>
          <p:nvPr/>
        </p:nvSpPr>
        <p:spPr>
          <a:xfrm>
            <a:off x="781822" y="464878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</a:rPr>
              <a:t>入力情報の補完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51B644B2-C60D-453A-8C41-19F381EECD90}"/>
              </a:ext>
            </a:extLst>
          </p:cNvPr>
          <p:cNvSpPr/>
          <p:nvPr/>
        </p:nvSpPr>
        <p:spPr>
          <a:xfrm>
            <a:off x="986442" y="4000290"/>
            <a:ext cx="129629" cy="129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AFE3710-2EE6-42B0-8038-A86C85197FFF}"/>
              </a:ext>
            </a:extLst>
          </p:cNvPr>
          <p:cNvSpPr/>
          <p:nvPr/>
        </p:nvSpPr>
        <p:spPr>
          <a:xfrm>
            <a:off x="986442" y="4153368"/>
            <a:ext cx="129629" cy="129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1F0D76BE-9B5F-45F2-8BED-A03F86D28EF0}"/>
              </a:ext>
            </a:extLst>
          </p:cNvPr>
          <p:cNvSpPr/>
          <p:nvPr/>
        </p:nvSpPr>
        <p:spPr>
          <a:xfrm>
            <a:off x="5188973" y="2076767"/>
            <a:ext cx="129629" cy="129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C9A2A6C1-83BF-44CD-86CF-89552001D782}"/>
              </a:ext>
            </a:extLst>
          </p:cNvPr>
          <p:cNvSpPr/>
          <p:nvPr/>
        </p:nvSpPr>
        <p:spPr>
          <a:xfrm>
            <a:off x="5188973" y="1927348"/>
            <a:ext cx="129629" cy="129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3999775D-76F9-4E08-AD37-DD0640D6A01B}"/>
              </a:ext>
            </a:extLst>
          </p:cNvPr>
          <p:cNvSpPr/>
          <p:nvPr/>
        </p:nvSpPr>
        <p:spPr>
          <a:xfrm>
            <a:off x="1464077" y="2472909"/>
            <a:ext cx="110490" cy="110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5154B73B-1F58-43BF-88DE-EDDBE23B1F21}"/>
              </a:ext>
            </a:extLst>
          </p:cNvPr>
          <p:cNvSpPr/>
          <p:nvPr/>
        </p:nvSpPr>
        <p:spPr>
          <a:xfrm>
            <a:off x="7507708" y="4492330"/>
            <a:ext cx="129629" cy="129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BB900721-D389-45A8-8F61-3932B55721BC}"/>
              </a:ext>
            </a:extLst>
          </p:cNvPr>
          <p:cNvSpPr/>
          <p:nvPr/>
        </p:nvSpPr>
        <p:spPr>
          <a:xfrm>
            <a:off x="7507708" y="4645408"/>
            <a:ext cx="129629" cy="129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6" name="直線矢印コネクタ 21">
            <a:extLst>
              <a:ext uri="{FF2B5EF4-FFF2-40B4-BE49-F238E27FC236}">
                <a16:creationId xmlns:a16="http://schemas.microsoft.com/office/drawing/2014/main" id="{44CA15FE-01EA-4A9D-97F4-4840662DF49E}"/>
              </a:ext>
            </a:extLst>
          </p:cNvPr>
          <p:cNvCxnSpPr>
            <a:cxnSpLocks/>
            <a:stCxn id="16" idx="3"/>
            <a:endCxn id="112" idx="1"/>
          </p:cNvCxnSpPr>
          <p:nvPr/>
        </p:nvCxnSpPr>
        <p:spPr>
          <a:xfrm>
            <a:off x="6012507" y="2516725"/>
            <a:ext cx="1495201" cy="204042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693E9E48-6C67-45F2-B056-184BEABB90DA}"/>
              </a:ext>
            </a:extLst>
          </p:cNvPr>
          <p:cNvSpPr/>
          <p:nvPr/>
        </p:nvSpPr>
        <p:spPr>
          <a:xfrm>
            <a:off x="3554465" y="2088197"/>
            <a:ext cx="110490" cy="110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1" name="直線矢印コネクタ 21">
            <a:extLst>
              <a:ext uri="{FF2B5EF4-FFF2-40B4-BE49-F238E27FC236}">
                <a16:creationId xmlns:a16="http://schemas.microsoft.com/office/drawing/2014/main" id="{BF207986-E1AC-4DDE-805C-0D6474E7756C}"/>
              </a:ext>
            </a:extLst>
          </p:cNvPr>
          <p:cNvCxnSpPr>
            <a:cxnSpLocks/>
            <a:stCxn id="86" idx="3"/>
            <a:endCxn id="94" idx="1"/>
          </p:cNvCxnSpPr>
          <p:nvPr/>
        </p:nvCxnSpPr>
        <p:spPr>
          <a:xfrm flipV="1">
            <a:off x="1116071" y="2141582"/>
            <a:ext cx="4072902" cy="1923523"/>
          </a:xfrm>
          <a:prstGeom prst="bentConnector3">
            <a:avLst>
              <a:gd name="adj1" fmla="val 99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フローチャート: 磁気ディスク 126">
            <a:extLst>
              <a:ext uri="{FF2B5EF4-FFF2-40B4-BE49-F238E27FC236}">
                <a16:creationId xmlns:a16="http://schemas.microsoft.com/office/drawing/2014/main" id="{3BCA8B49-5D11-4751-B2C7-37FD513ED456}"/>
              </a:ext>
            </a:extLst>
          </p:cNvPr>
          <p:cNvSpPr/>
          <p:nvPr/>
        </p:nvSpPr>
        <p:spPr>
          <a:xfrm>
            <a:off x="5281059" y="3261598"/>
            <a:ext cx="1249326" cy="439200"/>
          </a:xfrm>
          <a:prstGeom prst="flowChartMagneticDisk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BFC13205-515A-4D0F-BCE8-2987CD17ADA5}"/>
              </a:ext>
            </a:extLst>
          </p:cNvPr>
          <p:cNvSpPr txBox="1"/>
          <p:nvPr/>
        </p:nvSpPr>
        <p:spPr>
          <a:xfrm>
            <a:off x="5520377" y="3449535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kumimoji="1" lang="ja-JP" altLang="en-US" sz="900" dirty="0"/>
              <a:t>基準条件</a:t>
            </a:r>
          </a:p>
        </p:txBody>
      </p:sp>
      <p:cxnSp>
        <p:nvCxnSpPr>
          <p:cNvPr id="134" name="直線矢印コネクタ 21">
            <a:extLst>
              <a:ext uri="{FF2B5EF4-FFF2-40B4-BE49-F238E27FC236}">
                <a16:creationId xmlns:a16="http://schemas.microsoft.com/office/drawing/2014/main" id="{9D8DADDD-6463-49E7-90AF-C17EA4C0937B}"/>
              </a:ext>
            </a:extLst>
          </p:cNvPr>
          <p:cNvCxnSpPr>
            <a:cxnSpLocks/>
            <a:stCxn id="127" idx="3"/>
          </p:cNvCxnSpPr>
          <p:nvPr/>
        </p:nvCxnSpPr>
        <p:spPr>
          <a:xfrm rot="16200000" flipH="1">
            <a:off x="5824741" y="3781778"/>
            <a:ext cx="161962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C001A64D-D605-49F2-A64F-33B97080FB1D}"/>
              </a:ext>
            </a:extLst>
          </p:cNvPr>
          <p:cNvSpPr txBox="1"/>
          <p:nvPr/>
        </p:nvSpPr>
        <p:spPr>
          <a:xfrm>
            <a:off x="411557" y="2636149"/>
            <a:ext cx="170299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kumimoji="1" lang="ja-JP" altLang="en-US" sz="900" dirty="0"/>
              <a:t>開口部仕様</a:t>
            </a:r>
            <a:endParaRPr kumimoji="1" lang="en-US" altLang="ja-JP" sz="900" dirty="0"/>
          </a:p>
          <a:p>
            <a:pPr marL="265113" lvl="1" indent="-171450">
              <a:buFont typeface="ＭＳ 明朝" panose="02020609040205080304" pitchFamily="17" charset="-128"/>
              <a:buChar char="→"/>
            </a:pPr>
            <a:r>
              <a:rPr kumimoji="1" lang="ja-JP" altLang="en-US" sz="900" dirty="0"/>
              <a:t>仕様の選択</a:t>
            </a:r>
            <a:endParaRPr kumimoji="1" lang="en-US" altLang="ja-JP" sz="90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kumimoji="1" lang="ja-JP" altLang="en-US" sz="900" dirty="0"/>
              <a:t>開口部性能</a:t>
            </a:r>
            <a:endParaRPr kumimoji="1" lang="en-US" altLang="ja-JP" sz="900" dirty="0"/>
          </a:p>
          <a:p>
            <a:pPr marL="269875" lvl="1" indent="-171450">
              <a:buFont typeface="ＭＳ 明朝" panose="02020609040205080304" pitchFamily="17" charset="-128"/>
              <a:buChar char="→"/>
            </a:pPr>
            <a:r>
              <a:rPr kumimoji="1" lang="ja-JP" altLang="en-US" sz="900" dirty="0"/>
              <a:t>日射熱取得率</a:t>
            </a:r>
            <a:endParaRPr kumimoji="1" lang="en-US" altLang="ja-JP" sz="900" dirty="0"/>
          </a:p>
          <a:p>
            <a:pPr marL="269875" lvl="1" indent="-171450">
              <a:buFont typeface="ＭＳ 明朝" panose="02020609040205080304" pitchFamily="17" charset="-128"/>
              <a:buChar char="→"/>
            </a:pPr>
            <a:r>
              <a:rPr kumimoji="1" lang="ja-JP" altLang="en-US" sz="900" dirty="0"/>
              <a:t>熱貫流率</a:t>
            </a:r>
          </a:p>
        </p:txBody>
      </p:sp>
      <p:sp>
        <p:nvSpPr>
          <p:cNvPr id="72" name="フローチャート: 磁気ディスク 71">
            <a:extLst>
              <a:ext uri="{FF2B5EF4-FFF2-40B4-BE49-F238E27FC236}">
                <a16:creationId xmlns:a16="http://schemas.microsoft.com/office/drawing/2014/main" id="{D64131B5-239F-4A0E-90B3-A7A3C385A267}"/>
              </a:ext>
            </a:extLst>
          </p:cNvPr>
          <p:cNvSpPr/>
          <p:nvPr/>
        </p:nvSpPr>
        <p:spPr>
          <a:xfrm>
            <a:off x="2102342" y="2377809"/>
            <a:ext cx="1249326" cy="569541"/>
          </a:xfrm>
          <a:prstGeom prst="flowChartMagneticDisk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E42FAED7-BB74-401D-847D-3B09B9B3508B}"/>
              </a:ext>
            </a:extLst>
          </p:cNvPr>
          <p:cNvSpPr txBox="1"/>
          <p:nvPr/>
        </p:nvSpPr>
        <p:spPr>
          <a:xfrm>
            <a:off x="2245663" y="258761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kumimoji="1" lang="ja-JP" altLang="en-US" sz="900" dirty="0"/>
              <a:t>日射熱取得率</a:t>
            </a:r>
            <a:endParaRPr kumimoji="1" lang="en-US" altLang="ja-JP" sz="90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kumimoji="1" lang="ja-JP" altLang="en-US" sz="900" dirty="0"/>
              <a:t>熱貫流率</a:t>
            </a:r>
          </a:p>
        </p:txBody>
      </p:sp>
      <p:cxnSp>
        <p:nvCxnSpPr>
          <p:cNvPr id="79" name="コネクタ: カギ線 78">
            <a:extLst>
              <a:ext uri="{FF2B5EF4-FFF2-40B4-BE49-F238E27FC236}">
                <a16:creationId xmlns:a16="http://schemas.microsoft.com/office/drawing/2014/main" id="{0738EEAF-C784-42B1-81A9-6459B63832B1}"/>
              </a:ext>
            </a:extLst>
          </p:cNvPr>
          <p:cNvCxnSpPr>
            <a:cxnSpLocks/>
            <a:stCxn id="72" idx="2"/>
          </p:cNvCxnSpPr>
          <p:nvPr/>
        </p:nvCxnSpPr>
        <p:spPr>
          <a:xfrm rot="10800000" flipV="1">
            <a:off x="1679828" y="2662579"/>
            <a:ext cx="422514" cy="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CD7BEE16-2A52-4907-82CF-250446070B6C}"/>
              </a:ext>
            </a:extLst>
          </p:cNvPr>
          <p:cNvSpPr/>
          <p:nvPr/>
        </p:nvSpPr>
        <p:spPr>
          <a:xfrm>
            <a:off x="1801388" y="2604989"/>
            <a:ext cx="110490" cy="110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4" name="直線矢印コネクタ 29">
            <a:extLst>
              <a:ext uri="{FF2B5EF4-FFF2-40B4-BE49-F238E27FC236}">
                <a16:creationId xmlns:a16="http://schemas.microsoft.com/office/drawing/2014/main" id="{8B97A233-9AA8-4841-9173-50E32552315D}"/>
              </a:ext>
            </a:extLst>
          </p:cNvPr>
          <p:cNvCxnSpPr>
            <a:cxnSpLocks/>
            <a:stCxn id="4" idx="3"/>
            <a:endCxn id="90" idx="1"/>
          </p:cNvCxnSpPr>
          <p:nvPr/>
        </p:nvCxnSpPr>
        <p:spPr>
          <a:xfrm>
            <a:off x="993768" y="1533582"/>
            <a:ext cx="1707981" cy="17078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9E7348B7-B7FE-40CD-A4DC-D79CC0B7FE69}"/>
              </a:ext>
            </a:extLst>
          </p:cNvPr>
          <p:cNvSpPr txBox="1"/>
          <p:nvPr/>
        </p:nvSpPr>
        <p:spPr>
          <a:xfrm>
            <a:off x="5069085" y="5796049"/>
            <a:ext cx="171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lvl="1" indent="-171450">
              <a:buFont typeface="ＭＳ 明朝" panose="02020609040205080304" pitchFamily="17" charset="-128"/>
              <a:buChar char="→"/>
            </a:pPr>
            <a:r>
              <a:rPr kumimoji="1" lang="ja-JP" altLang="en-US" sz="900" dirty="0"/>
              <a:t>透過成分</a:t>
            </a:r>
            <a:endParaRPr kumimoji="1" lang="en-US" altLang="ja-JP" sz="900" dirty="0"/>
          </a:p>
          <a:p>
            <a:pPr marL="269875" lvl="1" indent="-171450">
              <a:buFont typeface="ＭＳ 明朝" panose="02020609040205080304" pitchFamily="17" charset="-128"/>
              <a:buChar char="→"/>
            </a:pPr>
            <a:r>
              <a:rPr kumimoji="1" lang="ja-JP" altLang="en-US" sz="900" dirty="0"/>
              <a:t>吸収成分</a:t>
            </a:r>
          </a:p>
        </p:txBody>
      </p:sp>
      <p:cxnSp>
        <p:nvCxnSpPr>
          <p:cNvPr id="83" name="直線矢印コネクタ 21">
            <a:extLst>
              <a:ext uri="{FF2B5EF4-FFF2-40B4-BE49-F238E27FC236}">
                <a16:creationId xmlns:a16="http://schemas.microsoft.com/office/drawing/2014/main" id="{C2726DA1-BA9E-4A89-A118-34AC7B261FAF}"/>
              </a:ext>
            </a:extLst>
          </p:cNvPr>
          <p:cNvCxnSpPr>
            <a:cxnSpLocks/>
            <a:stCxn id="93" idx="3"/>
            <a:endCxn id="84" idx="1"/>
          </p:cNvCxnSpPr>
          <p:nvPr/>
        </p:nvCxnSpPr>
        <p:spPr>
          <a:xfrm>
            <a:off x="6202638" y="5573269"/>
            <a:ext cx="1303548" cy="9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0BBFD93B-84B2-446B-A66C-3F2F37E0B7FC}"/>
              </a:ext>
            </a:extLst>
          </p:cNvPr>
          <p:cNvSpPr txBox="1"/>
          <p:nvPr/>
        </p:nvSpPr>
        <p:spPr>
          <a:xfrm>
            <a:off x="7506186" y="5451115"/>
            <a:ext cx="1082348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/>
              <a:t>内部発熱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462F0B2C-5B36-4574-9F9B-A3908CCD57C2}"/>
              </a:ext>
            </a:extLst>
          </p:cNvPr>
          <p:cNvSpPr txBox="1"/>
          <p:nvPr/>
        </p:nvSpPr>
        <p:spPr>
          <a:xfrm>
            <a:off x="7513518" y="5683170"/>
            <a:ext cx="103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lvl="1" indent="-171450">
              <a:buFont typeface="ＭＳ 明朝" panose="02020609040205080304" pitchFamily="17" charset="-128"/>
              <a:buChar char="→"/>
            </a:pPr>
            <a:r>
              <a:rPr kumimoji="1" lang="ja-JP" altLang="en-US" sz="900" dirty="0"/>
              <a:t>対流成分</a:t>
            </a:r>
            <a:endParaRPr kumimoji="1" lang="en-US" altLang="ja-JP" sz="900" dirty="0"/>
          </a:p>
          <a:p>
            <a:pPr marL="269875" lvl="1" indent="-171450">
              <a:buFont typeface="ＭＳ 明朝" panose="02020609040205080304" pitchFamily="17" charset="-128"/>
              <a:buChar char="→"/>
            </a:pPr>
            <a:r>
              <a:rPr kumimoji="1" lang="ja-JP" altLang="en-US" sz="900" dirty="0"/>
              <a:t>放射成分</a:t>
            </a:r>
          </a:p>
        </p:txBody>
      </p:sp>
      <p:cxnSp>
        <p:nvCxnSpPr>
          <p:cNvPr id="89" name="直線矢印コネクタ 21">
            <a:extLst>
              <a:ext uri="{FF2B5EF4-FFF2-40B4-BE49-F238E27FC236}">
                <a16:creationId xmlns:a16="http://schemas.microsoft.com/office/drawing/2014/main" id="{D576C5DB-B770-4275-B1C0-D13596EF1D31}"/>
              </a:ext>
            </a:extLst>
          </p:cNvPr>
          <p:cNvCxnSpPr>
            <a:cxnSpLocks/>
            <a:stCxn id="137" idx="4"/>
            <a:endCxn id="84" idx="3"/>
          </p:cNvCxnSpPr>
          <p:nvPr/>
        </p:nvCxnSpPr>
        <p:spPr>
          <a:xfrm flipH="1">
            <a:off x="8588534" y="1268008"/>
            <a:ext cx="88298" cy="4306218"/>
          </a:xfrm>
          <a:prstGeom prst="bentConnector3">
            <a:avLst>
              <a:gd name="adj1" fmla="val -25889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21">
            <a:extLst>
              <a:ext uri="{FF2B5EF4-FFF2-40B4-BE49-F238E27FC236}">
                <a16:creationId xmlns:a16="http://schemas.microsoft.com/office/drawing/2014/main" id="{C88AEF68-DF09-4D60-A5AF-7CDA33E7AB0A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8588534" y="3862758"/>
            <a:ext cx="308564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21">
            <a:extLst>
              <a:ext uri="{FF2B5EF4-FFF2-40B4-BE49-F238E27FC236}">
                <a16:creationId xmlns:a16="http://schemas.microsoft.com/office/drawing/2014/main" id="{70B4F7EC-2256-4C4F-843D-DFB297782928}"/>
              </a:ext>
            </a:extLst>
          </p:cNvPr>
          <p:cNvCxnSpPr>
            <a:cxnSpLocks/>
            <a:stCxn id="203" idx="3"/>
          </p:cNvCxnSpPr>
          <p:nvPr/>
        </p:nvCxnSpPr>
        <p:spPr>
          <a:xfrm>
            <a:off x="8588534" y="4235700"/>
            <a:ext cx="308564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808E612-05D4-44A2-9DA4-8E340F07B796}"/>
              </a:ext>
            </a:extLst>
          </p:cNvPr>
          <p:cNvSpPr txBox="1"/>
          <p:nvPr/>
        </p:nvSpPr>
        <p:spPr>
          <a:xfrm>
            <a:off x="35861" y="899998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①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8598AFC6-F2E9-4DC4-B65D-98F91B24915B}"/>
              </a:ext>
            </a:extLst>
          </p:cNvPr>
          <p:cNvSpPr txBox="1"/>
          <p:nvPr/>
        </p:nvSpPr>
        <p:spPr>
          <a:xfrm>
            <a:off x="35861" y="1411688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②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84295933-0F02-4388-ABB9-EC51D3510A59}"/>
              </a:ext>
            </a:extLst>
          </p:cNvPr>
          <p:cNvSpPr txBox="1"/>
          <p:nvPr/>
        </p:nvSpPr>
        <p:spPr>
          <a:xfrm>
            <a:off x="35861" y="2399996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③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73595CC8-FBB3-4C8B-9FA2-D79A330CD6E5}"/>
              </a:ext>
            </a:extLst>
          </p:cNvPr>
          <p:cNvSpPr txBox="1"/>
          <p:nvPr/>
        </p:nvSpPr>
        <p:spPr>
          <a:xfrm>
            <a:off x="35861" y="4017248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④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7D7D0AD0-3397-45CA-8DC8-618FF6A9E986}"/>
              </a:ext>
            </a:extLst>
          </p:cNvPr>
          <p:cNvSpPr txBox="1"/>
          <p:nvPr/>
        </p:nvSpPr>
        <p:spPr>
          <a:xfrm>
            <a:off x="35861" y="498707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⑤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7101B2D4-0F1E-4055-B95E-517FDA3887FC}"/>
              </a:ext>
            </a:extLst>
          </p:cNvPr>
          <p:cNvSpPr txBox="1"/>
          <p:nvPr/>
        </p:nvSpPr>
        <p:spPr>
          <a:xfrm>
            <a:off x="2073767" y="1454038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⑥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6947AE4-D633-4002-825A-E0A360005292}"/>
              </a:ext>
            </a:extLst>
          </p:cNvPr>
          <p:cNvSpPr txBox="1"/>
          <p:nvPr/>
        </p:nvSpPr>
        <p:spPr>
          <a:xfrm>
            <a:off x="2073767" y="223081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⑦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8D88A24E-3E6C-4A16-83EC-CA7B483C7020}"/>
              </a:ext>
            </a:extLst>
          </p:cNvPr>
          <p:cNvSpPr txBox="1"/>
          <p:nvPr/>
        </p:nvSpPr>
        <p:spPr>
          <a:xfrm>
            <a:off x="2626954" y="3000034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⑧</a:t>
            </a: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5E0BE2A5-D296-4EF1-AC98-A36BEECE9B08}"/>
              </a:ext>
            </a:extLst>
          </p:cNvPr>
          <p:cNvSpPr txBox="1"/>
          <p:nvPr/>
        </p:nvSpPr>
        <p:spPr>
          <a:xfrm>
            <a:off x="5174839" y="128518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⑨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6AD2BD01-441F-44A4-9456-2B100DE73F87}"/>
              </a:ext>
            </a:extLst>
          </p:cNvPr>
          <p:cNvSpPr txBox="1"/>
          <p:nvPr/>
        </p:nvSpPr>
        <p:spPr>
          <a:xfrm>
            <a:off x="5174839" y="1768744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⑩</a:t>
            </a: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5D80BB06-6EB3-4888-8257-EB402D2FD625}"/>
              </a:ext>
            </a:extLst>
          </p:cNvPr>
          <p:cNvSpPr txBox="1"/>
          <p:nvPr/>
        </p:nvSpPr>
        <p:spPr>
          <a:xfrm>
            <a:off x="5174839" y="219987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⑪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0A5ADD22-26CF-441D-98E7-E4411745C54C}"/>
              </a:ext>
            </a:extLst>
          </p:cNvPr>
          <p:cNvSpPr txBox="1"/>
          <p:nvPr/>
        </p:nvSpPr>
        <p:spPr>
          <a:xfrm>
            <a:off x="5266896" y="3066164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⑫</a:t>
            </a: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054FD180-BEA8-47F9-8D76-2B66E19D181E}"/>
              </a:ext>
            </a:extLst>
          </p:cNvPr>
          <p:cNvSpPr txBox="1"/>
          <p:nvPr/>
        </p:nvSpPr>
        <p:spPr>
          <a:xfrm>
            <a:off x="5113940" y="519379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⑬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37D766EC-AC5E-4865-B6F5-B437798D3AAE}"/>
              </a:ext>
            </a:extLst>
          </p:cNvPr>
          <p:cNvSpPr txBox="1"/>
          <p:nvPr/>
        </p:nvSpPr>
        <p:spPr>
          <a:xfrm>
            <a:off x="7450386" y="93508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⑭</a:t>
            </a: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AE2F37D6-E8F0-463A-B4A6-131003787114}"/>
              </a:ext>
            </a:extLst>
          </p:cNvPr>
          <p:cNvSpPr txBox="1"/>
          <p:nvPr/>
        </p:nvSpPr>
        <p:spPr>
          <a:xfrm>
            <a:off x="7450386" y="3489672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⑮</a:t>
            </a: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2DBF2559-69A3-48B3-B1A4-ACFD61AAF917}"/>
              </a:ext>
            </a:extLst>
          </p:cNvPr>
          <p:cNvSpPr txBox="1"/>
          <p:nvPr/>
        </p:nvSpPr>
        <p:spPr>
          <a:xfrm>
            <a:off x="7450386" y="3946684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⑯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6351C1DD-164A-403D-95F3-F3D2C4D2A857}"/>
              </a:ext>
            </a:extLst>
          </p:cNvPr>
          <p:cNvSpPr txBox="1"/>
          <p:nvPr/>
        </p:nvSpPr>
        <p:spPr>
          <a:xfrm>
            <a:off x="7450386" y="432892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⑰</a:t>
            </a: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C4667D5F-E199-4E46-BE95-3D5BEE45C5D9}"/>
              </a:ext>
            </a:extLst>
          </p:cNvPr>
          <p:cNvSpPr txBox="1"/>
          <p:nvPr/>
        </p:nvSpPr>
        <p:spPr>
          <a:xfrm>
            <a:off x="7450386" y="5242954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⑱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0BBAC97-E776-4E2A-8105-3D13CA6925F3}"/>
              </a:ext>
            </a:extLst>
          </p:cNvPr>
          <p:cNvSpPr txBox="1"/>
          <p:nvPr/>
        </p:nvSpPr>
        <p:spPr>
          <a:xfrm>
            <a:off x="1670888" y="15913"/>
            <a:ext cx="5109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sz="1200" dirty="0"/>
              <a:t>計算法の高速化・簡易化、入力情報簡易化の感度解析用システムの構築</a:t>
            </a:r>
            <a:endParaRPr kumimoji="1" lang="ja-JP" altLang="en-US" sz="1200" dirty="0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2BDCAD8F-9372-4F02-9E99-54D852CE7583}"/>
              </a:ext>
            </a:extLst>
          </p:cNvPr>
          <p:cNvSpPr txBox="1"/>
          <p:nvPr/>
        </p:nvSpPr>
        <p:spPr>
          <a:xfrm>
            <a:off x="7163971" y="15913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000" dirty="0"/>
              <a:t>2017/12/1</a:t>
            </a:r>
          </a:p>
          <a:p>
            <a:pPr algn="r"/>
            <a:r>
              <a:rPr lang="ja-JP" altLang="en-US" sz="1000" dirty="0"/>
              <a:t>佐藤エネルギーリサーチ（株）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22929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487</TotalTime>
  <Words>224</Words>
  <Application>Microsoft Office PowerPoint</Application>
  <PresentationFormat>画面に合わせる (4:3)</PresentationFormat>
  <Paragraphs>78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明朝</vt:lpstr>
      <vt:lpstr>メイリオ</vt:lpstr>
      <vt:lpstr>Arial</vt:lpstr>
      <vt:lpstr>Wingdings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佐藤誠</dc:creator>
  <cp:lastModifiedBy>佐藤誠</cp:lastModifiedBy>
  <cp:revision>50</cp:revision>
  <dcterms:created xsi:type="dcterms:W3CDTF">2017-10-27T02:18:30Z</dcterms:created>
  <dcterms:modified xsi:type="dcterms:W3CDTF">2017-11-28T07:28:40Z</dcterms:modified>
</cp:coreProperties>
</file>