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5119350" cy="10691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13" userDrawn="1">
          <p15:clr>
            <a:srgbClr val="A4A3A4"/>
          </p15:clr>
        </p15:guide>
        <p15:guide id="2" pos="56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591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-1488" y="492"/>
      </p:cViewPr>
      <p:guideLst>
        <p:guide orient="horz" pos="3413"/>
        <p:guide pos="56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3951" y="1749795"/>
            <a:ext cx="12851448" cy="3722335"/>
          </a:xfrm>
        </p:spPr>
        <p:txBody>
          <a:bodyPr anchor="b"/>
          <a:lstStyle>
            <a:lvl1pPr algn="ctr">
              <a:defRPr sz="935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919" y="5615678"/>
            <a:ext cx="11339513" cy="2581379"/>
          </a:xfrm>
        </p:spPr>
        <p:txBody>
          <a:bodyPr/>
          <a:lstStyle>
            <a:lvl1pPr marL="0" indent="0" algn="ctr">
              <a:buNone/>
              <a:defRPr sz="3742"/>
            </a:lvl1pPr>
            <a:lvl2pPr marL="712775" indent="0" algn="ctr">
              <a:buNone/>
              <a:defRPr sz="3118"/>
            </a:lvl2pPr>
            <a:lvl3pPr marL="1425550" indent="0" algn="ctr">
              <a:buNone/>
              <a:defRPr sz="2806"/>
            </a:lvl3pPr>
            <a:lvl4pPr marL="2138324" indent="0" algn="ctr">
              <a:buNone/>
              <a:defRPr sz="2494"/>
            </a:lvl4pPr>
            <a:lvl5pPr marL="2851099" indent="0" algn="ctr">
              <a:buNone/>
              <a:defRPr sz="2494"/>
            </a:lvl5pPr>
            <a:lvl6pPr marL="3563874" indent="0" algn="ctr">
              <a:buNone/>
              <a:defRPr sz="2494"/>
            </a:lvl6pPr>
            <a:lvl7pPr marL="4276649" indent="0" algn="ctr">
              <a:buNone/>
              <a:defRPr sz="2494"/>
            </a:lvl7pPr>
            <a:lvl8pPr marL="4989424" indent="0" algn="ctr">
              <a:buNone/>
              <a:defRPr sz="2494"/>
            </a:lvl8pPr>
            <a:lvl9pPr marL="5702198" indent="0" algn="ctr">
              <a:buNone/>
              <a:defRPr sz="2494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CD0B-3F2C-4E64-A4B4-4A785DF67FE0}" type="datetimeFigureOut">
              <a:rPr kumimoji="1" lang="ja-JP" altLang="en-US" smtClean="0"/>
              <a:t>2021/1/26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10C35-E25B-41AF-9320-23ADEB1F84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5254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CD0B-3F2C-4E64-A4B4-4A785DF67FE0}" type="datetimeFigureOut">
              <a:rPr kumimoji="1" lang="ja-JP" altLang="en-US" smtClean="0"/>
              <a:t>2021/1/26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10C35-E25B-41AF-9320-23ADEB1F84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9315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19786" y="569240"/>
            <a:ext cx="3260110" cy="906081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9456" y="569240"/>
            <a:ext cx="9591338" cy="906081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CD0B-3F2C-4E64-A4B4-4A785DF67FE0}" type="datetimeFigureOut">
              <a:rPr kumimoji="1" lang="ja-JP" altLang="en-US" smtClean="0"/>
              <a:t>2021/1/26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10C35-E25B-41AF-9320-23ADEB1F84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7277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CD0B-3F2C-4E64-A4B4-4A785DF67FE0}" type="datetimeFigureOut">
              <a:rPr kumimoji="1" lang="ja-JP" altLang="en-US" smtClean="0"/>
              <a:t>2021/1/26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10C35-E25B-41AF-9320-23ADEB1F84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3493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582" y="2665532"/>
            <a:ext cx="13040439" cy="4447496"/>
          </a:xfrm>
        </p:spPr>
        <p:txBody>
          <a:bodyPr anchor="b"/>
          <a:lstStyle>
            <a:lvl1pPr>
              <a:defRPr sz="935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582" y="7155103"/>
            <a:ext cx="13040439" cy="2338833"/>
          </a:xfrm>
        </p:spPr>
        <p:txBody>
          <a:bodyPr/>
          <a:lstStyle>
            <a:lvl1pPr marL="0" indent="0">
              <a:buNone/>
              <a:defRPr sz="3742">
                <a:solidFill>
                  <a:schemeClr val="tx1"/>
                </a:solidFill>
              </a:defRPr>
            </a:lvl1pPr>
            <a:lvl2pPr marL="712775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2pPr>
            <a:lvl3pPr marL="1425550" indent="0">
              <a:buNone/>
              <a:defRPr sz="2806">
                <a:solidFill>
                  <a:schemeClr val="tx1">
                    <a:tint val="75000"/>
                  </a:schemeClr>
                </a:solidFill>
              </a:defRPr>
            </a:lvl3pPr>
            <a:lvl4pPr marL="213832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4pPr>
            <a:lvl5pPr marL="2851099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5pPr>
            <a:lvl6pPr marL="356387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6pPr>
            <a:lvl7pPr marL="4276649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7pPr>
            <a:lvl8pPr marL="498942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8pPr>
            <a:lvl9pPr marL="5702198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CD0B-3F2C-4E64-A4B4-4A785DF67FE0}" type="datetimeFigureOut">
              <a:rPr kumimoji="1" lang="ja-JP" altLang="en-US" smtClean="0"/>
              <a:t>2021/1/26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10C35-E25B-41AF-9320-23ADEB1F84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586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9455" y="2846200"/>
            <a:ext cx="6425724" cy="678385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171" y="2846200"/>
            <a:ext cx="6425724" cy="678385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CD0B-3F2C-4E64-A4B4-4A785DF67FE0}" type="datetimeFigureOut">
              <a:rPr kumimoji="1" lang="ja-JP" altLang="en-US" smtClean="0"/>
              <a:t>2021/1/26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10C35-E25B-41AF-9320-23ADEB1F84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6709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569242"/>
            <a:ext cx="13040439" cy="206659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426" y="2620980"/>
            <a:ext cx="6396193" cy="128450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426" y="3905482"/>
            <a:ext cx="6396193" cy="574437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54172" y="2620980"/>
            <a:ext cx="6427693" cy="128450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54172" y="3905482"/>
            <a:ext cx="6427693" cy="574437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CD0B-3F2C-4E64-A4B4-4A785DF67FE0}" type="datetimeFigureOut">
              <a:rPr kumimoji="1" lang="ja-JP" altLang="en-US" smtClean="0"/>
              <a:t>2021/1/26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10C35-E25B-41AF-9320-23ADEB1F84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1602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CD0B-3F2C-4E64-A4B4-4A785DF67FE0}" type="datetimeFigureOut">
              <a:rPr kumimoji="1" lang="ja-JP" altLang="en-US" smtClean="0"/>
              <a:t>2021/1/26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10C35-E25B-41AF-9320-23ADEB1F84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2737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CD0B-3F2C-4E64-A4B4-4A785DF67FE0}" type="datetimeFigureOut">
              <a:rPr kumimoji="1" lang="ja-JP" altLang="en-US" smtClean="0"/>
              <a:t>2021/1/26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10C35-E25B-41AF-9320-23ADEB1F84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2881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712788"/>
            <a:ext cx="4876384" cy="2494756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7693" y="1539425"/>
            <a:ext cx="7654171" cy="7598117"/>
          </a:xfrm>
        </p:spPr>
        <p:txBody>
          <a:bodyPr/>
          <a:lstStyle>
            <a:lvl1pPr>
              <a:defRPr sz="4989"/>
            </a:lvl1pPr>
            <a:lvl2pPr>
              <a:defRPr sz="4365"/>
            </a:lvl2pPr>
            <a:lvl3pPr>
              <a:defRPr sz="3742"/>
            </a:lvl3pPr>
            <a:lvl4pPr>
              <a:defRPr sz="3118"/>
            </a:lvl4pPr>
            <a:lvl5pPr>
              <a:defRPr sz="3118"/>
            </a:lvl5pPr>
            <a:lvl6pPr>
              <a:defRPr sz="3118"/>
            </a:lvl6pPr>
            <a:lvl7pPr>
              <a:defRPr sz="3118"/>
            </a:lvl7pPr>
            <a:lvl8pPr>
              <a:defRPr sz="3118"/>
            </a:lvl8pPr>
            <a:lvl9pPr>
              <a:defRPr sz="3118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207544"/>
            <a:ext cx="4876384" cy="5942372"/>
          </a:xfrm>
        </p:spPr>
        <p:txBody>
          <a:bodyPr/>
          <a:lstStyle>
            <a:lvl1pPr marL="0" indent="0">
              <a:buNone/>
              <a:defRPr sz="2494"/>
            </a:lvl1pPr>
            <a:lvl2pPr marL="712775" indent="0">
              <a:buNone/>
              <a:defRPr sz="2183"/>
            </a:lvl2pPr>
            <a:lvl3pPr marL="1425550" indent="0">
              <a:buNone/>
              <a:defRPr sz="1871"/>
            </a:lvl3pPr>
            <a:lvl4pPr marL="2138324" indent="0">
              <a:buNone/>
              <a:defRPr sz="1559"/>
            </a:lvl4pPr>
            <a:lvl5pPr marL="2851099" indent="0">
              <a:buNone/>
              <a:defRPr sz="1559"/>
            </a:lvl5pPr>
            <a:lvl6pPr marL="3563874" indent="0">
              <a:buNone/>
              <a:defRPr sz="1559"/>
            </a:lvl6pPr>
            <a:lvl7pPr marL="4276649" indent="0">
              <a:buNone/>
              <a:defRPr sz="1559"/>
            </a:lvl7pPr>
            <a:lvl8pPr marL="4989424" indent="0">
              <a:buNone/>
              <a:defRPr sz="1559"/>
            </a:lvl8pPr>
            <a:lvl9pPr marL="5702198" indent="0">
              <a:buNone/>
              <a:defRPr sz="1559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CD0B-3F2C-4E64-A4B4-4A785DF67FE0}" type="datetimeFigureOut">
              <a:rPr kumimoji="1" lang="ja-JP" altLang="en-US" smtClean="0"/>
              <a:t>2021/1/26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10C35-E25B-41AF-9320-23ADEB1F84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2120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712788"/>
            <a:ext cx="4876384" cy="2494756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27693" y="1539425"/>
            <a:ext cx="7654171" cy="7598117"/>
          </a:xfrm>
        </p:spPr>
        <p:txBody>
          <a:bodyPr anchor="t"/>
          <a:lstStyle>
            <a:lvl1pPr marL="0" indent="0">
              <a:buNone/>
              <a:defRPr sz="4989"/>
            </a:lvl1pPr>
            <a:lvl2pPr marL="712775" indent="0">
              <a:buNone/>
              <a:defRPr sz="4365"/>
            </a:lvl2pPr>
            <a:lvl3pPr marL="1425550" indent="0">
              <a:buNone/>
              <a:defRPr sz="3742"/>
            </a:lvl3pPr>
            <a:lvl4pPr marL="2138324" indent="0">
              <a:buNone/>
              <a:defRPr sz="3118"/>
            </a:lvl4pPr>
            <a:lvl5pPr marL="2851099" indent="0">
              <a:buNone/>
              <a:defRPr sz="3118"/>
            </a:lvl5pPr>
            <a:lvl6pPr marL="3563874" indent="0">
              <a:buNone/>
              <a:defRPr sz="3118"/>
            </a:lvl6pPr>
            <a:lvl7pPr marL="4276649" indent="0">
              <a:buNone/>
              <a:defRPr sz="3118"/>
            </a:lvl7pPr>
            <a:lvl8pPr marL="4989424" indent="0">
              <a:buNone/>
              <a:defRPr sz="3118"/>
            </a:lvl8pPr>
            <a:lvl9pPr marL="5702198" indent="0">
              <a:buNone/>
              <a:defRPr sz="3118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207544"/>
            <a:ext cx="4876384" cy="5942372"/>
          </a:xfrm>
        </p:spPr>
        <p:txBody>
          <a:bodyPr/>
          <a:lstStyle>
            <a:lvl1pPr marL="0" indent="0">
              <a:buNone/>
              <a:defRPr sz="2494"/>
            </a:lvl1pPr>
            <a:lvl2pPr marL="712775" indent="0">
              <a:buNone/>
              <a:defRPr sz="2183"/>
            </a:lvl2pPr>
            <a:lvl3pPr marL="1425550" indent="0">
              <a:buNone/>
              <a:defRPr sz="1871"/>
            </a:lvl3pPr>
            <a:lvl4pPr marL="2138324" indent="0">
              <a:buNone/>
              <a:defRPr sz="1559"/>
            </a:lvl4pPr>
            <a:lvl5pPr marL="2851099" indent="0">
              <a:buNone/>
              <a:defRPr sz="1559"/>
            </a:lvl5pPr>
            <a:lvl6pPr marL="3563874" indent="0">
              <a:buNone/>
              <a:defRPr sz="1559"/>
            </a:lvl6pPr>
            <a:lvl7pPr marL="4276649" indent="0">
              <a:buNone/>
              <a:defRPr sz="1559"/>
            </a:lvl7pPr>
            <a:lvl8pPr marL="4989424" indent="0">
              <a:buNone/>
              <a:defRPr sz="1559"/>
            </a:lvl8pPr>
            <a:lvl9pPr marL="5702198" indent="0">
              <a:buNone/>
              <a:defRPr sz="1559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CD0B-3F2C-4E64-A4B4-4A785DF67FE0}" type="datetimeFigureOut">
              <a:rPr kumimoji="1" lang="ja-JP" altLang="en-US" smtClean="0"/>
              <a:t>2021/1/26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10C35-E25B-41AF-9320-23ADEB1F84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7332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9456" y="569242"/>
            <a:ext cx="13040439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456" y="2846200"/>
            <a:ext cx="13040439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9455" y="9909729"/>
            <a:ext cx="3401854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76CD0B-3F2C-4E64-A4B4-4A785DF67FE0}" type="datetimeFigureOut">
              <a:rPr kumimoji="1" lang="ja-JP" altLang="en-US" smtClean="0"/>
              <a:t>2021/1/26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08285" y="9909729"/>
            <a:ext cx="5102781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041" y="9909729"/>
            <a:ext cx="3401854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10C35-E25B-41AF-9320-23ADEB1F84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1583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425550" rtl="0" eaLnBrk="1" latinLnBrk="0" hangingPunct="1">
        <a:lnSpc>
          <a:spcPct val="90000"/>
        </a:lnSpc>
        <a:spcBef>
          <a:spcPct val="0"/>
        </a:spcBef>
        <a:buNone/>
        <a:defRPr kumimoji="1" sz="6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6387" indent="-356387" algn="l" defTabSz="1425550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kumimoji="1" sz="4365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3742" kern="1200">
          <a:solidFill>
            <a:schemeClr val="tx1"/>
          </a:solidFill>
          <a:latin typeface="+mn-lt"/>
          <a:ea typeface="+mn-ea"/>
          <a:cs typeface="+mn-cs"/>
        </a:defRPr>
      </a:lvl2pPr>
      <a:lvl3pPr marL="178193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3118" kern="1200">
          <a:solidFill>
            <a:schemeClr val="tx1"/>
          </a:solidFill>
          <a:latin typeface="+mn-lt"/>
          <a:ea typeface="+mn-ea"/>
          <a:cs typeface="+mn-cs"/>
        </a:defRPr>
      </a:lvl3pPr>
      <a:lvl4pPr marL="249471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320748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92026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63303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534581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605858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1pPr>
      <a:lvl2pPr marL="712775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2pPr>
      <a:lvl3pPr marL="1425550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3pPr>
      <a:lvl4pPr marL="2138324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2851099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563874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276649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4989424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5702198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896E151-511E-4221-B352-5073352A0FC0}"/>
              </a:ext>
            </a:extLst>
          </p:cNvPr>
          <p:cNvSpPr txBox="1"/>
          <p:nvPr/>
        </p:nvSpPr>
        <p:spPr>
          <a:xfrm>
            <a:off x="1038240" y="0"/>
            <a:ext cx="800219" cy="2769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sz="1200" dirty="0"/>
              <a:t>入力情報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DFB9FFA-3E60-464B-AC63-D6586FF366DD}"/>
              </a:ext>
            </a:extLst>
          </p:cNvPr>
          <p:cNvSpPr txBox="1"/>
          <p:nvPr/>
        </p:nvSpPr>
        <p:spPr>
          <a:xfrm>
            <a:off x="6138323" y="0"/>
            <a:ext cx="957313" cy="2769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sz="1200" dirty="0"/>
              <a:t>中間ファイル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20DC3C1-3F0B-48B8-8A98-05255707F4AB}"/>
              </a:ext>
            </a:extLst>
          </p:cNvPr>
          <p:cNvSpPr txBox="1"/>
          <p:nvPr/>
        </p:nvSpPr>
        <p:spPr>
          <a:xfrm>
            <a:off x="12620851" y="0"/>
            <a:ext cx="800219" cy="2769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sz="1200" dirty="0"/>
              <a:t>計算結果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BA83506-7F2D-44CE-B662-020ED9683EED}"/>
              </a:ext>
            </a:extLst>
          </p:cNvPr>
          <p:cNvSpPr txBox="1"/>
          <p:nvPr/>
        </p:nvSpPr>
        <p:spPr>
          <a:xfrm>
            <a:off x="94004" y="1405798"/>
            <a:ext cx="303536" cy="211203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36000" rIns="36000" bIns="36000" rtlCol="0">
            <a:spAutoFit/>
          </a:bodyPr>
          <a:lstStyle/>
          <a:p>
            <a:r>
              <a:rPr kumimoji="1" lang="ja-JP" altLang="en-US" sz="900" dirty="0"/>
              <a:t>共通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A51283A-BFF0-4DD0-8D65-6543E8F13A83}"/>
              </a:ext>
            </a:extLst>
          </p:cNvPr>
          <p:cNvSpPr txBox="1"/>
          <p:nvPr/>
        </p:nvSpPr>
        <p:spPr>
          <a:xfrm>
            <a:off x="94004" y="2500402"/>
            <a:ext cx="418952" cy="211203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36000" rIns="36000" bIns="36000" rtlCol="0">
            <a:spAutoFit/>
          </a:bodyPr>
          <a:lstStyle/>
          <a:p>
            <a:r>
              <a:rPr kumimoji="1" lang="ja-JP" altLang="en-US" sz="900" dirty="0"/>
              <a:t>室情報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034D841-6138-444C-8F4F-1A15B881A0EC}"/>
              </a:ext>
            </a:extLst>
          </p:cNvPr>
          <p:cNvSpPr txBox="1"/>
          <p:nvPr/>
        </p:nvSpPr>
        <p:spPr>
          <a:xfrm>
            <a:off x="417169" y="2865270"/>
            <a:ext cx="611312" cy="211203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kumimoji="1" lang="ja-JP" altLang="en-US" sz="900" dirty="0"/>
              <a:t>室タイプ</a:t>
            </a:r>
            <a:endParaRPr kumimoji="1" lang="en-US" altLang="ja-JP" sz="9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7D24181-0D4E-4F56-A01A-DFC3F08223F6}"/>
              </a:ext>
            </a:extLst>
          </p:cNvPr>
          <p:cNvSpPr txBox="1"/>
          <p:nvPr/>
        </p:nvSpPr>
        <p:spPr>
          <a:xfrm>
            <a:off x="417169" y="3230138"/>
            <a:ext cx="476660" cy="211203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kumimoji="1" lang="ja-JP" altLang="en-US" sz="900" dirty="0"/>
              <a:t>気積</a:t>
            </a:r>
            <a:endParaRPr kumimoji="1" lang="en-US" altLang="ja-JP" sz="9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5BB6401-3FD1-4E50-806E-88555F7E32E8}"/>
              </a:ext>
            </a:extLst>
          </p:cNvPr>
          <p:cNvSpPr txBox="1"/>
          <p:nvPr/>
        </p:nvSpPr>
        <p:spPr>
          <a:xfrm>
            <a:off x="417169" y="3412572"/>
            <a:ext cx="1323045" cy="211203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kumimoji="1" lang="ja-JP" altLang="en-US" sz="900" dirty="0"/>
              <a:t>外気からの機械換気量</a:t>
            </a:r>
            <a:endParaRPr kumimoji="1" lang="en-US" altLang="ja-JP" sz="9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067823C-39D1-4DED-9AF5-4B049C34BCE6}"/>
              </a:ext>
            </a:extLst>
          </p:cNvPr>
          <p:cNvSpPr txBox="1"/>
          <p:nvPr/>
        </p:nvSpPr>
        <p:spPr>
          <a:xfrm>
            <a:off x="417169" y="3595006"/>
            <a:ext cx="1169157" cy="211203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kumimoji="1" lang="ja-JP" altLang="en-US" sz="900" dirty="0"/>
              <a:t>空調設備機器情報</a:t>
            </a:r>
            <a:endParaRPr kumimoji="1" lang="en-US" altLang="ja-JP" sz="9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87ABB17-11AE-47E2-9430-823DF0839D01}"/>
              </a:ext>
            </a:extLst>
          </p:cNvPr>
          <p:cNvSpPr txBox="1"/>
          <p:nvPr/>
        </p:nvSpPr>
        <p:spPr>
          <a:xfrm>
            <a:off x="417169" y="3777440"/>
            <a:ext cx="1323045" cy="211203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kumimoji="1" lang="ja-JP" altLang="en-US" sz="900" dirty="0"/>
              <a:t>隣室からの流入換気量</a:t>
            </a:r>
            <a:endParaRPr kumimoji="1" lang="en-US" altLang="ja-JP" sz="900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D306973-5252-427B-9514-408B94E49447}"/>
              </a:ext>
            </a:extLst>
          </p:cNvPr>
          <p:cNvSpPr txBox="1"/>
          <p:nvPr/>
        </p:nvSpPr>
        <p:spPr>
          <a:xfrm>
            <a:off x="417169" y="2135534"/>
            <a:ext cx="1361517" cy="211203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kumimoji="1" lang="ja-JP" altLang="en-US" sz="900" dirty="0"/>
              <a:t>相当隙間面積（</a:t>
            </a:r>
            <a:r>
              <a:rPr kumimoji="1" lang="en-US" altLang="ja-JP" sz="900" dirty="0"/>
              <a:t>C</a:t>
            </a:r>
            <a:r>
              <a:rPr kumimoji="1" lang="ja-JP" altLang="en-US" sz="900" dirty="0"/>
              <a:t>値）</a:t>
            </a:r>
            <a:endParaRPr kumimoji="1" lang="en-US" altLang="ja-JP" sz="900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C255D67D-D592-4596-8AFE-1B2279ED6953}"/>
              </a:ext>
            </a:extLst>
          </p:cNvPr>
          <p:cNvSpPr txBox="1"/>
          <p:nvPr/>
        </p:nvSpPr>
        <p:spPr>
          <a:xfrm>
            <a:off x="417169" y="3959874"/>
            <a:ext cx="1494567" cy="211203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kumimoji="1" lang="ja-JP" altLang="en-US" sz="900" dirty="0"/>
              <a:t>自然風利用時の換気回数</a:t>
            </a:r>
            <a:endParaRPr kumimoji="1" lang="en-US" altLang="ja-JP" sz="900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ECC34A31-5518-4CF0-AE20-281F7FA70186}"/>
              </a:ext>
            </a:extLst>
          </p:cNvPr>
          <p:cNvSpPr txBox="1"/>
          <p:nvPr/>
        </p:nvSpPr>
        <p:spPr>
          <a:xfrm>
            <a:off x="417169" y="4324742"/>
            <a:ext cx="476660" cy="211203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kumimoji="1" lang="ja-JP" altLang="en-US" sz="900" dirty="0"/>
              <a:t>名前</a:t>
            </a:r>
            <a:endParaRPr kumimoji="1" lang="en-US" altLang="ja-JP" sz="900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1CCB720F-1F3E-44B7-9ED3-233D83CC10E8}"/>
              </a:ext>
            </a:extLst>
          </p:cNvPr>
          <p:cNvSpPr txBox="1"/>
          <p:nvPr/>
        </p:nvSpPr>
        <p:spPr>
          <a:xfrm>
            <a:off x="417169" y="4507176"/>
            <a:ext cx="802070" cy="211203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kumimoji="1" lang="ja-JP" altLang="en-US" sz="900" dirty="0"/>
              <a:t>境界の種類</a:t>
            </a:r>
            <a:endParaRPr kumimoji="1" lang="en-US" altLang="ja-JP" sz="900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3EDC7BC7-C6E9-4499-B1E2-D4EB3D00E5FF}"/>
              </a:ext>
            </a:extLst>
          </p:cNvPr>
          <p:cNvSpPr txBox="1"/>
          <p:nvPr/>
        </p:nvSpPr>
        <p:spPr>
          <a:xfrm>
            <a:off x="417169" y="4689610"/>
            <a:ext cx="476660" cy="211203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kumimoji="1" lang="ja-JP" altLang="en-US" sz="900" dirty="0"/>
              <a:t>面積</a:t>
            </a:r>
            <a:endParaRPr kumimoji="1" lang="en-US" altLang="ja-JP" sz="900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7827F361-4F20-4E1E-ABF8-FC915EB3DCAB}"/>
              </a:ext>
            </a:extLst>
          </p:cNvPr>
          <p:cNvSpPr txBox="1"/>
          <p:nvPr/>
        </p:nvSpPr>
        <p:spPr>
          <a:xfrm>
            <a:off x="417169" y="4872044"/>
            <a:ext cx="1148319" cy="211203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kumimoji="1" lang="ja-JP" altLang="en-US" sz="900" dirty="0"/>
              <a:t>室外側日射の有無</a:t>
            </a:r>
            <a:endParaRPr kumimoji="1" lang="en-US" altLang="ja-JP" sz="9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1D4F996E-92FF-4BC5-BA72-88E618C02469}"/>
              </a:ext>
            </a:extLst>
          </p:cNvPr>
          <p:cNvSpPr txBox="1"/>
          <p:nvPr/>
        </p:nvSpPr>
        <p:spPr>
          <a:xfrm>
            <a:off x="417169" y="2682836"/>
            <a:ext cx="476660" cy="211203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kumimoji="1" lang="ja-JP" altLang="en-US" sz="900" dirty="0"/>
              <a:t>名称</a:t>
            </a:r>
            <a:endParaRPr kumimoji="1" lang="en-US" altLang="ja-JP" sz="900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B0B424B3-916A-461A-B19B-51C3E6E8BB30}"/>
              </a:ext>
            </a:extLst>
          </p:cNvPr>
          <p:cNvSpPr txBox="1"/>
          <p:nvPr/>
        </p:nvSpPr>
        <p:spPr>
          <a:xfrm>
            <a:off x="417169" y="5054478"/>
            <a:ext cx="822908" cy="211203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kumimoji="1" lang="ja-JP" altLang="en-US" sz="900" dirty="0"/>
              <a:t>温度差係数</a:t>
            </a:r>
            <a:endParaRPr kumimoji="1" lang="en-US" altLang="ja-JP" sz="900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D9C95DBB-A2AB-48B6-BB0B-3B4D840D73E6}"/>
              </a:ext>
            </a:extLst>
          </p:cNvPr>
          <p:cNvSpPr txBox="1"/>
          <p:nvPr/>
        </p:nvSpPr>
        <p:spPr>
          <a:xfrm>
            <a:off x="417169" y="5236912"/>
            <a:ext cx="447806" cy="211203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kumimoji="1" lang="ja-JP" altLang="en-US" sz="900" dirty="0"/>
              <a:t>向き</a:t>
            </a:r>
            <a:endParaRPr kumimoji="1" lang="en-US" altLang="ja-JP" sz="900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62A5DDE6-CE7F-41CF-BCA4-2792765083CD}"/>
              </a:ext>
            </a:extLst>
          </p:cNvPr>
          <p:cNvSpPr txBox="1"/>
          <p:nvPr/>
        </p:nvSpPr>
        <p:spPr>
          <a:xfrm>
            <a:off x="417169" y="5419346"/>
            <a:ext cx="726728" cy="211203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kumimoji="1" lang="ja-JP" altLang="en-US" sz="900" dirty="0"/>
              <a:t>隣室タイプ</a:t>
            </a:r>
            <a:endParaRPr kumimoji="1" lang="en-US" altLang="ja-JP" sz="9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D65B9839-D0B0-4B8D-8BF9-3FDC2950F4A2}"/>
              </a:ext>
            </a:extLst>
          </p:cNvPr>
          <p:cNvSpPr txBox="1"/>
          <p:nvPr/>
        </p:nvSpPr>
        <p:spPr>
          <a:xfrm>
            <a:off x="417169" y="5601780"/>
            <a:ext cx="1494567" cy="211203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kumimoji="1" lang="ja-JP" altLang="en-US" sz="900" dirty="0"/>
              <a:t>室内侵入日射吸収の有無</a:t>
            </a:r>
            <a:endParaRPr kumimoji="1" lang="en-US" altLang="ja-JP" sz="900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56E24E1E-862C-446B-92E4-77624B94E433}"/>
              </a:ext>
            </a:extLst>
          </p:cNvPr>
          <p:cNvSpPr txBox="1"/>
          <p:nvPr/>
        </p:nvSpPr>
        <p:spPr>
          <a:xfrm>
            <a:off x="417169" y="5784214"/>
            <a:ext cx="989621" cy="211203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kumimoji="1" lang="ja-JP" altLang="en-US" sz="900" dirty="0"/>
              <a:t>間仕切りの仕様</a:t>
            </a:r>
            <a:endParaRPr kumimoji="1" lang="en-US" altLang="ja-JP" sz="9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96082588-E9ED-41DC-9184-69D2BCE19A80}"/>
              </a:ext>
            </a:extLst>
          </p:cNvPr>
          <p:cNvSpPr txBox="1"/>
          <p:nvPr/>
        </p:nvSpPr>
        <p:spPr>
          <a:xfrm>
            <a:off x="737586" y="5927823"/>
            <a:ext cx="1169157" cy="211203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"/>
            </a:pPr>
            <a:r>
              <a:rPr kumimoji="1" lang="ja-JP" altLang="en-US" sz="900" dirty="0"/>
              <a:t>室内対流熱伝達率</a:t>
            </a:r>
            <a:endParaRPr kumimoji="1" lang="en-US" altLang="ja-JP" sz="900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265DAE55-40AE-4148-8E76-B2885B2530C4}"/>
              </a:ext>
            </a:extLst>
          </p:cNvPr>
          <p:cNvSpPr txBox="1"/>
          <p:nvPr/>
        </p:nvSpPr>
        <p:spPr>
          <a:xfrm>
            <a:off x="737586" y="6210827"/>
            <a:ext cx="1226865" cy="349702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"/>
            </a:pPr>
            <a:r>
              <a:rPr kumimoji="1" lang="ja-JP" altLang="en-US" sz="900" dirty="0"/>
              <a:t>壁体構成</a:t>
            </a:r>
            <a:br>
              <a:rPr kumimoji="1" lang="en-US" altLang="ja-JP" sz="900" dirty="0"/>
            </a:br>
            <a:r>
              <a:rPr kumimoji="1" lang="ja-JP" altLang="en-US" sz="900" dirty="0"/>
              <a:t>（熱抵抗・熱容量）</a:t>
            </a:r>
            <a:endParaRPr kumimoji="1" lang="en-US" altLang="ja-JP" sz="900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2694F4BD-57D1-4821-B7C3-C91595D7BC5F}"/>
              </a:ext>
            </a:extLst>
          </p:cNvPr>
          <p:cNvSpPr txBox="1"/>
          <p:nvPr/>
        </p:nvSpPr>
        <p:spPr>
          <a:xfrm>
            <a:off x="417169" y="6470015"/>
            <a:ext cx="1032902" cy="211203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kumimoji="1" lang="ja-JP" altLang="en-US" sz="900" dirty="0"/>
              <a:t>一般部位の仕様</a:t>
            </a:r>
            <a:endParaRPr kumimoji="1" lang="en-US" altLang="ja-JP" sz="900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FDBACA10-400B-4F77-95C7-95CF3C818335}"/>
              </a:ext>
            </a:extLst>
          </p:cNvPr>
          <p:cNvSpPr txBox="1"/>
          <p:nvPr/>
        </p:nvSpPr>
        <p:spPr>
          <a:xfrm>
            <a:off x="737586" y="6652449"/>
            <a:ext cx="1284573" cy="211203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"/>
            </a:pPr>
            <a:r>
              <a:rPr kumimoji="1" lang="ja-JP" altLang="en-US" sz="900" dirty="0"/>
              <a:t>室外側長波長放射率</a:t>
            </a:r>
            <a:endParaRPr kumimoji="1" lang="en-US" altLang="ja-JP" sz="900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17A50DC6-ABDB-4571-BFE3-FA0FB34188FD}"/>
              </a:ext>
            </a:extLst>
          </p:cNvPr>
          <p:cNvSpPr txBox="1"/>
          <p:nvPr/>
        </p:nvSpPr>
        <p:spPr>
          <a:xfrm>
            <a:off x="737586" y="6789274"/>
            <a:ext cx="1169157" cy="211203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"/>
            </a:pPr>
            <a:r>
              <a:rPr kumimoji="1" lang="ja-JP" altLang="en-US" sz="900" dirty="0"/>
              <a:t>室外側日射吸収率</a:t>
            </a:r>
            <a:endParaRPr kumimoji="1" lang="en-US" altLang="ja-JP" sz="900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78318082-2675-4316-A709-8F09D713DF55}"/>
              </a:ext>
            </a:extLst>
          </p:cNvPr>
          <p:cNvSpPr txBox="1"/>
          <p:nvPr/>
        </p:nvSpPr>
        <p:spPr>
          <a:xfrm>
            <a:off x="737586" y="6926099"/>
            <a:ext cx="1169157" cy="211203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"/>
            </a:pPr>
            <a:r>
              <a:rPr kumimoji="1" lang="ja-JP" altLang="en-US" sz="900" dirty="0"/>
              <a:t>室内対流熱伝達率</a:t>
            </a:r>
            <a:endParaRPr kumimoji="1" lang="en-US" altLang="ja-JP" sz="9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91D750BF-264B-4D97-BE43-13CE38EB72C0}"/>
              </a:ext>
            </a:extLst>
          </p:cNvPr>
          <p:cNvSpPr txBox="1"/>
          <p:nvPr/>
        </p:nvSpPr>
        <p:spPr>
          <a:xfrm>
            <a:off x="737586" y="7199751"/>
            <a:ext cx="1226865" cy="349702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"/>
            </a:pPr>
            <a:r>
              <a:rPr kumimoji="1" lang="ja-JP" altLang="en-US" sz="900" dirty="0"/>
              <a:t>壁体構成</a:t>
            </a:r>
            <a:br>
              <a:rPr kumimoji="1" lang="en-US" altLang="ja-JP" sz="900" dirty="0"/>
            </a:br>
            <a:r>
              <a:rPr kumimoji="1" lang="ja-JP" altLang="en-US" sz="900" dirty="0"/>
              <a:t>（熱抵抗・熱容量）</a:t>
            </a:r>
            <a:endParaRPr kumimoji="1" lang="en-US" altLang="ja-JP" sz="900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E247CFAB-B957-4520-AC99-0BACA7AC50C0}"/>
              </a:ext>
            </a:extLst>
          </p:cNvPr>
          <p:cNvSpPr txBox="1"/>
          <p:nvPr/>
        </p:nvSpPr>
        <p:spPr>
          <a:xfrm>
            <a:off x="417169" y="7520684"/>
            <a:ext cx="1247705" cy="211203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kumimoji="1" lang="ja-JP" altLang="en-US" sz="900" dirty="0"/>
              <a:t>透明な開口部の仕様</a:t>
            </a:r>
            <a:endParaRPr kumimoji="1" lang="en-US" altLang="ja-JP" sz="900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C6A369EA-4A4C-4E7A-893E-225CDA59BFB1}"/>
              </a:ext>
            </a:extLst>
          </p:cNvPr>
          <p:cNvSpPr txBox="1"/>
          <p:nvPr/>
        </p:nvSpPr>
        <p:spPr>
          <a:xfrm>
            <a:off x="737586" y="7703118"/>
            <a:ext cx="938325" cy="211203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"/>
            </a:pPr>
            <a:r>
              <a:rPr kumimoji="1" lang="ja-JP" altLang="en-US" sz="900" dirty="0"/>
              <a:t>日射熱取得率</a:t>
            </a:r>
            <a:endParaRPr kumimoji="1" lang="en-US" altLang="ja-JP" sz="900" dirty="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276831B2-DF34-4C69-A71A-DC3AF52FDF94}"/>
              </a:ext>
            </a:extLst>
          </p:cNvPr>
          <p:cNvSpPr txBox="1"/>
          <p:nvPr/>
        </p:nvSpPr>
        <p:spPr>
          <a:xfrm>
            <a:off x="737586" y="7885552"/>
            <a:ext cx="707492" cy="211203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"/>
            </a:pPr>
            <a:r>
              <a:rPr kumimoji="1" lang="ja-JP" altLang="en-US" sz="900" dirty="0"/>
              <a:t>熱貫流率</a:t>
            </a:r>
            <a:endParaRPr kumimoji="1" lang="en-US" altLang="ja-JP" sz="900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FD4106C6-3766-479F-A067-D63992E6129D}"/>
              </a:ext>
            </a:extLst>
          </p:cNvPr>
          <p:cNvSpPr txBox="1"/>
          <p:nvPr/>
        </p:nvSpPr>
        <p:spPr>
          <a:xfrm>
            <a:off x="737586" y="8067986"/>
            <a:ext cx="1284573" cy="211203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"/>
            </a:pPr>
            <a:r>
              <a:rPr kumimoji="1" lang="ja-JP" altLang="en-US" sz="900" dirty="0"/>
              <a:t>室外側長波長放射率</a:t>
            </a:r>
            <a:endParaRPr kumimoji="1" lang="en-US" altLang="ja-JP" sz="900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5E02EBB3-7FD5-4CAE-A00A-5148DAAB4064}"/>
              </a:ext>
            </a:extLst>
          </p:cNvPr>
          <p:cNvSpPr txBox="1"/>
          <p:nvPr/>
        </p:nvSpPr>
        <p:spPr>
          <a:xfrm>
            <a:off x="737586" y="8250420"/>
            <a:ext cx="1169157" cy="211203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"/>
            </a:pPr>
            <a:r>
              <a:rPr kumimoji="1" lang="ja-JP" altLang="en-US" sz="900" dirty="0"/>
              <a:t>室内対流熱伝達率</a:t>
            </a:r>
            <a:endParaRPr kumimoji="1" lang="en-US" altLang="ja-JP" sz="900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BC201C0A-71AC-4F0A-96EF-50BBA8C963FF}"/>
              </a:ext>
            </a:extLst>
          </p:cNvPr>
          <p:cNvSpPr txBox="1"/>
          <p:nvPr/>
        </p:nvSpPr>
        <p:spPr>
          <a:xfrm>
            <a:off x="737586" y="8432854"/>
            <a:ext cx="1072977" cy="349702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"/>
            </a:pPr>
            <a:r>
              <a:rPr kumimoji="1" lang="ja-JP" altLang="en-US" sz="900" dirty="0"/>
              <a:t>ガラスの</a:t>
            </a:r>
            <a:br>
              <a:rPr kumimoji="1" lang="en-US" altLang="ja-JP" sz="900" dirty="0"/>
            </a:br>
            <a:r>
              <a:rPr kumimoji="1" lang="ja-JP" altLang="en-US" sz="900" dirty="0"/>
              <a:t>入射角特性タイプ</a:t>
            </a:r>
            <a:endParaRPr kumimoji="1" lang="en-US" altLang="ja-JP" sz="900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01857117-CFF4-40BC-A5AC-F6EC229E0C8B}"/>
              </a:ext>
            </a:extLst>
          </p:cNvPr>
          <p:cNvSpPr txBox="1"/>
          <p:nvPr/>
        </p:nvSpPr>
        <p:spPr>
          <a:xfrm>
            <a:off x="417169" y="8753787"/>
            <a:ext cx="1363121" cy="211203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kumimoji="1" lang="ja-JP" altLang="en-US" sz="900" dirty="0"/>
              <a:t>不透明な開口部の仕様</a:t>
            </a:r>
            <a:endParaRPr kumimoji="1" lang="en-US" altLang="ja-JP" sz="900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5AACDE63-4F00-48CB-8FEA-598C74051899}"/>
              </a:ext>
            </a:extLst>
          </p:cNvPr>
          <p:cNvSpPr txBox="1"/>
          <p:nvPr/>
        </p:nvSpPr>
        <p:spPr>
          <a:xfrm>
            <a:off x="737586" y="8936221"/>
            <a:ext cx="1284573" cy="211203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"/>
            </a:pPr>
            <a:r>
              <a:rPr kumimoji="1" lang="ja-JP" altLang="en-US" sz="900" dirty="0"/>
              <a:t>室外側長波長放射率</a:t>
            </a:r>
            <a:endParaRPr kumimoji="1" lang="en-US" altLang="ja-JP" sz="900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3E10855A-7391-40AE-86C7-84B54184C509}"/>
              </a:ext>
            </a:extLst>
          </p:cNvPr>
          <p:cNvSpPr txBox="1"/>
          <p:nvPr/>
        </p:nvSpPr>
        <p:spPr>
          <a:xfrm>
            <a:off x="737586" y="9118655"/>
            <a:ext cx="1169157" cy="211203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"/>
            </a:pPr>
            <a:r>
              <a:rPr kumimoji="1" lang="ja-JP" altLang="en-US" sz="900" dirty="0"/>
              <a:t>室外側日射吸収率</a:t>
            </a:r>
            <a:endParaRPr kumimoji="1" lang="en-US" altLang="ja-JP" sz="900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FB740909-712F-414F-A0CF-407A82D2B75E}"/>
              </a:ext>
            </a:extLst>
          </p:cNvPr>
          <p:cNvSpPr txBox="1"/>
          <p:nvPr/>
        </p:nvSpPr>
        <p:spPr>
          <a:xfrm>
            <a:off x="737586" y="9301089"/>
            <a:ext cx="1169157" cy="211203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"/>
            </a:pPr>
            <a:r>
              <a:rPr kumimoji="1" lang="ja-JP" altLang="en-US" sz="900" dirty="0"/>
              <a:t>室内対流熱伝達率</a:t>
            </a:r>
            <a:endParaRPr kumimoji="1" lang="en-US" altLang="ja-JP" sz="900" dirty="0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B395E667-9C35-4C1C-8101-B2EFBED0FBDB}"/>
              </a:ext>
            </a:extLst>
          </p:cNvPr>
          <p:cNvSpPr txBox="1"/>
          <p:nvPr/>
        </p:nvSpPr>
        <p:spPr>
          <a:xfrm>
            <a:off x="737586" y="9483523"/>
            <a:ext cx="707492" cy="211203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"/>
            </a:pPr>
            <a:r>
              <a:rPr kumimoji="1" lang="ja-JP" altLang="en-US" sz="900" dirty="0"/>
              <a:t>熱貫流率</a:t>
            </a:r>
            <a:endParaRPr kumimoji="1" lang="en-US" altLang="ja-JP" sz="900" dirty="0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6116DF25-65F5-4659-80DC-616AC0D607B0}"/>
              </a:ext>
            </a:extLst>
          </p:cNvPr>
          <p:cNvSpPr txBox="1"/>
          <p:nvPr/>
        </p:nvSpPr>
        <p:spPr>
          <a:xfrm>
            <a:off x="417169" y="9665957"/>
            <a:ext cx="476660" cy="211203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kumimoji="1" lang="ja-JP" altLang="en-US" sz="900" dirty="0"/>
              <a:t>地盤</a:t>
            </a:r>
            <a:endParaRPr kumimoji="1" lang="en-US" altLang="ja-JP" sz="900" dirty="0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5BBDB9E0-D7C4-4D9D-9763-EE3F62302BF3}"/>
              </a:ext>
            </a:extLst>
          </p:cNvPr>
          <p:cNvSpPr txBox="1"/>
          <p:nvPr/>
        </p:nvSpPr>
        <p:spPr>
          <a:xfrm>
            <a:off x="737586" y="9848391"/>
            <a:ext cx="1053741" cy="211203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"/>
            </a:pPr>
            <a:r>
              <a:rPr kumimoji="1" lang="ja-JP" altLang="en-US" sz="900" dirty="0"/>
              <a:t>室内熱伝達抵抗</a:t>
            </a:r>
            <a:endParaRPr kumimoji="1" lang="en-US" altLang="ja-JP" sz="900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1A8DF0A2-C821-4F7E-B45C-11A3630813B9}"/>
              </a:ext>
            </a:extLst>
          </p:cNvPr>
          <p:cNvSpPr txBox="1"/>
          <p:nvPr/>
        </p:nvSpPr>
        <p:spPr>
          <a:xfrm>
            <a:off x="737586" y="10030825"/>
            <a:ext cx="1226865" cy="349702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"/>
            </a:pPr>
            <a:r>
              <a:rPr kumimoji="1" lang="ja-JP" altLang="en-US" sz="900" dirty="0"/>
              <a:t>壁体構成</a:t>
            </a:r>
            <a:br>
              <a:rPr kumimoji="1" lang="en-US" altLang="ja-JP" sz="900" dirty="0"/>
            </a:br>
            <a:r>
              <a:rPr kumimoji="1" lang="ja-JP" altLang="en-US" sz="900" dirty="0"/>
              <a:t>（熱抵抗・熱容量）</a:t>
            </a:r>
            <a:endParaRPr kumimoji="1" lang="en-US" altLang="ja-JP" sz="900" dirty="0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23F44909-0F04-4149-BC44-BC35E41E04A5}"/>
              </a:ext>
            </a:extLst>
          </p:cNvPr>
          <p:cNvSpPr txBox="1"/>
          <p:nvPr/>
        </p:nvSpPr>
        <p:spPr>
          <a:xfrm>
            <a:off x="417169" y="10351762"/>
            <a:ext cx="896647" cy="211203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kumimoji="1" lang="ja-JP" altLang="en-US" sz="900" dirty="0"/>
              <a:t>日除けの仕様</a:t>
            </a:r>
            <a:endParaRPr kumimoji="1" lang="en-US" altLang="ja-JP" sz="900" dirty="0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D6D4400D-473E-461B-8DC2-2DF063919461}"/>
              </a:ext>
            </a:extLst>
          </p:cNvPr>
          <p:cNvSpPr txBox="1"/>
          <p:nvPr/>
        </p:nvSpPr>
        <p:spPr>
          <a:xfrm>
            <a:off x="4370907" y="1039159"/>
            <a:ext cx="1552275" cy="21120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900" dirty="0"/>
              <a:t>mid_data_ac_demand.csv</a:t>
            </a: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A6121B82-8D9F-4207-80F2-4D1559072690}"/>
              </a:ext>
            </a:extLst>
          </p:cNvPr>
          <p:cNvSpPr txBox="1"/>
          <p:nvPr/>
        </p:nvSpPr>
        <p:spPr>
          <a:xfrm>
            <a:off x="417169" y="1588232"/>
            <a:ext cx="707492" cy="211203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kumimoji="1" lang="ja-JP" altLang="en-US" sz="900" dirty="0"/>
              <a:t>地域区分</a:t>
            </a:r>
            <a:endParaRPr kumimoji="1" lang="en-US" altLang="ja-JP" sz="900" dirty="0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7242EFF5-E669-4C6F-9A6D-966D7B6D80A5}"/>
              </a:ext>
            </a:extLst>
          </p:cNvPr>
          <p:cNvSpPr txBox="1"/>
          <p:nvPr/>
        </p:nvSpPr>
        <p:spPr>
          <a:xfrm>
            <a:off x="417169" y="1953100"/>
            <a:ext cx="476660" cy="211203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kumimoji="1" lang="ja-JP" altLang="en-US" sz="900" dirty="0"/>
              <a:t>階数</a:t>
            </a:r>
            <a:endParaRPr kumimoji="1" lang="en-US" altLang="ja-JP" sz="900" dirty="0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25EDD6A6-4FC2-44D4-8703-1636F82F8240}"/>
              </a:ext>
            </a:extLst>
          </p:cNvPr>
          <p:cNvSpPr txBox="1"/>
          <p:nvPr/>
        </p:nvSpPr>
        <p:spPr>
          <a:xfrm>
            <a:off x="417169" y="2317968"/>
            <a:ext cx="707492" cy="211203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kumimoji="1" lang="ja-JP" altLang="en-US" sz="900" dirty="0"/>
              <a:t>室内圧力</a:t>
            </a:r>
            <a:endParaRPr kumimoji="1" lang="en-US" altLang="ja-JP" sz="900" dirty="0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5B8E36D6-1380-47E6-8014-72017E71C9C0}"/>
              </a:ext>
            </a:extLst>
          </p:cNvPr>
          <p:cNvSpPr txBox="1"/>
          <p:nvPr/>
        </p:nvSpPr>
        <p:spPr>
          <a:xfrm>
            <a:off x="94004" y="1770666"/>
            <a:ext cx="303536" cy="211203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36000" rIns="36000" bIns="36000" rtlCol="0">
            <a:spAutoFit/>
          </a:bodyPr>
          <a:lstStyle/>
          <a:p>
            <a:r>
              <a:rPr kumimoji="1" lang="ja-JP" altLang="en-US" sz="900" dirty="0"/>
              <a:t>建物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6D311718-95EE-4E13-8C0F-5531F8851B39}"/>
              </a:ext>
            </a:extLst>
          </p:cNvPr>
          <p:cNvSpPr txBox="1"/>
          <p:nvPr/>
        </p:nvSpPr>
        <p:spPr>
          <a:xfrm>
            <a:off x="4367701" y="2593532"/>
            <a:ext cx="1558687" cy="21120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lIns="36000" tIns="36000" rIns="36000" bIns="36000">
            <a:spAutoFit/>
          </a:bodyPr>
          <a:lstStyle/>
          <a:p>
            <a:r>
              <a:rPr kumimoji="1" lang="en-US" altLang="ja-JP" sz="900" dirty="0"/>
              <a:t>mid_data_theta_o_sol.csv</a:t>
            </a:r>
            <a:endParaRPr kumimoji="1" lang="ja-JP" altLang="en-US" sz="900" dirty="0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93A6E4FB-E7FC-4CF2-B7D8-B38C223B7DC4}"/>
              </a:ext>
            </a:extLst>
          </p:cNvPr>
          <p:cNvSpPr txBox="1"/>
          <p:nvPr/>
        </p:nvSpPr>
        <p:spPr>
          <a:xfrm>
            <a:off x="4366908" y="2907451"/>
            <a:ext cx="1416020" cy="21120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lIns="36000" tIns="36000" rIns="36000" bIns="36000">
            <a:spAutoFit/>
          </a:bodyPr>
          <a:lstStyle/>
          <a:p>
            <a:r>
              <a:rPr kumimoji="1" lang="en-US" altLang="ja-JP" sz="900" dirty="0"/>
              <a:t>mid_data_q_trs_sol.csv</a:t>
            </a: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AD3ADC5E-4070-4639-AC55-DB018211F598}"/>
              </a:ext>
            </a:extLst>
          </p:cNvPr>
          <p:cNvSpPr txBox="1"/>
          <p:nvPr/>
        </p:nvSpPr>
        <p:spPr>
          <a:xfrm>
            <a:off x="4366908" y="2294835"/>
            <a:ext cx="1464110" cy="21120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lIns="36000" tIns="36000" rIns="36000" bIns="36000">
            <a:spAutoFit/>
          </a:bodyPr>
          <a:lstStyle/>
          <a:p>
            <a:r>
              <a:rPr kumimoji="1" lang="en-US" altLang="ja-JP" sz="900" dirty="0"/>
              <a:t>mid_data_occupants.csv</a:t>
            </a: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C89EAB2E-A6F0-4DEB-A801-EB8F82057585}"/>
              </a:ext>
            </a:extLst>
          </p:cNvPr>
          <p:cNvSpPr txBox="1"/>
          <p:nvPr/>
        </p:nvSpPr>
        <p:spPr>
          <a:xfrm>
            <a:off x="4366908" y="1980916"/>
            <a:ext cx="2071648" cy="21120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lIns="36000" tIns="36000" rIns="36000" bIns="36000">
            <a:spAutoFit/>
          </a:bodyPr>
          <a:lstStyle/>
          <a:p>
            <a:r>
              <a:rPr kumimoji="1" lang="en-US" altLang="ja-JP" sz="900" dirty="0"/>
              <a:t>mid_data_moisture_generation.csv</a:t>
            </a: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E64A40EF-7458-4BEF-A2BC-AA560F2A9202}"/>
              </a:ext>
            </a:extLst>
          </p:cNvPr>
          <p:cNvSpPr txBox="1"/>
          <p:nvPr/>
        </p:nvSpPr>
        <p:spPr>
          <a:xfrm>
            <a:off x="4366908" y="1666997"/>
            <a:ext cx="1468919" cy="21120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lIns="36000" tIns="36000" rIns="36000" bIns="36000">
            <a:spAutoFit/>
          </a:bodyPr>
          <a:lstStyle/>
          <a:p>
            <a:r>
              <a:rPr kumimoji="1" lang="en-US" altLang="ja-JP" sz="900" dirty="0"/>
              <a:t>mid_data_local_vent.csv</a:t>
            </a: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E78655B2-18F0-4960-AB3A-C7E1F23DCB10}"/>
              </a:ext>
            </a:extLst>
          </p:cNvPr>
          <p:cNvSpPr txBox="1"/>
          <p:nvPr/>
        </p:nvSpPr>
        <p:spPr>
          <a:xfrm>
            <a:off x="4366908" y="1353078"/>
            <a:ext cx="1824786" cy="21120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lIns="36000" tIns="36000" rIns="36000" bIns="36000">
            <a:spAutoFit/>
          </a:bodyPr>
          <a:lstStyle/>
          <a:p>
            <a:r>
              <a:rPr kumimoji="1" lang="en-US" altLang="ja-JP" sz="900" dirty="0"/>
              <a:t>mid_data_heat_generation.csv</a:t>
            </a: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BCD83737-DF18-4E3D-AF53-CE15A982EBF9}"/>
              </a:ext>
            </a:extLst>
          </p:cNvPr>
          <p:cNvSpPr txBox="1"/>
          <p:nvPr/>
        </p:nvSpPr>
        <p:spPr>
          <a:xfrm>
            <a:off x="4364811" y="3216170"/>
            <a:ext cx="1290985" cy="21120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900" dirty="0" err="1"/>
              <a:t>mid_data_house.json</a:t>
            </a:r>
            <a:endParaRPr kumimoji="1" lang="en-US" altLang="ja-JP" sz="900" dirty="0"/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6C415771-9A11-4D8A-8060-F105BE6D3CCA}"/>
              </a:ext>
            </a:extLst>
          </p:cNvPr>
          <p:cNvSpPr txBox="1"/>
          <p:nvPr/>
        </p:nvSpPr>
        <p:spPr>
          <a:xfrm>
            <a:off x="417169" y="3047704"/>
            <a:ext cx="592076" cy="211203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kumimoji="1" lang="ja-JP" altLang="en-US" sz="900" dirty="0"/>
              <a:t>床面積</a:t>
            </a:r>
            <a:endParaRPr kumimoji="1" lang="en-US" altLang="ja-JP" sz="900" dirty="0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67AF853F-E619-4357-9D9A-6A16419E428A}"/>
              </a:ext>
            </a:extLst>
          </p:cNvPr>
          <p:cNvSpPr txBox="1"/>
          <p:nvPr/>
        </p:nvSpPr>
        <p:spPr>
          <a:xfrm>
            <a:off x="94004" y="4142308"/>
            <a:ext cx="303536" cy="211203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36000" rIns="36000" bIns="36000" rtlCol="0">
            <a:spAutoFit/>
          </a:bodyPr>
          <a:lstStyle/>
          <a:p>
            <a:r>
              <a:rPr kumimoji="1" lang="ja-JP" altLang="en-US" sz="900" dirty="0"/>
              <a:t>境界</a:t>
            </a: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F45670D7-C716-452A-B393-A284F37A278E}"/>
              </a:ext>
            </a:extLst>
          </p:cNvPr>
          <p:cNvSpPr/>
          <p:nvPr/>
        </p:nvSpPr>
        <p:spPr>
          <a:xfrm>
            <a:off x="2599231" y="0"/>
            <a:ext cx="1465235" cy="106918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r"/>
            <a:r>
              <a:rPr kumimoji="1" lang="en-US" altLang="ja-JP" sz="1200" dirty="0">
                <a:solidFill>
                  <a:schemeClr val="bg1">
                    <a:lumMod val="50000"/>
                  </a:schemeClr>
                </a:solidFill>
              </a:rPr>
              <a:t>initializer</a:t>
            </a:r>
            <a:endParaRPr kumimoji="1" lang="ja-JP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76" name="コネクタ: カギ線 75">
            <a:extLst>
              <a:ext uri="{FF2B5EF4-FFF2-40B4-BE49-F238E27FC236}">
                <a16:creationId xmlns:a16="http://schemas.microsoft.com/office/drawing/2014/main" id="{19805C80-2365-489E-A74E-10F0D1DC132C}"/>
              </a:ext>
            </a:extLst>
          </p:cNvPr>
          <p:cNvCxnSpPr>
            <a:cxnSpLocks/>
            <a:stCxn id="71" idx="3"/>
            <a:endCxn id="59" idx="1"/>
          </p:cNvCxnSpPr>
          <p:nvPr/>
        </p:nvCxnSpPr>
        <p:spPr>
          <a:xfrm flipV="1">
            <a:off x="1009245" y="1144761"/>
            <a:ext cx="3361662" cy="2008545"/>
          </a:xfrm>
          <a:prstGeom prst="bentConnector3">
            <a:avLst>
              <a:gd name="adj1" fmla="val 73423"/>
            </a:avLst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コネクタ: カギ線 78">
            <a:extLst>
              <a:ext uri="{FF2B5EF4-FFF2-40B4-BE49-F238E27FC236}">
                <a16:creationId xmlns:a16="http://schemas.microsoft.com/office/drawing/2014/main" id="{284C223E-A243-4BA4-839A-2672FCBD9D10}"/>
              </a:ext>
            </a:extLst>
          </p:cNvPr>
          <p:cNvCxnSpPr>
            <a:cxnSpLocks/>
            <a:stCxn id="71" idx="3"/>
            <a:endCxn id="69" idx="1"/>
          </p:cNvCxnSpPr>
          <p:nvPr/>
        </p:nvCxnSpPr>
        <p:spPr>
          <a:xfrm flipV="1">
            <a:off x="1009245" y="1458680"/>
            <a:ext cx="3357663" cy="1694626"/>
          </a:xfrm>
          <a:prstGeom prst="bentConnector3">
            <a:avLst>
              <a:gd name="adj1" fmla="val 73545"/>
            </a:avLst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コネクタ: カギ線 82">
            <a:extLst>
              <a:ext uri="{FF2B5EF4-FFF2-40B4-BE49-F238E27FC236}">
                <a16:creationId xmlns:a16="http://schemas.microsoft.com/office/drawing/2014/main" id="{7D743B56-8FBB-49D6-8E48-3FA979E3326F}"/>
              </a:ext>
            </a:extLst>
          </p:cNvPr>
          <p:cNvCxnSpPr>
            <a:cxnSpLocks/>
            <a:stCxn id="71" idx="3"/>
            <a:endCxn id="67" idx="1"/>
          </p:cNvCxnSpPr>
          <p:nvPr/>
        </p:nvCxnSpPr>
        <p:spPr>
          <a:xfrm flipV="1">
            <a:off x="1009245" y="1772599"/>
            <a:ext cx="3357663" cy="1380707"/>
          </a:xfrm>
          <a:prstGeom prst="bentConnector3">
            <a:avLst>
              <a:gd name="adj1" fmla="val 73545"/>
            </a:avLst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コネクタ: カギ線 85">
            <a:extLst>
              <a:ext uri="{FF2B5EF4-FFF2-40B4-BE49-F238E27FC236}">
                <a16:creationId xmlns:a16="http://schemas.microsoft.com/office/drawing/2014/main" id="{12923BDA-18C5-4ADE-9F3B-D173F8C9D80F}"/>
              </a:ext>
            </a:extLst>
          </p:cNvPr>
          <p:cNvCxnSpPr>
            <a:cxnSpLocks/>
            <a:stCxn id="71" idx="3"/>
            <a:endCxn id="65" idx="1"/>
          </p:cNvCxnSpPr>
          <p:nvPr/>
        </p:nvCxnSpPr>
        <p:spPr>
          <a:xfrm flipV="1">
            <a:off x="1009245" y="2086518"/>
            <a:ext cx="3357663" cy="1066788"/>
          </a:xfrm>
          <a:prstGeom prst="bentConnector3">
            <a:avLst>
              <a:gd name="adj1" fmla="val 73545"/>
            </a:avLst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コネクタ: カギ線 88">
            <a:extLst>
              <a:ext uri="{FF2B5EF4-FFF2-40B4-BE49-F238E27FC236}">
                <a16:creationId xmlns:a16="http://schemas.microsoft.com/office/drawing/2014/main" id="{EEE2CAB4-CD75-472D-A62F-C89851805B30}"/>
              </a:ext>
            </a:extLst>
          </p:cNvPr>
          <p:cNvCxnSpPr>
            <a:cxnSpLocks/>
            <a:stCxn id="71" idx="3"/>
            <a:endCxn id="64" idx="1"/>
          </p:cNvCxnSpPr>
          <p:nvPr/>
        </p:nvCxnSpPr>
        <p:spPr>
          <a:xfrm flipV="1">
            <a:off x="1009245" y="2400437"/>
            <a:ext cx="3357663" cy="752869"/>
          </a:xfrm>
          <a:prstGeom prst="bentConnector3">
            <a:avLst>
              <a:gd name="adj1" fmla="val 73545"/>
            </a:avLst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矢印コネクタ 98">
            <a:extLst>
              <a:ext uri="{FF2B5EF4-FFF2-40B4-BE49-F238E27FC236}">
                <a16:creationId xmlns:a16="http://schemas.microsoft.com/office/drawing/2014/main" id="{1B14A2BD-6C60-4F28-831A-E1CB910FCA2B}"/>
              </a:ext>
            </a:extLst>
          </p:cNvPr>
          <p:cNvCxnSpPr>
            <a:cxnSpLocks/>
            <a:stCxn id="61" idx="3"/>
          </p:cNvCxnSpPr>
          <p:nvPr/>
        </p:nvCxnSpPr>
        <p:spPr>
          <a:xfrm>
            <a:off x="2247372" y="2362977"/>
            <a:ext cx="0" cy="790328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FF423ECE-1333-4EAA-A21E-5CD083A4327E}"/>
              </a:ext>
            </a:extLst>
          </p:cNvPr>
          <p:cNvSpPr txBox="1"/>
          <p:nvPr/>
        </p:nvSpPr>
        <p:spPr>
          <a:xfrm>
            <a:off x="4366908" y="700853"/>
            <a:ext cx="755582" cy="21120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lIns="36000" tIns="36000" rIns="36000" bIns="36000">
            <a:spAutoFit/>
          </a:bodyPr>
          <a:lstStyle/>
          <a:p>
            <a:r>
              <a:rPr kumimoji="1" lang="en-US" altLang="ja-JP" sz="900" dirty="0"/>
              <a:t>weather.csv</a:t>
            </a:r>
          </a:p>
        </p:txBody>
      </p:sp>
      <p:cxnSp>
        <p:nvCxnSpPr>
          <p:cNvPr id="102" name="コネクタ: カギ線 101">
            <a:extLst>
              <a:ext uri="{FF2B5EF4-FFF2-40B4-BE49-F238E27FC236}">
                <a16:creationId xmlns:a16="http://schemas.microsoft.com/office/drawing/2014/main" id="{9134E4B1-F194-4845-9101-57BD1928476E}"/>
              </a:ext>
            </a:extLst>
          </p:cNvPr>
          <p:cNvCxnSpPr>
            <a:cxnSpLocks/>
            <a:stCxn id="53" idx="3"/>
            <a:endCxn id="238" idx="1"/>
          </p:cNvCxnSpPr>
          <p:nvPr/>
        </p:nvCxnSpPr>
        <p:spPr>
          <a:xfrm flipV="1">
            <a:off x="1124661" y="750534"/>
            <a:ext cx="3238750" cy="943300"/>
          </a:xfrm>
          <a:prstGeom prst="bentConnector3">
            <a:avLst>
              <a:gd name="adj1" fmla="val 39217"/>
            </a:avLst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コネクタ: カギ線 110">
            <a:extLst>
              <a:ext uri="{FF2B5EF4-FFF2-40B4-BE49-F238E27FC236}">
                <a16:creationId xmlns:a16="http://schemas.microsoft.com/office/drawing/2014/main" id="{E2C362E1-6C26-4043-BCDE-3E21EF8534AF}"/>
              </a:ext>
            </a:extLst>
          </p:cNvPr>
          <p:cNvCxnSpPr>
            <a:cxnSpLocks/>
            <a:stCxn id="116" idx="3"/>
            <a:endCxn id="63" idx="1"/>
          </p:cNvCxnSpPr>
          <p:nvPr/>
        </p:nvCxnSpPr>
        <p:spPr>
          <a:xfrm flipV="1">
            <a:off x="3312511" y="3013053"/>
            <a:ext cx="1054397" cy="5016573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テキスト ボックス 115">
            <a:extLst>
              <a:ext uri="{FF2B5EF4-FFF2-40B4-BE49-F238E27FC236}">
                <a16:creationId xmlns:a16="http://schemas.microsoft.com/office/drawing/2014/main" id="{1A88C223-705A-4CD9-8D91-FA925ACF6B9A}"/>
              </a:ext>
            </a:extLst>
          </p:cNvPr>
          <p:cNvSpPr txBox="1"/>
          <p:nvPr/>
        </p:nvSpPr>
        <p:spPr>
          <a:xfrm>
            <a:off x="2662727" y="7924024"/>
            <a:ext cx="649784" cy="21120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ja-JP" altLang="en-US" sz="900" dirty="0"/>
              <a:t>日射透過率</a:t>
            </a:r>
            <a:endParaRPr kumimoji="1" lang="en-US" altLang="ja-JP" sz="900" dirty="0"/>
          </a:p>
        </p:txBody>
      </p:sp>
      <p:cxnSp>
        <p:nvCxnSpPr>
          <p:cNvPr id="117" name="コネクタ: カギ線 116">
            <a:extLst>
              <a:ext uri="{FF2B5EF4-FFF2-40B4-BE49-F238E27FC236}">
                <a16:creationId xmlns:a16="http://schemas.microsoft.com/office/drawing/2014/main" id="{000A37E9-86F4-4036-9D2F-5F3642D69C97}"/>
              </a:ext>
            </a:extLst>
          </p:cNvPr>
          <p:cNvCxnSpPr>
            <a:cxnSpLocks/>
            <a:stCxn id="176" idx="3"/>
            <a:endCxn id="148" idx="1"/>
          </p:cNvCxnSpPr>
          <p:nvPr/>
        </p:nvCxnSpPr>
        <p:spPr>
          <a:xfrm flipV="1">
            <a:off x="1477628" y="7884729"/>
            <a:ext cx="546071" cy="62740"/>
          </a:xfrm>
          <a:prstGeom prst="bentConnector3">
            <a:avLst>
              <a:gd name="adj1" fmla="val 68315"/>
            </a:avLst>
          </a:prstGeom>
          <a:ln w="127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テキスト ボックス 125">
            <a:extLst>
              <a:ext uri="{FF2B5EF4-FFF2-40B4-BE49-F238E27FC236}">
                <a16:creationId xmlns:a16="http://schemas.microsoft.com/office/drawing/2014/main" id="{AF2D6F87-389B-4A3A-941D-D71B0B1D5C80}"/>
              </a:ext>
            </a:extLst>
          </p:cNvPr>
          <p:cNvSpPr txBox="1"/>
          <p:nvPr/>
        </p:nvSpPr>
        <p:spPr>
          <a:xfrm>
            <a:off x="2662727" y="7626361"/>
            <a:ext cx="880617" cy="21120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lIns="36000" tIns="36000" rIns="36000" bIns="36000">
            <a:spAutoFit/>
          </a:bodyPr>
          <a:lstStyle/>
          <a:p>
            <a:r>
              <a:rPr kumimoji="1" lang="ja-JP" altLang="en-US" sz="900" dirty="0"/>
              <a:t>吸収日射取得率</a:t>
            </a:r>
            <a:endParaRPr kumimoji="1" lang="en-US" altLang="ja-JP" sz="900" dirty="0"/>
          </a:p>
        </p:txBody>
      </p:sp>
      <p:cxnSp>
        <p:nvCxnSpPr>
          <p:cNvPr id="134" name="コネクタ: カギ線 133">
            <a:extLst>
              <a:ext uri="{FF2B5EF4-FFF2-40B4-BE49-F238E27FC236}">
                <a16:creationId xmlns:a16="http://schemas.microsoft.com/office/drawing/2014/main" id="{93F38489-1F19-449A-9077-E809E94E97F8}"/>
              </a:ext>
            </a:extLst>
          </p:cNvPr>
          <p:cNvCxnSpPr>
            <a:cxnSpLocks/>
            <a:stCxn id="41" idx="3"/>
            <a:endCxn id="148" idx="1"/>
          </p:cNvCxnSpPr>
          <p:nvPr/>
        </p:nvCxnSpPr>
        <p:spPr>
          <a:xfrm>
            <a:off x="1675911" y="7808720"/>
            <a:ext cx="347788" cy="76009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正方形/長方形 147">
            <a:extLst>
              <a:ext uri="{FF2B5EF4-FFF2-40B4-BE49-F238E27FC236}">
                <a16:creationId xmlns:a16="http://schemas.microsoft.com/office/drawing/2014/main" id="{BFEEEB6F-3CE5-4AFF-A63A-02BAD1958AEC}"/>
              </a:ext>
            </a:extLst>
          </p:cNvPr>
          <p:cNvSpPr/>
          <p:nvPr/>
        </p:nvSpPr>
        <p:spPr>
          <a:xfrm>
            <a:off x="2023699" y="7845107"/>
            <a:ext cx="79243" cy="792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/>
          </a:p>
        </p:txBody>
      </p:sp>
      <p:sp>
        <p:nvSpPr>
          <p:cNvPr id="157" name="正方形/長方形 156">
            <a:extLst>
              <a:ext uri="{FF2B5EF4-FFF2-40B4-BE49-F238E27FC236}">
                <a16:creationId xmlns:a16="http://schemas.microsoft.com/office/drawing/2014/main" id="{00EC94C9-6F6B-48A1-A87F-6947F462808F}"/>
              </a:ext>
            </a:extLst>
          </p:cNvPr>
          <p:cNvSpPr/>
          <p:nvPr/>
        </p:nvSpPr>
        <p:spPr>
          <a:xfrm>
            <a:off x="1929287" y="7845107"/>
            <a:ext cx="79243" cy="792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/>
          </a:p>
        </p:txBody>
      </p:sp>
      <p:sp>
        <p:nvSpPr>
          <p:cNvPr id="166" name="正方形/長方形 165">
            <a:extLst>
              <a:ext uri="{FF2B5EF4-FFF2-40B4-BE49-F238E27FC236}">
                <a16:creationId xmlns:a16="http://schemas.microsoft.com/office/drawing/2014/main" id="{6DA54B61-7A79-48FD-831A-AD6041563569}"/>
              </a:ext>
            </a:extLst>
          </p:cNvPr>
          <p:cNvSpPr/>
          <p:nvPr/>
        </p:nvSpPr>
        <p:spPr>
          <a:xfrm>
            <a:off x="2305626" y="5724326"/>
            <a:ext cx="79243" cy="792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7" name="コネクタ: カギ線 166">
            <a:extLst>
              <a:ext uri="{FF2B5EF4-FFF2-40B4-BE49-F238E27FC236}">
                <a16:creationId xmlns:a16="http://schemas.microsoft.com/office/drawing/2014/main" id="{C91A2942-B2E8-4CE6-B549-8436F4142FD1}"/>
              </a:ext>
            </a:extLst>
          </p:cNvPr>
          <p:cNvCxnSpPr>
            <a:cxnSpLocks/>
            <a:stCxn id="44" idx="3"/>
            <a:endCxn id="166" idx="2"/>
          </p:cNvCxnSpPr>
          <p:nvPr/>
        </p:nvCxnSpPr>
        <p:spPr>
          <a:xfrm flipV="1">
            <a:off x="2022159" y="5803569"/>
            <a:ext cx="323089" cy="2370019"/>
          </a:xfrm>
          <a:prstGeom prst="bentConnector2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コネクタ: カギ線 170">
            <a:extLst>
              <a:ext uri="{FF2B5EF4-FFF2-40B4-BE49-F238E27FC236}">
                <a16:creationId xmlns:a16="http://schemas.microsoft.com/office/drawing/2014/main" id="{0A5C8572-6E2F-4750-BC52-EAA8C33194DF}"/>
              </a:ext>
            </a:extLst>
          </p:cNvPr>
          <p:cNvCxnSpPr>
            <a:cxnSpLocks/>
            <a:stCxn id="181" idx="3"/>
            <a:endCxn id="166" idx="2"/>
          </p:cNvCxnSpPr>
          <p:nvPr/>
        </p:nvCxnSpPr>
        <p:spPr>
          <a:xfrm flipV="1">
            <a:off x="1477628" y="5803569"/>
            <a:ext cx="867620" cy="2182888"/>
          </a:xfrm>
          <a:prstGeom prst="bentConnector2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正方形/長方形 175">
            <a:extLst>
              <a:ext uri="{FF2B5EF4-FFF2-40B4-BE49-F238E27FC236}">
                <a16:creationId xmlns:a16="http://schemas.microsoft.com/office/drawing/2014/main" id="{427CA64D-D7D2-4525-A0A3-93CF87B510D3}"/>
              </a:ext>
            </a:extLst>
          </p:cNvPr>
          <p:cNvSpPr/>
          <p:nvPr/>
        </p:nvSpPr>
        <p:spPr>
          <a:xfrm>
            <a:off x="1398385" y="7907847"/>
            <a:ext cx="79243" cy="792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/>
          </a:p>
        </p:txBody>
      </p:sp>
      <p:sp>
        <p:nvSpPr>
          <p:cNvPr id="181" name="正方形/長方形 180">
            <a:extLst>
              <a:ext uri="{FF2B5EF4-FFF2-40B4-BE49-F238E27FC236}">
                <a16:creationId xmlns:a16="http://schemas.microsoft.com/office/drawing/2014/main" id="{2047F163-104C-4560-915E-6667DDC18C0B}"/>
              </a:ext>
            </a:extLst>
          </p:cNvPr>
          <p:cNvSpPr/>
          <p:nvPr/>
        </p:nvSpPr>
        <p:spPr>
          <a:xfrm>
            <a:off x="1398385" y="7946835"/>
            <a:ext cx="79243" cy="792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6" name="コネクタ: カギ線 185">
            <a:extLst>
              <a:ext uri="{FF2B5EF4-FFF2-40B4-BE49-F238E27FC236}">
                <a16:creationId xmlns:a16="http://schemas.microsoft.com/office/drawing/2014/main" id="{DEDAB405-2B3D-4ACC-87A9-621C17251ED5}"/>
              </a:ext>
            </a:extLst>
          </p:cNvPr>
          <p:cNvCxnSpPr>
            <a:cxnSpLocks/>
            <a:stCxn id="200" idx="3"/>
            <a:endCxn id="166" idx="2"/>
          </p:cNvCxnSpPr>
          <p:nvPr/>
        </p:nvCxnSpPr>
        <p:spPr>
          <a:xfrm flipV="1">
            <a:off x="1902277" y="5803569"/>
            <a:ext cx="442971" cy="1356384"/>
          </a:xfrm>
          <a:prstGeom prst="bentConnector2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コネクタ: カギ線 189">
            <a:extLst>
              <a:ext uri="{FF2B5EF4-FFF2-40B4-BE49-F238E27FC236}">
                <a16:creationId xmlns:a16="http://schemas.microsoft.com/office/drawing/2014/main" id="{FA544814-203D-427C-9EFB-826AAE10262B}"/>
              </a:ext>
            </a:extLst>
          </p:cNvPr>
          <p:cNvCxnSpPr>
            <a:cxnSpLocks/>
            <a:stCxn id="36" idx="3"/>
            <a:endCxn id="166" idx="2"/>
          </p:cNvCxnSpPr>
          <p:nvPr/>
        </p:nvCxnSpPr>
        <p:spPr>
          <a:xfrm flipV="1">
            <a:off x="1906743" y="5803569"/>
            <a:ext cx="438505" cy="1091307"/>
          </a:xfrm>
          <a:prstGeom prst="bentConnector2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コネクタ: カギ線 192">
            <a:extLst>
              <a:ext uri="{FF2B5EF4-FFF2-40B4-BE49-F238E27FC236}">
                <a16:creationId xmlns:a16="http://schemas.microsoft.com/office/drawing/2014/main" id="{E97BEF36-D212-4E4A-845B-4F975D7D0F92}"/>
              </a:ext>
            </a:extLst>
          </p:cNvPr>
          <p:cNvCxnSpPr>
            <a:cxnSpLocks/>
            <a:stCxn id="35" idx="3"/>
            <a:endCxn id="166" idx="2"/>
          </p:cNvCxnSpPr>
          <p:nvPr/>
        </p:nvCxnSpPr>
        <p:spPr>
          <a:xfrm flipV="1">
            <a:off x="2022159" y="5803569"/>
            <a:ext cx="323089" cy="954482"/>
          </a:xfrm>
          <a:prstGeom prst="bentConnector2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コネクタ: カギ線 195">
            <a:extLst>
              <a:ext uri="{FF2B5EF4-FFF2-40B4-BE49-F238E27FC236}">
                <a16:creationId xmlns:a16="http://schemas.microsoft.com/office/drawing/2014/main" id="{066166B0-8EFD-4B6D-95F9-A38A531B6F83}"/>
              </a:ext>
            </a:extLst>
          </p:cNvPr>
          <p:cNvCxnSpPr>
            <a:cxnSpLocks/>
            <a:stCxn id="48" idx="3"/>
            <a:endCxn id="166" idx="2"/>
          </p:cNvCxnSpPr>
          <p:nvPr/>
        </p:nvCxnSpPr>
        <p:spPr>
          <a:xfrm flipV="1">
            <a:off x="2022159" y="5803569"/>
            <a:ext cx="323089" cy="3238254"/>
          </a:xfrm>
          <a:prstGeom prst="bentConnector2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コネクタ: カギ線 198">
            <a:extLst>
              <a:ext uri="{FF2B5EF4-FFF2-40B4-BE49-F238E27FC236}">
                <a16:creationId xmlns:a16="http://schemas.microsoft.com/office/drawing/2014/main" id="{AA6A3309-8CC6-4F0A-9242-6D62BEEB34E8}"/>
              </a:ext>
            </a:extLst>
          </p:cNvPr>
          <p:cNvCxnSpPr>
            <a:cxnSpLocks/>
            <a:stCxn id="49" idx="3"/>
            <a:endCxn id="166" idx="2"/>
          </p:cNvCxnSpPr>
          <p:nvPr/>
        </p:nvCxnSpPr>
        <p:spPr>
          <a:xfrm flipV="1">
            <a:off x="1906743" y="5803569"/>
            <a:ext cx="438505" cy="3420688"/>
          </a:xfrm>
          <a:prstGeom prst="bentConnector2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コネクタ: カギ線 201">
            <a:extLst>
              <a:ext uri="{FF2B5EF4-FFF2-40B4-BE49-F238E27FC236}">
                <a16:creationId xmlns:a16="http://schemas.microsoft.com/office/drawing/2014/main" id="{744093CA-207A-47F6-9A0E-DE3AF1AE10D2}"/>
              </a:ext>
            </a:extLst>
          </p:cNvPr>
          <p:cNvCxnSpPr>
            <a:cxnSpLocks/>
            <a:stCxn id="51" idx="3"/>
            <a:endCxn id="166" idx="2"/>
          </p:cNvCxnSpPr>
          <p:nvPr/>
        </p:nvCxnSpPr>
        <p:spPr>
          <a:xfrm flipV="1">
            <a:off x="1445078" y="5803569"/>
            <a:ext cx="900170" cy="3785556"/>
          </a:xfrm>
          <a:prstGeom prst="bentConnector2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コネクタ: カギ線 204">
            <a:extLst>
              <a:ext uri="{FF2B5EF4-FFF2-40B4-BE49-F238E27FC236}">
                <a16:creationId xmlns:a16="http://schemas.microsoft.com/office/drawing/2014/main" id="{EF8C5F88-CE8C-4904-A008-4576701490C0}"/>
              </a:ext>
            </a:extLst>
          </p:cNvPr>
          <p:cNvCxnSpPr>
            <a:cxnSpLocks/>
            <a:stCxn id="159" idx="3"/>
            <a:endCxn id="216" idx="2"/>
          </p:cNvCxnSpPr>
          <p:nvPr/>
        </p:nvCxnSpPr>
        <p:spPr>
          <a:xfrm flipV="1">
            <a:off x="1320468" y="8019348"/>
            <a:ext cx="2521228" cy="2481693"/>
          </a:xfrm>
          <a:prstGeom prst="bentConnector2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正方形/長方形 215">
            <a:extLst>
              <a:ext uri="{FF2B5EF4-FFF2-40B4-BE49-F238E27FC236}">
                <a16:creationId xmlns:a16="http://schemas.microsoft.com/office/drawing/2014/main" id="{1FC42162-24BE-4249-93CF-E2A504116861}"/>
              </a:ext>
            </a:extLst>
          </p:cNvPr>
          <p:cNvSpPr/>
          <p:nvPr/>
        </p:nvSpPr>
        <p:spPr>
          <a:xfrm>
            <a:off x="3802074" y="7940105"/>
            <a:ext cx="79243" cy="792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4" name="コネクタ: カギ線 253">
            <a:extLst>
              <a:ext uri="{FF2B5EF4-FFF2-40B4-BE49-F238E27FC236}">
                <a16:creationId xmlns:a16="http://schemas.microsoft.com/office/drawing/2014/main" id="{ADDC2B50-4C16-4412-90C6-DFB2B0BC93C9}"/>
              </a:ext>
            </a:extLst>
          </p:cNvPr>
          <p:cNvCxnSpPr>
            <a:cxnSpLocks/>
            <a:endCxn id="126" idx="0"/>
          </p:cNvCxnSpPr>
          <p:nvPr/>
        </p:nvCxnSpPr>
        <p:spPr>
          <a:xfrm rot="16200000" flipH="1">
            <a:off x="2187319" y="6710644"/>
            <a:ext cx="1831432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コネクタ: カギ線 157">
            <a:extLst>
              <a:ext uri="{FF2B5EF4-FFF2-40B4-BE49-F238E27FC236}">
                <a16:creationId xmlns:a16="http://schemas.microsoft.com/office/drawing/2014/main" id="{4380C10C-9BE3-490C-AA17-39408EA431BF}"/>
              </a:ext>
            </a:extLst>
          </p:cNvPr>
          <p:cNvCxnSpPr>
            <a:cxnSpLocks/>
            <a:stCxn id="157" idx="3"/>
            <a:endCxn id="116" idx="1"/>
          </p:cNvCxnSpPr>
          <p:nvPr/>
        </p:nvCxnSpPr>
        <p:spPr>
          <a:xfrm>
            <a:off x="2008530" y="7884729"/>
            <a:ext cx="654197" cy="144897"/>
          </a:xfrm>
          <a:prstGeom prst="bentConnector3">
            <a:avLst>
              <a:gd name="adj1" fmla="val 65288"/>
            </a:avLst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コネクタ: カギ線 160">
            <a:extLst>
              <a:ext uri="{FF2B5EF4-FFF2-40B4-BE49-F238E27FC236}">
                <a16:creationId xmlns:a16="http://schemas.microsoft.com/office/drawing/2014/main" id="{B2439B55-A5AA-4922-939F-3F295F158E6F}"/>
              </a:ext>
            </a:extLst>
          </p:cNvPr>
          <p:cNvCxnSpPr>
            <a:cxnSpLocks/>
            <a:stCxn id="157" idx="3"/>
            <a:endCxn id="126" idx="1"/>
          </p:cNvCxnSpPr>
          <p:nvPr/>
        </p:nvCxnSpPr>
        <p:spPr>
          <a:xfrm flipV="1">
            <a:off x="2008530" y="7731963"/>
            <a:ext cx="654197" cy="152766"/>
          </a:xfrm>
          <a:prstGeom prst="bentConnector3">
            <a:avLst>
              <a:gd name="adj1" fmla="val 65288"/>
            </a:avLst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正方形/長方形 299">
            <a:extLst>
              <a:ext uri="{FF2B5EF4-FFF2-40B4-BE49-F238E27FC236}">
                <a16:creationId xmlns:a16="http://schemas.microsoft.com/office/drawing/2014/main" id="{2F00EB23-E64B-4806-80B4-90D440BB5673}"/>
              </a:ext>
            </a:extLst>
          </p:cNvPr>
          <p:cNvSpPr/>
          <p:nvPr/>
        </p:nvSpPr>
        <p:spPr>
          <a:xfrm>
            <a:off x="3609960" y="5821850"/>
            <a:ext cx="79243" cy="792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1" name="コネクタ: カギ線 300">
            <a:extLst>
              <a:ext uri="{FF2B5EF4-FFF2-40B4-BE49-F238E27FC236}">
                <a16:creationId xmlns:a16="http://schemas.microsoft.com/office/drawing/2014/main" id="{7A756221-EF1D-4406-A027-71D29BFD5078}"/>
              </a:ext>
            </a:extLst>
          </p:cNvPr>
          <p:cNvCxnSpPr>
            <a:cxnSpLocks/>
            <a:stCxn id="300" idx="0"/>
            <a:endCxn id="250" idx="1"/>
          </p:cNvCxnSpPr>
          <p:nvPr/>
        </p:nvCxnSpPr>
        <p:spPr>
          <a:xfrm rot="5400000" flipH="1" flipV="1">
            <a:off x="2480063" y="3938503"/>
            <a:ext cx="3052866" cy="713829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円柱 1">
            <a:extLst>
              <a:ext uri="{FF2B5EF4-FFF2-40B4-BE49-F238E27FC236}">
                <a16:creationId xmlns:a16="http://schemas.microsoft.com/office/drawing/2014/main" id="{14703B9E-D66F-4357-A49F-D783C0F85F68}"/>
              </a:ext>
            </a:extLst>
          </p:cNvPr>
          <p:cNvSpPr/>
          <p:nvPr/>
        </p:nvSpPr>
        <p:spPr>
          <a:xfrm>
            <a:off x="2484186" y="1606844"/>
            <a:ext cx="808494" cy="314215"/>
          </a:xfrm>
          <a:prstGeom prst="can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>
                <a:solidFill>
                  <a:schemeClr val="tx1"/>
                </a:solidFill>
              </a:rPr>
              <a:t>気象データ</a:t>
            </a:r>
          </a:p>
        </p:txBody>
      </p:sp>
      <p:cxnSp>
        <p:nvCxnSpPr>
          <p:cNvPr id="106" name="直線矢印コネクタ 105">
            <a:extLst>
              <a:ext uri="{FF2B5EF4-FFF2-40B4-BE49-F238E27FC236}">
                <a16:creationId xmlns:a16="http://schemas.microsoft.com/office/drawing/2014/main" id="{61830731-5DD0-4F63-A7C3-6ABE716AA9E7}"/>
              </a:ext>
            </a:extLst>
          </p:cNvPr>
          <p:cNvCxnSpPr>
            <a:cxnSpLocks/>
            <a:stCxn id="2" idx="1"/>
          </p:cNvCxnSpPr>
          <p:nvPr/>
        </p:nvCxnSpPr>
        <p:spPr>
          <a:xfrm flipH="1" flipV="1">
            <a:off x="2881586" y="806206"/>
            <a:ext cx="0" cy="800638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正方形/長方形 313">
            <a:extLst>
              <a:ext uri="{FF2B5EF4-FFF2-40B4-BE49-F238E27FC236}">
                <a16:creationId xmlns:a16="http://schemas.microsoft.com/office/drawing/2014/main" id="{4C0BEDD0-95B3-4491-8BB2-69634CC3850F}"/>
              </a:ext>
            </a:extLst>
          </p:cNvPr>
          <p:cNvSpPr/>
          <p:nvPr/>
        </p:nvSpPr>
        <p:spPr>
          <a:xfrm>
            <a:off x="2834495" y="3242350"/>
            <a:ext cx="45719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5" name="テキスト ボックス 314">
            <a:extLst>
              <a:ext uri="{FF2B5EF4-FFF2-40B4-BE49-F238E27FC236}">
                <a16:creationId xmlns:a16="http://schemas.microsoft.com/office/drawing/2014/main" id="{BB0F17BD-20DF-4FE9-932D-F0EF05704434}"/>
              </a:ext>
            </a:extLst>
          </p:cNvPr>
          <p:cNvSpPr txBox="1"/>
          <p:nvPr/>
        </p:nvSpPr>
        <p:spPr>
          <a:xfrm>
            <a:off x="4784228" y="3648934"/>
            <a:ext cx="1361517" cy="211203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kumimoji="1" lang="ja-JP" altLang="en-US" sz="900" dirty="0"/>
              <a:t>相当隙間面積（</a:t>
            </a:r>
            <a:r>
              <a:rPr kumimoji="1" lang="en-US" altLang="ja-JP" sz="900" dirty="0"/>
              <a:t>C</a:t>
            </a:r>
            <a:r>
              <a:rPr kumimoji="1" lang="ja-JP" altLang="en-US" sz="900" dirty="0"/>
              <a:t>値）</a:t>
            </a:r>
            <a:endParaRPr kumimoji="1" lang="en-US" altLang="ja-JP" sz="900" dirty="0"/>
          </a:p>
        </p:txBody>
      </p:sp>
      <p:sp>
        <p:nvSpPr>
          <p:cNvPr id="316" name="テキスト ボックス 315">
            <a:extLst>
              <a:ext uri="{FF2B5EF4-FFF2-40B4-BE49-F238E27FC236}">
                <a16:creationId xmlns:a16="http://schemas.microsoft.com/office/drawing/2014/main" id="{1DD5DD60-0F2A-4B41-84D8-D9A8D43770BA}"/>
              </a:ext>
            </a:extLst>
          </p:cNvPr>
          <p:cNvSpPr txBox="1"/>
          <p:nvPr/>
        </p:nvSpPr>
        <p:spPr>
          <a:xfrm>
            <a:off x="4784228" y="3444222"/>
            <a:ext cx="476660" cy="211203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kumimoji="1" lang="ja-JP" altLang="en-US" sz="900" dirty="0"/>
              <a:t>階数</a:t>
            </a:r>
            <a:endParaRPr kumimoji="1" lang="en-US" altLang="ja-JP" sz="900" dirty="0"/>
          </a:p>
        </p:txBody>
      </p:sp>
      <p:sp>
        <p:nvSpPr>
          <p:cNvPr id="317" name="テキスト ボックス 316">
            <a:extLst>
              <a:ext uri="{FF2B5EF4-FFF2-40B4-BE49-F238E27FC236}">
                <a16:creationId xmlns:a16="http://schemas.microsoft.com/office/drawing/2014/main" id="{0B998377-A26E-472A-B813-632A74B26E2D}"/>
              </a:ext>
            </a:extLst>
          </p:cNvPr>
          <p:cNvSpPr txBox="1"/>
          <p:nvPr/>
        </p:nvSpPr>
        <p:spPr>
          <a:xfrm>
            <a:off x="4784228" y="3853646"/>
            <a:ext cx="707492" cy="211203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kumimoji="1" lang="ja-JP" altLang="en-US" sz="900" dirty="0"/>
              <a:t>室内圧力</a:t>
            </a:r>
            <a:endParaRPr kumimoji="1" lang="en-US" altLang="ja-JP" sz="900" dirty="0"/>
          </a:p>
        </p:txBody>
      </p:sp>
      <p:sp>
        <p:nvSpPr>
          <p:cNvPr id="318" name="テキスト ボックス 317">
            <a:extLst>
              <a:ext uri="{FF2B5EF4-FFF2-40B4-BE49-F238E27FC236}">
                <a16:creationId xmlns:a16="http://schemas.microsoft.com/office/drawing/2014/main" id="{0B12BB1B-63C1-4B1C-9310-3DB8DEB548CC}"/>
              </a:ext>
            </a:extLst>
          </p:cNvPr>
          <p:cNvSpPr txBox="1"/>
          <p:nvPr/>
        </p:nvSpPr>
        <p:spPr>
          <a:xfrm>
            <a:off x="4384303" y="3458495"/>
            <a:ext cx="303536" cy="211203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36000" rIns="36000" bIns="36000" rtlCol="0">
            <a:spAutoFit/>
          </a:bodyPr>
          <a:lstStyle/>
          <a:p>
            <a:r>
              <a:rPr kumimoji="1" lang="ja-JP" altLang="en-US" sz="900" dirty="0"/>
              <a:t>建物</a:t>
            </a:r>
          </a:p>
        </p:txBody>
      </p:sp>
      <p:sp>
        <p:nvSpPr>
          <p:cNvPr id="324" name="テキスト ボックス 323">
            <a:extLst>
              <a:ext uri="{FF2B5EF4-FFF2-40B4-BE49-F238E27FC236}">
                <a16:creationId xmlns:a16="http://schemas.microsoft.com/office/drawing/2014/main" id="{F641C4EE-DF55-410B-B4BF-4A0B1F810357}"/>
              </a:ext>
            </a:extLst>
          </p:cNvPr>
          <p:cNvSpPr txBox="1"/>
          <p:nvPr/>
        </p:nvSpPr>
        <p:spPr>
          <a:xfrm>
            <a:off x="4384303" y="4060354"/>
            <a:ext cx="418952" cy="211203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36000" rIns="36000" bIns="36000" rtlCol="0">
            <a:spAutoFit/>
          </a:bodyPr>
          <a:lstStyle/>
          <a:p>
            <a:r>
              <a:rPr kumimoji="1" lang="ja-JP" altLang="en-US" sz="900" dirty="0"/>
              <a:t>室情報</a:t>
            </a:r>
          </a:p>
        </p:txBody>
      </p:sp>
      <p:sp>
        <p:nvSpPr>
          <p:cNvPr id="325" name="テキスト ボックス 324">
            <a:extLst>
              <a:ext uri="{FF2B5EF4-FFF2-40B4-BE49-F238E27FC236}">
                <a16:creationId xmlns:a16="http://schemas.microsoft.com/office/drawing/2014/main" id="{7A374A62-91E2-4D2E-9190-2F136A3503EB}"/>
              </a:ext>
            </a:extLst>
          </p:cNvPr>
          <p:cNvSpPr txBox="1"/>
          <p:nvPr/>
        </p:nvSpPr>
        <p:spPr>
          <a:xfrm>
            <a:off x="4793313" y="4263070"/>
            <a:ext cx="611312" cy="211203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kumimoji="1" lang="ja-JP" altLang="en-US" sz="900" dirty="0"/>
              <a:t>室タイプ</a:t>
            </a:r>
            <a:endParaRPr kumimoji="1" lang="en-US" altLang="ja-JP" sz="900" dirty="0"/>
          </a:p>
        </p:txBody>
      </p:sp>
      <p:sp>
        <p:nvSpPr>
          <p:cNvPr id="326" name="テキスト ボックス 325">
            <a:extLst>
              <a:ext uri="{FF2B5EF4-FFF2-40B4-BE49-F238E27FC236}">
                <a16:creationId xmlns:a16="http://schemas.microsoft.com/office/drawing/2014/main" id="{5C4D5601-6F33-45F0-B239-A9875F4A97A0}"/>
              </a:ext>
            </a:extLst>
          </p:cNvPr>
          <p:cNvSpPr txBox="1"/>
          <p:nvPr/>
        </p:nvSpPr>
        <p:spPr>
          <a:xfrm>
            <a:off x="4793313" y="4672494"/>
            <a:ext cx="476660" cy="211203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kumimoji="1" lang="ja-JP" altLang="en-US" sz="900" dirty="0"/>
              <a:t>気積</a:t>
            </a:r>
            <a:endParaRPr kumimoji="1" lang="en-US" altLang="ja-JP" sz="900" dirty="0"/>
          </a:p>
        </p:txBody>
      </p:sp>
      <p:sp>
        <p:nvSpPr>
          <p:cNvPr id="327" name="テキスト ボックス 326">
            <a:extLst>
              <a:ext uri="{FF2B5EF4-FFF2-40B4-BE49-F238E27FC236}">
                <a16:creationId xmlns:a16="http://schemas.microsoft.com/office/drawing/2014/main" id="{781E6D8F-4E98-48AB-B6DF-11521F44B4E3}"/>
              </a:ext>
            </a:extLst>
          </p:cNvPr>
          <p:cNvSpPr txBox="1"/>
          <p:nvPr/>
        </p:nvSpPr>
        <p:spPr>
          <a:xfrm>
            <a:off x="4793313" y="4877206"/>
            <a:ext cx="1323045" cy="211203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kumimoji="1" lang="ja-JP" altLang="en-US" sz="900" dirty="0"/>
              <a:t>外気からの機械換気量</a:t>
            </a:r>
            <a:endParaRPr kumimoji="1" lang="en-US" altLang="ja-JP" sz="900" dirty="0"/>
          </a:p>
        </p:txBody>
      </p:sp>
      <p:sp>
        <p:nvSpPr>
          <p:cNvPr id="328" name="テキスト ボックス 327">
            <a:extLst>
              <a:ext uri="{FF2B5EF4-FFF2-40B4-BE49-F238E27FC236}">
                <a16:creationId xmlns:a16="http://schemas.microsoft.com/office/drawing/2014/main" id="{1C4B6906-7B31-4E0C-A571-E9D9AFECF1DA}"/>
              </a:ext>
            </a:extLst>
          </p:cNvPr>
          <p:cNvSpPr txBox="1"/>
          <p:nvPr/>
        </p:nvSpPr>
        <p:spPr>
          <a:xfrm>
            <a:off x="4793313" y="5081918"/>
            <a:ext cx="1169157" cy="211203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kumimoji="1" lang="ja-JP" altLang="en-US" sz="900" dirty="0"/>
              <a:t>空調設備機器情報</a:t>
            </a:r>
            <a:endParaRPr kumimoji="1" lang="en-US" altLang="ja-JP" sz="900" dirty="0"/>
          </a:p>
        </p:txBody>
      </p:sp>
      <p:sp>
        <p:nvSpPr>
          <p:cNvPr id="329" name="テキスト ボックス 328">
            <a:extLst>
              <a:ext uri="{FF2B5EF4-FFF2-40B4-BE49-F238E27FC236}">
                <a16:creationId xmlns:a16="http://schemas.microsoft.com/office/drawing/2014/main" id="{C5A2E72E-CDCF-4856-8E28-87D4D6CF04ED}"/>
              </a:ext>
            </a:extLst>
          </p:cNvPr>
          <p:cNvSpPr txBox="1"/>
          <p:nvPr/>
        </p:nvSpPr>
        <p:spPr>
          <a:xfrm>
            <a:off x="4793313" y="5286630"/>
            <a:ext cx="1611586" cy="211203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kumimoji="1" lang="ja-JP" altLang="en-US" sz="900" dirty="0"/>
              <a:t>隣室からの流入・流出換気量</a:t>
            </a:r>
            <a:endParaRPr kumimoji="1" lang="en-US" altLang="ja-JP" sz="900" dirty="0"/>
          </a:p>
        </p:txBody>
      </p:sp>
      <p:sp>
        <p:nvSpPr>
          <p:cNvPr id="330" name="テキスト ボックス 329">
            <a:extLst>
              <a:ext uri="{FF2B5EF4-FFF2-40B4-BE49-F238E27FC236}">
                <a16:creationId xmlns:a16="http://schemas.microsoft.com/office/drawing/2014/main" id="{6AE04A48-882C-44F7-B657-923ACECE1C03}"/>
              </a:ext>
            </a:extLst>
          </p:cNvPr>
          <p:cNvSpPr txBox="1"/>
          <p:nvPr/>
        </p:nvSpPr>
        <p:spPr>
          <a:xfrm>
            <a:off x="4793313" y="5491342"/>
            <a:ext cx="1494567" cy="211203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kumimoji="1" lang="ja-JP" altLang="en-US" sz="900" dirty="0"/>
              <a:t>自然風利用時の換気回数</a:t>
            </a:r>
            <a:endParaRPr kumimoji="1" lang="en-US" altLang="ja-JP" sz="900" dirty="0"/>
          </a:p>
        </p:txBody>
      </p:sp>
      <p:sp>
        <p:nvSpPr>
          <p:cNvPr id="331" name="テキスト ボックス 330">
            <a:extLst>
              <a:ext uri="{FF2B5EF4-FFF2-40B4-BE49-F238E27FC236}">
                <a16:creationId xmlns:a16="http://schemas.microsoft.com/office/drawing/2014/main" id="{A6A02DCA-986D-4EC4-B371-500AA1219158}"/>
              </a:ext>
            </a:extLst>
          </p:cNvPr>
          <p:cNvSpPr txBox="1"/>
          <p:nvPr/>
        </p:nvSpPr>
        <p:spPr>
          <a:xfrm>
            <a:off x="4793313" y="4058358"/>
            <a:ext cx="476660" cy="211203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kumimoji="1" lang="ja-JP" altLang="en-US" sz="900" dirty="0"/>
              <a:t>名称</a:t>
            </a:r>
            <a:endParaRPr kumimoji="1" lang="en-US" altLang="ja-JP" sz="900" dirty="0"/>
          </a:p>
        </p:txBody>
      </p:sp>
      <p:sp>
        <p:nvSpPr>
          <p:cNvPr id="332" name="テキスト ボックス 331">
            <a:extLst>
              <a:ext uri="{FF2B5EF4-FFF2-40B4-BE49-F238E27FC236}">
                <a16:creationId xmlns:a16="http://schemas.microsoft.com/office/drawing/2014/main" id="{0D185BFE-F752-46DE-8A13-B78FC398C5A1}"/>
              </a:ext>
            </a:extLst>
          </p:cNvPr>
          <p:cNvSpPr txBox="1"/>
          <p:nvPr/>
        </p:nvSpPr>
        <p:spPr>
          <a:xfrm>
            <a:off x="4793313" y="4467782"/>
            <a:ext cx="592076" cy="211203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kumimoji="1" lang="ja-JP" altLang="en-US" sz="900" dirty="0"/>
              <a:t>床面積</a:t>
            </a:r>
            <a:endParaRPr kumimoji="1" lang="en-US" altLang="ja-JP" sz="900" dirty="0"/>
          </a:p>
        </p:txBody>
      </p:sp>
      <p:sp>
        <p:nvSpPr>
          <p:cNvPr id="333" name="テキスト ボックス 332">
            <a:extLst>
              <a:ext uri="{FF2B5EF4-FFF2-40B4-BE49-F238E27FC236}">
                <a16:creationId xmlns:a16="http://schemas.microsoft.com/office/drawing/2014/main" id="{51955A95-B430-4BF6-9022-79E46BFBD0D5}"/>
              </a:ext>
            </a:extLst>
          </p:cNvPr>
          <p:cNvSpPr txBox="1"/>
          <p:nvPr/>
        </p:nvSpPr>
        <p:spPr>
          <a:xfrm>
            <a:off x="4793313" y="5696054"/>
            <a:ext cx="2063633" cy="211203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kumimoji="1" lang="ja-JP" altLang="en-US" sz="900" dirty="0"/>
              <a:t>家具熱容量、湿気容量、コンダクタンス</a:t>
            </a:r>
            <a:endParaRPr kumimoji="1" lang="en-US" altLang="ja-JP" sz="900" dirty="0"/>
          </a:p>
        </p:txBody>
      </p:sp>
      <p:sp>
        <p:nvSpPr>
          <p:cNvPr id="346" name="テキスト ボックス 345">
            <a:extLst>
              <a:ext uri="{FF2B5EF4-FFF2-40B4-BE49-F238E27FC236}">
                <a16:creationId xmlns:a16="http://schemas.microsoft.com/office/drawing/2014/main" id="{C5E752E3-8780-4B1A-B5DF-87424376079C}"/>
              </a:ext>
            </a:extLst>
          </p:cNvPr>
          <p:cNvSpPr txBox="1"/>
          <p:nvPr/>
        </p:nvSpPr>
        <p:spPr>
          <a:xfrm>
            <a:off x="4789932" y="6105478"/>
            <a:ext cx="476660" cy="211203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kumimoji="1" lang="ja-JP" altLang="en-US" sz="900" dirty="0"/>
              <a:t>名前</a:t>
            </a:r>
            <a:endParaRPr kumimoji="1" lang="en-US" altLang="ja-JP" sz="900" dirty="0"/>
          </a:p>
        </p:txBody>
      </p:sp>
      <p:sp>
        <p:nvSpPr>
          <p:cNvPr id="348" name="テキスト ボックス 347">
            <a:extLst>
              <a:ext uri="{FF2B5EF4-FFF2-40B4-BE49-F238E27FC236}">
                <a16:creationId xmlns:a16="http://schemas.microsoft.com/office/drawing/2014/main" id="{3AF7C690-B4D1-435C-8BDA-C66728999C74}"/>
              </a:ext>
            </a:extLst>
          </p:cNvPr>
          <p:cNvSpPr txBox="1"/>
          <p:nvPr/>
        </p:nvSpPr>
        <p:spPr>
          <a:xfrm>
            <a:off x="4789932" y="6924326"/>
            <a:ext cx="476660" cy="211203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kumimoji="1" lang="ja-JP" altLang="en-US" sz="900" dirty="0"/>
              <a:t>面積</a:t>
            </a:r>
            <a:endParaRPr kumimoji="1" lang="en-US" altLang="ja-JP" sz="900" dirty="0"/>
          </a:p>
        </p:txBody>
      </p:sp>
      <p:sp>
        <p:nvSpPr>
          <p:cNvPr id="350" name="テキスト ボックス 349">
            <a:extLst>
              <a:ext uri="{FF2B5EF4-FFF2-40B4-BE49-F238E27FC236}">
                <a16:creationId xmlns:a16="http://schemas.microsoft.com/office/drawing/2014/main" id="{4D1B7BA2-81AF-4336-97CD-E72BC9E6B81E}"/>
              </a:ext>
            </a:extLst>
          </p:cNvPr>
          <p:cNvSpPr txBox="1"/>
          <p:nvPr/>
        </p:nvSpPr>
        <p:spPr>
          <a:xfrm>
            <a:off x="4789932" y="7947886"/>
            <a:ext cx="1746238" cy="211203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kumimoji="1" lang="ja-JP" altLang="en-US" sz="900" dirty="0"/>
              <a:t>相当外気温度基準温度差係数</a:t>
            </a:r>
            <a:endParaRPr kumimoji="1" lang="en-US" altLang="ja-JP" sz="900" dirty="0"/>
          </a:p>
        </p:txBody>
      </p:sp>
      <p:sp>
        <p:nvSpPr>
          <p:cNvPr id="353" name="テキスト ボックス 352">
            <a:extLst>
              <a:ext uri="{FF2B5EF4-FFF2-40B4-BE49-F238E27FC236}">
                <a16:creationId xmlns:a16="http://schemas.microsoft.com/office/drawing/2014/main" id="{FB4500E8-85B4-445D-94F9-87FB381A3C3C}"/>
              </a:ext>
            </a:extLst>
          </p:cNvPr>
          <p:cNvSpPr txBox="1"/>
          <p:nvPr/>
        </p:nvSpPr>
        <p:spPr>
          <a:xfrm>
            <a:off x="4789932" y="7538462"/>
            <a:ext cx="1494567" cy="211203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kumimoji="1" lang="ja-JP" altLang="en-US" sz="900" dirty="0"/>
              <a:t>室内侵入日射吸収の有無</a:t>
            </a:r>
            <a:endParaRPr kumimoji="1" lang="en-US" altLang="ja-JP" sz="900" dirty="0"/>
          </a:p>
        </p:txBody>
      </p:sp>
      <p:sp>
        <p:nvSpPr>
          <p:cNvPr id="354" name="テキスト ボックス 353">
            <a:extLst>
              <a:ext uri="{FF2B5EF4-FFF2-40B4-BE49-F238E27FC236}">
                <a16:creationId xmlns:a16="http://schemas.microsoft.com/office/drawing/2014/main" id="{75ED9A1E-54D0-4B0D-B9AF-90060944A561}"/>
              </a:ext>
            </a:extLst>
          </p:cNvPr>
          <p:cNvSpPr txBox="1"/>
          <p:nvPr/>
        </p:nvSpPr>
        <p:spPr>
          <a:xfrm>
            <a:off x="4789932" y="7129038"/>
            <a:ext cx="1169157" cy="211203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kumimoji="1" lang="ja-JP" altLang="en-US" sz="900" dirty="0"/>
              <a:t>室内対流熱伝達率</a:t>
            </a:r>
            <a:endParaRPr kumimoji="1" lang="en-US" altLang="ja-JP" sz="900" dirty="0"/>
          </a:p>
        </p:txBody>
      </p:sp>
      <p:sp>
        <p:nvSpPr>
          <p:cNvPr id="377" name="テキスト ボックス 376">
            <a:extLst>
              <a:ext uri="{FF2B5EF4-FFF2-40B4-BE49-F238E27FC236}">
                <a16:creationId xmlns:a16="http://schemas.microsoft.com/office/drawing/2014/main" id="{2A4752ED-C205-4C3F-B173-C80A0DBF5647}"/>
              </a:ext>
            </a:extLst>
          </p:cNvPr>
          <p:cNvSpPr txBox="1"/>
          <p:nvPr/>
        </p:nvSpPr>
        <p:spPr>
          <a:xfrm>
            <a:off x="4384303" y="5897927"/>
            <a:ext cx="303536" cy="211203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36000" rIns="36000" bIns="36000" rtlCol="0">
            <a:spAutoFit/>
          </a:bodyPr>
          <a:lstStyle/>
          <a:p>
            <a:r>
              <a:rPr kumimoji="1" lang="ja-JP" altLang="en-US" sz="900" dirty="0"/>
              <a:t>境界</a:t>
            </a:r>
          </a:p>
        </p:txBody>
      </p:sp>
      <p:sp>
        <p:nvSpPr>
          <p:cNvPr id="395" name="正方形/長方形 394">
            <a:extLst>
              <a:ext uri="{FF2B5EF4-FFF2-40B4-BE49-F238E27FC236}">
                <a16:creationId xmlns:a16="http://schemas.microsoft.com/office/drawing/2014/main" id="{CE38F4A9-D1BF-4E40-B1CD-DD34902C861E}"/>
              </a:ext>
            </a:extLst>
          </p:cNvPr>
          <p:cNvSpPr/>
          <p:nvPr/>
        </p:nvSpPr>
        <p:spPr>
          <a:xfrm>
            <a:off x="9552212" y="0"/>
            <a:ext cx="1905788" cy="106918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r"/>
            <a:r>
              <a:rPr kumimoji="1" lang="en-US" altLang="ja-JP" sz="1200" dirty="0">
                <a:solidFill>
                  <a:schemeClr val="bg1">
                    <a:lumMod val="50000"/>
                  </a:schemeClr>
                </a:solidFill>
              </a:rPr>
              <a:t>core</a:t>
            </a:r>
            <a:endParaRPr kumimoji="1" lang="ja-JP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23" name="コネクタ: カギ線 422">
            <a:extLst>
              <a:ext uri="{FF2B5EF4-FFF2-40B4-BE49-F238E27FC236}">
                <a16:creationId xmlns:a16="http://schemas.microsoft.com/office/drawing/2014/main" id="{114DC7E8-D63B-4EA1-AED2-46B103CCB4C8}"/>
              </a:ext>
            </a:extLst>
          </p:cNvPr>
          <p:cNvCxnSpPr>
            <a:cxnSpLocks/>
            <a:stCxn id="46" idx="3"/>
            <a:endCxn id="216" idx="2"/>
          </p:cNvCxnSpPr>
          <p:nvPr/>
        </p:nvCxnSpPr>
        <p:spPr>
          <a:xfrm flipV="1">
            <a:off x="1810563" y="8019348"/>
            <a:ext cx="2031133" cy="588357"/>
          </a:xfrm>
          <a:prstGeom prst="bentConnector2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正方形/長方形 148">
            <a:extLst>
              <a:ext uri="{FF2B5EF4-FFF2-40B4-BE49-F238E27FC236}">
                <a16:creationId xmlns:a16="http://schemas.microsoft.com/office/drawing/2014/main" id="{DFD1F898-20EB-4A54-8E40-59C94BBC4405}"/>
              </a:ext>
            </a:extLst>
          </p:cNvPr>
          <p:cNvSpPr/>
          <p:nvPr/>
        </p:nvSpPr>
        <p:spPr>
          <a:xfrm>
            <a:off x="1398385" y="7989376"/>
            <a:ext cx="79243" cy="792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/>
          </a:p>
        </p:txBody>
      </p:sp>
      <p:sp>
        <p:nvSpPr>
          <p:cNvPr id="154" name="正方形/長方形 153">
            <a:extLst>
              <a:ext uri="{FF2B5EF4-FFF2-40B4-BE49-F238E27FC236}">
                <a16:creationId xmlns:a16="http://schemas.microsoft.com/office/drawing/2014/main" id="{DB9A1E7B-AE5E-4D92-80FB-8A9DA2EA9A36}"/>
              </a:ext>
            </a:extLst>
          </p:cNvPr>
          <p:cNvSpPr/>
          <p:nvPr/>
        </p:nvSpPr>
        <p:spPr>
          <a:xfrm>
            <a:off x="1241225" y="10374938"/>
            <a:ext cx="79243" cy="792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/>
          </a:p>
        </p:txBody>
      </p:sp>
      <p:sp>
        <p:nvSpPr>
          <p:cNvPr id="159" name="正方形/長方形 158">
            <a:extLst>
              <a:ext uri="{FF2B5EF4-FFF2-40B4-BE49-F238E27FC236}">
                <a16:creationId xmlns:a16="http://schemas.microsoft.com/office/drawing/2014/main" id="{D3A07BD0-57CC-44C4-8202-1FA1AFAEE181}"/>
              </a:ext>
            </a:extLst>
          </p:cNvPr>
          <p:cNvSpPr/>
          <p:nvPr/>
        </p:nvSpPr>
        <p:spPr>
          <a:xfrm>
            <a:off x="1241225" y="10461419"/>
            <a:ext cx="79243" cy="792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/>
          </a:p>
        </p:txBody>
      </p:sp>
      <p:sp>
        <p:nvSpPr>
          <p:cNvPr id="195" name="正方形/長方形 194">
            <a:extLst>
              <a:ext uri="{FF2B5EF4-FFF2-40B4-BE49-F238E27FC236}">
                <a16:creationId xmlns:a16="http://schemas.microsoft.com/office/drawing/2014/main" id="{AC245592-48A3-453A-9F44-F6A6B27595FD}"/>
              </a:ext>
            </a:extLst>
          </p:cNvPr>
          <p:cNvSpPr/>
          <p:nvPr/>
        </p:nvSpPr>
        <p:spPr>
          <a:xfrm>
            <a:off x="1823034" y="7046086"/>
            <a:ext cx="79243" cy="792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/>
          </a:p>
        </p:txBody>
      </p:sp>
      <p:sp>
        <p:nvSpPr>
          <p:cNvPr id="200" name="正方形/長方形 199">
            <a:extLst>
              <a:ext uri="{FF2B5EF4-FFF2-40B4-BE49-F238E27FC236}">
                <a16:creationId xmlns:a16="http://schemas.microsoft.com/office/drawing/2014/main" id="{0AEEA51F-52D3-4E1F-A5F5-C7DC443A427F}"/>
              </a:ext>
            </a:extLst>
          </p:cNvPr>
          <p:cNvSpPr/>
          <p:nvPr/>
        </p:nvSpPr>
        <p:spPr>
          <a:xfrm>
            <a:off x="1823034" y="7120331"/>
            <a:ext cx="79243" cy="792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/>
          </a:p>
        </p:txBody>
      </p:sp>
      <p:sp>
        <p:nvSpPr>
          <p:cNvPr id="214" name="正方形/長方形 213">
            <a:extLst>
              <a:ext uri="{FF2B5EF4-FFF2-40B4-BE49-F238E27FC236}">
                <a16:creationId xmlns:a16="http://schemas.microsoft.com/office/drawing/2014/main" id="{7D106D55-2377-44F7-84F7-20A143C8D6A3}"/>
              </a:ext>
            </a:extLst>
          </p:cNvPr>
          <p:cNvSpPr/>
          <p:nvPr/>
        </p:nvSpPr>
        <p:spPr>
          <a:xfrm>
            <a:off x="2321739" y="8590827"/>
            <a:ext cx="45719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5" name="正方形/長方形 214">
            <a:extLst>
              <a:ext uri="{FF2B5EF4-FFF2-40B4-BE49-F238E27FC236}">
                <a16:creationId xmlns:a16="http://schemas.microsoft.com/office/drawing/2014/main" id="{E0920A48-3893-496F-B589-5764B623C9D7}"/>
              </a:ext>
            </a:extLst>
          </p:cNvPr>
          <p:cNvSpPr/>
          <p:nvPr/>
        </p:nvSpPr>
        <p:spPr>
          <a:xfrm>
            <a:off x="2321739" y="7851237"/>
            <a:ext cx="45719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8" name="正方形/長方形 217">
            <a:extLst>
              <a:ext uri="{FF2B5EF4-FFF2-40B4-BE49-F238E27FC236}">
                <a16:creationId xmlns:a16="http://schemas.microsoft.com/office/drawing/2014/main" id="{CCDFEFA2-B855-4E3C-A817-F3B2B3C614FD}"/>
              </a:ext>
            </a:extLst>
          </p:cNvPr>
          <p:cNvSpPr/>
          <p:nvPr/>
        </p:nvSpPr>
        <p:spPr>
          <a:xfrm>
            <a:off x="2486839" y="9319936"/>
            <a:ext cx="45719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3" name="コネクタ: カギ線 232">
            <a:extLst>
              <a:ext uri="{FF2B5EF4-FFF2-40B4-BE49-F238E27FC236}">
                <a16:creationId xmlns:a16="http://schemas.microsoft.com/office/drawing/2014/main" id="{F77DD7AC-88B0-4BC9-B038-CF7549A1BCEE}"/>
              </a:ext>
            </a:extLst>
          </p:cNvPr>
          <p:cNvCxnSpPr>
            <a:cxnSpLocks/>
            <a:stCxn id="154" idx="3"/>
            <a:endCxn id="166" idx="2"/>
          </p:cNvCxnSpPr>
          <p:nvPr/>
        </p:nvCxnSpPr>
        <p:spPr>
          <a:xfrm flipV="1">
            <a:off x="1320468" y="5803569"/>
            <a:ext cx="1024780" cy="4610991"/>
          </a:xfrm>
          <a:prstGeom prst="bentConnector2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円柱 60">
            <a:extLst>
              <a:ext uri="{FF2B5EF4-FFF2-40B4-BE49-F238E27FC236}">
                <a16:creationId xmlns:a16="http://schemas.microsoft.com/office/drawing/2014/main" id="{DCCBC3CE-03D1-4388-B157-F052693CD743}"/>
              </a:ext>
            </a:extLst>
          </p:cNvPr>
          <p:cNvSpPr/>
          <p:nvPr/>
        </p:nvSpPr>
        <p:spPr>
          <a:xfrm>
            <a:off x="1843125" y="2048762"/>
            <a:ext cx="808494" cy="314215"/>
          </a:xfrm>
          <a:prstGeom prst="can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>
                <a:solidFill>
                  <a:schemeClr val="tx1"/>
                </a:solidFill>
              </a:rPr>
              <a:t>スケジュール</a:t>
            </a:r>
          </a:p>
        </p:txBody>
      </p:sp>
      <p:sp>
        <p:nvSpPr>
          <p:cNvPr id="232" name="テキスト ボックス 231">
            <a:extLst>
              <a:ext uri="{FF2B5EF4-FFF2-40B4-BE49-F238E27FC236}">
                <a16:creationId xmlns:a16="http://schemas.microsoft.com/office/drawing/2014/main" id="{0E6C4A63-B844-49E0-B372-ED3F68DA455E}"/>
              </a:ext>
            </a:extLst>
          </p:cNvPr>
          <p:cNvSpPr txBox="1"/>
          <p:nvPr/>
        </p:nvSpPr>
        <p:spPr>
          <a:xfrm>
            <a:off x="9884208" y="4566558"/>
            <a:ext cx="747568" cy="211203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kumimoji="1" lang="ja-JP" altLang="en-US" sz="900" dirty="0"/>
              <a:t>すきま風量</a:t>
            </a:r>
            <a:endParaRPr kumimoji="1" lang="en-US" altLang="ja-JP" sz="900" dirty="0"/>
          </a:p>
        </p:txBody>
      </p:sp>
      <p:sp>
        <p:nvSpPr>
          <p:cNvPr id="234" name="テキスト ボックス 233">
            <a:extLst>
              <a:ext uri="{FF2B5EF4-FFF2-40B4-BE49-F238E27FC236}">
                <a16:creationId xmlns:a16="http://schemas.microsoft.com/office/drawing/2014/main" id="{7855CB47-298F-421E-879E-CC20D5AA85DE}"/>
              </a:ext>
            </a:extLst>
          </p:cNvPr>
          <p:cNvSpPr txBox="1"/>
          <p:nvPr/>
        </p:nvSpPr>
        <p:spPr>
          <a:xfrm>
            <a:off x="9884208" y="4371186"/>
            <a:ext cx="1343885" cy="211203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kumimoji="1" lang="ja-JP" altLang="en-US" sz="900" dirty="0"/>
              <a:t>空調</a:t>
            </a:r>
            <a:r>
              <a:rPr kumimoji="1" lang="en-US" altLang="ja-JP" sz="900" dirty="0"/>
              <a:t>ON/OFF</a:t>
            </a:r>
            <a:r>
              <a:rPr kumimoji="1" lang="ja-JP" altLang="en-US" sz="900" dirty="0"/>
              <a:t>、窓開閉</a:t>
            </a:r>
            <a:endParaRPr kumimoji="1" lang="en-US" altLang="ja-JP" sz="900" dirty="0"/>
          </a:p>
        </p:txBody>
      </p:sp>
      <p:cxnSp>
        <p:nvCxnSpPr>
          <p:cNvPr id="235" name="コネクタ: カギ線 234">
            <a:extLst>
              <a:ext uri="{FF2B5EF4-FFF2-40B4-BE49-F238E27FC236}">
                <a16:creationId xmlns:a16="http://schemas.microsoft.com/office/drawing/2014/main" id="{1E1F63F5-5A68-4610-B0B9-84C0EE3438CB}"/>
              </a:ext>
            </a:extLst>
          </p:cNvPr>
          <p:cNvCxnSpPr>
            <a:cxnSpLocks/>
            <a:stCxn id="316" idx="3"/>
            <a:endCxn id="258" idx="0"/>
          </p:cNvCxnSpPr>
          <p:nvPr/>
        </p:nvCxnSpPr>
        <p:spPr>
          <a:xfrm>
            <a:off x="5260888" y="3549824"/>
            <a:ext cx="1986482" cy="1138772"/>
          </a:xfrm>
          <a:prstGeom prst="bentConnector2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コネクタ: カギ線 236">
            <a:extLst>
              <a:ext uri="{FF2B5EF4-FFF2-40B4-BE49-F238E27FC236}">
                <a16:creationId xmlns:a16="http://schemas.microsoft.com/office/drawing/2014/main" id="{D5A7FCD9-6716-4EC4-AD98-97255097FDA9}"/>
              </a:ext>
            </a:extLst>
          </p:cNvPr>
          <p:cNvCxnSpPr>
            <a:cxnSpLocks/>
            <a:stCxn id="315" idx="3"/>
            <a:endCxn id="258" idx="0"/>
          </p:cNvCxnSpPr>
          <p:nvPr/>
        </p:nvCxnSpPr>
        <p:spPr>
          <a:xfrm>
            <a:off x="6145745" y="3754536"/>
            <a:ext cx="1101625" cy="934060"/>
          </a:xfrm>
          <a:prstGeom prst="bentConnector2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コネクタ: カギ線 240">
            <a:extLst>
              <a:ext uri="{FF2B5EF4-FFF2-40B4-BE49-F238E27FC236}">
                <a16:creationId xmlns:a16="http://schemas.microsoft.com/office/drawing/2014/main" id="{67B11100-B3D2-4E32-8094-EA22050A8467}"/>
              </a:ext>
            </a:extLst>
          </p:cNvPr>
          <p:cNvCxnSpPr>
            <a:cxnSpLocks/>
            <a:stCxn id="317" idx="3"/>
            <a:endCxn id="258" idx="0"/>
          </p:cNvCxnSpPr>
          <p:nvPr/>
        </p:nvCxnSpPr>
        <p:spPr>
          <a:xfrm>
            <a:off x="5491720" y="3959248"/>
            <a:ext cx="1755650" cy="729348"/>
          </a:xfrm>
          <a:prstGeom prst="bentConnector2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コネクタ: カギ線 243">
            <a:extLst>
              <a:ext uri="{FF2B5EF4-FFF2-40B4-BE49-F238E27FC236}">
                <a16:creationId xmlns:a16="http://schemas.microsoft.com/office/drawing/2014/main" id="{2F882E29-071C-4756-BF99-BC0A3523CC17}"/>
              </a:ext>
            </a:extLst>
          </p:cNvPr>
          <p:cNvCxnSpPr>
            <a:cxnSpLocks/>
            <a:stCxn id="407" idx="3"/>
            <a:endCxn id="258" idx="0"/>
          </p:cNvCxnSpPr>
          <p:nvPr/>
        </p:nvCxnSpPr>
        <p:spPr>
          <a:xfrm>
            <a:off x="5122490" y="874002"/>
            <a:ext cx="2124880" cy="3814594"/>
          </a:xfrm>
          <a:prstGeom prst="bentConnector2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テキスト ボックス 250">
                <a:extLst>
                  <a:ext uri="{FF2B5EF4-FFF2-40B4-BE49-F238E27FC236}">
                    <a16:creationId xmlns:a16="http://schemas.microsoft.com/office/drawing/2014/main" id="{9319B98C-522D-4FEC-95E8-747893E5F6B5}"/>
                  </a:ext>
                </a:extLst>
              </p:cNvPr>
              <p:cNvSpPr txBox="1"/>
              <p:nvPr/>
            </p:nvSpPr>
            <p:spPr>
              <a:xfrm>
                <a:off x="9884208" y="2972336"/>
                <a:ext cx="672034" cy="211203"/>
              </a:xfrm>
              <a:prstGeom prst="rect">
                <a:avLst/>
              </a:prstGeom>
              <a:noFill/>
            </p:spPr>
            <p:txBody>
              <a:bodyPr wrap="none" lIns="36000" tIns="36000" rIns="36000" bIns="36000" rtlCol="0">
                <a:spAutoFit/>
              </a:bodyPr>
              <a:lstStyle/>
              <a:p>
                <a:pPr marL="171450" indent="-171450">
                  <a:buFont typeface="Wingdings" panose="05000000000000000000" pitchFamily="2" charset="2"/>
                  <a:buChar char="p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ja-JP" altLang="en-US" sz="900" i="1">
                            <a:latin typeface="Cambria Math" panose="02040503050406030204" pitchFamily="18" charset="0"/>
                          </a:rPr>
                          <m:t>室温</m:t>
                        </m:r>
                      </m:e>
                      <m:sub>
                        <m:r>
                          <a:rPr kumimoji="1" lang="en-US" altLang="ja-JP" sz="9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ja-JP" sz="9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kumimoji="1" lang="en-US" altLang="ja-JP" sz="9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kumimoji="1" lang="en-US" altLang="ja-JP" sz="900" dirty="0"/>
              </a:p>
            </p:txBody>
          </p:sp>
        </mc:Choice>
        <mc:Fallback xmlns="">
          <p:sp>
            <p:nvSpPr>
              <p:cNvPr id="251" name="テキスト ボックス 250">
                <a:extLst>
                  <a:ext uri="{FF2B5EF4-FFF2-40B4-BE49-F238E27FC236}">
                    <a16:creationId xmlns:a16="http://schemas.microsoft.com/office/drawing/2014/main" id="{9319B98C-522D-4FEC-95E8-747893E5F6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4208" y="2972336"/>
                <a:ext cx="672034" cy="211203"/>
              </a:xfrm>
              <a:prstGeom prst="rect">
                <a:avLst/>
              </a:prstGeom>
              <a:blipFill>
                <a:blip r:embed="rId2"/>
                <a:stretch>
                  <a:fillRect l="-4505" b="-1176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2" name="テキスト ボックス 251">
                <a:extLst>
                  <a:ext uri="{FF2B5EF4-FFF2-40B4-BE49-F238E27FC236}">
                    <a16:creationId xmlns:a16="http://schemas.microsoft.com/office/drawing/2014/main" id="{F9C9BAA5-4D96-485F-B6E3-E97C9F032836}"/>
                  </a:ext>
                </a:extLst>
              </p:cNvPr>
              <p:cNvSpPr txBox="1"/>
              <p:nvPr/>
            </p:nvSpPr>
            <p:spPr>
              <a:xfrm>
                <a:off x="9884208" y="3201610"/>
                <a:ext cx="686910" cy="217230"/>
              </a:xfrm>
              <a:prstGeom prst="rect">
                <a:avLst/>
              </a:prstGeom>
              <a:noFill/>
            </p:spPr>
            <p:txBody>
              <a:bodyPr wrap="none" lIns="36000" tIns="36000" rIns="36000" bIns="36000" rtlCol="0">
                <a:spAutoFit/>
              </a:bodyPr>
              <a:lstStyle/>
              <a:p>
                <a:pPr marL="171450" indent="-171450">
                  <a:buFont typeface="Wingdings" panose="05000000000000000000" pitchFamily="2" charset="2"/>
                  <a:buChar char="p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900" b="0" i="1" smtClean="0">
                            <a:latin typeface="Cambria Math" panose="02040503050406030204" pitchFamily="18" charset="0"/>
                          </a:rPr>
                          <m:t>𝑀𝑅𝑇</m:t>
                        </m:r>
                      </m:e>
                      <m:sub>
                        <m:r>
                          <a:rPr kumimoji="1" lang="en-US" altLang="ja-JP" sz="9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ja-JP" sz="9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kumimoji="1" lang="en-US" altLang="ja-JP" sz="9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kumimoji="1" lang="en-US" altLang="ja-JP" sz="900" dirty="0"/>
              </a:p>
            </p:txBody>
          </p:sp>
        </mc:Choice>
        <mc:Fallback xmlns="">
          <p:sp>
            <p:nvSpPr>
              <p:cNvPr id="252" name="テキスト ボックス 251">
                <a:extLst>
                  <a:ext uri="{FF2B5EF4-FFF2-40B4-BE49-F238E27FC236}">
                    <a16:creationId xmlns:a16="http://schemas.microsoft.com/office/drawing/2014/main" id="{F9C9BAA5-4D96-485F-B6E3-E97C9F0328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4208" y="3201610"/>
                <a:ext cx="686910" cy="217230"/>
              </a:xfrm>
              <a:prstGeom prst="rect">
                <a:avLst/>
              </a:prstGeom>
              <a:blipFill>
                <a:blip r:embed="rId3"/>
                <a:stretch>
                  <a:fillRect l="-4425" b="-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3" name="テキスト ボックス 252">
                <a:extLst>
                  <a:ext uri="{FF2B5EF4-FFF2-40B4-BE49-F238E27FC236}">
                    <a16:creationId xmlns:a16="http://schemas.microsoft.com/office/drawing/2014/main" id="{3AC4BDA2-275C-494A-BB08-4C27963206CF}"/>
                  </a:ext>
                </a:extLst>
              </p:cNvPr>
              <p:cNvSpPr txBox="1"/>
              <p:nvPr/>
            </p:nvSpPr>
            <p:spPr>
              <a:xfrm>
                <a:off x="9884208" y="3430884"/>
                <a:ext cx="1133699" cy="211972"/>
              </a:xfrm>
              <a:prstGeom prst="rect">
                <a:avLst/>
              </a:prstGeom>
              <a:noFill/>
            </p:spPr>
            <p:txBody>
              <a:bodyPr wrap="none" lIns="36000" tIns="36000" rIns="36000" bIns="36000" rtlCol="0">
                <a:spAutoFit/>
              </a:bodyPr>
              <a:lstStyle/>
              <a:p>
                <a:pPr marL="171450" indent="-171450">
                  <a:buFont typeface="Wingdings" panose="05000000000000000000" pitchFamily="2" charset="2"/>
                  <a:buChar char="p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ja-JP" altLang="en-US" sz="900" i="1">
                            <a:latin typeface="Cambria Math" panose="02040503050406030204" pitchFamily="18" charset="0"/>
                          </a:rPr>
                          <m:t>着衣</m:t>
                        </m:r>
                        <m:r>
                          <a:rPr kumimoji="1" lang="ja-JP" altLang="en-US" sz="900" i="1" smtClean="0">
                            <a:latin typeface="Cambria Math" panose="02040503050406030204" pitchFamily="18" charset="0"/>
                          </a:rPr>
                          <m:t>表面</m:t>
                        </m:r>
                        <m:r>
                          <a:rPr kumimoji="1" lang="ja-JP" altLang="en-US" sz="900" i="1">
                            <a:latin typeface="Cambria Math" panose="02040503050406030204" pitchFamily="18" charset="0"/>
                          </a:rPr>
                          <m:t>温度</m:t>
                        </m:r>
                      </m:e>
                      <m:sub>
                        <m:r>
                          <a:rPr kumimoji="1" lang="en-US" altLang="ja-JP" sz="9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ja-JP" sz="9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kumimoji="1" lang="en-US" altLang="ja-JP" sz="9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kumimoji="1" lang="en-US" altLang="ja-JP" sz="900" dirty="0"/>
              </a:p>
            </p:txBody>
          </p:sp>
        </mc:Choice>
        <mc:Fallback xmlns="">
          <p:sp>
            <p:nvSpPr>
              <p:cNvPr id="253" name="テキスト ボックス 252">
                <a:extLst>
                  <a:ext uri="{FF2B5EF4-FFF2-40B4-BE49-F238E27FC236}">
                    <a16:creationId xmlns:a16="http://schemas.microsoft.com/office/drawing/2014/main" id="{3AC4BDA2-275C-494A-BB08-4C27963206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4208" y="3430884"/>
                <a:ext cx="1133699" cy="211972"/>
              </a:xfrm>
              <a:prstGeom prst="rect">
                <a:avLst/>
              </a:prstGeom>
              <a:blipFill>
                <a:blip r:embed="rId4"/>
                <a:stretch>
                  <a:fillRect l="-2688"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6" name="テキスト ボックス 255">
            <a:extLst>
              <a:ext uri="{FF2B5EF4-FFF2-40B4-BE49-F238E27FC236}">
                <a16:creationId xmlns:a16="http://schemas.microsoft.com/office/drawing/2014/main" id="{C926CAEC-CDB1-4CB6-A91B-007875F9ED43}"/>
              </a:ext>
            </a:extLst>
          </p:cNvPr>
          <p:cNvSpPr txBox="1"/>
          <p:nvPr/>
        </p:nvSpPr>
        <p:spPr>
          <a:xfrm>
            <a:off x="9727475" y="2749089"/>
            <a:ext cx="499102" cy="211203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36000" rIns="36000" bIns="36000" rtlCol="0">
            <a:spAutoFit/>
          </a:bodyPr>
          <a:lstStyle/>
          <a:p>
            <a:r>
              <a:rPr kumimoji="1" lang="ja-JP" altLang="en-US" sz="900" dirty="0"/>
              <a:t>時刻</a:t>
            </a:r>
            <a:r>
              <a:rPr kumimoji="1" lang="en-US" altLang="ja-JP" sz="900" dirty="0"/>
              <a:t>n-1</a:t>
            </a:r>
            <a:endParaRPr kumimoji="1" lang="ja-JP" altLang="en-US" sz="900" dirty="0"/>
          </a:p>
        </p:txBody>
      </p:sp>
      <p:sp>
        <p:nvSpPr>
          <p:cNvPr id="257" name="テキスト ボックス 256">
            <a:extLst>
              <a:ext uri="{FF2B5EF4-FFF2-40B4-BE49-F238E27FC236}">
                <a16:creationId xmlns:a16="http://schemas.microsoft.com/office/drawing/2014/main" id="{73923CE3-EE2E-4FC1-B56A-C54AA07D19B4}"/>
              </a:ext>
            </a:extLst>
          </p:cNvPr>
          <p:cNvSpPr txBox="1"/>
          <p:nvPr/>
        </p:nvSpPr>
        <p:spPr>
          <a:xfrm>
            <a:off x="9727475" y="4136692"/>
            <a:ext cx="375671" cy="211203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36000" rIns="36000" bIns="36000" rtlCol="0">
            <a:spAutoFit/>
          </a:bodyPr>
          <a:lstStyle/>
          <a:p>
            <a:r>
              <a:rPr kumimoji="1" lang="ja-JP" altLang="en-US" sz="900" dirty="0"/>
              <a:t>時刻</a:t>
            </a:r>
            <a:r>
              <a:rPr kumimoji="1" lang="en-US" altLang="ja-JP" sz="900" dirty="0"/>
              <a:t>n</a:t>
            </a:r>
            <a:endParaRPr kumimoji="1" lang="ja-JP" altLang="en-US" sz="900" dirty="0"/>
          </a:p>
        </p:txBody>
      </p:sp>
      <p:sp>
        <p:nvSpPr>
          <p:cNvPr id="258" name="正方形/長方形 257">
            <a:extLst>
              <a:ext uri="{FF2B5EF4-FFF2-40B4-BE49-F238E27FC236}">
                <a16:creationId xmlns:a16="http://schemas.microsoft.com/office/drawing/2014/main" id="{476FEB2B-2213-4C79-ACEC-C48D854B043E}"/>
              </a:ext>
            </a:extLst>
          </p:cNvPr>
          <p:cNvSpPr/>
          <p:nvPr/>
        </p:nvSpPr>
        <p:spPr>
          <a:xfrm>
            <a:off x="7207748" y="4688596"/>
            <a:ext cx="79243" cy="792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1" name="正方形/長方形 270">
            <a:extLst>
              <a:ext uri="{FF2B5EF4-FFF2-40B4-BE49-F238E27FC236}">
                <a16:creationId xmlns:a16="http://schemas.microsoft.com/office/drawing/2014/main" id="{55D52BAC-7CC6-4317-B441-972F9D58C9F4}"/>
              </a:ext>
            </a:extLst>
          </p:cNvPr>
          <p:cNvSpPr/>
          <p:nvPr/>
        </p:nvSpPr>
        <p:spPr>
          <a:xfrm>
            <a:off x="7167542" y="4633559"/>
            <a:ext cx="79243" cy="792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72" name="コネクタ: カギ線 271">
            <a:extLst>
              <a:ext uri="{FF2B5EF4-FFF2-40B4-BE49-F238E27FC236}">
                <a16:creationId xmlns:a16="http://schemas.microsoft.com/office/drawing/2014/main" id="{78DF46A1-5D22-40E6-B166-21AF0E2E85EE}"/>
              </a:ext>
            </a:extLst>
          </p:cNvPr>
          <p:cNvCxnSpPr>
            <a:cxnSpLocks/>
            <a:stCxn id="271" idx="3"/>
            <a:endCxn id="232" idx="1"/>
          </p:cNvCxnSpPr>
          <p:nvPr/>
        </p:nvCxnSpPr>
        <p:spPr>
          <a:xfrm flipV="1">
            <a:off x="7246785" y="4672160"/>
            <a:ext cx="2637423" cy="102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フリーフォーム: 図形 229">
            <a:extLst>
              <a:ext uri="{FF2B5EF4-FFF2-40B4-BE49-F238E27FC236}">
                <a16:creationId xmlns:a16="http://schemas.microsoft.com/office/drawing/2014/main" id="{FC671138-B26A-4CCC-96F1-B5E11FD93D45}"/>
              </a:ext>
            </a:extLst>
          </p:cNvPr>
          <p:cNvSpPr/>
          <p:nvPr/>
        </p:nvSpPr>
        <p:spPr>
          <a:xfrm>
            <a:off x="9375087" y="3076472"/>
            <a:ext cx="521821" cy="1609827"/>
          </a:xfrm>
          <a:custGeom>
            <a:avLst/>
            <a:gdLst>
              <a:gd name="connsiteX0" fmla="*/ 514350 w 514350"/>
              <a:gd name="connsiteY0" fmla="*/ 0 h 1581150"/>
              <a:gd name="connsiteX1" fmla="*/ 0 w 514350"/>
              <a:gd name="connsiteY1" fmla="*/ 0 h 1581150"/>
              <a:gd name="connsiteX2" fmla="*/ 0 w 514350"/>
              <a:gd name="connsiteY2" fmla="*/ 1581150 h 158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4350" h="1581150">
                <a:moveTo>
                  <a:pt x="514350" y="0"/>
                </a:moveTo>
                <a:lnTo>
                  <a:pt x="0" y="0"/>
                </a:lnTo>
                <a:lnTo>
                  <a:pt x="0" y="1581150"/>
                </a:ln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0" name="コネクタ: カギ線 279">
            <a:extLst>
              <a:ext uri="{FF2B5EF4-FFF2-40B4-BE49-F238E27FC236}">
                <a16:creationId xmlns:a16="http://schemas.microsoft.com/office/drawing/2014/main" id="{BC066FD9-C030-469C-858C-2D8C603F1950}"/>
              </a:ext>
            </a:extLst>
          </p:cNvPr>
          <p:cNvCxnSpPr>
            <a:cxnSpLocks/>
            <a:stCxn id="253" idx="1"/>
            <a:endCxn id="234" idx="1"/>
          </p:cNvCxnSpPr>
          <p:nvPr/>
        </p:nvCxnSpPr>
        <p:spPr>
          <a:xfrm rot="10800000" flipV="1">
            <a:off x="9884208" y="3536870"/>
            <a:ext cx="12700" cy="939918"/>
          </a:xfrm>
          <a:prstGeom prst="bentConnector3">
            <a:avLst>
              <a:gd name="adj1" fmla="val 1800000"/>
            </a:avLst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コネクタ: カギ線 282">
            <a:extLst>
              <a:ext uri="{FF2B5EF4-FFF2-40B4-BE49-F238E27FC236}">
                <a16:creationId xmlns:a16="http://schemas.microsoft.com/office/drawing/2014/main" id="{D28F9386-58AF-436C-BFB2-B43910BCEB43}"/>
              </a:ext>
            </a:extLst>
          </p:cNvPr>
          <p:cNvCxnSpPr>
            <a:cxnSpLocks/>
            <a:stCxn id="252" idx="1"/>
            <a:endCxn id="234" idx="1"/>
          </p:cNvCxnSpPr>
          <p:nvPr/>
        </p:nvCxnSpPr>
        <p:spPr>
          <a:xfrm rot="10800000" flipV="1">
            <a:off x="9884208" y="3310224"/>
            <a:ext cx="12700" cy="1166563"/>
          </a:xfrm>
          <a:prstGeom prst="bentConnector3">
            <a:avLst>
              <a:gd name="adj1" fmla="val 1800000"/>
            </a:avLst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コネクタ: カギ線 286">
            <a:extLst>
              <a:ext uri="{FF2B5EF4-FFF2-40B4-BE49-F238E27FC236}">
                <a16:creationId xmlns:a16="http://schemas.microsoft.com/office/drawing/2014/main" id="{BD1972BC-C82C-4957-BE2B-622CCEDE6CAE}"/>
              </a:ext>
            </a:extLst>
          </p:cNvPr>
          <p:cNvCxnSpPr>
            <a:cxnSpLocks/>
            <a:stCxn id="371" idx="1"/>
            <a:endCxn id="234" idx="1"/>
          </p:cNvCxnSpPr>
          <p:nvPr/>
        </p:nvCxnSpPr>
        <p:spPr>
          <a:xfrm rot="10800000" flipV="1">
            <a:off x="9884208" y="3132388"/>
            <a:ext cx="11530" cy="1344400"/>
          </a:xfrm>
          <a:prstGeom prst="bentConnector3">
            <a:avLst>
              <a:gd name="adj1" fmla="val 1979384"/>
            </a:avLst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テキスト ボックス 293">
            <a:extLst>
              <a:ext uri="{FF2B5EF4-FFF2-40B4-BE49-F238E27FC236}">
                <a16:creationId xmlns:a16="http://schemas.microsoft.com/office/drawing/2014/main" id="{0A1A39D6-B846-449D-9EE1-5C9AE4C7D07A}"/>
              </a:ext>
            </a:extLst>
          </p:cNvPr>
          <p:cNvSpPr txBox="1"/>
          <p:nvPr/>
        </p:nvSpPr>
        <p:spPr>
          <a:xfrm>
            <a:off x="9884208" y="4753325"/>
            <a:ext cx="1340679" cy="211203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kumimoji="1" lang="ja-JP" altLang="en-US" sz="900" dirty="0"/>
              <a:t>部位、家具の吸収日射</a:t>
            </a:r>
            <a:endParaRPr kumimoji="1" lang="en-US" altLang="ja-JP" sz="900" dirty="0"/>
          </a:p>
        </p:txBody>
      </p:sp>
      <p:cxnSp>
        <p:nvCxnSpPr>
          <p:cNvPr id="295" name="コネクタ: カギ線 294">
            <a:extLst>
              <a:ext uri="{FF2B5EF4-FFF2-40B4-BE49-F238E27FC236}">
                <a16:creationId xmlns:a16="http://schemas.microsoft.com/office/drawing/2014/main" id="{E32502C3-02A4-464F-8B65-0D8943D053FF}"/>
              </a:ext>
            </a:extLst>
          </p:cNvPr>
          <p:cNvCxnSpPr>
            <a:cxnSpLocks/>
            <a:stCxn id="63" idx="3"/>
            <a:endCxn id="355" idx="0"/>
          </p:cNvCxnSpPr>
          <p:nvPr/>
        </p:nvCxnSpPr>
        <p:spPr>
          <a:xfrm>
            <a:off x="5782928" y="3013053"/>
            <a:ext cx="927679" cy="1850854"/>
          </a:xfrm>
          <a:prstGeom prst="bentConnector2">
            <a:avLst/>
          </a:prstGeom>
          <a:ln w="12700"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コネクタ: カギ線 297">
            <a:extLst>
              <a:ext uri="{FF2B5EF4-FFF2-40B4-BE49-F238E27FC236}">
                <a16:creationId xmlns:a16="http://schemas.microsoft.com/office/drawing/2014/main" id="{9CE57930-040D-410B-BF98-1AC550899553}"/>
              </a:ext>
            </a:extLst>
          </p:cNvPr>
          <p:cNvCxnSpPr>
            <a:cxnSpLocks/>
            <a:stCxn id="332" idx="3"/>
            <a:endCxn id="355" idx="0"/>
          </p:cNvCxnSpPr>
          <p:nvPr/>
        </p:nvCxnSpPr>
        <p:spPr>
          <a:xfrm>
            <a:off x="5385389" y="4573384"/>
            <a:ext cx="1325218" cy="290523"/>
          </a:xfrm>
          <a:prstGeom prst="bentConnector2">
            <a:avLst/>
          </a:prstGeom>
          <a:ln w="127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6" name="テキスト ボックス 305">
                <a:extLst>
                  <a:ext uri="{FF2B5EF4-FFF2-40B4-BE49-F238E27FC236}">
                    <a16:creationId xmlns:a16="http://schemas.microsoft.com/office/drawing/2014/main" id="{0DC4B289-22AE-4F4B-B92C-5DE18EA4557A}"/>
                  </a:ext>
                </a:extLst>
              </p:cNvPr>
              <p:cNvSpPr txBox="1"/>
              <p:nvPr/>
            </p:nvSpPr>
            <p:spPr>
              <a:xfrm>
                <a:off x="12882649" y="6481848"/>
                <a:ext cx="793863" cy="212870"/>
              </a:xfrm>
              <a:prstGeom prst="rect">
                <a:avLst/>
              </a:prstGeom>
              <a:noFill/>
            </p:spPr>
            <p:txBody>
              <a:bodyPr wrap="none" lIns="36000" tIns="36000" rIns="36000" bIns="36000" rtlCol="0">
                <a:spAutoFit/>
              </a:bodyPr>
              <a:lstStyle/>
              <a:p>
                <a:pPr marL="171450" indent="-171450">
                  <a:buFont typeface="Wingdings" panose="05000000000000000000" pitchFamily="2" charset="2"/>
                  <a:buChar char="p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ja-JP" altLang="en-US" sz="900" i="1">
                            <a:latin typeface="Cambria Math" panose="02040503050406030204" pitchFamily="18" charset="0"/>
                          </a:rPr>
                          <m:t>顕熱負荷</m:t>
                        </m:r>
                      </m:e>
                      <m:sub>
                        <m:r>
                          <a:rPr kumimoji="1" lang="en-US" altLang="ja-JP" sz="9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1" lang="en-US" altLang="ja-JP" sz="9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kumimoji="1" lang="en-US" altLang="ja-JP" sz="900" dirty="0"/>
              </a:p>
            </p:txBody>
          </p:sp>
        </mc:Choice>
        <mc:Fallback xmlns="">
          <p:sp>
            <p:nvSpPr>
              <p:cNvPr id="306" name="テキスト ボックス 305">
                <a:extLst>
                  <a:ext uri="{FF2B5EF4-FFF2-40B4-BE49-F238E27FC236}">
                    <a16:creationId xmlns:a16="http://schemas.microsoft.com/office/drawing/2014/main" id="{0DC4B289-22AE-4F4B-B92C-5DE18EA455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82649" y="6481848"/>
                <a:ext cx="793863" cy="212870"/>
              </a:xfrm>
              <a:prstGeom prst="rect">
                <a:avLst/>
              </a:prstGeom>
              <a:blipFill>
                <a:blip r:embed="rId5"/>
                <a:stretch>
                  <a:fillRect l="-3817"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9" name="テキスト ボックス 308">
                <a:extLst>
                  <a:ext uri="{FF2B5EF4-FFF2-40B4-BE49-F238E27FC236}">
                    <a16:creationId xmlns:a16="http://schemas.microsoft.com/office/drawing/2014/main" id="{DB8E0650-EA0B-4F03-9B02-FFB97637744F}"/>
                  </a:ext>
                </a:extLst>
              </p:cNvPr>
              <p:cNvSpPr txBox="1"/>
              <p:nvPr/>
            </p:nvSpPr>
            <p:spPr>
              <a:xfrm>
                <a:off x="12882649" y="5828581"/>
                <a:ext cx="563030" cy="211203"/>
              </a:xfrm>
              <a:prstGeom prst="rect">
                <a:avLst/>
              </a:prstGeom>
              <a:noFill/>
            </p:spPr>
            <p:txBody>
              <a:bodyPr wrap="none" lIns="36000" tIns="36000" rIns="36000" bIns="36000" rtlCol="0">
                <a:spAutoFit/>
              </a:bodyPr>
              <a:lstStyle/>
              <a:p>
                <a:pPr marL="171450" indent="-171450">
                  <a:buFont typeface="Wingdings" panose="05000000000000000000" pitchFamily="2" charset="2"/>
                  <a:buChar char="p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ja-JP" altLang="en-US" sz="900" i="1">
                            <a:latin typeface="Cambria Math" panose="02040503050406030204" pitchFamily="18" charset="0"/>
                          </a:rPr>
                          <m:t>室温</m:t>
                        </m:r>
                      </m:e>
                      <m:sub>
                        <m:r>
                          <a:rPr kumimoji="1" lang="en-US" altLang="ja-JP" sz="9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1" lang="en-US" altLang="ja-JP" sz="9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kumimoji="1" lang="en-US" altLang="ja-JP" sz="900" dirty="0"/>
              </a:p>
            </p:txBody>
          </p:sp>
        </mc:Choice>
        <mc:Fallback xmlns="">
          <p:sp>
            <p:nvSpPr>
              <p:cNvPr id="309" name="テキスト ボックス 308">
                <a:extLst>
                  <a:ext uri="{FF2B5EF4-FFF2-40B4-BE49-F238E27FC236}">
                    <a16:creationId xmlns:a16="http://schemas.microsoft.com/office/drawing/2014/main" id="{DB8E0650-EA0B-4F03-9B02-FFB9763774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82649" y="5828581"/>
                <a:ext cx="563030" cy="211203"/>
              </a:xfrm>
              <a:prstGeom prst="rect">
                <a:avLst/>
              </a:prstGeom>
              <a:blipFill>
                <a:blip r:embed="rId6"/>
                <a:stretch>
                  <a:fillRect l="-5376" b="-114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0" name="テキスト ボックス 309">
                <a:extLst>
                  <a:ext uri="{FF2B5EF4-FFF2-40B4-BE49-F238E27FC236}">
                    <a16:creationId xmlns:a16="http://schemas.microsoft.com/office/drawing/2014/main" id="{79449673-BDAD-47F2-8791-CACC4E2DA3E2}"/>
                  </a:ext>
                </a:extLst>
              </p:cNvPr>
              <p:cNvSpPr txBox="1"/>
              <p:nvPr/>
            </p:nvSpPr>
            <p:spPr>
              <a:xfrm>
                <a:off x="12882649" y="6045439"/>
                <a:ext cx="556875" cy="211203"/>
              </a:xfrm>
              <a:prstGeom prst="rect">
                <a:avLst/>
              </a:prstGeom>
              <a:noFill/>
            </p:spPr>
            <p:txBody>
              <a:bodyPr wrap="none" lIns="36000" tIns="36000" rIns="36000" bIns="36000" rtlCol="0">
                <a:spAutoFit/>
              </a:bodyPr>
              <a:lstStyle/>
              <a:p>
                <a:pPr marL="171450" indent="-171450">
                  <a:buFont typeface="Wingdings" panose="05000000000000000000" pitchFamily="2" charset="2"/>
                  <a:buChar char="p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900" b="0" i="1" smtClean="0">
                            <a:latin typeface="Cambria Math" panose="02040503050406030204" pitchFamily="18" charset="0"/>
                          </a:rPr>
                          <m:t>𝑀𝑅𝑇</m:t>
                        </m:r>
                      </m:e>
                      <m:sub>
                        <m:r>
                          <a:rPr kumimoji="1" lang="en-US" altLang="ja-JP" sz="9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1" lang="en-US" altLang="ja-JP" sz="9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kumimoji="1" lang="en-US" altLang="ja-JP" sz="900" dirty="0"/>
              </a:p>
            </p:txBody>
          </p:sp>
        </mc:Choice>
        <mc:Fallback xmlns="">
          <p:sp>
            <p:nvSpPr>
              <p:cNvPr id="310" name="テキスト ボックス 309">
                <a:extLst>
                  <a:ext uri="{FF2B5EF4-FFF2-40B4-BE49-F238E27FC236}">
                    <a16:creationId xmlns:a16="http://schemas.microsoft.com/office/drawing/2014/main" id="{79449673-BDAD-47F2-8791-CACC4E2DA3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82649" y="6045439"/>
                <a:ext cx="556875" cy="211203"/>
              </a:xfrm>
              <a:prstGeom prst="rect">
                <a:avLst/>
              </a:prstGeom>
              <a:blipFill>
                <a:blip r:embed="rId7"/>
                <a:stretch>
                  <a:fillRect l="-5435" b="-1470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1" name="テキスト ボックス 310">
                <a:extLst>
                  <a:ext uri="{FF2B5EF4-FFF2-40B4-BE49-F238E27FC236}">
                    <a16:creationId xmlns:a16="http://schemas.microsoft.com/office/drawing/2014/main" id="{3ECFA72A-525A-4093-9FF3-003D7C6BD115}"/>
                  </a:ext>
                </a:extLst>
              </p:cNvPr>
              <p:cNvSpPr txBox="1"/>
              <p:nvPr/>
            </p:nvSpPr>
            <p:spPr>
              <a:xfrm>
                <a:off x="12882649" y="7126867"/>
                <a:ext cx="925309" cy="213896"/>
              </a:xfrm>
              <a:prstGeom prst="rect">
                <a:avLst/>
              </a:prstGeom>
              <a:noFill/>
            </p:spPr>
            <p:txBody>
              <a:bodyPr wrap="none" lIns="36000" tIns="36000" rIns="36000" bIns="36000" rtlCol="0">
                <a:spAutoFit/>
              </a:bodyPr>
              <a:lstStyle/>
              <a:p>
                <a:pPr marL="171450" indent="-171450">
                  <a:buFont typeface="Wingdings" panose="05000000000000000000" pitchFamily="2" charset="2"/>
                  <a:buChar char="p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ja-JP" altLang="en-US" sz="900" i="1">
                            <a:latin typeface="Cambria Math" panose="02040503050406030204" pitchFamily="18" charset="0"/>
                          </a:rPr>
                          <m:t>室</m:t>
                        </m:r>
                        <m:r>
                          <a:rPr kumimoji="1" lang="ja-JP" altLang="en-US" sz="900" i="1" smtClean="0">
                            <a:latin typeface="Cambria Math" panose="02040503050406030204" pitchFamily="18" charset="0"/>
                          </a:rPr>
                          <m:t>絶対</m:t>
                        </m:r>
                        <m:r>
                          <a:rPr kumimoji="1" lang="ja-JP" altLang="en-US" sz="900" i="1">
                            <a:latin typeface="Cambria Math" panose="02040503050406030204" pitchFamily="18" charset="0"/>
                          </a:rPr>
                          <m:t>湿度</m:t>
                        </m:r>
                      </m:e>
                      <m:sub>
                        <m:r>
                          <a:rPr kumimoji="1" lang="en-US" altLang="ja-JP" sz="9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1" lang="en-US" altLang="ja-JP" sz="9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kumimoji="1" lang="en-US" altLang="ja-JP" sz="900" dirty="0"/>
              </a:p>
            </p:txBody>
          </p:sp>
        </mc:Choice>
        <mc:Fallback xmlns="">
          <p:sp>
            <p:nvSpPr>
              <p:cNvPr id="311" name="テキスト ボックス 310">
                <a:extLst>
                  <a:ext uri="{FF2B5EF4-FFF2-40B4-BE49-F238E27FC236}">
                    <a16:creationId xmlns:a16="http://schemas.microsoft.com/office/drawing/2014/main" id="{3ECFA72A-525A-4093-9FF3-003D7C6BD1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82649" y="7126867"/>
                <a:ext cx="925309" cy="213896"/>
              </a:xfrm>
              <a:prstGeom prst="rect">
                <a:avLst/>
              </a:prstGeom>
              <a:blipFill>
                <a:blip r:embed="rId8"/>
                <a:stretch>
                  <a:fillRect l="-3289"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2" name="テキスト ボックス 311">
                <a:extLst>
                  <a:ext uri="{FF2B5EF4-FFF2-40B4-BE49-F238E27FC236}">
                    <a16:creationId xmlns:a16="http://schemas.microsoft.com/office/drawing/2014/main" id="{CEB81920-B399-4E4E-BB31-8DF63109C95A}"/>
                  </a:ext>
                </a:extLst>
              </p:cNvPr>
              <p:cNvSpPr txBox="1"/>
              <p:nvPr/>
            </p:nvSpPr>
            <p:spPr>
              <a:xfrm>
                <a:off x="12882649" y="6262297"/>
                <a:ext cx="824319" cy="213896"/>
              </a:xfrm>
              <a:prstGeom prst="rect">
                <a:avLst/>
              </a:prstGeom>
              <a:noFill/>
            </p:spPr>
            <p:txBody>
              <a:bodyPr wrap="none" lIns="36000" tIns="36000" rIns="36000" bIns="36000" rtlCol="0">
                <a:spAutoFit/>
              </a:bodyPr>
              <a:lstStyle/>
              <a:p>
                <a:pPr marL="171450" indent="-171450">
                  <a:buFont typeface="Wingdings" panose="05000000000000000000" pitchFamily="2" charset="2"/>
                  <a:buChar char="p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ja-JP" altLang="en-US" sz="900" i="1">
                            <a:latin typeface="Cambria Math" panose="02040503050406030204" pitchFamily="18" charset="0"/>
                          </a:rPr>
                          <m:t>家具</m:t>
                        </m:r>
                        <m:r>
                          <a:rPr kumimoji="1" lang="ja-JP" altLang="en-US" sz="900" i="1" smtClean="0">
                            <a:latin typeface="Cambria Math" panose="02040503050406030204" pitchFamily="18" charset="0"/>
                          </a:rPr>
                          <m:t>温度</m:t>
                        </m:r>
                      </m:e>
                      <m:sub>
                        <m:r>
                          <a:rPr kumimoji="1" lang="en-US" altLang="ja-JP" sz="9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1" lang="en-US" altLang="ja-JP" sz="9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kumimoji="1" lang="en-US" altLang="ja-JP" sz="900" dirty="0"/>
              </a:p>
            </p:txBody>
          </p:sp>
        </mc:Choice>
        <mc:Fallback xmlns="">
          <p:sp>
            <p:nvSpPr>
              <p:cNvPr id="312" name="テキスト ボックス 311">
                <a:extLst>
                  <a:ext uri="{FF2B5EF4-FFF2-40B4-BE49-F238E27FC236}">
                    <a16:creationId xmlns:a16="http://schemas.microsoft.com/office/drawing/2014/main" id="{CEB81920-B399-4E4E-BB31-8DF63109C9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82649" y="6262297"/>
                <a:ext cx="824319" cy="213896"/>
              </a:xfrm>
              <a:prstGeom prst="rect">
                <a:avLst/>
              </a:prstGeom>
              <a:blipFill>
                <a:blip r:embed="rId9"/>
                <a:stretch>
                  <a:fillRect l="-3676"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9" name="テキスト ボックス 318">
                <a:extLst>
                  <a:ext uri="{FF2B5EF4-FFF2-40B4-BE49-F238E27FC236}">
                    <a16:creationId xmlns:a16="http://schemas.microsoft.com/office/drawing/2014/main" id="{1A1CA45C-BB5D-46EA-BB12-B7A29DFE1994}"/>
                  </a:ext>
                </a:extLst>
              </p:cNvPr>
              <p:cNvSpPr txBox="1"/>
              <p:nvPr/>
            </p:nvSpPr>
            <p:spPr>
              <a:xfrm>
                <a:off x="12882649" y="7336864"/>
                <a:ext cx="1024695" cy="212229"/>
              </a:xfrm>
              <a:prstGeom prst="rect">
                <a:avLst/>
              </a:prstGeom>
              <a:noFill/>
            </p:spPr>
            <p:txBody>
              <a:bodyPr wrap="none" lIns="36000" tIns="36000" rIns="36000" bIns="36000" rtlCol="0">
                <a:spAutoFit/>
              </a:bodyPr>
              <a:lstStyle/>
              <a:p>
                <a:pPr marL="171450" indent="-171450">
                  <a:buFont typeface="Wingdings" panose="05000000000000000000" pitchFamily="2" charset="2"/>
                  <a:buChar char="p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ja-JP" altLang="en-US" sz="900" i="1">
                            <a:latin typeface="Cambria Math" panose="02040503050406030204" pitchFamily="18" charset="0"/>
                          </a:rPr>
                          <m:t>家具</m:t>
                        </m:r>
                        <m:r>
                          <a:rPr kumimoji="1" lang="ja-JP" altLang="en-US" sz="900" i="1" smtClean="0">
                            <a:latin typeface="Cambria Math" panose="02040503050406030204" pitchFamily="18" charset="0"/>
                          </a:rPr>
                          <m:t>絶対</m:t>
                        </m:r>
                        <m:r>
                          <a:rPr kumimoji="1" lang="ja-JP" altLang="en-US" sz="900" i="1">
                            <a:latin typeface="Cambria Math" panose="02040503050406030204" pitchFamily="18" charset="0"/>
                          </a:rPr>
                          <m:t>湿度</m:t>
                        </m:r>
                      </m:e>
                      <m:sub>
                        <m:r>
                          <a:rPr kumimoji="1" lang="en-US" altLang="ja-JP" sz="9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1" lang="en-US" altLang="ja-JP" sz="9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kumimoji="1" lang="en-US" altLang="ja-JP" sz="900" dirty="0"/>
              </a:p>
            </p:txBody>
          </p:sp>
        </mc:Choice>
        <mc:Fallback xmlns="">
          <p:sp>
            <p:nvSpPr>
              <p:cNvPr id="319" name="テキスト ボックス 318">
                <a:extLst>
                  <a:ext uri="{FF2B5EF4-FFF2-40B4-BE49-F238E27FC236}">
                    <a16:creationId xmlns:a16="http://schemas.microsoft.com/office/drawing/2014/main" id="{1A1CA45C-BB5D-46EA-BB12-B7A29DFE19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82649" y="7336864"/>
                <a:ext cx="1024695" cy="212229"/>
              </a:xfrm>
              <a:prstGeom prst="rect">
                <a:avLst/>
              </a:prstGeom>
              <a:blipFill>
                <a:blip r:embed="rId10"/>
                <a:stretch>
                  <a:fillRect l="-2976" b="-1470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0" name="テキスト ボックス 319">
                <a:extLst>
                  <a:ext uri="{FF2B5EF4-FFF2-40B4-BE49-F238E27FC236}">
                    <a16:creationId xmlns:a16="http://schemas.microsoft.com/office/drawing/2014/main" id="{ED425EAA-487C-43A7-9D73-CB52ACF3D672}"/>
                  </a:ext>
                </a:extLst>
              </p:cNvPr>
              <p:cNvSpPr txBox="1"/>
              <p:nvPr/>
            </p:nvSpPr>
            <p:spPr>
              <a:xfrm>
                <a:off x="12882649" y="6917897"/>
                <a:ext cx="793863" cy="212870"/>
              </a:xfrm>
              <a:prstGeom prst="rect">
                <a:avLst/>
              </a:prstGeom>
              <a:noFill/>
            </p:spPr>
            <p:txBody>
              <a:bodyPr wrap="none" lIns="36000" tIns="36000" rIns="36000" bIns="36000" rtlCol="0">
                <a:spAutoFit/>
              </a:bodyPr>
              <a:lstStyle/>
              <a:p>
                <a:pPr marL="171450" indent="-171450">
                  <a:buFont typeface="Wingdings" panose="05000000000000000000" pitchFamily="2" charset="2"/>
                  <a:buChar char="p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ja-JP" altLang="en-US" sz="900" i="1">
                            <a:latin typeface="Cambria Math" panose="02040503050406030204" pitchFamily="18" charset="0"/>
                          </a:rPr>
                          <m:t>潜熱負荷</m:t>
                        </m:r>
                      </m:e>
                      <m:sub>
                        <m:r>
                          <a:rPr kumimoji="1" lang="en-US" altLang="ja-JP" sz="9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1" lang="en-US" altLang="ja-JP" sz="9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kumimoji="1" lang="en-US" altLang="ja-JP" sz="900" dirty="0"/>
              </a:p>
            </p:txBody>
          </p:sp>
        </mc:Choice>
        <mc:Fallback xmlns="">
          <p:sp>
            <p:nvSpPr>
              <p:cNvPr id="320" name="テキスト ボックス 319">
                <a:extLst>
                  <a:ext uri="{FF2B5EF4-FFF2-40B4-BE49-F238E27FC236}">
                    <a16:creationId xmlns:a16="http://schemas.microsoft.com/office/drawing/2014/main" id="{ED425EAA-487C-43A7-9D73-CB52ACF3D6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82649" y="6917897"/>
                <a:ext cx="793863" cy="212870"/>
              </a:xfrm>
              <a:prstGeom prst="rect">
                <a:avLst/>
              </a:prstGeom>
              <a:blipFill>
                <a:blip r:embed="rId11"/>
                <a:stretch>
                  <a:fillRect l="-3817"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1" name="コネクタ: カギ線 320">
            <a:extLst>
              <a:ext uri="{FF2B5EF4-FFF2-40B4-BE49-F238E27FC236}">
                <a16:creationId xmlns:a16="http://schemas.microsoft.com/office/drawing/2014/main" id="{8727671B-0518-433C-84EE-3AC8A392D57F}"/>
              </a:ext>
            </a:extLst>
          </p:cNvPr>
          <p:cNvCxnSpPr>
            <a:cxnSpLocks/>
            <a:stCxn id="59" idx="3"/>
            <a:endCxn id="234" idx="1"/>
          </p:cNvCxnSpPr>
          <p:nvPr/>
        </p:nvCxnSpPr>
        <p:spPr>
          <a:xfrm>
            <a:off x="5923182" y="1144761"/>
            <a:ext cx="3961026" cy="3332027"/>
          </a:xfrm>
          <a:prstGeom prst="bentConnector3">
            <a:avLst>
              <a:gd name="adj1" fmla="val 79337"/>
            </a:avLst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コネクタ: カギ線 321">
            <a:extLst>
              <a:ext uri="{FF2B5EF4-FFF2-40B4-BE49-F238E27FC236}">
                <a16:creationId xmlns:a16="http://schemas.microsoft.com/office/drawing/2014/main" id="{FAFE5D8F-3D96-478E-97DF-E6443F8DD3CB}"/>
              </a:ext>
            </a:extLst>
          </p:cNvPr>
          <p:cNvCxnSpPr>
            <a:cxnSpLocks/>
            <a:stCxn id="69" idx="3"/>
            <a:endCxn id="393" idx="0"/>
          </p:cNvCxnSpPr>
          <p:nvPr/>
        </p:nvCxnSpPr>
        <p:spPr>
          <a:xfrm>
            <a:off x="6191694" y="1458680"/>
            <a:ext cx="1278877" cy="4484415"/>
          </a:xfrm>
          <a:prstGeom prst="bentConnector2">
            <a:avLst/>
          </a:prstGeom>
          <a:ln w="1270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コネクタ: カギ線 333">
            <a:extLst>
              <a:ext uri="{FF2B5EF4-FFF2-40B4-BE49-F238E27FC236}">
                <a16:creationId xmlns:a16="http://schemas.microsoft.com/office/drawing/2014/main" id="{7FF06232-B259-4F92-8B06-E38F80B8B49B}"/>
              </a:ext>
            </a:extLst>
          </p:cNvPr>
          <p:cNvCxnSpPr>
            <a:cxnSpLocks/>
            <a:stCxn id="498" idx="3"/>
            <a:endCxn id="393" idx="0"/>
          </p:cNvCxnSpPr>
          <p:nvPr/>
        </p:nvCxnSpPr>
        <p:spPr>
          <a:xfrm>
            <a:off x="5831018" y="1705097"/>
            <a:ext cx="1639553" cy="4237998"/>
          </a:xfrm>
          <a:prstGeom prst="bentConnector2">
            <a:avLst/>
          </a:prstGeom>
          <a:ln w="1270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コネクタ: カギ線 334">
            <a:extLst>
              <a:ext uri="{FF2B5EF4-FFF2-40B4-BE49-F238E27FC236}">
                <a16:creationId xmlns:a16="http://schemas.microsoft.com/office/drawing/2014/main" id="{89F27A83-0C8F-454B-BDF0-CEE431C94A1C}"/>
              </a:ext>
            </a:extLst>
          </p:cNvPr>
          <p:cNvCxnSpPr>
            <a:cxnSpLocks/>
            <a:stCxn id="64" idx="3"/>
            <a:endCxn id="376" idx="1"/>
          </p:cNvCxnSpPr>
          <p:nvPr/>
        </p:nvCxnSpPr>
        <p:spPr>
          <a:xfrm>
            <a:off x="5831018" y="2400437"/>
            <a:ext cx="2835710" cy="2664726"/>
          </a:xfrm>
          <a:prstGeom prst="bentConnector3">
            <a:avLst>
              <a:gd name="adj1" fmla="val 42207"/>
            </a:avLst>
          </a:prstGeom>
          <a:ln w="12700">
            <a:solidFill>
              <a:srgbClr val="FFC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9" name="テキスト ボックス 348">
            <a:extLst>
              <a:ext uri="{FF2B5EF4-FFF2-40B4-BE49-F238E27FC236}">
                <a16:creationId xmlns:a16="http://schemas.microsoft.com/office/drawing/2014/main" id="{75F33811-C687-4DB6-AB82-2CCA78FEBD64}"/>
              </a:ext>
            </a:extLst>
          </p:cNvPr>
          <p:cNvSpPr txBox="1"/>
          <p:nvPr/>
        </p:nvSpPr>
        <p:spPr>
          <a:xfrm>
            <a:off x="9884208" y="4962292"/>
            <a:ext cx="707492" cy="211203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kumimoji="1" lang="ja-JP" altLang="en-US" sz="900" dirty="0"/>
              <a:t>人体発熱</a:t>
            </a:r>
            <a:endParaRPr kumimoji="1" lang="en-US" altLang="ja-JP" sz="900" dirty="0"/>
          </a:p>
        </p:txBody>
      </p:sp>
      <p:sp>
        <p:nvSpPr>
          <p:cNvPr id="351" name="テキスト ボックス 350">
            <a:extLst>
              <a:ext uri="{FF2B5EF4-FFF2-40B4-BE49-F238E27FC236}">
                <a16:creationId xmlns:a16="http://schemas.microsoft.com/office/drawing/2014/main" id="{0008D8EE-3645-4474-BAD8-765E7E2E5B69}"/>
              </a:ext>
            </a:extLst>
          </p:cNvPr>
          <p:cNvSpPr txBox="1"/>
          <p:nvPr/>
        </p:nvSpPr>
        <p:spPr>
          <a:xfrm>
            <a:off x="9884208" y="5141560"/>
            <a:ext cx="707492" cy="211203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kumimoji="1" lang="ja-JP" altLang="en-US" sz="900" dirty="0"/>
              <a:t>人体発湿</a:t>
            </a:r>
            <a:endParaRPr kumimoji="1" lang="en-US" altLang="ja-JP" sz="900" dirty="0"/>
          </a:p>
        </p:txBody>
      </p:sp>
      <p:sp>
        <p:nvSpPr>
          <p:cNvPr id="355" name="正方形/長方形 354">
            <a:extLst>
              <a:ext uri="{FF2B5EF4-FFF2-40B4-BE49-F238E27FC236}">
                <a16:creationId xmlns:a16="http://schemas.microsoft.com/office/drawing/2014/main" id="{92F5137E-BEBC-4E2F-9BF4-982A3C5AB2E4}"/>
              </a:ext>
            </a:extLst>
          </p:cNvPr>
          <p:cNvSpPr/>
          <p:nvPr/>
        </p:nvSpPr>
        <p:spPr>
          <a:xfrm>
            <a:off x="6670985" y="4863907"/>
            <a:ext cx="79243" cy="792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8" name="正方形/長方形 357">
            <a:extLst>
              <a:ext uri="{FF2B5EF4-FFF2-40B4-BE49-F238E27FC236}">
                <a16:creationId xmlns:a16="http://schemas.microsoft.com/office/drawing/2014/main" id="{049CDF64-C301-4B48-9916-550D89CA87CA}"/>
              </a:ext>
            </a:extLst>
          </p:cNvPr>
          <p:cNvSpPr/>
          <p:nvPr/>
        </p:nvSpPr>
        <p:spPr>
          <a:xfrm>
            <a:off x="6620041" y="4816883"/>
            <a:ext cx="79243" cy="792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59" name="コネクタ: カギ線 358">
            <a:extLst>
              <a:ext uri="{FF2B5EF4-FFF2-40B4-BE49-F238E27FC236}">
                <a16:creationId xmlns:a16="http://schemas.microsoft.com/office/drawing/2014/main" id="{DEEE1560-4F30-45F5-A083-9AF0AA73688C}"/>
              </a:ext>
            </a:extLst>
          </p:cNvPr>
          <p:cNvCxnSpPr>
            <a:cxnSpLocks/>
            <a:stCxn id="358" idx="3"/>
            <a:endCxn id="294" idx="1"/>
          </p:cNvCxnSpPr>
          <p:nvPr/>
        </p:nvCxnSpPr>
        <p:spPr>
          <a:xfrm>
            <a:off x="6699284" y="4856505"/>
            <a:ext cx="3184924" cy="0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6" name="フリーフォーム: 図形 365">
            <a:extLst>
              <a:ext uri="{FF2B5EF4-FFF2-40B4-BE49-F238E27FC236}">
                <a16:creationId xmlns:a16="http://schemas.microsoft.com/office/drawing/2014/main" id="{FDEADF6A-0B13-4A2F-9814-990E4E962558}"/>
              </a:ext>
            </a:extLst>
          </p:cNvPr>
          <p:cNvSpPr/>
          <p:nvPr/>
        </p:nvSpPr>
        <p:spPr>
          <a:xfrm>
            <a:off x="9200652" y="3021045"/>
            <a:ext cx="695086" cy="2033433"/>
          </a:xfrm>
          <a:custGeom>
            <a:avLst/>
            <a:gdLst>
              <a:gd name="connsiteX0" fmla="*/ 514350 w 514350"/>
              <a:gd name="connsiteY0" fmla="*/ 0 h 1581150"/>
              <a:gd name="connsiteX1" fmla="*/ 0 w 514350"/>
              <a:gd name="connsiteY1" fmla="*/ 0 h 1581150"/>
              <a:gd name="connsiteX2" fmla="*/ 0 w 514350"/>
              <a:gd name="connsiteY2" fmla="*/ 1581150 h 158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4350" h="1581150">
                <a:moveTo>
                  <a:pt x="514350" y="0"/>
                </a:moveTo>
                <a:lnTo>
                  <a:pt x="0" y="0"/>
                </a:lnTo>
                <a:lnTo>
                  <a:pt x="0" y="1581150"/>
                </a:lnTo>
              </a:path>
            </a:pathLst>
          </a:custGeom>
          <a:noFill/>
          <a:ln>
            <a:solidFill>
              <a:srgbClr val="FFC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1" name="正方形/長方形 370">
            <a:extLst>
              <a:ext uri="{FF2B5EF4-FFF2-40B4-BE49-F238E27FC236}">
                <a16:creationId xmlns:a16="http://schemas.microsoft.com/office/drawing/2014/main" id="{BC0EAAF4-3F43-44BD-B650-2B5AD3EBE3F9}"/>
              </a:ext>
            </a:extLst>
          </p:cNvPr>
          <p:cNvSpPr/>
          <p:nvPr/>
        </p:nvSpPr>
        <p:spPr>
          <a:xfrm>
            <a:off x="9895738" y="3092766"/>
            <a:ext cx="79243" cy="792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6" name="正方形/長方形 375">
            <a:extLst>
              <a:ext uri="{FF2B5EF4-FFF2-40B4-BE49-F238E27FC236}">
                <a16:creationId xmlns:a16="http://schemas.microsoft.com/office/drawing/2014/main" id="{350DE371-532B-4775-AB83-2CB218D12FD8}"/>
              </a:ext>
            </a:extLst>
          </p:cNvPr>
          <p:cNvSpPr/>
          <p:nvPr/>
        </p:nvSpPr>
        <p:spPr>
          <a:xfrm>
            <a:off x="8666728" y="5025541"/>
            <a:ext cx="79243" cy="792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78" name="コネクタ: カギ線 377">
            <a:extLst>
              <a:ext uri="{FF2B5EF4-FFF2-40B4-BE49-F238E27FC236}">
                <a16:creationId xmlns:a16="http://schemas.microsoft.com/office/drawing/2014/main" id="{D3409D1E-C0AD-4681-A448-FD4B8FFC8AA5}"/>
              </a:ext>
            </a:extLst>
          </p:cNvPr>
          <p:cNvCxnSpPr>
            <a:cxnSpLocks/>
            <a:stCxn id="382" idx="3"/>
            <a:endCxn id="349" idx="1"/>
          </p:cNvCxnSpPr>
          <p:nvPr/>
        </p:nvCxnSpPr>
        <p:spPr>
          <a:xfrm>
            <a:off x="8639139" y="5065163"/>
            <a:ext cx="1245069" cy="2731"/>
          </a:xfrm>
          <a:prstGeom prst="bentConnector3">
            <a:avLst>
              <a:gd name="adj1" fmla="val 50000"/>
            </a:avLst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2" name="正方形/長方形 381">
            <a:extLst>
              <a:ext uri="{FF2B5EF4-FFF2-40B4-BE49-F238E27FC236}">
                <a16:creationId xmlns:a16="http://schemas.microsoft.com/office/drawing/2014/main" id="{17F0E65F-51BA-4932-B4B7-0726EDA42AD5}"/>
              </a:ext>
            </a:extLst>
          </p:cNvPr>
          <p:cNvSpPr/>
          <p:nvPr/>
        </p:nvSpPr>
        <p:spPr>
          <a:xfrm>
            <a:off x="8559896" y="5025541"/>
            <a:ext cx="79243" cy="792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4" name="コネクタ: カギ線 383">
            <a:extLst>
              <a:ext uri="{FF2B5EF4-FFF2-40B4-BE49-F238E27FC236}">
                <a16:creationId xmlns:a16="http://schemas.microsoft.com/office/drawing/2014/main" id="{19C204F2-1713-4F02-B48F-F6378A9FE32D}"/>
              </a:ext>
            </a:extLst>
          </p:cNvPr>
          <p:cNvCxnSpPr>
            <a:cxnSpLocks/>
            <a:stCxn id="382" idx="3"/>
            <a:endCxn id="351" idx="1"/>
          </p:cNvCxnSpPr>
          <p:nvPr/>
        </p:nvCxnSpPr>
        <p:spPr>
          <a:xfrm>
            <a:off x="8639139" y="5065163"/>
            <a:ext cx="1245069" cy="181999"/>
          </a:xfrm>
          <a:prstGeom prst="bentConnector3">
            <a:avLst>
              <a:gd name="adj1" fmla="val 64790"/>
            </a:avLst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コネクタ: カギ線 389">
            <a:extLst>
              <a:ext uri="{FF2B5EF4-FFF2-40B4-BE49-F238E27FC236}">
                <a16:creationId xmlns:a16="http://schemas.microsoft.com/office/drawing/2014/main" id="{9B8EA5E0-7B80-456F-A13C-4CA8FE9283A9}"/>
              </a:ext>
            </a:extLst>
          </p:cNvPr>
          <p:cNvCxnSpPr>
            <a:cxnSpLocks/>
            <a:stCxn id="62" idx="3"/>
            <a:endCxn id="393" idx="0"/>
          </p:cNvCxnSpPr>
          <p:nvPr/>
        </p:nvCxnSpPr>
        <p:spPr>
          <a:xfrm>
            <a:off x="5926388" y="2699134"/>
            <a:ext cx="1544183" cy="3243961"/>
          </a:xfrm>
          <a:prstGeom prst="bentConnector2">
            <a:avLst/>
          </a:prstGeom>
          <a:ln w="1270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3" name="正方形/長方形 392">
            <a:extLst>
              <a:ext uri="{FF2B5EF4-FFF2-40B4-BE49-F238E27FC236}">
                <a16:creationId xmlns:a16="http://schemas.microsoft.com/office/drawing/2014/main" id="{DC5ECC75-72CE-4728-BA7E-5C270F0F7AFF}"/>
              </a:ext>
            </a:extLst>
          </p:cNvPr>
          <p:cNvSpPr/>
          <p:nvPr/>
        </p:nvSpPr>
        <p:spPr>
          <a:xfrm>
            <a:off x="7430949" y="5943095"/>
            <a:ext cx="79243" cy="792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4" name="正方形/長方形 403">
            <a:extLst>
              <a:ext uri="{FF2B5EF4-FFF2-40B4-BE49-F238E27FC236}">
                <a16:creationId xmlns:a16="http://schemas.microsoft.com/office/drawing/2014/main" id="{79D3C263-3711-4D0A-9A28-5DBF65AE8FF0}"/>
              </a:ext>
            </a:extLst>
          </p:cNvPr>
          <p:cNvSpPr/>
          <p:nvPr/>
        </p:nvSpPr>
        <p:spPr>
          <a:xfrm>
            <a:off x="5043247" y="703739"/>
            <a:ext cx="79243" cy="792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7" name="正方形/長方形 406">
            <a:extLst>
              <a:ext uri="{FF2B5EF4-FFF2-40B4-BE49-F238E27FC236}">
                <a16:creationId xmlns:a16="http://schemas.microsoft.com/office/drawing/2014/main" id="{30D18F8F-0553-48A0-8966-8D3F7380055F}"/>
              </a:ext>
            </a:extLst>
          </p:cNvPr>
          <p:cNvSpPr/>
          <p:nvPr/>
        </p:nvSpPr>
        <p:spPr>
          <a:xfrm>
            <a:off x="5043247" y="834380"/>
            <a:ext cx="79243" cy="792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09" name="コネクタ: カギ線 408">
            <a:extLst>
              <a:ext uri="{FF2B5EF4-FFF2-40B4-BE49-F238E27FC236}">
                <a16:creationId xmlns:a16="http://schemas.microsoft.com/office/drawing/2014/main" id="{C422DCA3-E18E-4A15-8081-324BA69960C1}"/>
              </a:ext>
            </a:extLst>
          </p:cNvPr>
          <p:cNvCxnSpPr>
            <a:cxnSpLocks/>
            <a:stCxn id="404" idx="3"/>
            <a:endCxn id="393" idx="0"/>
          </p:cNvCxnSpPr>
          <p:nvPr/>
        </p:nvCxnSpPr>
        <p:spPr>
          <a:xfrm>
            <a:off x="5122490" y="743361"/>
            <a:ext cx="2348081" cy="5199734"/>
          </a:xfrm>
          <a:prstGeom prst="bentConnector2">
            <a:avLst/>
          </a:prstGeom>
          <a:ln w="1270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コネクタ: カギ線 424">
            <a:extLst>
              <a:ext uri="{FF2B5EF4-FFF2-40B4-BE49-F238E27FC236}">
                <a16:creationId xmlns:a16="http://schemas.microsoft.com/office/drawing/2014/main" id="{D760B156-09BB-443B-B201-9958D252A986}"/>
              </a:ext>
            </a:extLst>
          </p:cNvPr>
          <p:cNvCxnSpPr>
            <a:cxnSpLocks/>
            <a:stCxn id="431" idx="3"/>
            <a:endCxn id="309" idx="1"/>
          </p:cNvCxnSpPr>
          <p:nvPr/>
        </p:nvCxnSpPr>
        <p:spPr>
          <a:xfrm>
            <a:off x="7463089" y="5932661"/>
            <a:ext cx="5419560" cy="1522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1" name="正方形/長方形 430">
            <a:extLst>
              <a:ext uri="{FF2B5EF4-FFF2-40B4-BE49-F238E27FC236}">
                <a16:creationId xmlns:a16="http://schemas.microsoft.com/office/drawing/2014/main" id="{39AC3CF7-58BD-4209-B03E-65F6743F8005}"/>
              </a:ext>
            </a:extLst>
          </p:cNvPr>
          <p:cNvSpPr/>
          <p:nvPr/>
        </p:nvSpPr>
        <p:spPr>
          <a:xfrm>
            <a:off x="7383846" y="5893039"/>
            <a:ext cx="79243" cy="792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38" name="コネクタ: カギ線 437">
            <a:extLst>
              <a:ext uri="{FF2B5EF4-FFF2-40B4-BE49-F238E27FC236}">
                <a16:creationId xmlns:a16="http://schemas.microsoft.com/office/drawing/2014/main" id="{204994C9-C917-4FDE-9897-9A2F01C8E1E1}"/>
              </a:ext>
            </a:extLst>
          </p:cNvPr>
          <p:cNvCxnSpPr>
            <a:cxnSpLocks/>
            <a:stCxn id="431" idx="3"/>
            <a:endCxn id="310" idx="1"/>
          </p:cNvCxnSpPr>
          <p:nvPr/>
        </p:nvCxnSpPr>
        <p:spPr>
          <a:xfrm>
            <a:off x="7463089" y="5932661"/>
            <a:ext cx="5419560" cy="218380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コネクタ: カギ線 440">
            <a:extLst>
              <a:ext uri="{FF2B5EF4-FFF2-40B4-BE49-F238E27FC236}">
                <a16:creationId xmlns:a16="http://schemas.microsoft.com/office/drawing/2014/main" id="{9DD62816-7ABD-4DDD-B323-743249BB01D9}"/>
              </a:ext>
            </a:extLst>
          </p:cNvPr>
          <p:cNvCxnSpPr>
            <a:cxnSpLocks/>
            <a:stCxn id="431" idx="3"/>
            <a:endCxn id="312" idx="1"/>
          </p:cNvCxnSpPr>
          <p:nvPr/>
        </p:nvCxnSpPr>
        <p:spPr>
          <a:xfrm>
            <a:off x="7463089" y="5932661"/>
            <a:ext cx="5419560" cy="436584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コネクタ: カギ線 443">
            <a:extLst>
              <a:ext uri="{FF2B5EF4-FFF2-40B4-BE49-F238E27FC236}">
                <a16:creationId xmlns:a16="http://schemas.microsoft.com/office/drawing/2014/main" id="{82603100-92A3-49C3-B9CA-FAC928336829}"/>
              </a:ext>
            </a:extLst>
          </p:cNvPr>
          <p:cNvCxnSpPr>
            <a:cxnSpLocks/>
            <a:stCxn id="431" idx="3"/>
            <a:endCxn id="306" idx="1"/>
          </p:cNvCxnSpPr>
          <p:nvPr/>
        </p:nvCxnSpPr>
        <p:spPr>
          <a:xfrm>
            <a:off x="7463089" y="5932661"/>
            <a:ext cx="5419560" cy="655622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6" name="正方形/長方形 455">
            <a:extLst>
              <a:ext uri="{FF2B5EF4-FFF2-40B4-BE49-F238E27FC236}">
                <a16:creationId xmlns:a16="http://schemas.microsoft.com/office/drawing/2014/main" id="{059A5566-B017-474F-AD77-0D024D704F88}"/>
              </a:ext>
            </a:extLst>
          </p:cNvPr>
          <p:cNvSpPr/>
          <p:nvPr/>
        </p:nvSpPr>
        <p:spPr>
          <a:xfrm>
            <a:off x="11884257" y="5937489"/>
            <a:ext cx="79243" cy="792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57" name="コネクタ: カギ線 456">
            <a:extLst>
              <a:ext uri="{FF2B5EF4-FFF2-40B4-BE49-F238E27FC236}">
                <a16:creationId xmlns:a16="http://schemas.microsoft.com/office/drawing/2014/main" id="{23B61912-A2F3-4883-8636-400E88416073}"/>
              </a:ext>
            </a:extLst>
          </p:cNvPr>
          <p:cNvCxnSpPr>
            <a:cxnSpLocks/>
            <a:stCxn id="524" idx="3"/>
            <a:endCxn id="456" idx="0"/>
          </p:cNvCxnSpPr>
          <p:nvPr/>
        </p:nvCxnSpPr>
        <p:spPr>
          <a:xfrm>
            <a:off x="11217463" y="4439723"/>
            <a:ext cx="706416" cy="1497766"/>
          </a:xfrm>
          <a:prstGeom prst="bentConnector2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コネクタ: カギ線 459">
            <a:extLst>
              <a:ext uri="{FF2B5EF4-FFF2-40B4-BE49-F238E27FC236}">
                <a16:creationId xmlns:a16="http://schemas.microsoft.com/office/drawing/2014/main" id="{FD662FC5-6DD2-4821-855B-7D82AD08BE4D}"/>
              </a:ext>
            </a:extLst>
          </p:cNvPr>
          <p:cNvCxnSpPr>
            <a:cxnSpLocks/>
            <a:stCxn id="462" idx="3"/>
            <a:endCxn id="456" idx="0"/>
          </p:cNvCxnSpPr>
          <p:nvPr/>
        </p:nvCxnSpPr>
        <p:spPr>
          <a:xfrm>
            <a:off x="10623220" y="4623754"/>
            <a:ext cx="1300659" cy="1313735"/>
          </a:xfrm>
          <a:prstGeom prst="bentConnector2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2" name="正方形/長方形 461">
            <a:extLst>
              <a:ext uri="{FF2B5EF4-FFF2-40B4-BE49-F238E27FC236}">
                <a16:creationId xmlns:a16="http://schemas.microsoft.com/office/drawing/2014/main" id="{40551F72-50A9-45E6-AB67-93DEFB46573C}"/>
              </a:ext>
            </a:extLst>
          </p:cNvPr>
          <p:cNvSpPr/>
          <p:nvPr/>
        </p:nvSpPr>
        <p:spPr>
          <a:xfrm>
            <a:off x="10543977" y="4584132"/>
            <a:ext cx="79243" cy="792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70" name="コネクタ: カギ線 469">
            <a:extLst>
              <a:ext uri="{FF2B5EF4-FFF2-40B4-BE49-F238E27FC236}">
                <a16:creationId xmlns:a16="http://schemas.microsoft.com/office/drawing/2014/main" id="{13220D30-78A3-4D30-BD83-8C9558F4DDAB}"/>
              </a:ext>
            </a:extLst>
          </p:cNvPr>
          <p:cNvCxnSpPr>
            <a:cxnSpLocks/>
            <a:stCxn id="294" idx="3"/>
            <a:endCxn id="456" idx="0"/>
          </p:cNvCxnSpPr>
          <p:nvPr/>
        </p:nvCxnSpPr>
        <p:spPr>
          <a:xfrm>
            <a:off x="11224887" y="4858927"/>
            <a:ext cx="698992" cy="1078562"/>
          </a:xfrm>
          <a:prstGeom prst="bentConnector2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コネクタ: カギ線 472">
            <a:extLst>
              <a:ext uri="{FF2B5EF4-FFF2-40B4-BE49-F238E27FC236}">
                <a16:creationId xmlns:a16="http://schemas.microsoft.com/office/drawing/2014/main" id="{37A94A55-A24C-426B-B822-95E674BE2996}"/>
              </a:ext>
            </a:extLst>
          </p:cNvPr>
          <p:cNvCxnSpPr>
            <a:cxnSpLocks/>
            <a:stCxn id="349" idx="3"/>
            <a:endCxn id="456" idx="0"/>
          </p:cNvCxnSpPr>
          <p:nvPr/>
        </p:nvCxnSpPr>
        <p:spPr>
          <a:xfrm>
            <a:off x="10591700" y="5067894"/>
            <a:ext cx="1332179" cy="869595"/>
          </a:xfrm>
          <a:prstGeom prst="bentConnector2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5" name="正方形/長方形 484">
            <a:extLst>
              <a:ext uri="{FF2B5EF4-FFF2-40B4-BE49-F238E27FC236}">
                <a16:creationId xmlns:a16="http://schemas.microsoft.com/office/drawing/2014/main" id="{A35BFC9B-D560-4707-BA6E-DB2C32F66A80}"/>
              </a:ext>
            </a:extLst>
          </p:cNvPr>
          <p:cNvSpPr/>
          <p:nvPr/>
        </p:nvSpPr>
        <p:spPr>
          <a:xfrm>
            <a:off x="7772528" y="7021370"/>
            <a:ext cx="79243" cy="792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6" name="正方形/長方形 485">
            <a:extLst>
              <a:ext uri="{FF2B5EF4-FFF2-40B4-BE49-F238E27FC236}">
                <a16:creationId xmlns:a16="http://schemas.microsoft.com/office/drawing/2014/main" id="{BEC54AEF-15CD-4DB6-8E61-0DAB94C2DDB8}"/>
              </a:ext>
            </a:extLst>
          </p:cNvPr>
          <p:cNvSpPr/>
          <p:nvPr/>
        </p:nvSpPr>
        <p:spPr>
          <a:xfrm>
            <a:off x="7713096" y="6983270"/>
            <a:ext cx="79243" cy="792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87" name="コネクタ: カギ線 486">
            <a:extLst>
              <a:ext uri="{FF2B5EF4-FFF2-40B4-BE49-F238E27FC236}">
                <a16:creationId xmlns:a16="http://schemas.microsoft.com/office/drawing/2014/main" id="{881CFADD-8ED0-4ABB-81E7-F138484B45EE}"/>
              </a:ext>
            </a:extLst>
          </p:cNvPr>
          <p:cNvCxnSpPr>
            <a:cxnSpLocks/>
            <a:stCxn id="65" idx="3"/>
            <a:endCxn id="485" idx="0"/>
          </p:cNvCxnSpPr>
          <p:nvPr/>
        </p:nvCxnSpPr>
        <p:spPr>
          <a:xfrm>
            <a:off x="6438556" y="2086518"/>
            <a:ext cx="1373594" cy="4934852"/>
          </a:xfrm>
          <a:prstGeom prst="bentConnector2">
            <a:avLst/>
          </a:prstGeom>
          <a:ln w="12700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コネクタ: カギ線 490">
            <a:extLst>
              <a:ext uri="{FF2B5EF4-FFF2-40B4-BE49-F238E27FC236}">
                <a16:creationId xmlns:a16="http://schemas.microsoft.com/office/drawing/2014/main" id="{2B1F4B02-46BF-479F-9B45-F808C552C4CE}"/>
              </a:ext>
            </a:extLst>
          </p:cNvPr>
          <p:cNvCxnSpPr>
            <a:cxnSpLocks/>
            <a:stCxn id="100" idx="3"/>
            <a:endCxn id="485" idx="0"/>
          </p:cNvCxnSpPr>
          <p:nvPr/>
        </p:nvCxnSpPr>
        <p:spPr>
          <a:xfrm>
            <a:off x="5122490" y="806455"/>
            <a:ext cx="2689660" cy="6214915"/>
          </a:xfrm>
          <a:prstGeom prst="bentConnector2">
            <a:avLst/>
          </a:prstGeom>
          <a:ln w="12700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8" name="正方形/長方形 497">
            <a:extLst>
              <a:ext uri="{FF2B5EF4-FFF2-40B4-BE49-F238E27FC236}">
                <a16:creationId xmlns:a16="http://schemas.microsoft.com/office/drawing/2014/main" id="{4B4FE996-2AED-4461-AB09-F7B1FF19CA29}"/>
              </a:ext>
            </a:extLst>
          </p:cNvPr>
          <p:cNvSpPr/>
          <p:nvPr/>
        </p:nvSpPr>
        <p:spPr>
          <a:xfrm>
            <a:off x="5751775" y="1665475"/>
            <a:ext cx="79243" cy="792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9" name="正方形/長方形 498">
            <a:extLst>
              <a:ext uri="{FF2B5EF4-FFF2-40B4-BE49-F238E27FC236}">
                <a16:creationId xmlns:a16="http://schemas.microsoft.com/office/drawing/2014/main" id="{1E2813FB-A343-4EED-9F82-099C0799C337}"/>
              </a:ext>
            </a:extLst>
          </p:cNvPr>
          <p:cNvSpPr/>
          <p:nvPr/>
        </p:nvSpPr>
        <p:spPr>
          <a:xfrm>
            <a:off x="5751775" y="1798957"/>
            <a:ext cx="79243" cy="792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01" name="コネクタ: カギ線 500">
            <a:extLst>
              <a:ext uri="{FF2B5EF4-FFF2-40B4-BE49-F238E27FC236}">
                <a16:creationId xmlns:a16="http://schemas.microsoft.com/office/drawing/2014/main" id="{0F2344E4-4338-42F6-9989-4E5B06B5213C}"/>
              </a:ext>
            </a:extLst>
          </p:cNvPr>
          <p:cNvCxnSpPr>
            <a:cxnSpLocks/>
            <a:stCxn id="499" idx="3"/>
            <a:endCxn id="485" idx="0"/>
          </p:cNvCxnSpPr>
          <p:nvPr/>
        </p:nvCxnSpPr>
        <p:spPr>
          <a:xfrm>
            <a:off x="5831018" y="1838579"/>
            <a:ext cx="1981132" cy="5182791"/>
          </a:xfrm>
          <a:prstGeom prst="bentConnector2">
            <a:avLst/>
          </a:prstGeom>
          <a:ln w="12700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コネクタ: カギ線 506">
            <a:extLst>
              <a:ext uri="{FF2B5EF4-FFF2-40B4-BE49-F238E27FC236}">
                <a16:creationId xmlns:a16="http://schemas.microsoft.com/office/drawing/2014/main" id="{6B514B60-088F-4061-9195-E5D22A9F71FC}"/>
              </a:ext>
            </a:extLst>
          </p:cNvPr>
          <p:cNvCxnSpPr>
            <a:cxnSpLocks/>
            <a:stCxn id="486" idx="3"/>
            <a:endCxn id="319" idx="1"/>
          </p:cNvCxnSpPr>
          <p:nvPr/>
        </p:nvCxnSpPr>
        <p:spPr>
          <a:xfrm>
            <a:off x="7792339" y="7022892"/>
            <a:ext cx="5090310" cy="420087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コネクタ: カギ線 512">
            <a:extLst>
              <a:ext uri="{FF2B5EF4-FFF2-40B4-BE49-F238E27FC236}">
                <a16:creationId xmlns:a16="http://schemas.microsoft.com/office/drawing/2014/main" id="{FF87B106-C07F-41ED-A951-F25A4DEEB890}"/>
              </a:ext>
            </a:extLst>
          </p:cNvPr>
          <p:cNvCxnSpPr>
            <a:cxnSpLocks/>
            <a:stCxn id="486" idx="3"/>
            <a:endCxn id="320" idx="1"/>
          </p:cNvCxnSpPr>
          <p:nvPr/>
        </p:nvCxnSpPr>
        <p:spPr>
          <a:xfrm>
            <a:off x="7792339" y="7022892"/>
            <a:ext cx="5090310" cy="1440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コネクタ: カギ線 515">
            <a:extLst>
              <a:ext uri="{FF2B5EF4-FFF2-40B4-BE49-F238E27FC236}">
                <a16:creationId xmlns:a16="http://schemas.microsoft.com/office/drawing/2014/main" id="{4AB75F3B-F8BF-4568-BDF2-3D2B92068669}"/>
              </a:ext>
            </a:extLst>
          </p:cNvPr>
          <p:cNvCxnSpPr>
            <a:cxnSpLocks/>
            <a:stCxn id="486" idx="3"/>
            <a:endCxn id="311" idx="1"/>
          </p:cNvCxnSpPr>
          <p:nvPr/>
        </p:nvCxnSpPr>
        <p:spPr>
          <a:xfrm>
            <a:off x="7792339" y="7022892"/>
            <a:ext cx="5090310" cy="210923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4" name="正方形/長方形 523">
            <a:extLst>
              <a:ext uri="{FF2B5EF4-FFF2-40B4-BE49-F238E27FC236}">
                <a16:creationId xmlns:a16="http://schemas.microsoft.com/office/drawing/2014/main" id="{A52A6492-AF97-4FBD-B6A9-4AE33A76D2FF}"/>
              </a:ext>
            </a:extLst>
          </p:cNvPr>
          <p:cNvSpPr/>
          <p:nvPr/>
        </p:nvSpPr>
        <p:spPr>
          <a:xfrm>
            <a:off x="11138220" y="4400101"/>
            <a:ext cx="79243" cy="792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6" name="正方形/長方形 535">
            <a:extLst>
              <a:ext uri="{FF2B5EF4-FFF2-40B4-BE49-F238E27FC236}">
                <a16:creationId xmlns:a16="http://schemas.microsoft.com/office/drawing/2014/main" id="{A0D22258-AA41-4BD2-A0B2-D0B56B91B81E}"/>
              </a:ext>
            </a:extLst>
          </p:cNvPr>
          <p:cNvSpPr/>
          <p:nvPr/>
        </p:nvSpPr>
        <p:spPr>
          <a:xfrm>
            <a:off x="10549680" y="4665903"/>
            <a:ext cx="79243" cy="792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37" name="コネクタ: カギ線 536">
            <a:extLst>
              <a:ext uri="{FF2B5EF4-FFF2-40B4-BE49-F238E27FC236}">
                <a16:creationId xmlns:a16="http://schemas.microsoft.com/office/drawing/2014/main" id="{3F20149F-CB9E-43EE-85E2-8894B10B1D5E}"/>
              </a:ext>
            </a:extLst>
          </p:cNvPr>
          <p:cNvCxnSpPr>
            <a:cxnSpLocks/>
            <a:stCxn id="541" idx="3"/>
            <a:endCxn id="549" idx="0"/>
          </p:cNvCxnSpPr>
          <p:nvPr/>
        </p:nvCxnSpPr>
        <p:spPr>
          <a:xfrm>
            <a:off x="11216293" y="4502169"/>
            <a:ext cx="503053" cy="2523558"/>
          </a:xfrm>
          <a:prstGeom prst="bentConnector2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1" name="正方形/長方形 540">
            <a:extLst>
              <a:ext uri="{FF2B5EF4-FFF2-40B4-BE49-F238E27FC236}">
                <a16:creationId xmlns:a16="http://schemas.microsoft.com/office/drawing/2014/main" id="{30FEA5BF-E0DA-4AA8-B6E9-0EBC4A77A9B9}"/>
              </a:ext>
            </a:extLst>
          </p:cNvPr>
          <p:cNvSpPr/>
          <p:nvPr/>
        </p:nvSpPr>
        <p:spPr>
          <a:xfrm>
            <a:off x="11137050" y="4462547"/>
            <a:ext cx="79243" cy="792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9" name="正方形/長方形 548">
            <a:extLst>
              <a:ext uri="{FF2B5EF4-FFF2-40B4-BE49-F238E27FC236}">
                <a16:creationId xmlns:a16="http://schemas.microsoft.com/office/drawing/2014/main" id="{6D5250FC-3BBC-4CCF-BDB6-932BB3373C23}"/>
              </a:ext>
            </a:extLst>
          </p:cNvPr>
          <p:cNvSpPr/>
          <p:nvPr/>
        </p:nvSpPr>
        <p:spPr>
          <a:xfrm>
            <a:off x="11679724" y="7025727"/>
            <a:ext cx="79243" cy="792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51" name="コネクタ: カギ線 550">
            <a:extLst>
              <a:ext uri="{FF2B5EF4-FFF2-40B4-BE49-F238E27FC236}">
                <a16:creationId xmlns:a16="http://schemas.microsoft.com/office/drawing/2014/main" id="{28C79B5D-C7D7-43BE-A64F-FCAA2DA8F013}"/>
              </a:ext>
            </a:extLst>
          </p:cNvPr>
          <p:cNvCxnSpPr>
            <a:cxnSpLocks/>
            <a:stCxn id="536" idx="3"/>
            <a:endCxn id="549" idx="0"/>
          </p:cNvCxnSpPr>
          <p:nvPr/>
        </p:nvCxnSpPr>
        <p:spPr>
          <a:xfrm>
            <a:off x="10628923" y="4705525"/>
            <a:ext cx="1090423" cy="2320202"/>
          </a:xfrm>
          <a:prstGeom prst="bentConnector2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5" name="コネクタ: カギ線 554">
            <a:extLst>
              <a:ext uri="{FF2B5EF4-FFF2-40B4-BE49-F238E27FC236}">
                <a16:creationId xmlns:a16="http://schemas.microsoft.com/office/drawing/2014/main" id="{3865DBCA-D7E0-4EC5-96EA-82107D45B80E}"/>
              </a:ext>
            </a:extLst>
          </p:cNvPr>
          <p:cNvCxnSpPr>
            <a:cxnSpLocks/>
            <a:stCxn id="351" idx="3"/>
            <a:endCxn id="549" idx="0"/>
          </p:cNvCxnSpPr>
          <p:nvPr/>
        </p:nvCxnSpPr>
        <p:spPr>
          <a:xfrm>
            <a:off x="10591700" y="5247162"/>
            <a:ext cx="1127646" cy="1778565"/>
          </a:xfrm>
          <a:prstGeom prst="bentConnector2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" name="コネクタ: カギ線 567">
            <a:extLst>
              <a:ext uri="{FF2B5EF4-FFF2-40B4-BE49-F238E27FC236}">
                <a16:creationId xmlns:a16="http://schemas.microsoft.com/office/drawing/2014/main" id="{0199FCC8-CE7D-4BF3-ACAC-C3BC36DE4A87}"/>
              </a:ext>
            </a:extLst>
          </p:cNvPr>
          <p:cNvCxnSpPr>
            <a:cxnSpLocks/>
            <a:stCxn id="306" idx="2"/>
            <a:endCxn id="320" idx="0"/>
          </p:cNvCxnSpPr>
          <p:nvPr/>
        </p:nvCxnSpPr>
        <p:spPr>
          <a:xfrm rot="5400000">
            <a:off x="13174342" y="6812657"/>
            <a:ext cx="223179" cy="0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コネクタ: カギ線 570">
            <a:extLst>
              <a:ext uri="{FF2B5EF4-FFF2-40B4-BE49-F238E27FC236}">
                <a16:creationId xmlns:a16="http://schemas.microsoft.com/office/drawing/2014/main" id="{EFA97C27-3C7B-46D3-8F01-FEB38ABE1C71}"/>
              </a:ext>
            </a:extLst>
          </p:cNvPr>
          <p:cNvCxnSpPr>
            <a:cxnSpLocks/>
            <a:stCxn id="309" idx="3"/>
            <a:endCxn id="320" idx="0"/>
          </p:cNvCxnSpPr>
          <p:nvPr/>
        </p:nvCxnSpPr>
        <p:spPr>
          <a:xfrm flipH="1">
            <a:off x="13279581" y="5934183"/>
            <a:ext cx="166098" cy="983714"/>
          </a:xfrm>
          <a:prstGeom prst="bentConnector4">
            <a:avLst>
              <a:gd name="adj1" fmla="val -137630"/>
              <a:gd name="adj2" fmla="val 86352"/>
            </a:avLst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0" name="コネクタ: カギ線 579">
            <a:extLst>
              <a:ext uri="{FF2B5EF4-FFF2-40B4-BE49-F238E27FC236}">
                <a16:creationId xmlns:a16="http://schemas.microsoft.com/office/drawing/2014/main" id="{41662749-8CB3-40E9-8F99-533D60A2EF07}"/>
              </a:ext>
            </a:extLst>
          </p:cNvPr>
          <p:cNvCxnSpPr>
            <a:cxnSpLocks/>
            <a:stCxn id="320" idx="3"/>
            <a:endCxn id="311" idx="3"/>
          </p:cNvCxnSpPr>
          <p:nvPr/>
        </p:nvCxnSpPr>
        <p:spPr>
          <a:xfrm>
            <a:off x="13676512" y="7024332"/>
            <a:ext cx="131446" cy="209483"/>
          </a:xfrm>
          <a:prstGeom prst="bentConnector3">
            <a:avLst>
              <a:gd name="adj1" fmla="val 273912"/>
            </a:avLst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正方形/長方形 237">
            <a:extLst>
              <a:ext uri="{FF2B5EF4-FFF2-40B4-BE49-F238E27FC236}">
                <a16:creationId xmlns:a16="http://schemas.microsoft.com/office/drawing/2014/main" id="{36BEB265-349A-4379-BBC5-F619BFAA18A9}"/>
              </a:ext>
            </a:extLst>
          </p:cNvPr>
          <p:cNvSpPr/>
          <p:nvPr/>
        </p:nvSpPr>
        <p:spPr>
          <a:xfrm>
            <a:off x="4363411" y="710912"/>
            <a:ext cx="79243" cy="792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2" name="正方形/長方形 241">
            <a:extLst>
              <a:ext uri="{FF2B5EF4-FFF2-40B4-BE49-F238E27FC236}">
                <a16:creationId xmlns:a16="http://schemas.microsoft.com/office/drawing/2014/main" id="{D33ED732-D996-44E9-B19A-D9552F7BE27A}"/>
              </a:ext>
            </a:extLst>
          </p:cNvPr>
          <p:cNvSpPr/>
          <p:nvPr/>
        </p:nvSpPr>
        <p:spPr>
          <a:xfrm>
            <a:off x="4363411" y="827615"/>
            <a:ext cx="79243" cy="792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43" name="コネクタ: カギ線 242">
            <a:extLst>
              <a:ext uri="{FF2B5EF4-FFF2-40B4-BE49-F238E27FC236}">
                <a16:creationId xmlns:a16="http://schemas.microsoft.com/office/drawing/2014/main" id="{AEBDC753-CAC2-4582-B872-81E531197FD0}"/>
              </a:ext>
            </a:extLst>
          </p:cNvPr>
          <p:cNvCxnSpPr>
            <a:cxnSpLocks/>
            <a:stCxn id="242" idx="1"/>
            <a:endCxn id="245" idx="1"/>
          </p:cNvCxnSpPr>
          <p:nvPr/>
        </p:nvCxnSpPr>
        <p:spPr>
          <a:xfrm rot="10800000" flipV="1">
            <a:off x="4363411" y="867237"/>
            <a:ext cx="12700" cy="1767884"/>
          </a:xfrm>
          <a:prstGeom prst="bentConnector3">
            <a:avLst>
              <a:gd name="adj1" fmla="val 761250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正方形/長方形 244">
            <a:extLst>
              <a:ext uri="{FF2B5EF4-FFF2-40B4-BE49-F238E27FC236}">
                <a16:creationId xmlns:a16="http://schemas.microsoft.com/office/drawing/2014/main" id="{0443EB06-1869-4E76-AD5A-21A3BB63488A}"/>
              </a:ext>
            </a:extLst>
          </p:cNvPr>
          <p:cNvSpPr/>
          <p:nvPr/>
        </p:nvSpPr>
        <p:spPr>
          <a:xfrm>
            <a:off x="4363411" y="2595499"/>
            <a:ext cx="79243" cy="792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0" name="正方形/長方形 249">
            <a:extLst>
              <a:ext uri="{FF2B5EF4-FFF2-40B4-BE49-F238E27FC236}">
                <a16:creationId xmlns:a16="http://schemas.microsoft.com/office/drawing/2014/main" id="{70844D30-DC38-48EF-A2DA-E54312D7DD01}"/>
              </a:ext>
            </a:extLst>
          </p:cNvPr>
          <p:cNvSpPr/>
          <p:nvPr/>
        </p:nvSpPr>
        <p:spPr>
          <a:xfrm>
            <a:off x="4363411" y="2729362"/>
            <a:ext cx="79243" cy="792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5" name="コネクタ: カギ線 254">
            <a:extLst>
              <a:ext uri="{FF2B5EF4-FFF2-40B4-BE49-F238E27FC236}">
                <a16:creationId xmlns:a16="http://schemas.microsoft.com/office/drawing/2014/main" id="{99E01114-C13C-4B0A-8AF9-0867CE4FA552}"/>
              </a:ext>
            </a:extLst>
          </p:cNvPr>
          <p:cNvCxnSpPr>
            <a:cxnSpLocks/>
            <a:stCxn id="242" idx="1"/>
            <a:endCxn id="259" idx="1"/>
          </p:cNvCxnSpPr>
          <p:nvPr/>
        </p:nvCxnSpPr>
        <p:spPr>
          <a:xfrm rot="10800000" flipV="1">
            <a:off x="3848441" y="867237"/>
            <a:ext cx="514970" cy="2497002"/>
          </a:xfrm>
          <a:prstGeom prst="bentConnector3">
            <a:avLst>
              <a:gd name="adj1" fmla="val 18508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正方形/長方形 258">
            <a:extLst>
              <a:ext uri="{FF2B5EF4-FFF2-40B4-BE49-F238E27FC236}">
                <a16:creationId xmlns:a16="http://schemas.microsoft.com/office/drawing/2014/main" id="{A182F27C-5A9E-49A2-A0F7-EB817857ADC2}"/>
              </a:ext>
            </a:extLst>
          </p:cNvPr>
          <p:cNvSpPr/>
          <p:nvPr/>
        </p:nvSpPr>
        <p:spPr>
          <a:xfrm>
            <a:off x="3848441" y="3324617"/>
            <a:ext cx="79243" cy="792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6" name="テキスト ボックス 245">
            <a:extLst>
              <a:ext uri="{FF2B5EF4-FFF2-40B4-BE49-F238E27FC236}">
                <a16:creationId xmlns:a16="http://schemas.microsoft.com/office/drawing/2014/main" id="{A3376760-5C60-404D-9484-744965FB897E}"/>
              </a:ext>
            </a:extLst>
          </p:cNvPr>
          <p:cNvSpPr txBox="1"/>
          <p:nvPr/>
        </p:nvSpPr>
        <p:spPr>
          <a:xfrm>
            <a:off x="737586" y="6080218"/>
            <a:ext cx="1053741" cy="211203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"/>
            </a:pPr>
            <a:r>
              <a:rPr kumimoji="1" lang="ja-JP" altLang="en-US" sz="900" dirty="0">
                <a:solidFill>
                  <a:srgbClr val="FF0000"/>
                </a:solidFill>
              </a:rPr>
              <a:t>室外熱伝達抵抗</a:t>
            </a:r>
            <a:endParaRPr kumimoji="1" lang="en-US" altLang="ja-JP" sz="900" dirty="0">
              <a:solidFill>
                <a:srgbClr val="FF0000"/>
              </a:solidFill>
            </a:endParaRPr>
          </a:p>
        </p:txBody>
      </p:sp>
      <p:sp>
        <p:nvSpPr>
          <p:cNvPr id="247" name="テキスト ボックス 246">
            <a:extLst>
              <a:ext uri="{FF2B5EF4-FFF2-40B4-BE49-F238E27FC236}">
                <a16:creationId xmlns:a16="http://schemas.microsoft.com/office/drawing/2014/main" id="{8BDFB171-B490-409F-BD8D-A4E262B53493}"/>
              </a:ext>
            </a:extLst>
          </p:cNvPr>
          <p:cNvSpPr txBox="1"/>
          <p:nvPr/>
        </p:nvSpPr>
        <p:spPr>
          <a:xfrm>
            <a:off x="737586" y="7062924"/>
            <a:ext cx="1053741" cy="211203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"/>
            </a:pPr>
            <a:r>
              <a:rPr kumimoji="1" lang="ja-JP" altLang="en-US" sz="900" dirty="0"/>
              <a:t>室外熱伝達抵抗</a:t>
            </a:r>
            <a:endParaRPr kumimoji="1" lang="en-US" altLang="ja-JP" sz="900" dirty="0"/>
          </a:p>
        </p:txBody>
      </p:sp>
      <p:cxnSp>
        <p:nvCxnSpPr>
          <p:cNvPr id="90" name="直線コネクタ 89">
            <a:extLst>
              <a:ext uri="{FF2B5EF4-FFF2-40B4-BE49-F238E27FC236}">
                <a16:creationId xmlns:a16="http://schemas.microsoft.com/office/drawing/2014/main" id="{0AB818C6-B7F6-40F6-8785-CD54FB8C6DFB}"/>
              </a:ext>
            </a:extLst>
          </p:cNvPr>
          <p:cNvCxnSpPr>
            <a:cxnSpLocks/>
          </p:cNvCxnSpPr>
          <p:nvPr/>
        </p:nvCxnSpPr>
        <p:spPr>
          <a:xfrm>
            <a:off x="2338375" y="5804732"/>
            <a:ext cx="131120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テキスト ボックス 272">
            <a:extLst>
              <a:ext uri="{FF2B5EF4-FFF2-40B4-BE49-F238E27FC236}">
                <a16:creationId xmlns:a16="http://schemas.microsoft.com/office/drawing/2014/main" id="{5395AF94-DA76-490E-B527-7A9C6EAD7C7D}"/>
              </a:ext>
            </a:extLst>
          </p:cNvPr>
          <p:cNvSpPr txBox="1"/>
          <p:nvPr/>
        </p:nvSpPr>
        <p:spPr>
          <a:xfrm>
            <a:off x="4789918" y="8766734"/>
            <a:ext cx="1472125" cy="211203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kumimoji="1" lang="ja-JP" altLang="en-US" sz="900" dirty="0"/>
              <a:t>間仕切り・一般部位・地盤</a:t>
            </a:r>
            <a:endParaRPr kumimoji="1" lang="en-US" altLang="ja-JP" sz="900" dirty="0"/>
          </a:p>
        </p:txBody>
      </p:sp>
      <p:sp>
        <p:nvSpPr>
          <p:cNvPr id="275" name="テキスト ボックス 274">
            <a:extLst>
              <a:ext uri="{FF2B5EF4-FFF2-40B4-BE49-F238E27FC236}">
                <a16:creationId xmlns:a16="http://schemas.microsoft.com/office/drawing/2014/main" id="{0C90A7FB-5EA1-404C-81F9-E591CC4AD67C}"/>
              </a:ext>
            </a:extLst>
          </p:cNvPr>
          <p:cNvSpPr txBox="1"/>
          <p:nvPr/>
        </p:nvSpPr>
        <p:spPr>
          <a:xfrm>
            <a:off x="4789918" y="9928793"/>
            <a:ext cx="1771886" cy="211203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kumimoji="1" lang="ja-JP" altLang="en-US" sz="900" dirty="0"/>
              <a:t>透明な開口部・不透明な開口部</a:t>
            </a:r>
            <a:endParaRPr kumimoji="1" lang="en-US" altLang="ja-JP" sz="900" dirty="0"/>
          </a:p>
        </p:txBody>
      </p:sp>
      <p:sp>
        <p:nvSpPr>
          <p:cNvPr id="278" name="テキスト ボックス 277">
            <a:extLst>
              <a:ext uri="{FF2B5EF4-FFF2-40B4-BE49-F238E27FC236}">
                <a16:creationId xmlns:a16="http://schemas.microsoft.com/office/drawing/2014/main" id="{70BC7A0A-4E60-4264-9678-F8DA10789696}"/>
              </a:ext>
            </a:extLst>
          </p:cNvPr>
          <p:cNvSpPr txBox="1"/>
          <p:nvPr/>
        </p:nvSpPr>
        <p:spPr>
          <a:xfrm>
            <a:off x="4789932" y="7743174"/>
            <a:ext cx="1331061" cy="211203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kumimoji="1" lang="ja-JP" altLang="en-US" sz="900" dirty="0"/>
              <a:t>人体に対する形態係数</a:t>
            </a:r>
            <a:endParaRPr kumimoji="1" lang="en-US" altLang="ja-JP" sz="900" dirty="0"/>
          </a:p>
        </p:txBody>
      </p:sp>
      <p:sp>
        <p:nvSpPr>
          <p:cNvPr id="279" name="テキスト ボックス 278">
            <a:extLst>
              <a:ext uri="{FF2B5EF4-FFF2-40B4-BE49-F238E27FC236}">
                <a16:creationId xmlns:a16="http://schemas.microsoft.com/office/drawing/2014/main" id="{D014FC9F-4506-4A63-8989-E01CC2CE103D}"/>
              </a:ext>
            </a:extLst>
          </p:cNvPr>
          <p:cNvSpPr txBox="1"/>
          <p:nvPr/>
        </p:nvSpPr>
        <p:spPr>
          <a:xfrm>
            <a:off x="4972281" y="9176158"/>
            <a:ext cx="1226865" cy="349702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"/>
            </a:pPr>
            <a:r>
              <a:rPr kumimoji="1" lang="ja-JP" altLang="en-US" sz="900" dirty="0"/>
              <a:t>壁体構成</a:t>
            </a:r>
            <a:br>
              <a:rPr kumimoji="1" lang="en-US" altLang="ja-JP" sz="900" dirty="0"/>
            </a:br>
            <a:r>
              <a:rPr kumimoji="1" lang="ja-JP" altLang="en-US" sz="900" dirty="0"/>
              <a:t>（熱抵抗・熱容量）</a:t>
            </a:r>
            <a:endParaRPr kumimoji="1" lang="en-US" altLang="ja-JP" sz="900" dirty="0"/>
          </a:p>
        </p:txBody>
      </p:sp>
      <p:sp>
        <p:nvSpPr>
          <p:cNvPr id="281" name="テキスト ボックス 280">
            <a:extLst>
              <a:ext uri="{FF2B5EF4-FFF2-40B4-BE49-F238E27FC236}">
                <a16:creationId xmlns:a16="http://schemas.microsoft.com/office/drawing/2014/main" id="{9590005B-CDF4-491D-BA7D-AD409FF8531B}"/>
              </a:ext>
            </a:extLst>
          </p:cNvPr>
          <p:cNvSpPr txBox="1"/>
          <p:nvPr/>
        </p:nvSpPr>
        <p:spPr>
          <a:xfrm>
            <a:off x="4972281" y="8971446"/>
            <a:ext cx="802070" cy="211203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"/>
            </a:pPr>
            <a:r>
              <a:rPr kumimoji="1" lang="ja-JP" altLang="en-US" sz="900" dirty="0"/>
              <a:t>境界の種類</a:t>
            </a:r>
            <a:endParaRPr kumimoji="1" lang="en-US" altLang="ja-JP" sz="900" dirty="0"/>
          </a:p>
        </p:txBody>
      </p:sp>
      <p:sp>
        <p:nvSpPr>
          <p:cNvPr id="282" name="テキスト ボックス 281">
            <a:extLst>
              <a:ext uri="{FF2B5EF4-FFF2-40B4-BE49-F238E27FC236}">
                <a16:creationId xmlns:a16="http://schemas.microsoft.com/office/drawing/2014/main" id="{17615C24-2BED-4408-A414-282C52308AAC}"/>
              </a:ext>
            </a:extLst>
          </p:cNvPr>
          <p:cNvSpPr txBox="1"/>
          <p:nvPr/>
        </p:nvSpPr>
        <p:spPr>
          <a:xfrm>
            <a:off x="4972281" y="10338208"/>
            <a:ext cx="707492" cy="211203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"/>
            </a:pPr>
            <a:r>
              <a:rPr kumimoji="1" lang="ja-JP" altLang="en-US" sz="900" dirty="0"/>
              <a:t>熱貫流率</a:t>
            </a:r>
            <a:endParaRPr kumimoji="1" lang="en-US" altLang="ja-JP" sz="900" dirty="0"/>
          </a:p>
        </p:txBody>
      </p:sp>
      <p:sp>
        <p:nvSpPr>
          <p:cNvPr id="284" name="テキスト ボックス 283">
            <a:extLst>
              <a:ext uri="{FF2B5EF4-FFF2-40B4-BE49-F238E27FC236}">
                <a16:creationId xmlns:a16="http://schemas.microsoft.com/office/drawing/2014/main" id="{0F8BEC0A-D9A6-4213-8E70-BF1499E45BAD}"/>
              </a:ext>
            </a:extLst>
          </p:cNvPr>
          <p:cNvSpPr txBox="1"/>
          <p:nvPr/>
        </p:nvSpPr>
        <p:spPr>
          <a:xfrm>
            <a:off x="4972281" y="10133505"/>
            <a:ext cx="802070" cy="211203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"/>
            </a:pPr>
            <a:r>
              <a:rPr kumimoji="1" lang="ja-JP" altLang="en-US" sz="900" dirty="0"/>
              <a:t>境界の種類</a:t>
            </a:r>
            <a:endParaRPr kumimoji="1" lang="en-US" altLang="ja-JP" sz="900" dirty="0"/>
          </a:p>
        </p:txBody>
      </p:sp>
      <p:sp>
        <p:nvSpPr>
          <p:cNvPr id="288" name="テキスト ボックス 287">
            <a:extLst>
              <a:ext uri="{FF2B5EF4-FFF2-40B4-BE49-F238E27FC236}">
                <a16:creationId xmlns:a16="http://schemas.microsoft.com/office/drawing/2014/main" id="{26E84239-2059-484D-8201-138554AF2BF0}"/>
              </a:ext>
            </a:extLst>
          </p:cNvPr>
          <p:cNvSpPr txBox="1"/>
          <p:nvPr/>
        </p:nvSpPr>
        <p:spPr>
          <a:xfrm>
            <a:off x="4789932" y="8152598"/>
            <a:ext cx="1515406" cy="211203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kumimoji="1" lang="ja-JP" altLang="en-US" sz="900" dirty="0"/>
              <a:t>等価室温基準温度差係数</a:t>
            </a:r>
            <a:endParaRPr kumimoji="1" lang="en-US" altLang="ja-JP" sz="900" dirty="0"/>
          </a:p>
        </p:txBody>
      </p:sp>
      <p:sp>
        <p:nvSpPr>
          <p:cNvPr id="289" name="テキスト ボックス 288">
            <a:extLst>
              <a:ext uri="{FF2B5EF4-FFF2-40B4-BE49-F238E27FC236}">
                <a16:creationId xmlns:a16="http://schemas.microsoft.com/office/drawing/2014/main" id="{B98369AC-59CC-4E4F-97BB-3D71B14A1F74}"/>
              </a:ext>
            </a:extLst>
          </p:cNvPr>
          <p:cNvSpPr txBox="1"/>
          <p:nvPr/>
        </p:nvSpPr>
        <p:spPr>
          <a:xfrm>
            <a:off x="4972281" y="8357310"/>
            <a:ext cx="1071374" cy="211203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"/>
            </a:pPr>
            <a:r>
              <a:rPr kumimoji="1" lang="ja-JP" altLang="en-US" sz="900" dirty="0"/>
              <a:t>等価室温参照</a:t>
            </a:r>
            <a:r>
              <a:rPr kumimoji="1" lang="en-US" altLang="ja-JP" sz="900" dirty="0"/>
              <a:t>ID</a:t>
            </a:r>
          </a:p>
        </p:txBody>
      </p:sp>
      <p:sp>
        <p:nvSpPr>
          <p:cNvPr id="290" name="テキスト ボックス 289">
            <a:extLst>
              <a:ext uri="{FF2B5EF4-FFF2-40B4-BE49-F238E27FC236}">
                <a16:creationId xmlns:a16="http://schemas.microsoft.com/office/drawing/2014/main" id="{A8DDC545-F7D1-4F48-8009-82F812852845}"/>
              </a:ext>
            </a:extLst>
          </p:cNvPr>
          <p:cNvSpPr txBox="1"/>
          <p:nvPr/>
        </p:nvSpPr>
        <p:spPr>
          <a:xfrm>
            <a:off x="4972281" y="8562022"/>
            <a:ext cx="822908" cy="211203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"/>
            </a:pPr>
            <a:r>
              <a:rPr kumimoji="1" lang="ja-JP" altLang="en-US" sz="900" dirty="0"/>
              <a:t>温度差係数</a:t>
            </a:r>
            <a:endParaRPr kumimoji="1" lang="en-US" altLang="ja-JP" sz="900" dirty="0"/>
          </a:p>
        </p:txBody>
      </p:sp>
      <p:sp>
        <p:nvSpPr>
          <p:cNvPr id="291" name="テキスト ボックス 290">
            <a:extLst>
              <a:ext uri="{FF2B5EF4-FFF2-40B4-BE49-F238E27FC236}">
                <a16:creationId xmlns:a16="http://schemas.microsoft.com/office/drawing/2014/main" id="{BA0BBD6B-4858-4AF4-8D9A-67828CD3617D}"/>
              </a:ext>
            </a:extLst>
          </p:cNvPr>
          <p:cNvSpPr txBox="1"/>
          <p:nvPr/>
        </p:nvSpPr>
        <p:spPr>
          <a:xfrm>
            <a:off x="4789932" y="6514902"/>
            <a:ext cx="1085801" cy="211203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kumimoji="1" lang="ja-JP" altLang="en-US" sz="900" dirty="0"/>
              <a:t>地盤であるか否か</a:t>
            </a:r>
            <a:endParaRPr kumimoji="1" lang="en-US" altLang="ja-JP" sz="900" dirty="0"/>
          </a:p>
        </p:txBody>
      </p:sp>
      <p:sp>
        <p:nvSpPr>
          <p:cNvPr id="292" name="テキスト ボックス 291">
            <a:extLst>
              <a:ext uri="{FF2B5EF4-FFF2-40B4-BE49-F238E27FC236}">
                <a16:creationId xmlns:a16="http://schemas.microsoft.com/office/drawing/2014/main" id="{2A5D0567-2E2B-4D0D-968D-F9B2FBC3766E}"/>
              </a:ext>
            </a:extLst>
          </p:cNvPr>
          <p:cNvSpPr txBox="1"/>
          <p:nvPr/>
        </p:nvSpPr>
        <p:spPr>
          <a:xfrm>
            <a:off x="4789932" y="6719614"/>
            <a:ext cx="911074" cy="211203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kumimoji="1" lang="ja-JP" altLang="en-US" sz="900" dirty="0"/>
              <a:t>隣接する室</a:t>
            </a:r>
            <a:r>
              <a:rPr kumimoji="1" lang="en-US" altLang="ja-JP" sz="900" dirty="0"/>
              <a:t>ID</a:t>
            </a:r>
          </a:p>
        </p:txBody>
      </p:sp>
      <p:sp>
        <p:nvSpPr>
          <p:cNvPr id="293" name="テキスト ボックス 292">
            <a:extLst>
              <a:ext uri="{FF2B5EF4-FFF2-40B4-BE49-F238E27FC236}">
                <a16:creationId xmlns:a16="http://schemas.microsoft.com/office/drawing/2014/main" id="{AC9CA46B-15A5-4DC4-9079-7B1ED0BA2587}"/>
              </a:ext>
            </a:extLst>
          </p:cNvPr>
          <p:cNvSpPr txBox="1"/>
          <p:nvPr/>
        </p:nvSpPr>
        <p:spPr>
          <a:xfrm>
            <a:off x="4789932" y="5900766"/>
            <a:ext cx="609710" cy="211203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kumimoji="1" lang="ja-JP" altLang="en-US" sz="900" dirty="0"/>
              <a:t>境界</a:t>
            </a:r>
            <a:r>
              <a:rPr kumimoji="1" lang="en-US" altLang="ja-JP" sz="900" dirty="0"/>
              <a:t>ID</a:t>
            </a:r>
          </a:p>
        </p:txBody>
      </p:sp>
      <p:sp>
        <p:nvSpPr>
          <p:cNvPr id="296" name="テキスト ボックス 295">
            <a:extLst>
              <a:ext uri="{FF2B5EF4-FFF2-40B4-BE49-F238E27FC236}">
                <a16:creationId xmlns:a16="http://schemas.microsoft.com/office/drawing/2014/main" id="{40D4797B-DE52-4836-BCA9-13D1C2F0FA34}"/>
              </a:ext>
            </a:extLst>
          </p:cNvPr>
          <p:cNvSpPr txBox="1"/>
          <p:nvPr/>
        </p:nvSpPr>
        <p:spPr>
          <a:xfrm>
            <a:off x="4789932" y="6310190"/>
            <a:ext cx="476660" cy="211203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kumimoji="1" lang="ja-JP" altLang="en-US" sz="900" dirty="0"/>
              <a:t>副名</a:t>
            </a:r>
            <a:endParaRPr kumimoji="1" lang="en-US" altLang="ja-JP" sz="900" dirty="0"/>
          </a:p>
        </p:txBody>
      </p:sp>
      <p:sp>
        <p:nvSpPr>
          <p:cNvPr id="297" name="テキスト ボックス 296">
            <a:extLst>
              <a:ext uri="{FF2B5EF4-FFF2-40B4-BE49-F238E27FC236}">
                <a16:creationId xmlns:a16="http://schemas.microsoft.com/office/drawing/2014/main" id="{08C232D1-172B-4FF6-BBD2-008B039563F2}"/>
              </a:ext>
            </a:extLst>
          </p:cNvPr>
          <p:cNvSpPr txBox="1"/>
          <p:nvPr/>
        </p:nvSpPr>
        <p:spPr>
          <a:xfrm>
            <a:off x="4789932" y="7333750"/>
            <a:ext cx="1725400" cy="211203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kumimoji="1" lang="ja-JP" altLang="en-US" sz="900" dirty="0"/>
              <a:t>放射空調の放射成分吸収比率</a:t>
            </a:r>
            <a:endParaRPr kumimoji="1" lang="en-US" altLang="ja-JP" sz="900" dirty="0"/>
          </a:p>
        </p:txBody>
      </p:sp>
      <p:sp>
        <p:nvSpPr>
          <p:cNvPr id="299" name="テキスト ボックス 298">
            <a:extLst>
              <a:ext uri="{FF2B5EF4-FFF2-40B4-BE49-F238E27FC236}">
                <a16:creationId xmlns:a16="http://schemas.microsoft.com/office/drawing/2014/main" id="{82BB32B1-4E9B-4851-BA20-BA8DEAD4E709}"/>
              </a:ext>
            </a:extLst>
          </p:cNvPr>
          <p:cNvSpPr txBox="1"/>
          <p:nvPr/>
        </p:nvSpPr>
        <p:spPr>
          <a:xfrm>
            <a:off x="4972281" y="9519369"/>
            <a:ext cx="1933790" cy="211203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"/>
            </a:pPr>
            <a:r>
              <a:rPr kumimoji="1" lang="ja-JP" altLang="en-US" sz="900" dirty="0"/>
              <a:t>室外側対流熱伝達率（間仕切り）</a:t>
            </a:r>
            <a:endParaRPr kumimoji="1" lang="en-US" altLang="ja-JP" sz="900" dirty="0"/>
          </a:p>
        </p:txBody>
      </p:sp>
      <p:sp>
        <p:nvSpPr>
          <p:cNvPr id="336" name="テキスト ボックス 335">
            <a:extLst>
              <a:ext uri="{FF2B5EF4-FFF2-40B4-BE49-F238E27FC236}">
                <a16:creationId xmlns:a16="http://schemas.microsoft.com/office/drawing/2014/main" id="{017881E9-0662-451E-98BB-8B49EDD8245C}"/>
              </a:ext>
            </a:extLst>
          </p:cNvPr>
          <p:cNvSpPr txBox="1"/>
          <p:nvPr/>
        </p:nvSpPr>
        <p:spPr>
          <a:xfrm>
            <a:off x="4972281" y="9724081"/>
            <a:ext cx="2092487" cy="211203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"/>
            </a:pPr>
            <a:r>
              <a:rPr kumimoji="1" lang="ja-JP" altLang="en-US" sz="900" dirty="0"/>
              <a:t>室外側総合熱伝達抵抗（一般部位）</a:t>
            </a:r>
            <a:endParaRPr kumimoji="1" lang="en-US" altLang="ja-JP" sz="900" dirty="0"/>
          </a:p>
        </p:txBody>
      </p:sp>
      <p:sp>
        <p:nvSpPr>
          <p:cNvPr id="367" name="テキスト ボックス 366">
            <a:extLst>
              <a:ext uri="{FF2B5EF4-FFF2-40B4-BE49-F238E27FC236}">
                <a16:creationId xmlns:a16="http://schemas.microsoft.com/office/drawing/2014/main" id="{D6428A82-6A42-4711-9F7A-31E6B9EBA44D}"/>
              </a:ext>
            </a:extLst>
          </p:cNvPr>
          <p:cNvSpPr txBox="1"/>
          <p:nvPr/>
        </p:nvSpPr>
        <p:spPr>
          <a:xfrm>
            <a:off x="9727475" y="8174980"/>
            <a:ext cx="418952" cy="211203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36000" rIns="36000" bIns="36000" rtlCol="0">
            <a:spAutoFit/>
          </a:bodyPr>
          <a:lstStyle/>
          <a:p>
            <a:r>
              <a:rPr kumimoji="1" lang="ja-JP" altLang="en-US" sz="900" dirty="0"/>
              <a:t>前処理</a:t>
            </a:r>
          </a:p>
        </p:txBody>
      </p:sp>
      <p:sp>
        <p:nvSpPr>
          <p:cNvPr id="370" name="テキスト ボックス 369">
            <a:extLst>
              <a:ext uri="{FF2B5EF4-FFF2-40B4-BE49-F238E27FC236}">
                <a16:creationId xmlns:a16="http://schemas.microsoft.com/office/drawing/2014/main" id="{567BA10D-67C4-4B35-8EFF-80615B11691B}"/>
              </a:ext>
            </a:extLst>
          </p:cNvPr>
          <p:cNvSpPr txBox="1"/>
          <p:nvPr/>
        </p:nvSpPr>
        <p:spPr>
          <a:xfrm>
            <a:off x="9884208" y="8462911"/>
            <a:ext cx="707492" cy="211203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kumimoji="1" lang="ja-JP" altLang="en-US" sz="900" dirty="0"/>
              <a:t>応答係数</a:t>
            </a:r>
            <a:endParaRPr kumimoji="1" lang="en-US" altLang="ja-JP" sz="900" dirty="0"/>
          </a:p>
        </p:txBody>
      </p:sp>
      <p:sp>
        <p:nvSpPr>
          <p:cNvPr id="375" name="正方形/長方形 374">
            <a:extLst>
              <a:ext uri="{FF2B5EF4-FFF2-40B4-BE49-F238E27FC236}">
                <a16:creationId xmlns:a16="http://schemas.microsoft.com/office/drawing/2014/main" id="{475128AC-2666-440D-92CE-C9BBC0FFAA17}"/>
              </a:ext>
            </a:extLst>
          </p:cNvPr>
          <p:cNvSpPr/>
          <p:nvPr/>
        </p:nvSpPr>
        <p:spPr>
          <a:xfrm>
            <a:off x="7579935" y="8486741"/>
            <a:ext cx="79243" cy="792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79" name="コネクタ: カギ線 378">
            <a:extLst>
              <a:ext uri="{FF2B5EF4-FFF2-40B4-BE49-F238E27FC236}">
                <a16:creationId xmlns:a16="http://schemas.microsoft.com/office/drawing/2014/main" id="{89F59A6F-13DF-463F-B20D-994F67B633C8}"/>
              </a:ext>
            </a:extLst>
          </p:cNvPr>
          <p:cNvCxnSpPr>
            <a:cxnSpLocks/>
            <a:stCxn id="281" idx="3"/>
            <a:endCxn id="375" idx="2"/>
          </p:cNvCxnSpPr>
          <p:nvPr/>
        </p:nvCxnSpPr>
        <p:spPr>
          <a:xfrm flipV="1">
            <a:off x="5774351" y="8565984"/>
            <a:ext cx="1845206" cy="511064"/>
          </a:xfrm>
          <a:prstGeom prst="bentConnector2">
            <a:avLst/>
          </a:prstGeom>
          <a:ln w="127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コネクタ: カギ線 380">
            <a:extLst>
              <a:ext uri="{FF2B5EF4-FFF2-40B4-BE49-F238E27FC236}">
                <a16:creationId xmlns:a16="http://schemas.microsoft.com/office/drawing/2014/main" id="{70B7FF62-A9DE-4C34-AEBD-19C5D0068CAC}"/>
              </a:ext>
            </a:extLst>
          </p:cNvPr>
          <p:cNvCxnSpPr>
            <a:cxnSpLocks/>
            <a:stCxn id="279" idx="3"/>
            <a:endCxn id="375" idx="2"/>
          </p:cNvCxnSpPr>
          <p:nvPr/>
        </p:nvCxnSpPr>
        <p:spPr>
          <a:xfrm flipV="1">
            <a:off x="6199146" y="8565984"/>
            <a:ext cx="1420411" cy="785025"/>
          </a:xfrm>
          <a:prstGeom prst="bentConnector2">
            <a:avLst/>
          </a:prstGeom>
          <a:ln w="127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コネクタ: カギ線 382">
            <a:extLst>
              <a:ext uri="{FF2B5EF4-FFF2-40B4-BE49-F238E27FC236}">
                <a16:creationId xmlns:a16="http://schemas.microsoft.com/office/drawing/2014/main" id="{85FE80AB-6157-43E0-9D9F-5D6814F38B5D}"/>
              </a:ext>
            </a:extLst>
          </p:cNvPr>
          <p:cNvCxnSpPr>
            <a:cxnSpLocks/>
            <a:stCxn id="299" idx="3"/>
            <a:endCxn id="375" idx="2"/>
          </p:cNvCxnSpPr>
          <p:nvPr/>
        </p:nvCxnSpPr>
        <p:spPr>
          <a:xfrm flipV="1">
            <a:off x="6906071" y="8565984"/>
            <a:ext cx="713486" cy="1058987"/>
          </a:xfrm>
          <a:prstGeom prst="bentConnector2">
            <a:avLst/>
          </a:prstGeom>
          <a:ln w="127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コネクタ: カギ線 386">
            <a:extLst>
              <a:ext uri="{FF2B5EF4-FFF2-40B4-BE49-F238E27FC236}">
                <a16:creationId xmlns:a16="http://schemas.microsoft.com/office/drawing/2014/main" id="{B27C8F3E-D4CF-4251-9CAE-4187E254A643}"/>
              </a:ext>
            </a:extLst>
          </p:cNvPr>
          <p:cNvCxnSpPr>
            <a:cxnSpLocks/>
            <a:stCxn id="336" idx="3"/>
            <a:endCxn id="375" idx="2"/>
          </p:cNvCxnSpPr>
          <p:nvPr/>
        </p:nvCxnSpPr>
        <p:spPr>
          <a:xfrm flipV="1">
            <a:off x="7064768" y="8565984"/>
            <a:ext cx="554789" cy="1263699"/>
          </a:xfrm>
          <a:prstGeom prst="bentConnector2">
            <a:avLst/>
          </a:prstGeom>
          <a:ln w="127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コネクタ: カギ線 390">
            <a:extLst>
              <a:ext uri="{FF2B5EF4-FFF2-40B4-BE49-F238E27FC236}">
                <a16:creationId xmlns:a16="http://schemas.microsoft.com/office/drawing/2014/main" id="{A8CA8366-F5C3-4926-82E7-5EF48FE54DD5}"/>
              </a:ext>
            </a:extLst>
          </p:cNvPr>
          <p:cNvCxnSpPr>
            <a:cxnSpLocks/>
            <a:stCxn id="284" idx="3"/>
            <a:endCxn id="375" idx="2"/>
          </p:cNvCxnSpPr>
          <p:nvPr/>
        </p:nvCxnSpPr>
        <p:spPr>
          <a:xfrm flipV="1">
            <a:off x="5774351" y="8565984"/>
            <a:ext cx="1845206" cy="1673123"/>
          </a:xfrm>
          <a:prstGeom prst="bentConnector2">
            <a:avLst/>
          </a:prstGeom>
          <a:ln w="127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コネクタ: カギ線 393">
            <a:extLst>
              <a:ext uri="{FF2B5EF4-FFF2-40B4-BE49-F238E27FC236}">
                <a16:creationId xmlns:a16="http://schemas.microsoft.com/office/drawing/2014/main" id="{FF5D165E-91F6-4ACA-94A7-977A578932B7}"/>
              </a:ext>
            </a:extLst>
          </p:cNvPr>
          <p:cNvCxnSpPr>
            <a:cxnSpLocks/>
            <a:stCxn id="282" idx="3"/>
            <a:endCxn id="375" idx="2"/>
          </p:cNvCxnSpPr>
          <p:nvPr/>
        </p:nvCxnSpPr>
        <p:spPr>
          <a:xfrm flipV="1">
            <a:off x="5679773" y="8565984"/>
            <a:ext cx="1939784" cy="1877826"/>
          </a:xfrm>
          <a:prstGeom prst="bentConnector2">
            <a:avLst/>
          </a:prstGeom>
          <a:ln w="127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コネクタ: カギ線 395">
            <a:extLst>
              <a:ext uri="{FF2B5EF4-FFF2-40B4-BE49-F238E27FC236}">
                <a16:creationId xmlns:a16="http://schemas.microsoft.com/office/drawing/2014/main" id="{0CDE6C7B-86D8-403D-8FD8-2AA6B6FF74DD}"/>
              </a:ext>
            </a:extLst>
          </p:cNvPr>
          <p:cNvCxnSpPr>
            <a:cxnSpLocks/>
            <a:stCxn id="405" idx="3"/>
            <a:endCxn id="370" idx="1"/>
          </p:cNvCxnSpPr>
          <p:nvPr/>
        </p:nvCxnSpPr>
        <p:spPr>
          <a:xfrm>
            <a:off x="7600503" y="8564971"/>
            <a:ext cx="2283705" cy="3542"/>
          </a:xfrm>
          <a:prstGeom prst="bentConnector3">
            <a:avLst>
              <a:gd name="adj1" fmla="val 50000"/>
            </a:avLst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5" name="正方形/長方形 404">
            <a:extLst>
              <a:ext uri="{FF2B5EF4-FFF2-40B4-BE49-F238E27FC236}">
                <a16:creationId xmlns:a16="http://schemas.microsoft.com/office/drawing/2014/main" id="{C1D19BDE-8874-4D4C-A6F7-6A8FD2F6B1C9}"/>
              </a:ext>
            </a:extLst>
          </p:cNvPr>
          <p:cNvSpPr/>
          <p:nvPr/>
        </p:nvSpPr>
        <p:spPr>
          <a:xfrm>
            <a:off x="7521260" y="8525349"/>
            <a:ext cx="79243" cy="792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06" name="コネクタ: カギ線 405">
            <a:extLst>
              <a:ext uri="{FF2B5EF4-FFF2-40B4-BE49-F238E27FC236}">
                <a16:creationId xmlns:a16="http://schemas.microsoft.com/office/drawing/2014/main" id="{91F7403C-B79A-419F-BED1-60D7CF937F69}"/>
              </a:ext>
            </a:extLst>
          </p:cNvPr>
          <p:cNvCxnSpPr>
            <a:cxnSpLocks/>
            <a:stCxn id="370" idx="3"/>
            <a:endCxn id="412" idx="2"/>
          </p:cNvCxnSpPr>
          <p:nvPr/>
        </p:nvCxnSpPr>
        <p:spPr>
          <a:xfrm flipV="1">
            <a:off x="10591700" y="5922260"/>
            <a:ext cx="1874676" cy="2646253"/>
          </a:xfrm>
          <a:prstGeom prst="bentConnector2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2" name="正方形/長方形 411">
            <a:extLst>
              <a:ext uri="{FF2B5EF4-FFF2-40B4-BE49-F238E27FC236}">
                <a16:creationId xmlns:a16="http://schemas.microsoft.com/office/drawing/2014/main" id="{7252B026-C821-4E8E-8344-0CE982BE9558}"/>
              </a:ext>
            </a:extLst>
          </p:cNvPr>
          <p:cNvSpPr/>
          <p:nvPr/>
        </p:nvSpPr>
        <p:spPr>
          <a:xfrm>
            <a:off x="12426754" y="5843017"/>
            <a:ext cx="79243" cy="792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5" name="正方形/長方形 414">
            <a:extLst>
              <a:ext uri="{FF2B5EF4-FFF2-40B4-BE49-F238E27FC236}">
                <a16:creationId xmlns:a16="http://schemas.microsoft.com/office/drawing/2014/main" id="{34D8F43E-72E5-46C6-9D0D-C1CE5899BA00}"/>
              </a:ext>
            </a:extLst>
          </p:cNvPr>
          <p:cNvSpPr/>
          <p:nvPr/>
        </p:nvSpPr>
        <p:spPr>
          <a:xfrm>
            <a:off x="12275876" y="6065856"/>
            <a:ext cx="79243" cy="792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16" name="コネクタ: カギ線 415">
            <a:extLst>
              <a:ext uri="{FF2B5EF4-FFF2-40B4-BE49-F238E27FC236}">
                <a16:creationId xmlns:a16="http://schemas.microsoft.com/office/drawing/2014/main" id="{390BB295-ADBF-430D-B352-5D0EB9C13C4B}"/>
              </a:ext>
            </a:extLst>
          </p:cNvPr>
          <p:cNvCxnSpPr>
            <a:cxnSpLocks/>
            <a:stCxn id="370" idx="3"/>
            <a:endCxn id="415" idx="2"/>
          </p:cNvCxnSpPr>
          <p:nvPr/>
        </p:nvCxnSpPr>
        <p:spPr>
          <a:xfrm flipV="1">
            <a:off x="10591700" y="6145099"/>
            <a:ext cx="1723798" cy="2423414"/>
          </a:xfrm>
          <a:prstGeom prst="bentConnector2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0" name="正方形/長方形 419">
            <a:extLst>
              <a:ext uri="{FF2B5EF4-FFF2-40B4-BE49-F238E27FC236}">
                <a16:creationId xmlns:a16="http://schemas.microsoft.com/office/drawing/2014/main" id="{0FD20177-D227-4A73-915E-42792DB28C75}"/>
              </a:ext>
            </a:extLst>
          </p:cNvPr>
          <p:cNvSpPr/>
          <p:nvPr/>
        </p:nvSpPr>
        <p:spPr>
          <a:xfrm>
            <a:off x="12124997" y="6509675"/>
            <a:ext cx="79243" cy="792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21" name="コネクタ: カギ線 420">
            <a:extLst>
              <a:ext uri="{FF2B5EF4-FFF2-40B4-BE49-F238E27FC236}">
                <a16:creationId xmlns:a16="http://schemas.microsoft.com/office/drawing/2014/main" id="{1D09AB65-1B14-439C-BC2C-3F93C041D2BF}"/>
              </a:ext>
            </a:extLst>
          </p:cNvPr>
          <p:cNvCxnSpPr>
            <a:cxnSpLocks/>
            <a:stCxn id="370" idx="3"/>
            <a:endCxn id="420" idx="2"/>
          </p:cNvCxnSpPr>
          <p:nvPr/>
        </p:nvCxnSpPr>
        <p:spPr>
          <a:xfrm flipV="1">
            <a:off x="10591700" y="6588918"/>
            <a:ext cx="1572919" cy="1979595"/>
          </a:xfrm>
          <a:prstGeom prst="bentConnector2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3536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4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973</TotalTime>
  <Words>438</Words>
  <Application>Microsoft Office PowerPoint</Application>
  <PresentationFormat>ユーザー設定</PresentationFormat>
  <Paragraphs>123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Meiryo UI</vt:lpstr>
      <vt:lpstr>Arial</vt:lpstr>
      <vt:lpstr>Cambria Math</vt:lpstr>
      <vt:lpstr>Wingdings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Satoh Makoto</dc:creator>
  <cp:lastModifiedBy>Makoto Satoh</cp:lastModifiedBy>
  <cp:revision>51</cp:revision>
  <dcterms:created xsi:type="dcterms:W3CDTF">2020-07-13T09:07:03Z</dcterms:created>
  <dcterms:modified xsi:type="dcterms:W3CDTF">2021-01-26T11:47:04Z</dcterms:modified>
</cp:coreProperties>
</file>