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6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1b2f7b29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571b2f7b29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1b2f7b2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1b2f7b2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Tout le monde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1b2f7b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1b2f7b2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1b2f7b2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1b2f7b2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Tout le monde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1b2f7b29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Tout le monde</a:t>
            </a:r>
            <a:endParaRPr/>
          </a:p>
        </p:txBody>
      </p:sp>
      <p:sp>
        <p:nvSpPr>
          <p:cNvPr id="176" name="Google Shape;176;g571b2f7b29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71b2f7b29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571b2f7b29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1b2f7b29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Sebastien</a:t>
            </a:r>
            <a:endParaRPr/>
          </a:p>
        </p:txBody>
      </p:sp>
      <p:sp>
        <p:nvSpPr>
          <p:cNvPr id="93" name="Google Shape;93;g571b2f7b29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1b2f7b2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Sebastien</a:t>
            </a:r>
            <a:endParaRPr/>
          </a:p>
        </p:txBody>
      </p:sp>
      <p:sp>
        <p:nvSpPr>
          <p:cNvPr id="101" name="Google Shape;101;g571b2f7b2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1b2f7b2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Adrien</a:t>
            </a:r>
            <a:endParaRPr/>
          </a:p>
        </p:txBody>
      </p:sp>
      <p:sp>
        <p:nvSpPr>
          <p:cNvPr id="109" name="Google Shape;109;g571b2f7b2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71b2f7b2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Adrien</a:t>
            </a:r>
            <a:endParaRPr/>
          </a:p>
        </p:txBody>
      </p:sp>
      <p:sp>
        <p:nvSpPr>
          <p:cNvPr id="118" name="Google Shape;118;g571b2f7b2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1b2f7b29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Sebastien: Mettre la storyboard</a:t>
            </a:r>
            <a:endParaRPr/>
          </a:p>
        </p:txBody>
      </p:sp>
      <p:sp>
        <p:nvSpPr>
          <p:cNvPr id="127" name="Google Shape;127;g571b2f7b29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1b2f7b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1b2f7b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1b2f7b2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71b2f7b2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- PresentationGO" type="title">
  <p:cSld name="TITLE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t="19294"/>
          <a:stretch/>
        </p:blipFill>
        <p:spPr>
          <a:xfrm>
            <a:off x="1143000" y="200024"/>
            <a:ext cx="6858000" cy="41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0" y="2112726"/>
            <a:ext cx="9144000" cy="3030775"/>
          </a:xfrm>
          <a:custGeom>
            <a:avLst/>
            <a:gdLst/>
            <a:ahLst/>
            <a:cxnLst/>
            <a:rect l="l" t="t" r="r" b="b"/>
            <a:pathLst>
              <a:path w="9144000" h="3030775" extrusionOk="0">
                <a:moveTo>
                  <a:pt x="0" y="0"/>
                </a:moveTo>
                <a:lnTo>
                  <a:pt x="3171549" y="0"/>
                </a:lnTo>
                <a:lnTo>
                  <a:pt x="3209378" y="33217"/>
                </a:lnTo>
                <a:cubicBezTo>
                  <a:pt x="3478323" y="247651"/>
                  <a:pt x="3823117" y="376464"/>
                  <a:pt x="4199051" y="376464"/>
                </a:cubicBezTo>
                <a:cubicBezTo>
                  <a:pt x="4434011" y="376464"/>
                  <a:pt x="4656806" y="326147"/>
                  <a:pt x="4856521" y="236056"/>
                </a:cubicBezTo>
                <a:lnTo>
                  <a:pt x="4969826" y="179155"/>
                </a:lnTo>
                <a:lnTo>
                  <a:pt x="4973767" y="203678"/>
                </a:lnTo>
                <a:cubicBezTo>
                  <a:pt x="4983260" y="241015"/>
                  <a:pt x="5001549" y="267535"/>
                  <a:pt x="5028157" y="277384"/>
                </a:cubicBezTo>
                <a:cubicBezTo>
                  <a:pt x="5099111" y="303650"/>
                  <a:pt x="5202354" y="201429"/>
                  <a:pt x="5258756" y="49066"/>
                </a:cubicBezTo>
                <a:lnTo>
                  <a:pt x="5271851" y="0"/>
                </a:lnTo>
                <a:lnTo>
                  <a:pt x="9144000" y="0"/>
                </a:lnTo>
                <a:lnTo>
                  <a:pt x="9144000" y="725725"/>
                </a:lnTo>
                <a:lnTo>
                  <a:pt x="9144000" y="2305050"/>
                </a:lnTo>
                <a:lnTo>
                  <a:pt x="9144000" y="3030775"/>
                </a:lnTo>
                <a:lnTo>
                  <a:pt x="0" y="3030775"/>
                </a:lnTo>
                <a:lnTo>
                  <a:pt x="0" y="2305050"/>
                </a:lnTo>
                <a:lnTo>
                  <a:pt x="0" y="725725"/>
                </a:ln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28650" y="2810390"/>
            <a:ext cx="7886700" cy="899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628650" y="3872110"/>
            <a:ext cx="7886700" cy="715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400"/>
              <a:buNone/>
              <a:defRPr sz="24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PresentationGO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4514850"/>
            <a:ext cx="9144000" cy="62865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28650" y="101602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1A22"/>
              </a:buClr>
              <a:buSzPts val="4400"/>
              <a:buFont typeface="Calibri"/>
              <a:buNone/>
              <a:defRPr b="1">
                <a:solidFill>
                  <a:srgbClr val="131A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28650" y="1347790"/>
            <a:ext cx="7886700" cy="306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1A22"/>
              </a:buClr>
              <a:buSzPts val="2800"/>
              <a:buChar char="•"/>
              <a:defRPr>
                <a:solidFill>
                  <a:srgbClr val="131A22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1A22"/>
              </a:buClr>
              <a:buSzPts val="2400"/>
              <a:buChar char="•"/>
              <a:defRPr>
                <a:solidFill>
                  <a:srgbClr val="131A22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1A22"/>
              </a:buClr>
              <a:buSzPts val="2000"/>
              <a:buChar char="•"/>
              <a:defRPr>
                <a:solidFill>
                  <a:srgbClr val="131A22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1A22"/>
              </a:buClr>
              <a:buSzPts val="1800"/>
              <a:buChar char="•"/>
              <a:defRPr>
                <a:solidFill>
                  <a:srgbClr val="131A22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1A22"/>
              </a:buClr>
              <a:buSzPts val="1800"/>
              <a:buChar char="•"/>
              <a:defRPr>
                <a:solidFill>
                  <a:srgbClr val="131A22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628650" y="4626001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None/>
              <a:defRPr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457950" y="4626001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0208" y="4626001"/>
            <a:ext cx="1243584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hyperlink" Target="http://www.presentationgo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-66675" y="5219701"/>
            <a:ext cx="1166426" cy="19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800"/>
              <a:buFont typeface="Open Sans"/>
              <a:buNone/>
            </a:pPr>
            <a:r>
              <a:rPr lang="fr" sz="800" b="0" i="0" u="none" strike="noStrike" cap="non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© </a:t>
            </a:r>
            <a:r>
              <a:rPr lang="fr" sz="8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presentationgo.com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-1654908" y="-73804"/>
            <a:ext cx="1504582" cy="589013"/>
            <a:chOff x="-2096383" y="21447"/>
            <a:chExt cx="1504582" cy="589013"/>
          </a:xfrm>
        </p:grpSpPr>
        <p:sp>
          <p:nvSpPr>
            <p:cNvPr id="58" name="Google Shape;58;p13"/>
            <p:cNvSpPr txBox="1"/>
            <p:nvPr/>
          </p:nvSpPr>
          <p:spPr>
            <a:xfrm>
              <a:off x="-2096383" y="21447"/>
              <a:ext cx="302006" cy="223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Open Sans"/>
                <a:buNone/>
              </a:pPr>
              <a:r>
                <a:rPr lang="fr" sz="10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By:</a:t>
              </a:r>
              <a:endParaRPr sz="1100"/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-1002010" y="387370"/>
              <a:ext cx="410209" cy="223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Open Sans"/>
                <a:buNone/>
              </a:pPr>
              <a:r>
                <a:rPr lang="fr" sz="10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.com</a:t>
              </a:r>
              <a:endParaRPr sz="1100"/>
            </a:p>
          </p:txBody>
        </p:sp>
        <p:pic>
          <p:nvPicPr>
            <p:cNvPr id="60" name="Google Shape;60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" TargetMode="External"/><Relationship Id="rId3" Type="http://schemas.openxmlformats.org/officeDocument/2006/relationships/hyperlink" Target="https://www.wirify.com/" TargetMode="External"/><Relationship Id="rId7" Type="http://schemas.openxmlformats.org/officeDocument/2006/relationships/hyperlink" Target="https://openclassrooms.com/fr/courses/918836-concevez-votre-site-web-avec-php-et-mysql/4239476-session-cookies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tackoverflow.com/" TargetMode="External"/><Relationship Id="rId11" Type="http://schemas.openxmlformats.org/officeDocument/2006/relationships/hyperlink" Target="https://www.presentationgo.com/presentation/amazon-powerpoint-template/" TargetMode="External"/><Relationship Id="rId5" Type="http://schemas.openxmlformats.org/officeDocument/2006/relationships/hyperlink" Target="https://www.lucidchart.com/" TargetMode="External"/><Relationship Id="rId10" Type="http://schemas.openxmlformats.org/officeDocument/2006/relationships/hyperlink" Target="https://sql.sh/" TargetMode="External"/><Relationship Id="rId4" Type="http://schemas.openxmlformats.org/officeDocument/2006/relationships/hyperlink" Target="https://www.draw.io/" TargetMode="External"/><Relationship Id="rId9" Type="http://schemas.openxmlformats.org/officeDocument/2006/relationships/hyperlink" Target="https://www.php.net/manual/fr/index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3999" cy="76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3600"/>
              <a:buFont typeface="Arial"/>
              <a:buNone/>
            </a:pPr>
            <a:r>
              <a:rPr lang="fr" sz="3600" dirty="0">
                <a:solidFill>
                  <a:srgbClr val="232F3E"/>
                </a:solidFill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Soutenance Projet Piscine ING3</a:t>
            </a:r>
            <a:endParaRPr sz="1100" dirty="0">
              <a:latin typeface="ITC Officina Sans Std Book" panose="020B0506040203020204" pitchFamily="34" charset="0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171452" y="3828427"/>
            <a:ext cx="3060480" cy="12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None/>
            </a:pPr>
            <a:r>
              <a:rPr lang="fr" sz="18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Leon Chen, TD5</a:t>
            </a:r>
            <a:endParaRPr sz="1100">
              <a:latin typeface="ITC Officina Sans Std Book" panose="020B0506040203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None/>
            </a:pPr>
            <a:r>
              <a:rPr lang="fr" sz="18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Sébastien Ye, TD4</a:t>
            </a:r>
            <a:endParaRPr sz="1100">
              <a:latin typeface="ITC Officina Sans Std Book" panose="020B0506040203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None/>
            </a:pPr>
            <a:r>
              <a:rPr lang="fr" sz="18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Adrien Moufid, TD5</a:t>
            </a:r>
            <a:endParaRPr sz="1100">
              <a:latin typeface="ITC Officina Sans Std Book" panose="020B0506040203020204" pitchFamily="34" charset="0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008633" y="3949262"/>
            <a:ext cx="3060480" cy="59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425559" y="4093847"/>
            <a:ext cx="1718441" cy="838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None/>
            </a:pPr>
            <a:r>
              <a:rPr lang="fr" sz="1800" b="0" i="0" u="none" strike="noStrike" cap="none">
                <a:solidFill>
                  <a:srgbClr val="CCCCCC"/>
                </a:solidFill>
                <a:latin typeface="ITC Officina Sans Std Book" panose="020B0506040203020204" pitchFamily="34" charset="0"/>
                <a:sym typeface="Arial"/>
              </a:rPr>
              <a:t>09/05/2019</a:t>
            </a:r>
            <a:endParaRPr sz="1100">
              <a:latin typeface="ITC Officina Sans Std Book" panose="020B0506040203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None/>
            </a:pPr>
            <a:r>
              <a:rPr lang="fr" sz="1800" b="0" i="0" u="none" strike="noStrike" cap="none">
                <a:solidFill>
                  <a:srgbClr val="CCCCCC"/>
                </a:solidFill>
                <a:latin typeface="ITC Officina Sans Std Book" panose="020B0506040203020204" pitchFamily="34" charset="0"/>
                <a:sym typeface="Arial"/>
              </a:rPr>
              <a:t>Groupe 58</a:t>
            </a:r>
            <a:endParaRPr sz="1100">
              <a:latin typeface="ITC Officina Sans Std Book" panose="020B0506040203020204" pitchFamily="34" charset="0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2143" y="3949262"/>
            <a:ext cx="2159713" cy="104333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4308612" y="2762799"/>
            <a:ext cx="263388" cy="1065628"/>
          </a:xfrm>
          <a:prstGeom prst="downArrow">
            <a:avLst>
              <a:gd name="adj1" fmla="val 50000"/>
              <a:gd name="adj2" fmla="val 92453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628650" y="101602"/>
            <a:ext cx="7886700" cy="99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Versioning GIT - Répartition des tâches</a:t>
            </a:r>
            <a:endParaRPr sz="27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0094" y="4532934"/>
            <a:ext cx="1105559" cy="53408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/>
          <p:nvPr/>
        </p:nvSpPr>
        <p:spPr>
          <a:xfrm rot="-5400000">
            <a:off x="5913256" y="4463049"/>
            <a:ext cx="189600" cy="685500"/>
          </a:xfrm>
          <a:prstGeom prst="downArrow">
            <a:avLst>
              <a:gd name="adj1" fmla="val 50000"/>
              <a:gd name="adj2" fmla="val 92453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5232175" y="1171700"/>
            <a:ext cx="3903900" cy="30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ITC Officina Sans Std Book" panose="020B0506040203020204" pitchFamily="34" charset="0"/>
              </a:rPr>
              <a:t>Participation de tous les membres dans le back-end sur toutes les fonctionnalités. </a:t>
            </a:r>
            <a:endParaRPr sz="1800">
              <a:latin typeface="ITC Officina Sans Std Book" panose="020B0506040203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TC Officina Sans Std Book" panose="020B0506040203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latin typeface="ITC Officina Sans Std Book" panose="020B0506040203020204" pitchFamily="34" charset="0"/>
              </a:rPr>
              <a:t>Spécificités:</a:t>
            </a:r>
            <a:endParaRPr sz="1800" u="sng">
              <a:latin typeface="ITC Officina Sans Std Book" panose="020B0506040203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TC Officina Sans Std Book" panose="020B0506040203020204" pitchFamily="34" charset="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ITC Officina Sans Std Book" panose="020B0506040203020204" pitchFamily="34" charset="0"/>
              </a:rPr>
              <a:t>Léon: Esthétique du site</a:t>
            </a:r>
            <a:endParaRPr sz="1800">
              <a:latin typeface="ITC Officina Sans Std Book" panose="020B0506040203020204" pitchFamily="34" charset="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ITC Officina Sans Std Book" panose="020B0506040203020204" pitchFamily="34" charset="0"/>
              </a:rPr>
              <a:t>Sébastien: Conception et réalisation de la base de données.</a:t>
            </a:r>
            <a:endParaRPr sz="1800">
              <a:latin typeface="ITC Officina Sans Std Book" panose="020B0506040203020204" pitchFamily="34" charset="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ITC Officina Sans Std Book" panose="020B0506040203020204" pitchFamily="34" charset="0"/>
              </a:rPr>
              <a:t>Adrien: Génération des squelettes des sites (liaisons formulaire/php)</a:t>
            </a:r>
            <a:endParaRPr sz="1800">
              <a:latin typeface="ITC Officina Sans Std Book" panose="020B0506040203020204" pitchFamily="34" charset="0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4">
            <a:alphaModFix/>
          </a:blip>
          <a:srcRect t="5926"/>
          <a:stretch/>
        </p:blipFill>
        <p:spPr>
          <a:xfrm>
            <a:off x="186000" y="1039050"/>
            <a:ext cx="4970798" cy="33454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628650" y="101602"/>
            <a:ext cx="7886700" cy="99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Bilan collectif</a:t>
            </a:r>
            <a:endParaRPr sz="27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0094" y="4532934"/>
            <a:ext cx="1105559" cy="53408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/>
          <p:nvPr/>
        </p:nvSpPr>
        <p:spPr>
          <a:xfrm rot="-5400000">
            <a:off x="5913256" y="4463049"/>
            <a:ext cx="189600" cy="685500"/>
          </a:xfrm>
          <a:prstGeom prst="downArrow">
            <a:avLst>
              <a:gd name="adj1" fmla="val 50000"/>
              <a:gd name="adj2" fmla="val 92453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617800" y="1189375"/>
            <a:ext cx="8263800" cy="29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b="1">
                <a:latin typeface="ITC Officina Sans Std Book" panose="020B0506040203020204" pitchFamily="34" charset="0"/>
              </a:rPr>
              <a:t>Début très productif</a:t>
            </a:r>
            <a:r>
              <a:rPr lang="fr" sz="1800">
                <a:latin typeface="ITC Officina Sans Std Book" panose="020B0506040203020204" pitchFamily="34" charset="0"/>
              </a:rPr>
              <a:t>: Bases au point dès le 1er jour (Framework front-end, répartition des tâches, structure de la BDD...)</a:t>
            </a:r>
            <a:endParaRPr sz="1800">
              <a:latin typeface="ITC Officina Sans Std Book" panose="020B0506040203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TC Officina Sans Std Book" panose="020B0506040203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fr" sz="1800" b="1">
                <a:latin typeface="ITC Officina Sans Std Book" panose="020B0506040203020204" pitchFamily="34" charset="0"/>
              </a:rPr>
              <a:t>Plus de doutes ensuite:</a:t>
            </a:r>
            <a:r>
              <a:rPr lang="fr" sz="1800">
                <a:latin typeface="ITC Officina Sans Std Book" panose="020B0506040203020204" pitchFamily="34" charset="0"/>
              </a:rPr>
              <a:t> Connexion des comptes, erreurs SQL et php...</a:t>
            </a:r>
            <a:endParaRPr sz="1800">
              <a:latin typeface="ITC Officina Sans Std Book" panose="020B0506040203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TC Officina Sans Std Book" panose="020B0506040203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b="1">
                <a:latin typeface="ITC Officina Sans Std Book" panose="020B0506040203020204" pitchFamily="34" charset="0"/>
              </a:rPr>
              <a:t>Revenus a une bonne productivité sur la fin</a:t>
            </a:r>
            <a:r>
              <a:rPr lang="fr" sz="1800">
                <a:latin typeface="ITC Officina Sans Std Book" panose="020B0506040203020204" pitchFamily="34" charset="0"/>
              </a:rPr>
              <a:t>: Passage des html en php, utilisation des variables $_SESSION en php -&gt; Meilleure gestion du site</a:t>
            </a:r>
            <a:endParaRPr sz="1800">
              <a:latin typeface="ITC Officina Sans Std Book" panose="020B0506040203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628650" y="101602"/>
            <a:ext cx="7886700" cy="99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Bilans Individuels</a:t>
            </a:r>
            <a:endParaRPr sz="27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0094" y="4532934"/>
            <a:ext cx="1105559" cy="53408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/>
          <p:nvPr/>
        </p:nvSpPr>
        <p:spPr>
          <a:xfrm rot="-5400000">
            <a:off x="5913256" y="4463049"/>
            <a:ext cx="189600" cy="685500"/>
          </a:xfrm>
          <a:prstGeom prst="downArrow">
            <a:avLst>
              <a:gd name="adj1" fmla="val 50000"/>
              <a:gd name="adj2" fmla="val 92453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628650" y="890075"/>
            <a:ext cx="8263800" cy="29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 b="1">
                <a:latin typeface="ITC Officina Sans Std Book" panose="020B0506040203020204" pitchFamily="34" charset="0"/>
              </a:rPr>
              <a:t>Sébastien: </a:t>
            </a:r>
            <a:r>
              <a:rPr lang="fr" sz="1300">
                <a:latin typeface="ITC Officina Sans Std Book" panose="020B0506040203020204" pitchFamily="34" charset="0"/>
              </a:rPr>
              <a:t>Un projet intéressant qui permet de découvrir à la fois le création d’un projet web de A à Z, et d’apprendre à travailler en collaboration dans un domaine les plus compliqué à gérer la programmation. Néanmoins nous avons réussi tous ensemble à apporter notre pierre à l’édifice et construire quelque chose de concret. Je retiendrais de ce projet, la richesse qu’offre les communautés web de dév qui est d’une grande utilité et qui permet à chacun de progresser rapidement.</a:t>
            </a:r>
            <a:endParaRPr sz="1300">
              <a:latin typeface="ITC Officina Sans Std Book" panose="020B0506040203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ITC Officina Sans Std Book" panose="020B0506040203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 b="1">
                <a:latin typeface="ITC Officina Sans Std Book" panose="020B0506040203020204" pitchFamily="34" charset="0"/>
              </a:rPr>
              <a:t>Léon: </a:t>
            </a:r>
            <a:r>
              <a:rPr lang="fr" sz="1300">
                <a:latin typeface="ITC Officina Sans Std Book" panose="020B0506040203020204" pitchFamily="34" charset="0"/>
              </a:rPr>
              <a:t>Bonne cohésion de l’équipe : les rôles ont pu être répartis sans difficulté. Globalement ce projet était intéressant dans le sens où il m’a permis d’appliquer ce qu’on a appris au cours de ce semestre, mais aussi le semestre dernier. Cependant, 1 semaine ne nous permet pas de tout optimiser : un délai supplémentaire nous aurait permis d’ajouter d’autre fonctionnalité comme par exemple un système qui débite vraiment la carte bleu !</a:t>
            </a:r>
            <a:endParaRPr sz="1300">
              <a:latin typeface="ITC Officina Sans Std Book" panose="020B0506040203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ITC Officina Sans Std Book" panose="020B0506040203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 b="1">
                <a:latin typeface="ITC Officina Sans Std Book" panose="020B0506040203020204" pitchFamily="34" charset="0"/>
              </a:rPr>
              <a:t>Adrien:</a:t>
            </a:r>
            <a:r>
              <a:rPr lang="fr" sz="1300">
                <a:latin typeface="ITC Officina Sans Std Book" panose="020B0506040203020204" pitchFamily="34" charset="0"/>
              </a:rPr>
              <a:t> Bonne organisation, surtout au début et </a:t>
            </a:r>
            <a:r>
              <a:rPr lang="fr" sz="1300">
                <a:solidFill>
                  <a:schemeClr val="dk1"/>
                </a:solidFill>
                <a:latin typeface="ITC Officina Sans Std Book" panose="020B0506040203020204" pitchFamily="34" charset="0"/>
              </a:rPr>
              <a:t>à</a:t>
            </a:r>
            <a:r>
              <a:rPr lang="fr" sz="1300">
                <a:latin typeface="ITC Officina Sans Std Book" panose="020B0506040203020204" pitchFamily="34" charset="0"/>
              </a:rPr>
              <a:t> la fin. Le fait qu’on ait plus fait selon notre feeling vers le milieu de la semaine explique le fait qu’on ne trouvait pas de solution à nos problèmes. Très bonne implication de tous pendant la semaine. Projet intéressant, motivant parce qu’il s’inspire d’un des sites les plus connus au monde</a:t>
            </a:r>
            <a:endParaRPr sz="1300">
              <a:latin typeface="ITC Officina Sans Std Book" panose="020B0506040203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191850" y="1095500"/>
            <a:ext cx="88173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fr" sz="14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Outil Wireframe: </a:t>
            </a:r>
            <a:r>
              <a:rPr lang="fr" sz="1100" u="sng">
                <a:solidFill>
                  <a:schemeClr val="hlink"/>
                </a:solidFill>
                <a:latin typeface="ITC Officina Sans Std Book" panose="020B0506040203020204" pitchFamily="34" charset="0"/>
                <a:ea typeface="Arial"/>
                <a:cs typeface="Arial"/>
                <a:sym typeface="Arial"/>
                <a:hlinkClick r:id="rId3"/>
              </a:rPr>
              <a:t>https://www.wirify.com/</a:t>
            </a:r>
            <a:endParaRPr sz="14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fr" sz="14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Outil Storyboard: </a:t>
            </a:r>
            <a:r>
              <a:rPr lang="fr" sz="1100" u="sng">
                <a:solidFill>
                  <a:schemeClr val="hlink"/>
                </a:solidFill>
                <a:latin typeface="ITC Officina Sans Std Book" panose="020B0506040203020204" pitchFamily="34" charset="0"/>
                <a:ea typeface="Arial"/>
                <a:cs typeface="Arial"/>
                <a:sym typeface="Arial"/>
                <a:hlinkClick r:id="rId4"/>
              </a:rPr>
              <a:t>https://www.draw.io/</a:t>
            </a:r>
            <a:endParaRPr sz="14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fr" sz="14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Outil Schema E-A et Modele relationnel :</a:t>
            </a:r>
            <a:r>
              <a:rPr lang="fr" sz="1100" u="sng">
                <a:solidFill>
                  <a:schemeClr val="hlink"/>
                </a:solidFill>
                <a:latin typeface="ITC Officina Sans Std Book" panose="020B0506040203020204" pitchFamily="34" charset="0"/>
                <a:ea typeface="Arial"/>
                <a:cs typeface="Arial"/>
                <a:sym typeface="Arial"/>
                <a:hlinkClick r:id="rId5"/>
              </a:rPr>
              <a:t>https://www.lucidchart.com</a:t>
            </a:r>
            <a:endParaRPr sz="14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fr" sz="14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Stack Overflow:</a:t>
            </a:r>
            <a:r>
              <a:rPr lang="fr" sz="1100" u="sng">
                <a:solidFill>
                  <a:schemeClr val="hlink"/>
                </a:solidFill>
                <a:latin typeface="ITC Officina Sans Std Book" panose="020B0506040203020204" pitchFamily="34" charset="0"/>
                <a:ea typeface="Arial"/>
                <a:cs typeface="Arial"/>
                <a:sym typeface="Arial"/>
                <a:hlinkClick r:id="rId6"/>
              </a:rPr>
              <a:t>https://stackoverflow.com/</a:t>
            </a:r>
            <a:endParaRPr sz="14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fr" sz="14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Sessions: </a:t>
            </a:r>
            <a:r>
              <a:rPr lang="fr" sz="1100" u="sng">
                <a:solidFill>
                  <a:schemeClr val="hlink"/>
                </a:solidFill>
                <a:latin typeface="ITC Officina Sans Std Book" panose="020B0506040203020204" pitchFamily="34" charset="0"/>
                <a:ea typeface="Arial"/>
                <a:cs typeface="Arial"/>
                <a:sym typeface="Arial"/>
                <a:hlinkClick r:id="rId7"/>
              </a:rPr>
              <a:t>https://openclassrooms.com/fr/courses/918836-concevez-votre-site-web-avec-php-et-mysql/4239476-session-cookies</a:t>
            </a:r>
            <a:endParaRPr sz="14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fr" sz="14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HTML &amp; CSS: </a:t>
            </a:r>
            <a:r>
              <a:rPr lang="fr" sz="1100" u="sng">
                <a:solidFill>
                  <a:schemeClr val="hlink"/>
                </a:solidFill>
                <a:latin typeface="ITC Officina Sans Std Book" panose="020B0506040203020204" pitchFamily="34" charset="0"/>
                <a:ea typeface="Arial"/>
                <a:cs typeface="Arial"/>
                <a:sym typeface="Arial"/>
                <a:hlinkClick r:id="rId8"/>
              </a:rPr>
              <a:t>https://www.w3schools.com/</a:t>
            </a:r>
            <a:endParaRPr sz="14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fr" sz="14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PHP: </a:t>
            </a:r>
            <a:r>
              <a:rPr lang="fr" sz="1100" u="sng">
                <a:solidFill>
                  <a:schemeClr val="hlink"/>
                </a:solidFill>
                <a:latin typeface="ITC Officina Sans Std Book" panose="020B0506040203020204" pitchFamily="34" charset="0"/>
                <a:ea typeface="Arial"/>
                <a:cs typeface="Arial"/>
                <a:sym typeface="Arial"/>
                <a:hlinkClick r:id="rId9"/>
              </a:rPr>
              <a:t>https://www.php.net/manual/fr/index.php</a:t>
            </a:r>
            <a:endParaRPr sz="14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fr" sz="14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SQL: </a:t>
            </a:r>
            <a:r>
              <a:rPr lang="fr" sz="1100" u="sng">
                <a:solidFill>
                  <a:schemeClr val="hlink"/>
                </a:solidFill>
                <a:latin typeface="ITC Officina Sans Std Book" panose="020B0506040203020204" pitchFamily="34" charset="0"/>
                <a:ea typeface="Arial"/>
                <a:cs typeface="Arial"/>
                <a:sym typeface="Arial"/>
                <a:hlinkClick r:id="rId10"/>
              </a:rPr>
              <a:t>https://sql.sh/</a:t>
            </a:r>
            <a:endParaRPr sz="14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fr" sz="14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Template du powerpoint: </a:t>
            </a:r>
            <a:r>
              <a:rPr lang="fr" sz="1100" u="sng">
                <a:solidFill>
                  <a:schemeClr val="hlink"/>
                </a:solidFill>
                <a:latin typeface="ITC Officina Sans Std Book" panose="020B0506040203020204" pitchFamily="34" charset="0"/>
                <a:ea typeface="Arial"/>
                <a:cs typeface="Arial"/>
                <a:sym typeface="Arial"/>
                <a:hlinkClick r:id="rId11"/>
              </a:rPr>
              <a:t>https://www.presentationgo.com/presentation/amazon-powerpoint-template/</a:t>
            </a:r>
            <a:endParaRPr sz="14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30094" y="4532934"/>
            <a:ext cx="1105558" cy="53408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 rot="-5400000">
            <a:off x="5913280" y="4463173"/>
            <a:ext cx="189452" cy="685401"/>
          </a:xfrm>
          <a:prstGeom prst="downArrow">
            <a:avLst>
              <a:gd name="adj1" fmla="val 50000"/>
              <a:gd name="adj2" fmla="val 92453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628650" y="101602"/>
            <a:ext cx="7886700" cy="99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Bibliographie</a:t>
            </a:r>
            <a:endParaRPr sz="27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628650" y="101602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1A22"/>
              </a:buClr>
              <a:buSzPts val="4400"/>
              <a:buFont typeface="Arial"/>
              <a:buNone/>
            </a:pPr>
            <a:r>
              <a:rPr lang="fr" sz="2700" dirty="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Sommaire :</a:t>
            </a:r>
            <a:endParaRPr sz="2700" dirty="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628650" y="1215059"/>
            <a:ext cx="7886700" cy="319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A22"/>
              </a:buClr>
              <a:buSzPts val="2800"/>
              <a:buNone/>
            </a:pPr>
            <a:r>
              <a:rPr lang="fr" sz="2400" dirty="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1- Conception Back-end</a:t>
            </a:r>
            <a:endParaRPr sz="2400" dirty="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31A22"/>
              </a:buClr>
              <a:buSzPts val="2800"/>
              <a:buNone/>
            </a:pPr>
            <a:r>
              <a:rPr lang="fr" sz="2400" dirty="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2- Design Front-end</a:t>
            </a:r>
            <a:endParaRPr sz="2400" dirty="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31A22"/>
              </a:buClr>
              <a:buSzPts val="2800"/>
              <a:buNone/>
            </a:pPr>
            <a:r>
              <a:rPr lang="fr" sz="2400" dirty="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3- Fonctionnalités et technologies utilisés</a:t>
            </a:r>
            <a:endParaRPr sz="2400" dirty="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31A22"/>
              </a:buClr>
              <a:buSzPts val="2800"/>
              <a:buNone/>
            </a:pPr>
            <a:r>
              <a:rPr lang="fr" sz="2400" dirty="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4- Versioning GIT</a:t>
            </a:r>
            <a:endParaRPr sz="2400" dirty="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31A22"/>
              </a:buClr>
              <a:buSzPts val="2800"/>
              <a:buNone/>
            </a:pPr>
            <a:r>
              <a:rPr lang="fr" sz="2400" dirty="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5- Bilans</a:t>
            </a:r>
            <a:endParaRPr sz="2400" dirty="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0094" y="4532934"/>
            <a:ext cx="1105558" cy="53408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 rot="-5400000">
            <a:off x="5913280" y="4463173"/>
            <a:ext cx="189452" cy="685401"/>
          </a:xfrm>
          <a:prstGeom prst="downArrow">
            <a:avLst>
              <a:gd name="adj1" fmla="val 50000"/>
              <a:gd name="adj2" fmla="val 92453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0" y="101600"/>
            <a:ext cx="91440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1A22"/>
              </a:buClr>
              <a:buSzPts val="4400"/>
              <a:buFont typeface="Calibri"/>
              <a:buNone/>
            </a:pPr>
            <a:r>
              <a:rPr lang="fr" sz="2700" dirty="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Conception du Back - Schéma Entité Association</a:t>
            </a:r>
            <a:endParaRPr sz="2700" dirty="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0094" y="4532934"/>
            <a:ext cx="1105558" cy="53408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 rot="-5400000">
            <a:off x="5913280" y="4463173"/>
            <a:ext cx="189452" cy="685401"/>
          </a:xfrm>
          <a:prstGeom prst="downArrow">
            <a:avLst>
              <a:gd name="adj1" fmla="val 50000"/>
              <a:gd name="adj2" fmla="val 92453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525" y="995150"/>
            <a:ext cx="7038900" cy="3400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628650" y="101602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1A22"/>
              </a:buClr>
              <a:buSzPts val="4400"/>
              <a:buFont typeface="Calibri"/>
              <a:buNone/>
            </a:pPr>
            <a:r>
              <a:rPr lang="fr" sz="2700" dirty="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Conception du Back - Modèle relationnel BDD</a:t>
            </a:r>
            <a:endParaRPr sz="2700" dirty="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0094" y="4532934"/>
            <a:ext cx="1105559" cy="53408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 rot="-5400000">
            <a:off x="5913256" y="4463049"/>
            <a:ext cx="189600" cy="685500"/>
          </a:xfrm>
          <a:prstGeom prst="downArrow">
            <a:avLst>
              <a:gd name="adj1" fmla="val 50000"/>
              <a:gd name="adj2" fmla="val 92453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525" y="995150"/>
            <a:ext cx="7038900" cy="3400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0" y="101600"/>
            <a:ext cx="91440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1A22"/>
              </a:buClr>
              <a:buSzPts val="4400"/>
              <a:buFont typeface="Calibri"/>
              <a:buNone/>
            </a:pPr>
            <a:r>
              <a:rPr lang="fr" sz="2700" dirty="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Design du Front - Technologie pour les Wireframes </a:t>
            </a:r>
            <a:endParaRPr sz="2700" dirty="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171450" y="1693050"/>
            <a:ext cx="38859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 b="1" dirty="0">
                <a:latin typeface="ITC Officina Sans Std Book" panose="020B0506040203020204" pitchFamily="34" charset="0"/>
              </a:rPr>
              <a:t>Wirify: </a:t>
            </a:r>
          </a:p>
          <a:p>
            <a:pPr marL="762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b="1" dirty="0">
              <a:latin typeface="ITC Officina Sans Std Book" panose="020B0506040203020204" pitchFamily="34" charset="0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latin typeface="ITC Officina Sans Std Book" panose="020B0506040203020204" pitchFamily="34" charset="0"/>
              </a:rPr>
              <a:t>Création automatique de wireframes à partir de la page web en un clic</a:t>
            </a:r>
            <a:endParaRPr sz="2400" dirty="0">
              <a:latin typeface="ITC Officina Sans Std Book" panose="020B0506040203020204" pitchFamily="34" charset="0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0094" y="4532934"/>
            <a:ext cx="1105559" cy="53408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 rot="-5400000">
            <a:off x="5913256" y="4463049"/>
            <a:ext cx="189600" cy="685500"/>
          </a:xfrm>
          <a:prstGeom prst="downArrow">
            <a:avLst>
              <a:gd name="adj1" fmla="val 50000"/>
              <a:gd name="adj2" fmla="val 92453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575" y="1186525"/>
            <a:ext cx="4708800" cy="2825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628650" y="101602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1A22"/>
              </a:buClr>
              <a:buSzPts val="4400"/>
              <a:buFont typeface="Calibri"/>
              <a:buNone/>
            </a:pPr>
            <a:r>
              <a:rPr lang="fr" sz="27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Design du Front - Storyboard</a:t>
            </a:r>
            <a:endParaRPr sz="27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0094" y="4532934"/>
            <a:ext cx="1105559" cy="53408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 rot="-5400000">
            <a:off x="5913256" y="4463049"/>
            <a:ext cx="189600" cy="685500"/>
          </a:xfrm>
          <a:prstGeom prst="downArrow">
            <a:avLst>
              <a:gd name="adj1" fmla="val 50000"/>
              <a:gd name="adj2" fmla="val 92453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 l="29477" t="7612" r="31093"/>
          <a:stretch/>
        </p:blipFill>
        <p:spPr>
          <a:xfrm>
            <a:off x="3342150" y="934200"/>
            <a:ext cx="4044402" cy="3389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4" name="Google Shape;124;p21"/>
          <p:cNvSpPr txBox="1"/>
          <p:nvPr/>
        </p:nvSpPr>
        <p:spPr>
          <a:xfrm>
            <a:off x="495750" y="2045000"/>
            <a:ext cx="2709900" cy="20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ITC Officina Sans Std Book" panose="020B0506040203020204" pitchFamily="34" charset="0"/>
                <a:ea typeface="Calibri"/>
                <a:cs typeface="Calibri"/>
                <a:sym typeface="Calibri"/>
              </a:rPr>
              <a:t>Le design du site a été conçu grâce au tuto sur w3school.</a:t>
            </a:r>
            <a:endParaRPr sz="1800">
              <a:latin typeface="ITC Officina Sans Std Book" panose="020B0506040203020204" pitchFamily="34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ITC Officina Sans Std Book" panose="020B0506040203020204" pitchFamily="34" charset="0"/>
                <a:ea typeface="Calibri"/>
                <a:cs typeface="Calibri"/>
                <a:sym typeface="Calibri"/>
              </a:rPr>
              <a:t>Quant au Storyboard, il a été conçu sur draw.io</a:t>
            </a:r>
            <a:endParaRPr sz="1800">
              <a:latin typeface="ITC Officina Sans Std Book" panose="020B05060402030202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628650" y="101602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1A22"/>
              </a:buClr>
              <a:buSzPts val="4400"/>
              <a:buFont typeface="Calibri"/>
              <a:buNone/>
            </a:pPr>
            <a:r>
              <a:rPr lang="fr" sz="2700" dirty="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Fonctionnalités du site ECE Amazon </a:t>
            </a:r>
            <a:endParaRPr sz="2700" dirty="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0094" y="4532934"/>
            <a:ext cx="1105558" cy="53408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 rot="-5400000">
            <a:off x="5913280" y="4463173"/>
            <a:ext cx="189452" cy="685401"/>
          </a:xfrm>
          <a:prstGeom prst="downArrow">
            <a:avLst>
              <a:gd name="adj1" fmla="val 50000"/>
              <a:gd name="adj2" fmla="val 92453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202500" y="1095375"/>
            <a:ext cx="8540400" cy="3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 b="1">
                <a:latin typeface="ITC Officina Sans Std Book" panose="020B0506040203020204" pitchFamily="34" charset="0"/>
              </a:rPr>
              <a:t>3 types de compte:</a:t>
            </a:r>
            <a:r>
              <a:rPr lang="fr" sz="2200">
                <a:latin typeface="ITC Officina Sans Std Book" panose="020B0506040203020204" pitchFamily="34" charset="0"/>
              </a:rPr>
              <a:t> Acheteur, Vendeur et Admin (vendeur en chef)</a:t>
            </a:r>
            <a:endParaRPr sz="2200">
              <a:latin typeface="ITC Officina Sans Std Book" panose="020B0506040203020204" pitchFamily="34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ITC Officina Sans Std Book" panose="020B0506040203020204" pitchFamily="34" charset="0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 b="1">
                <a:latin typeface="ITC Officina Sans Std Book" panose="020B0506040203020204" pitchFamily="34" charset="0"/>
              </a:rPr>
              <a:t>Acheteur: </a:t>
            </a:r>
            <a:r>
              <a:rPr lang="fr" sz="2200">
                <a:latin typeface="ITC Officina Sans Std Book" panose="020B0506040203020204" pitchFamily="34" charset="0"/>
              </a:rPr>
              <a:t>Ajout d’articles à son panier / Paiement</a:t>
            </a:r>
            <a:endParaRPr sz="2200">
              <a:latin typeface="ITC Officina Sans Std Book" panose="020B0506040203020204" pitchFamily="34" charset="0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 b="1">
                <a:latin typeface="ITC Officina Sans Std Book" panose="020B0506040203020204" pitchFamily="34" charset="0"/>
              </a:rPr>
              <a:t>Vendeur: </a:t>
            </a:r>
            <a:r>
              <a:rPr lang="fr" sz="2200">
                <a:latin typeface="ITC Officina Sans Std Book" panose="020B0506040203020204" pitchFamily="34" charset="0"/>
              </a:rPr>
              <a:t>Ajout et suppression de ses articles</a:t>
            </a:r>
            <a:endParaRPr sz="2200">
              <a:latin typeface="ITC Officina Sans Std Book" panose="020B0506040203020204" pitchFamily="34" charset="0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 b="1">
                <a:latin typeface="ITC Officina Sans Std Book" panose="020B0506040203020204" pitchFamily="34" charset="0"/>
              </a:rPr>
              <a:t>Admin:</a:t>
            </a:r>
            <a:r>
              <a:rPr lang="fr" sz="2200">
                <a:latin typeface="ITC Officina Sans Std Book" panose="020B0506040203020204" pitchFamily="34" charset="0"/>
              </a:rPr>
              <a:t> Compte vendeur + ajout et suppression de comptes vendeurs</a:t>
            </a:r>
            <a:endParaRPr sz="2200">
              <a:latin typeface="ITC Officina Sans Std Book" panose="020B0506040203020204" pitchFamily="34" charset="0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 b="1">
                <a:latin typeface="ITC Officina Sans Std Book" panose="020B0506040203020204" pitchFamily="34" charset="0"/>
              </a:rPr>
              <a:t>Commun à tous:</a:t>
            </a:r>
            <a:r>
              <a:rPr lang="fr" sz="2200">
                <a:latin typeface="ITC Officina Sans Std Book" panose="020B0506040203020204" pitchFamily="34" charset="0"/>
              </a:rPr>
              <a:t> Consultation de tous les articles en vente et des best-sellers de chaque type d’article (livre, musique, vêtements, sports/loisirs)</a:t>
            </a:r>
            <a:endParaRPr sz="2200">
              <a:latin typeface="ITC Officina Sans Std Book" panose="020B0506040203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628650" y="101602"/>
            <a:ext cx="7886700" cy="99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 dirty="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Technologies back-end</a:t>
            </a:r>
            <a:endParaRPr sz="2700" dirty="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628650" y="1347790"/>
            <a:ext cx="7886700" cy="3065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fr" sz="2400" b="1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PHP (97%)</a:t>
            </a:r>
            <a:r>
              <a:rPr lang="fr" sz="24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: Base de toutes nos fonctionnalités back-end. A pas mal servi aussi pour le front-end</a:t>
            </a:r>
            <a:endParaRPr sz="24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fr" sz="2400" b="1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Javascript(3%)</a:t>
            </a:r>
            <a:r>
              <a:rPr lang="fr" sz="24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: Certains messages d’alerte en cas d'échec de paiement ou de connexion</a:t>
            </a:r>
            <a:endParaRPr sz="24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0094" y="4532934"/>
            <a:ext cx="1105559" cy="53408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 rot="-5400000">
            <a:off x="5913256" y="4463049"/>
            <a:ext cx="189600" cy="685500"/>
          </a:xfrm>
          <a:prstGeom prst="downArrow">
            <a:avLst>
              <a:gd name="adj1" fmla="val 50000"/>
              <a:gd name="adj2" fmla="val 92453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628650" y="101602"/>
            <a:ext cx="7886700" cy="99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Technologies front-end</a:t>
            </a:r>
            <a:endParaRPr sz="27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628650" y="1347790"/>
            <a:ext cx="7886700" cy="3065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fr" sz="2400" b="1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HTML:</a:t>
            </a:r>
            <a:r>
              <a:rPr lang="fr" sz="24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 Utilise au debut dans des pages html, puis dans des pages php</a:t>
            </a:r>
            <a:endParaRPr sz="24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fr" sz="2400" b="1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CSS</a:t>
            </a:r>
            <a:r>
              <a:rPr lang="fr" sz="2400">
                <a:latin typeface="ITC Officina Sans Std Book" panose="020B0506040203020204" pitchFamily="34" charset="0"/>
                <a:ea typeface="Arial"/>
                <a:cs typeface="Arial"/>
                <a:sym typeface="Arial"/>
              </a:rPr>
              <a:t>: Un fichier global ECEAmazon.css inclus dans tous les pages. Il permet de donner au site un style uniforme.</a:t>
            </a:r>
            <a:endParaRPr sz="2400">
              <a:latin typeface="ITC Officina Sans Std Book" panose="020B0506040203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0094" y="4532934"/>
            <a:ext cx="1105559" cy="53408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 rot="-5400000">
            <a:off x="5913256" y="4463049"/>
            <a:ext cx="189600" cy="685500"/>
          </a:xfrm>
          <a:prstGeom prst="downArrow">
            <a:avLst>
              <a:gd name="adj1" fmla="val 50000"/>
              <a:gd name="adj2" fmla="val 92453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Office PowerPoint</Application>
  <PresentationFormat>Affichage à l'écran (16:9)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ITC Officina Sans Std Book</vt:lpstr>
      <vt:lpstr>Calibri</vt:lpstr>
      <vt:lpstr>Arial</vt:lpstr>
      <vt:lpstr>Open Sans</vt:lpstr>
      <vt:lpstr>Simple Light</vt:lpstr>
      <vt:lpstr>Custom Design</vt:lpstr>
      <vt:lpstr>Soutenance Projet Piscine ING3</vt:lpstr>
      <vt:lpstr>Sommaire :</vt:lpstr>
      <vt:lpstr>Conception du Back - Schéma Entité Association</vt:lpstr>
      <vt:lpstr>Conception du Back - Modèle relationnel BDD</vt:lpstr>
      <vt:lpstr>Design du Front - Technologie pour les Wireframes </vt:lpstr>
      <vt:lpstr>Design du Front - Storyboard</vt:lpstr>
      <vt:lpstr>Fonctionnalités du site ECE Amazon </vt:lpstr>
      <vt:lpstr>Technologies back-end</vt:lpstr>
      <vt:lpstr>Technologies front-end</vt:lpstr>
      <vt:lpstr>Versioning GIT - Répartition des tâches</vt:lpstr>
      <vt:lpstr>Bilan collectif</vt:lpstr>
      <vt:lpstr>Bilans Individuels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Piscine ING3</dc:title>
  <cp:lastModifiedBy>Adrien Moufid</cp:lastModifiedBy>
  <cp:revision>1</cp:revision>
  <dcterms:modified xsi:type="dcterms:W3CDTF">2019-05-05T21:47:09Z</dcterms:modified>
</cp:coreProperties>
</file>