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70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49"/>
    <p:restoredTop sz="94599"/>
  </p:normalViewPr>
  <p:slideViewPr>
    <p:cSldViewPr snapToGrid="0" snapToObjects="1">
      <p:cViewPr varScale="1">
        <p:scale>
          <a:sx n="78" d="100"/>
          <a:sy n="78" d="100"/>
        </p:scale>
        <p:origin x="200"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a:pPr/>
              <a:t>5/3/19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a:pPr/>
              <a:t>5/3/19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a:t>5/3/19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a:t>5/3/19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a:t>5/3/19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a:t>5/3/19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pPr/>
              <a:t>5/3/19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pPr/>
              <a:t>5/3/19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a:pPr/>
              <a:t>5/3/19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aphPortland/Web"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w3schools.com/howto/tryit.asp?filename=tryhow_css_login_form_modal&amp;fbclid=IwAR1SqS0nK1yAkoH1Iler989ynId6K2fIaYxuzHwbJWyE2ingK2zT2cEOB20" TargetMode="External"/><Relationship Id="rId3" Type="http://schemas.openxmlformats.org/officeDocument/2006/relationships/hyperlink" Target="https://livre.fnac.com/a2684440/Simone-Veil-Une-vie?oref=00000000-0000-0000-0000-000000000000&amp;Origin=SEA_GOOGLE_PLA_BOOKS&amp;esl-k=sem-google%7cns%7cc294196405911%7cm%7ckpla374773846696%7cp%7ct%7cdc%7ca58200328279%7cg1553156614&amp;gclid=Cj0KCQjw5J_mBRDVARIsAGqGLZAPTJ_kRNVssxYoNHuNHMJevp_BZZtB25a0lL8oHBtHdBeZvzO1cWgaAgTIEALw_wcB&amp;gclsrc=aw.ds" TargetMode="External"/><Relationship Id="rId7" Type="http://schemas.openxmlformats.org/officeDocument/2006/relationships/hyperlink" Target="https://getbootstrap.com/docs/4.3/getting-started/introduction/"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 Id="rId6" Type="http://schemas.openxmlformats.org/officeDocument/2006/relationships/hyperlink" Target="http://www.frogweb.fr/menu-deroulant-horizontal/?fbclid=IwAR2AoS_-iky4INhPD3skttamD7l-XPtO4N5-CGWvHWA6-2bydffqGdvofyw" TargetMode="External"/><Relationship Id="rId5" Type="http://schemas.openxmlformats.org/officeDocument/2006/relationships/hyperlink" Target="https://www.google.com/shopping/product/4145093288791295691?q=ballon+foot&amp;client=firefox-b-d&amp;biw=1536&amp;bih=790&amp;prds=epd:17197919660284854296,paur:ClkAsKraXxLWXvhvtEDi4dodVwLIeJ_5g4BkoTPGaV35BWIiZmodgDFBeTONilxX36Chf6upXR0Gyn2OKz3sxwT2QdwmPZ_BeLGj0rrMxh8GJXso_FNYNeCpoBIZAFPVH72IfgUwh8gQZQnuUKaMH2m76BLxYw,prmr:3&amp;sa=X&amp;ved=0ahUKEwi32tm-kPjhAhUP0uAKHR4CCWUQ8wIIpQU" TargetMode="External"/><Relationship Id="rId4" Type="http://schemas.openxmlformats.org/officeDocument/2006/relationships/hyperlink" Target="https://www.livrenpoche.com/les-larmes-de-l-assassin-e467197.html?master=1781330&amp;utm_source=google_shopping&amp;utm_medium=cpc&amp;utm_campaign=GF%20&amp;%20BD%20sans%20ISBN&amp;gclid=Cj0KCQjw5J_mBRDVARIsAGqGLZD9UFFEeBS3GLO6tJDm4egtsjaJtovQzR0LeOrjr7ShX8gyILbqSvAaAr3dEALw_wc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263E8-2116-B94E-8A30-AF6D65ACF8B0}"/>
              </a:ext>
            </a:extLst>
          </p:cNvPr>
          <p:cNvSpPr>
            <a:spLocks noGrp="1"/>
          </p:cNvSpPr>
          <p:nvPr>
            <p:ph type="ctrTitle"/>
          </p:nvPr>
        </p:nvSpPr>
        <p:spPr/>
        <p:txBody>
          <a:bodyPr/>
          <a:lstStyle/>
          <a:p>
            <a:r>
              <a:rPr lang="fr-FR" dirty="0">
                <a:solidFill>
                  <a:srgbClr val="2B7077"/>
                </a:solidFill>
              </a:rPr>
              <a:t>Projet web dynamique</a:t>
            </a:r>
          </a:p>
        </p:txBody>
      </p:sp>
      <p:sp>
        <p:nvSpPr>
          <p:cNvPr id="3" name="Sous-titre 2">
            <a:extLst>
              <a:ext uri="{FF2B5EF4-FFF2-40B4-BE49-F238E27FC236}">
                <a16:creationId xmlns:a16="http://schemas.microsoft.com/office/drawing/2014/main" id="{F7D90A4D-E9A9-9442-B2E7-BEAC53C450EE}"/>
              </a:ext>
            </a:extLst>
          </p:cNvPr>
          <p:cNvSpPr>
            <a:spLocks noGrp="1"/>
          </p:cNvSpPr>
          <p:nvPr>
            <p:ph type="subTitle" idx="1"/>
          </p:nvPr>
        </p:nvSpPr>
        <p:spPr/>
        <p:txBody>
          <a:bodyPr/>
          <a:lstStyle/>
          <a:p>
            <a:r>
              <a:rPr lang="fr-FR" dirty="0">
                <a:solidFill>
                  <a:srgbClr val="2B7077"/>
                </a:solidFill>
              </a:rPr>
              <a:t>« A MA ZONE ECE »</a:t>
            </a:r>
          </a:p>
        </p:txBody>
      </p:sp>
      <p:sp>
        <p:nvSpPr>
          <p:cNvPr id="4" name="ZoneTexte 3">
            <a:extLst>
              <a:ext uri="{FF2B5EF4-FFF2-40B4-BE49-F238E27FC236}">
                <a16:creationId xmlns:a16="http://schemas.microsoft.com/office/drawing/2014/main" id="{534B00FC-BA22-B548-AB09-61476B0D43A0}"/>
              </a:ext>
            </a:extLst>
          </p:cNvPr>
          <p:cNvSpPr txBox="1"/>
          <p:nvPr/>
        </p:nvSpPr>
        <p:spPr>
          <a:xfrm>
            <a:off x="9511579" y="269823"/>
            <a:ext cx="2375621" cy="923330"/>
          </a:xfrm>
          <a:prstGeom prst="rect">
            <a:avLst/>
          </a:prstGeom>
          <a:noFill/>
        </p:spPr>
        <p:txBody>
          <a:bodyPr wrap="square" rtlCol="0">
            <a:spAutoFit/>
          </a:bodyPr>
          <a:lstStyle/>
          <a:p>
            <a:pPr algn="ctr"/>
            <a:r>
              <a:rPr lang="fr-FR" dirty="0"/>
              <a:t>Raphaël Partouche</a:t>
            </a:r>
          </a:p>
          <a:p>
            <a:pPr algn="ctr"/>
            <a:r>
              <a:rPr lang="fr-FR" dirty="0"/>
              <a:t>Salomé Masbernat</a:t>
            </a:r>
          </a:p>
          <a:p>
            <a:pPr algn="ctr"/>
            <a:r>
              <a:rPr lang="fr-FR" dirty="0"/>
              <a:t>Lévanah Masbernat</a:t>
            </a:r>
          </a:p>
        </p:txBody>
      </p:sp>
      <p:pic>
        <p:nvPicPr>
          <p:cNvPr id="7" name="Image 6">
            <a:extLst>
              <a:ext uri="{FF2B5EF4-FFF2-40B4-BE49-F238E27FC236}">
                <a16:creationId xmlns:a16="http://schemas.microsoft.com/office/drawing/2014/main" id="{8E04FC20-6311-2849-91BC-5CF4A52127AC}"/>
              </a:ext>
            </a:extLst>
          </p:cNvPr>
          <p:cNvPicPr>
            <a:picLocks noChangeAspect="1"/>
          </p:cNvPicPr>
          <p:nvPr/>
        </p:nvPicPr>
        <p:blipFill rotWithShape="1">
          <a:blip r:embed="rId2"/>
          <a:srcRect l="147" t="26768" r="-1" b="23928"/>
          <a:stretch/>
        </p:blipFill>
        <p:spPr>
          <a:xfrm>
            <a:off x="130628" y="73880"/>
            <a:ext cx="1915128" cy="572607"/>
          </a:xfrm>
          <a:prstGeom prst="rect">
            <a:avLst/>
          </a:prstGeom>
        </p:spPr>
      </p:pic>
    </p:spTree>
    <p:extLst>
      <p:ext uri="{BB962C8B-B14F-4D97-AF65-F5344CB8AC3E}">
        <p14:creationId xmlns:p14="http://schemas.microsoft.com/office/powerpoint/2010/main" val="212924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1822C5A-B4B4-6747-90A4-497A0B954205}"/>
              </a:ext>
            </a:extLst>
          </p:cNvPr>
          <p:cNvPicPr>
            <a:picLocks noChangeAspect="1"/>
          </p:cNvPicPr>
          <p:nvPr/>
        </p:nvPicPr>
        <p:blipFill>
          <a:blip r:embed="rId2"/>
          <a:stretch>
            <a:fillRect/>
          </a:stretch>
        </p:blipFill>
        <p:spPr>
          <a:xfrm>
            <a:off x="1364107" y="796933"/>
            <a:ext cx="4559616" cy="2013552"/>
          </a:xfrm>
          <a:prstGeom prst="rect">
            <a:avLst/>
          </a:prstGeom>
        </p:spPr>
      </p:pic>
      <p:sp>
        <p:nvSpPr>
          <p:cNvPr id="6" name="ZoneTexte 5">
            <a:extLst>
              <a:ext uri="{FF2B5EF4-FFF2-40B4-BE49-F238E27FC236}">
                <a16:creationId xmlns:a16="http://schemas.microsoft.com/office/drawing/2014/main" id="{CC6F09AB-31DE-1C41-AFD7-FC26F21EB4D1}"/>
              </a:ext>
            </a:extLst>
          </p:cNvPr>
          <p:cNvSpPr txBox="1"/>
          <p:nvPr/>
        </p:nvSpPr>
        <p:spPr>
          <a:xfrm>
            <a:off x="1364106" y="254833"/>
            <a:ext cx="1673856" cy="369332"/>
          </a:xfrm>
          <a:prstGeom prst="rect">
            <a:avLst/>
          </a:prstGeom>
          <a:noFill/>
        </p:spPr>
        <p:txBody>
          <a:bodyPr wrap="none" rtlCol="0">
            <a:spAutoFit/>
          </a:bodyPr>
          <a:lstStyle/>
          <a:p>
            <a:r>
              <a:rPr lang="fr-FR" u="sng" dirty="0"/>
              <a:t>Milieu de page:</a:t>
            </a:r>
          </a:p>
        </p:txBody>
      </p:sp>
      <p:sp>
        <p:nvSpPr>
          <p:cNvPr id="7" name="ZoneTexte 6">
            <a:extLst>
              <a:ext uri="{FF2B5EF4-FFF2-40B4-BE49-F238E27FC236}">
                <a16:creationId xmlns:a16="http://schemas.microsoft.com/office/drawing/2014/main" id="{727030FD-2CA8-2E48-AD70-4BFFDB406F25}"/>
              </a:ext>
            </a:extLst>
          </p:cNvPr>
          <p:cNvSpPr txBox="1"/>
          <p:nvPr/>
        </p:nvSpPr>
        <p:spPr>
          <a:xfrm>
            <a:off x="1325815" y="2983253"/>
            <a:ext cx="10448143" cy="923330"/>
          </a:xfrm>
          <a:prstGeom prst="rect">
            <a:avLst/>
          </a:prstGeom>
          <a:noFill/>
        </p:spPr>
        <p:txBody>
          <a:bodyPr wrap="square" rtlCol="0">
            <a:spAutoFit/>
          </a:bodyPr>
          <a:lstStyle/>
          <a:p>
            <a:pPr algn="just"/>
            <a:r>
              <a:rPr lang="fr-FR" dirty="0"/>
              <a:t>Dans le milieu de page nous avons mis tout le contenu de chaque page. Par exemple, dans la page d’accueil nous avons mis des boutons pour accéder à différentes pages. Bootstrap nous a permis de gérer le design, et html le contenu de la page.</a:t>
            </a:r>
          </a:p>
        </p:txBody>
      </p:sp>
      <p:sp>
        <p:nvSpPr>
          <p:cNvPr id="8" name="ZoneTexte 7">
            <a:extLst>
              <a:ext uri="{FF2B5EF4-FFF2-40B4-BE49-F238E27FC236}">
                <a16:creationId xmlns:a16="http://schemas.microsoft.com/office/drawing/2014/main" id="{2C8FD18D-5A24-C646-ABA6-895F2B5D99D9}"/>
              </a:ext>
            </a:extLst>
          </p:cNvPr>
          <p:cNvSpPr txBox="1"/>
          <p:nvPr/>
        </p:nvSpPr>
        <p:spPr>
          <a:xfrm>
            <a:off x="1364106" y="4244942"/>
            <a:ext cx="1510350" cy="369332"/>
          </a:xfrm>
          <a:prstGeom prst="rect">
            <a:avLst/>
          </a:prstGeom>
          <a:noFill/>
        </p:spPr>
        <p:txBody>
          <a:bodyPr wrap="none" rtlCol="0">
            <a:spAutoFit/>
          </a:bodyPr>
          <a:lstStyle/>
          <a:p>
            <a:r>
              <a:rPr lang="fr-FR" u="sng" dirty="0"/>
              <a:t>Pied de page:</a:t>
            </a:r>
          </a:p>
        </p:txBody>
      </p:sp>
      <p:pic>
        <p:nvPicPr>
          <p:cNvPr id="10" name="Image 9">
            <a:extLst>
              <a:ext uri="{FF2B5EF4-FFF2-40B4-BE49-F238E27FC236}">
                <a16:creationId xmlns:a16="http://schemas.microsoft.com/office/drawing/2014/main" id="{8A982F1E-825F-0443-8441-781CFCF921AF}"/>
              </a:ext>
            </a:extLst>
          </p:cNvPr>
          <p:cNvPicPr>
            <a:picLocks noChangeAspect="1"/>
          </p:cNvPicPr>
          <p:nvPr/>
        </p:nvPicPr>
        <p:blipFill rotWithShape="1">
          <a:blip r:embed="rId3"/>
          <a:srcRect b="7486"/>
          <a:stretch/>
        </p:blipFill>
        <p:spPr>
          <a:xfrm>
            <a:off x="1364106" y="4709474"/>
            <a:ext cx="4155108" cy="764589"/>
          </a:xfrm>
          <a:prstGeom prst="rect">
            <a:avLst/>
          </a:prstGeom>
        </p:spPr>
      </p:pic>
      <p:sp>
        <p:nvSpPr>
          <p:cNvPr id="12" name="ZoneTexte 11">
            <a:extLst>
              <a:ext uri="{FF2B5EF4-FFF2-40B4-BE49-F238E27FC236}">
                <a16:creationId xmlns:a16="http://schemas.microsoft.com/office/drawing/2014/main" id="{5193A5B7-CDD6-ED41-8940-9C8BF6CFE348}"/>
              </a:ext>
            </a:extLst>
          </p:cNvPr>
          <p:cNvSpPr txBox="1"/>
          <p:nvPr/>
        </p:nvSpPr>
        <p:spPr>
          <a:xfrm>
            <a:off x="1325815" y="5564785"/>
            <a:ext cx="10448143" cy="923330"/>
          </a:xfrm>
          <a:prstGeom prst="rect">
            <a:avLst/>
          </a:prstGeom>
          <a:noFill/>
        </p:spPr>
        <p:txBody>
          <a:bodyPr wrap="square" rtlCol="0">
            <a:spAutoFit/>
          </a:bodyPr>
          <a:lstStyle/>
          <a:p>
            <a:pPr algn="just"/>
            <a:r>
              <a:rPr lang="fr-FR" dirty="0"/>
              <a:t>Pour le pied de page nous avons utilisé Bootstrap pour le design et html pour le contenu. Dans chaque pied de page on peut accéder à nos pages de réseaux sociaux et cliquer sur « haut de page » pour remonter en haut de la page plus facilement.</a:t>
            </a:r>
          </a:p>
        </p:txBody>
      </p:sp>
    </p:spTree>
    <p:extLst>
      <p:ext uri="{BB962C8B-B14F-4D97-AF65-F5344CB8AC3E}">
        <p14:creationId xmlns:p14="http://schemas.microsoft.com/office/powerpoint/2010/main" val="243955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94EC21-BCDC-AB40-ADDA-1B55DE8666EB}"/>
              </a:ext>
            </a:extLst>
          </p:cNvPr>
          <p:cNvSpPr>
            <a:spLocks noGrp="1"/>
          </p:cNvSpPr>
          <p:nvPr>
            <p:ph type="title"/>
          </p:nvPr>
        </p:nvSpPr>
        <p:spPr/>
        <p:txBody>
          <a:bodyPr/>
          <a:lstStyle/>
          <a:p>
            <a:pPr algn="ctr"/>
            <a:r>
              <a:rPr lang="fr-FR" dirty="0">
                <a:solidFill>
                  <a:srgbClr val="2B7077"/>
                </a:solidFill>
              </a:rPr>
              <a:t>Versioning GIT</a:t>
            </a:r>
          </a:p>
        </p:txBody>
      </p:sp>
      <p:pic>
        <p:nvPicPr>
          <p:cNvPr id="5" name="Image 4">
            <a:extLst>
              <a:ext uri="{FF2B5EF4-FFF2-40B4-BE49-F238E27FC236}">
                <a16:creationId xmlns:a16="http://schemas.microsoft.com/office/drawing/2014/main" id="{1CBED53A-922F-F449-B9AC-E1C5D5894EF2}"/>
              </a:ext>
            </a:extLst>
          </p:cNvPr>
          <p:cNvPicPr>
            <a:picLocks noChangeAspect="1"/>
          </p:cNvPicPr>
          <p:nvPr/>
        </p:nvPicPr>
        <p:blipFill>
          <a:blip r:embed="rId2"/>
          <a:stretch>
            <a:fillRect/>
          </a:stretch>
        </p:blipFill>
        <p:spPr>
          <a:xfrm>
            <a:off x="1371600" y="1428750"/>
            <a:ext cx="5270133" cy="4960933"/>
          </a:xfrm>
          <a:prstGeom prst="rect">
            <a:avLst/>
          </a:prstGeom>
        </p:spPr>
      </p:pic>
      <p:sp>
        <p:nvSpPr>
          <p:cNvPr id="6" name="ZoneTexte 5">
            <a:extLst>
              <a:ext uri="{FF2B5EF4-FFF2-40B4-BE49-F238E27FC236}">
                <a16:creationId xmlns:a16="http://schemas.microsoft.com/office/drawing/2014/main" id="{48F531A4-178A-B141-8B76-69A937847BB6}"/>
              </a:ext>
            </a:extLst>
          </p:cNvPr>
          <p:cNvSpPr txBox="1"/>
          <p:nvPr/>
        </p:nvSpPr>
        <p:spPr>
          <a:xfrm>
            <a:off x="7249886" y="3314700"/>
            <a:ext cx="4003532" cy="369332"/>
          </a:xfrm>
          <a:prstGeom prst="rect">
            <a:avLst/>
          </a:prstGeom>
          <a:noFill/>
        </p:spPr>
        <p:txBody>
          <a:bodyPr wrap="none" rtlCol="0">
            <a:spAutoFit/>
          </a:bodyPr>
          <a:lstStyle/>
          <a:p>
            <a:r>
              <a:rPr lang="fr-FR" dirty="0">
                <a:hlinkClick r:id="rId3"/>
              </a:rPr>
              <a:t>https://github.com/RaphPortland/Web</a:t>
            </a:r>
            <a:endParaRPr lang="fr-FR" dirty="0"/>
          </a:p>
        </p:txBody>
      </p:sp>
    </p:spTree>
    <p:extLst>
      <p:ext uri="{BB962C8B-B14F-4D97-AF65-F5344CB8AC3E}">
        <p14:creationId xmlns:p14="http://schemas.microsoft.com/office/powerpoint/2010/main" val="172442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46214-453F-1549-A403-908217D967F7}"/>
              </a:ext>
            </a:extLst>
          </p:cNvPr>
          <p:cNvSpPr>
            <a:spLocks noGrp="1"/>
          </p:cNvSpPr>
          <p:nvPr>
            <p:ph type="title"/>
          </p:nvPr>
        </p:nvSpPr>
        <p:spPr/>
        <p:txBody>
          <a:bodyPr/>
          <a:lstStyle/>
          <a:p>
            <a:pPr algn="ctr"/>
            <a:r>
              <a:rPr lang="fr-FR" dirty="0">
                <a:solidFill>
                  <a:srgbClr val="2B7077"/>
                </a:solidFill>
              </a:rPr>
              <a:t>Bilan</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DD2FE3CB-85C4-9F49-A867-C5D98FC97935}"/>
                  </a:ext>
                </a:extLst>
              </p:cNvPr>
              <p:cNvSpPr>
                <a:spLocks noGrp="1"/>
              </p:cNvSpPr>
              <p:nvPr>
                <p:ph idx="1"/>
              </p:nvPr>
            </p:nvSpPr>
            <p:spPr>
              <a:xfrm>
                <a:off x="1451113" y="1518557"/>
                <a:ext cx="9601200" cy="1958009"/>
              </a:xfrm>
            </p:spPr>
            <p:txBody>
              <a:bodyPr>
                <a:normAutofit/>
              </a:bodyPr>
              <a:lstStyle/>
              <a:p>
                <a:pPr marL="0" indent="0">
                  <a:buSzPct val="100000"/>
                  <a:buNone/>
                </a:pPr>
                <a14:m>
                  <m:oMath xmlns:m="http://schemas.openxmlformats.org/officeDocument/2006/math">
                    <m:r>
                      <a:rPr lang="fr-FR" i="1" smtClean="0">
                        <a:solidFill>
                          <a:srgbClr val="2B7077"/>
                        </a:solidFill>
                        <a:latin typeface="Cambria Math" panose="02040503050406030204" pitchFamily="18" charset="0"/>
                        <a:ea typeface="Cambria Math" panose="02040503050406030204" pitchFamily="18" charset="0"/>
                      </a:rPr>
                      <m:t>∎</m:t>
                    </m:r>
                    <m:r>
                      <a:rPr lang="fr-FR" b="0" i="1" smtClean="0">
                        <a:solidFill>
                          <a:srgbClr val="2B7077"/>
                        </a:solidFill>
                        <a:latin typeface="Cambria Math" panose="02040503050406030204" pitchFamily="18" charset="0"/>
                        <a:ea typeface="Cambria Math" panose="02040503050406030204" pitchFamily="18" charset="0"/>
                      </a:rPr>
                      <m:t> </m:t>
                    </m:r>
                  </m:oMath>
                </a14:m>
                <a:r>
                  <a:rPr lang="fr-FR" dirty="0">
                    <a:solidFill>
                      <a:srgbClr val="2B7077"/>
                    </a:solidFill>
                  </a:rPr>
                  <a:t>Bilan collectif</a:t>
                </a:r>
              </a:p>
              <a:p>
                <a:pPr marL="0" indent="0" algn="just">
                  <a:buNone/>
                </a:pPr>
                <a:r>
                  <a:rPr lang="fr-FR" dirty="0"/>
                  <a:t> 	</a:t>
                </a:r>
                <a:r>
                  <a:rPr lang="fr-FR" sz="1800" dirty="0"/>
                  <a:t>Pour le projet de web dynamique nous avons décidé de former cette équipe car on pensait avoir trois personnalités et compétences complémentaires pour mener à bien notre projet. Effectivement, il s’est avéré que notre groupe a très bien fonctionné, tout le monde a participé à part égal et l’entraide était très présente. </a:t>
                </a:r>
              </a:p>
              <a:p>
                <a:pPr marL="0" indent="0">
                  <a:buNone/>
                </a:pPr>
                <a:endParaRPr lang="fr-FR" dirty="0"/>
              </a:p>
            </p:txBody>
          </p:sp>
        </mc:Choice>
        <mc:Fallback>
          <p:sp>
            <p:nvSpPr>
              <p:cNvPr id="3" name="Espace réservé du contenu 2">
                <a:extLst>
                  <a:ext uri="{FF2B5EF4-FFF2-40B4-BE49-F238E27FC236}">
                    <a16:creationId xmlns:a16="http://schemas.microsoft.com/office/drawing/2014/main" id="{DD2FE3CB-85C4-9F49-A867-C5D98FC97935}"/>
                  </a:ext>
                </a:extLst>
              </p:cNvPr>
              <p:cNvSpPr>
                <a:spLocks noGrp="1" noRot="1" noChangeAspect="1" noMove="1" noResize="1" noEditPoints="1" noAdjustHandles="1" noChangeArrowheads="1" noChangeShapeType="1" noTextEdit="1"/>
              </p:cNvSpPr>
              <p:nvPr>
                <p:ph idx="1"/>
              </p:nvPr>
            </p:nvSpPr>
            <p:spPr>
              <a:xfrm>
                <a:off x="1451113" y="1518557"/>
                <a:ext cx="9601200" cy="1958009"/>
              </a:xfrm>
              <a:blipFill>
                <a:blip r:embed="rId2"/>
                <a:stretch>
                  <a:fillRect l="-396" t="-2597" r="-52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D9234BC2-E534-6445-878F-B00F9966D44A}"/>
                  </a:ext>
                </a:extLst>
              </p:cNvPr>
              <p:cNvSpPr txBox="1"/>
              <p:nvPr/>
            </p:nvSpPr>
            <p:spPr>
              <a:xfrm>
                <a:off x="1451113" y="3329610"/>
                <a:ext cx="9869557" cy="3477875"/>
              </a:xfrm>
              <a:prstGeom prst="rect">
                <a:avLst/>
              </a:prstGeom>
              <a:noFill/>
            </p:spPr>
            <p:txBody>
              <a:bodyPr wrap="square" rtlCol="0">
                <a:spAutoFit/>
              </a:bodyPr>
              <a:lstStyle/>
              <a:p>
                <a:pPr>
                  <a:buSzPct val="150000"/>
                </a:pPr>
                <a14:m>
                  <m:oMath xmlns:m="http://schemas.openxmlformats.org/officeDocument/2006/math">
                    <m:r>
                      <a:rPr lang="fr-FR" sz="2000" i="1" smtClean="0">
                        <a:solidFill>
                          <a:srgbClr val="2B7077"/>
                        </a:solidFill>
                        <a:latin typeface="+mj-lt"/>
                        <a:ea typeface="Cambria Math" panose="02040503050406030204" pitchFamily="18" charset="0"/>
                      </a:rPr>
                      <m:t>∎</m:t>
                    </m:r>
                    <m:r>
                      <a:rPr lang="fr-FR" sz="2000" b="0" i="1" smtClean="0">
                        <a:solidFill>
                          <a:srgbClr val="2B7077"/>
                        </a:solidFill>
                        <a:latin typeface="+mj-lt"/>
                        <a:ea typeface="Cambria Math" panose="02040503050406030204" pitchFamily="18" charset="0"/>
                      </a:rPr>
                      <m:t> </m:t>
                    </m:r>
                  </m:oMath>
                </a14:m>
                <a:r>
                  <a:rPr lang="fr-FR" sz="2000" dirty="0">
                    <a:solidFill>
                      <a:srgbClr val="2B7077"/>
                    </a:solidFill>
                    <a:latin typeface="+mj-lt"/>
                  </a:rPr>
                  <a:t>Bilans individuels</a:t>
                </a:r>
              </a:p>
              <a:p>
                <a:pPr>
                  <a:buSzPct val="150000"/>
                </a:pPr>
                <a:endParaRPr lang="fr-FR" sz="2000" dirty="0">
                  <a:solidFill>
                    <a:srgbClr val="2B7077"/>
                  </a:solidFill>
                  <a:latin typeface="+mj-lt"/>
                </a:endParaRPr>
              </a:p>
              <a:p>
                <a:pPr algn="just"/>
                <a:r>
                  <a:rPr lang="fr-FR" dirty="0"/>
                  <a:t>Raphaël : J’ai beaucoup apprécié ce projet car j’ai pu mettre à l’œuvre mes connaissances et compétences. J’ai aussi beaucoup appris des mes deux camarades. Travailler dans ce groupe a été très enrichissant. </a:t>
                </a:r>
              </a:p>
              <a:p>
                <a:pPr algn="just"/>
                <a:r>
                  <a:rPr lang="fr-FR" dirty="0"/>
                  <a:t>Salomé : Pour ma part j’ai trouvé ce projet très enrichissant car il m’a permis de mettre en application tout ce que j’ai appris durant ce semestre. De plus, j’ai aimé travaillé au sein de ce groupe car j’ai beaucoup appris de mes coéquipiers et j’ai pu enrichir mes connaissances grâce aux leurs. </a:t>
                </a:r>
              </a:p>
              <a:p>
                <a:pPr algn="just"/>
                <a:r>
                  <a:rPr lang="fr-FR" dirty="0"/>
                  <a:t>Lévanah : Ce projet m’a permis de mettre en pratique mes connaissances et d’en acquérir de nouvelles. J’ai beaucoup apprécié travailler avec ce groupe qui a bien fonctionné. </a:t>
                </a:r>
              </a:p>
              <a:p>
                <a:endParaRPr lang="fr-FR" dirty="0"/>
              </a:p>
            </p:txBody>
          </p:sp>
        </mc:Choice>
        <mc:Fallback>
          <p:sp>
            <p:nvSpPr>
              <p:cNvPr id="4" name="ZoneTexte 3">
                <a:extLst>
                  <a:ext uri="{FF2B5EF4-FFF2-40B4-BE49-F238E27FC236}">
                    <a16:creationId xmlns:a16="http://schemas.microsoft.com/office/drawing/2014/main" id="{D9234BC2-E534-6445-878F-B00F9966D44A}"/>
                  </a:ext>
                </a:extLst>
              </p:cNvPr>
              <p:cNvSpPr txBox="1">
                <a:spLocks noRot="1" noChangeAspect="1" noMove="1" noResize="1" noEditPoints="1" noAdjustHandles="1" noChangeArrowheads="1" noChangeShapeType="1" noTextEdit="1"/>
              </p:cNvSpPr>
              <p:nvPr/>
            </p:nvSpPr>
            <p:spPr>
              <a:xfrm>
                <a:off x="1451113" y="3329610"/>
                <a:ext cx="9869557" cy="3477875"/>
              </a:xfrm>
              <a:prstGeom prst="rect">
                <a:avLst/>
              </a:prstGeom>
              <a:blipFill>
                <a:blip r:embed="rId3"/>
                <a:stretch>
                  <a:fillRect l="-386" t="-727" r="-514"/>
                </a:stretch>
              </a:blipFill>
            </p:spPr>
            <p:txBody>
              <a:bodyPr/>
              <a:lstStyle/>
              <a:p>
                <a:r>
                  <a:rPr lang="fr-FR">
                    <a:noFill/>
                  </a:rPr>
                  <a:t> </a:t>
                </a:r>
              </a:p>
            </p:txBody>
          </p:sp>
        </mc:Fallback>
      </mc:AlternateContent>
    </p:spTree>
    <p:extLst>
      <p:ext uri="{BB962C8B-B14F-4D97-AF65-F5344CB8AC3E}">
        <p14:creationId xmlns:p14="http://schemas.microsoft.com/office/powerpoint/2010/main" val="329290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98E49-173B-FA43-BCB0-D93AB9701040}"/>
              </a:ext>
            </a:extLst>
          </p:cNvPr>
          <p:cNvSpPr>
            <a:spLocks noGrp="1"/>
          </p:cNvSpPr>
          <p:nvPr>
            <p:ph type="title"/>
          </p:nvPr>
        </p:nvSpPr>
        <p:spPr/>
        <p:txBody>
          <a:bodyPr/>
          <a:lstStyle/>
          <a:p>
            <a:pPr algn="ctr"/>
            <a:r>
              <a:rPr lang="fr-FR" dirty="0">
                <a:solidFill>
                  <a:srgbClr val="2B7077"/>
                </a:solidFill>
              </a:rPr>
              <a:t>Bibliographie</a:t>
            </a:r>
          </a:p>
        </p:txBody>
      </p:sp>
      <p:sp>
        <p:nvSpPr>
          <p:cNvPr id="3" name="Espace réservé du contenu 2">
            <a:extLst>
              <a:ext uri="{FF2B5EF4-FFF2-40B4-BE49-F238E27FC236}">
                <a16:creationId xmlns:a16="http://schemas.microsoft.com/office/drawing/2014/main" id="{A8B724F4-8C24-DA43-BBA4-6EB8AD33FCDC}"/>
              </a:ext>
            </a:extLst>
          </p:cNvPr>
          <p:cNvSpPr>
            <a:spLocks noGrp="1"/>
          </p:cNvSpPr>
          <p:nvPr>
            <p:ph idx="1"/>
          </p:nvPr>
        </p:nvSpPr>
        <p:spPr/>
        <p:txBody>
          <a:bodyPr>
            <a:normAutofit fontScale="55000" lnSpcReduction="20000"/>
          </a:bodyPr>
          <a:lstStyle/>
          <a:p>
            <a:r>
              <a:rPr lang="fr-FR" u="sng" dirty="0">
                <a:solidFill>
                  <a:schemeClr val="tx1"/>
                </a:solidFill>
                <a:hlinkClick r:id="rId2">
                  <a:extLst>
                    <a:ext uri="{A12FA001-AC4F-418D-AE19-62706E023703}">
                      <ahyp:hlinkClr xmlns:ahyp="http://schemas.microsoft.com/office/drawing/2018/hyperlinkcolor" val="tx"/>
                    </a:ext>
                  </a:extLst>
                </a:hlinkClick>
              </a:rPr>
              <a:t>https://getbootstrap.com</a:t>
            </a:r>
            <a:r>
              <a:rPr lang="fr-FR" u="sng" dirty="0">
                <a:solidFill>
                  <a:schemeClr val="tx1"/>
                </a:solidFill>
              </a:rPr>
              <a:t> </a:t>
            </a:r>
          </a:p>
          <a:p>
            <a:r>
              <a:rPr lang="fr-FR" dirty="0">
                <a:solidFill>
                  <a:schemeClr val="tx1"/>
                </a:solidFill>
                <a:hlinkClick r:id="rId3">
                  <a:extLst>
                    <a:ext uri="{A12FA001-AC4F-418D-AE19-62706E023703}">
                      <ahyp:hlinkClr xmlns:ahyp="http://schemas.microsoft.com/office/drawing/2018/hyperlinkcolor" val="tx"/>
                    </a:ext>
                  </a:extLst>
                </a:hlinkClick>
              </a:rPr>
              <a:t>https://livre.fnac.com/a2684440/Simone-Veil-Une-vie?oref=00000000-0000-0000-0000-000000000000&amp;Origin=SEA_GOOGLE_PLA_BOOKS&amp;esl-k=sem-google%7cns%7cc294196405911%7cm%7ckpla374773846696%7cp%7ct%7cdc%7ca58200328279%7cg1553156614&amp;gclid=Cj0KCQjw5J_mBRDVARIsAGqGLZAPTJ_kRNVssxYoNHuNHMJevp_BZZtB25a0lL8oHBtHdBeZvzO1cWgaAgTIEALw_wcB&amp;gclsrc=aw.ds</a:t>
            </a:r>
            <a:endParaRPr lang="fr-FR" dirty="0">
              <a:solidFill>
                <a:schemeClr val="tx1"/>
              </a:solidFill>
            </a:endParaRPr>
          </a:p>
          <a:p>
            <a:r>
              <a:rPr lang="fr-FR" dirty="0">
                <a:solidFill>
                  <a:schemeClr val="tx1"/>
                </a:solidFill>
                <a:hlinkClick r:id="rId4">
                  <a:extLst>
                    <a:ext uri="{A12FA001-AC4F-418D-AE19-62706E023703}">
                      <ahyp:hlinkClr xmlns:ahyp="http://schemas.microsoft.com/office/drawing/2018/hyperlinkcolor" val="tx"/>
                    </a:ext>
                  </a:extLst>
                </a:hlinkClick>
              </a:rPr>
              <a:t>https://www.livrenpoche.com/les-larmes-de-l-assassin-e467197.html?master=1781330&amp;utm_source=google_shopping&amp;utm_medium=cpc&amp;utm_campaign=GF%20&amp;%20BD%20sans%20ISBN&amp;gclid=Cj0KCQjw5J_mBRDVARIsAGqGLZD9UFFEeBS3GLO6tJDm4egtsjaJtovQzR0LeOrjr7ShX8gyILbqSvAaAr3dEALw_wcB</a:t>
            </a:r>
            <a:endParaRPr lang="fr-FR" dirty="0">
              <a:solidFill>
                <a:schemeClr val="tx1"/>
              </a:solidFill>
            </a:endParaRPr>
          </a:p>
          <a:p>
            <a:r>
              <a:rPr lang="fr-FR" dirty="0">
                <a:solidFill>
                  <a:schemeClr val="tx1"/>
                </a:solidFill>
                <a:hlinkClick r:id="rId5">
                  <a:extLst>
                    <a:ext uri="{A12FA001-AC4F-418D-AE19-62706E023703}">
                      <ahyp:hlinkClr xmlns:ahyp="http://schemas.microsoft.com/office/drawing/2018/hyperlinkcolor" val="tx"/>
                    </a:ext>
                  </a:extLst>
                </a:hlinkClick>
              </a:rPr>
              <a:t>https://www.google.com/shopping/product/4145093288791295691?q=ballon+foot&amp;client=firefox-b-d&amp;biw=1536&amp;bih=790&amp;prds=epd:17197919660284854296,paur:ClkAsKraXxLWXvhvtEDi4dodVwLIeJ_5g4BkoTPGaV35BWIiZmodgDFBeTONilxX36Chf6upXR0Gyn2OKz3sxwT2QdwmPZ_BeLGj0rrMxh8GJXso_FNYNeCpoBIZAFPVH72IfgUwh8gQZQnuUKaMH2m76BLxYw,prmr:3&amp;sa=X&amp;ved=0ahUKEwi32tm-kPjhAhUP0uAKHR4CCWUQ8wIIpQU</a:t>
            </a:r>
            <a:endParaRPr lang="fr-FR" dirty="0">
              <a:solidFill>
                <a:schemeClr val="tx1"/>
              </a:solidFill>
            </a:endParaRPr>
          </a:p>
          <a:p>
            <a:r>
              <a:rPr lang="fr-FR" dirty="0">
                <a:solidFill>
                  <a:schemeClr val="tx1"/>
                </a:solidFill>
                <a:hlinkClick r:id="rId6">
                  <a:extLst>
                    <a:ext uri="{A12FA001-AC4F-418D-AE19-62706E023703}">
                      <ahyp:hlinkClr xmlns:ahyp="http://schemas.microsoft.com/office/drawing/2018/hyperlinkcolor" val="tx"/>
                    </a:ext>
                  </a:extLst>
                </a:hlinkClick>
              </a:rPr>
              <a:t>http://www.frogweb.fr/menu-deroulant-horizontal/?fbclid=IwAR2AoS_-iky4INhPD3skttamD7l-XPtO4N5-CGWvHWA6-2bydffqGdvofyw</a:t>
            </a:r>
            <a:endParaRPr lang="fr-FR" dirty="0">
              <a:solidFill>
                <a:schemeClr val="tx1"/>
              </a:solidFill>
            </a:endParaRPr>
          </a:p>
          <a:p>
            <a:r>
              <a:rPr lang="fr-FR" dirty="0">
                <a:solidFill>
                  <a:schemeClr val="tx1"/>
                </a:solidFill>
                <a:hlinkClick r:id="rId7">
                  <a:extLst>
                    <a:ext uri="{A12FA001-AC4F-418D-AE19-62706E023703}">
                      <ahyp:hlinkClr xmlns:ahyp="http://schemas.microsoft.com/office/drawing/2018/hyperlinkcolor" val="tx"/>
                    </a:ext>
                  </a:extLst>
                </a:hlinkClick>
              </a:rPr>
              <a:t>https://getbootstrap.com/docs/4.3/getting-started/introduction/</a:t>
            </a:r>
            <a:endParaRPr lang="fr-FR" dirty="0">
              <a:solidFill>
                <a:schemeClr val="tx1"/>
              </a:solidFill>
            </a:endParaRPr>
          </a:p>
          <a:p>
            <a:r>
              <a:rPr lang="fr-FR" dirty="0">
                <a:solidFill>
                  <a:schemeClr val="tx1"/>
                </a:solidFill>
                <a:hlinkClick r:id="rId8">
                  <a:extLst>
                    <a:ext uri="{A12FA001-AC4F-418D-AE19-62706E023703}">
                      <ahyp:hlinkClr xmlns:ahyp="http://schemas.microsoft.com/office/drawing/2018/hyperlinkcolor" val="tx"/>
                    </a:ext>
                  </a:extLst>
                </a:hlinkClick>
              </a:rPr>
              <a:t>https://www.w3schools.com/howto/tryit.asp?filename=tryhow_css_login_form_modal&amp;fbclid=IwAR1SqS0nK1yAkoH1Iler989ynId6K2fIaYxuzHwbJWyE2ingK2zT2cEOB20</a:t>
            </a:r>
            <a:r>
              <a:rPr lang="fr-FR" dirty="0">
                <a:solidFill>
                  <a:schemeClr val="tx1"/>
                </a:solidFill>
              </a:rPr>
              <a:t> </a:t>
            </a:r>
          </a:p>
        </p:txBody>
      </p:sp>
    </p:spTree>
    <p:extLst>
      <p:ext uri="{BB962C8B-B14F-4D97-AF65-F5344CB8AC3E}">
        <p14:creationId xmlns:p14="http://schemas.microsoft.com/office/powerpoint/2010/main" val="267145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AA9D0-964F-9F4E-B182-E59C095CA386}"/>
              </a:ext>
            </a:extLst>
          </p:cNvPr>
          <p:cNvSpPr>
            <a:spLocks noGrp="1"/>
          </p:cNvSpPr>
          <p:nvPr>
            <p:ph type="title"/>
          </p:nvPr>
        </p:nvSpPr>
        <p:spPr/>
        <p:txBody>
          <a:bodyPr/>
          <a:lstStyle/>
          <a:p>
            <a:pPr algn="ctr"/>
            <a:r>
              <a:rPr lang="fr-FR" dirty="0">
                <a:solidFill>
                  <a:srgbClr val="2B7077"/>
                </a:solidFill>
              </a:rPr>
              <a:t>Sommaire</a:t>
            </a:r>
          </a:p>
        </p:txBody>
      </p:sp>
      <p:sp>
        <p:nvSpPr>
          <p:cNvPr id="3" name="Espace réservé du contenu 2">
            <a:extLst>
              <a:ext uri="{FF2B5EF4-FFF2-40B4-BE49-F238E27FC236}">
                <a16:creationId xmlns:a16="http://schemas.microsoft.com/office/drawing/2014/main" id="{4E45AE0E-D0E9-F144-B53D-4FFD8973B30F}"/>
              </a:ext>
            </a:extLst>
          </p:cNvPr>
          <p:cNvSpPr>
            <a:spLocks noGrp="1"/>
          </p:cNvSpPr>
          <p:nvPr>
            <p:ph idx="1"/>
          </p:nvPr>
        </p:nvSpPr>
        <p:spPr/>
        <p:txBody>
          <a:bodyPr/>
          <a:lstStyle/>
          <a:p>
            <a:pPr marL="571500" indent="-571500">
              <a:buAutoNum type="romanUcPeriod"/>
            </a:pPr>
            <a:r>
              <a:rPr lang="fr-FR" dirty="0"/>
              <a:t>La conception du back..................................................................................................3</a:t>
            </a:r>
          </a:p>
          <a:p>
            <a:pPr marL="571500" indent="-571500">
              <a:buAutoNum type="romanUcPeriod"/>
            </a:pPr>
            <a:r>
              <a:rPr lang="fr-FR" dirty="0"/>
              <a:t>Le design du front..........................................................................................................5</a:t>
            </a:r>
          </a:p>
          <a:p>
            <a:pPr marL="571500" indent="-571500">
              <a:buAutoNum type="romanUcPeriod"/>
            </a:pPr>
            <a:r>
              <a:rPr lang="fr-FR" dirty="0"/>
              <a:t>Spécifications fonctionnelles des pages web..............................................................8</a:t>
            </a:r>
          </a:p>
          <a:p>
            <a:pPr marL="571500" indent="-571500">
              <a:buAutoNum type="romanUcPeriod"/>
            </a:pPr>
            <a:r>
              <a:rPr lang="fr-FR" dirty="0"/>
              <a:t>Versioning GIT...............................................................................................................11</a:t>
            </a:r>
          </a:p>
          <a:p>
            <a:pPr marL="571500" indent="-571500">
              <a:buAutoNum type="romanUcPeriod"/>
            </a:pPr>
            <a:r>
              <a:rPr lang="fr-FR" dirty="0"/>
              <a:t>Bilan..............................................................................................................................12</a:t>
            </a:r>
          </a:p>
          <a:p>
            <a:pPr marL="571500" indent="-571500">
              <a:buAutoNum type="romanUcPeriod"/>
            </a:pPr>
            <a:r>
              <a:rPr lang="fr-FR" dirty="0"/>
              <a:t>Bibliographie................................................................................................................13</a:t>
            </a:r>
          </a:p>
        </p:txBody>
      </p:sp>
    </p:spTree>
    <p:extLst>
      <p:ext uri="{BB962C8B-B14F-4D97-AF65-F5344CB8AC3E}">
        <p14:creationId xmlns:p14="http://schemas.microsoft.com/office/powerpoint/2010/main" val="244775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ADE3C-5816-BA43-B792-8AD2E0356CAA}"/>
              </a:ext>
            </a:extLst>
          </p:cNvPr>
          <p:cNvSpPr>
            <a:spLocks noGrp="1"/>
          </p:cNvSpPr>
          <p:nvPr>
            <p:ph type="title"/>
          </p:nvPr>
        </p:nvSpPr>
        <p:spPr/>
        <p:txBody>
          <a:bodyPr/>
          <a:lstStyle/>
          <a:p>
            <a:pPr algn="ctr"/>
            <a:r>
              <a:rPr lang="fr-FR" dirty="0">
                <a:solidFill>
                  <a:srgbClr val="2B7077"/>
                </a:solidFill>
              </a:rPr>
              <a:t>Conception du back</a:t>
            </a:r>
          </a:p>
        </p:txBody>
      </p:sp>
      <p:sp>
        <p:nvSpPr>
          <p:cNvPr id="3" name="Espace réservé du contenu 2">
            <a:extLst>
              <a:ext uri="{FF2B5EF4-FFF2-40B4-BE49-F238E27FC236}">
                <a16:creationId xmlns:a16="http://schemas.microsoft.com/office/drawing/2014/main" id="{AF32C360-A914-484A-8A02-62B4775839B9}"/>
              </a:ext>
            </a:extLst>
          </p:cNvPr>
          <p:cNvSpPr>
            <a:spLocks noGrp="1"/>
          </p:cNvSpPr>
          <p:nvPr>
            <p:ph idx="1"/>
          </p:nvPr>
        </p:nvSpPr>
        <p:spPr>
          <a:xfrm>
            <a:off x="1371600" y="1564598"/>
            <a:ext cx="9601200" cy="607102"/>
          </a:xfrm>
        </p:spPr>
        <p:txBody>
          <a:bodyPr/>
          <a:lstStyle/>
          <a:p>
            <a:pPr marL="0" indent="0" algn="ctr">
              <a:buNone/>
            </a:pPr>
            <a:r>
              <a:rPr lang="fr-FR" dirty="0">
                <a:solidFill>
                  <a:srgbClr val="2B7077"/>
                </a:solidFill>
              </a:rPr>
              <a:t>Modèle entité association</a:t>
            </a:r>
          </a:p>
        </p:txBody>
      </p:sp>
      <p:pic>
        <p:nvPicPr>
          <p:cNvPr id="6" name="Image 5">
            <a:extLst>
              <a:ext uri="{FF2B5EF4-FFF2-40B4-BE49-F238E27FC236}">
                <a16:creationId xmlns:a16="http://schemas.microsoft.com/office/drawing/2014/main" id="{7A8A6231-CFCB-5744-9DFD-D415843842E7}"/>
              </a:ext>
            </a:extLst>
          </p:cNvPr>
          <p:cNvPicPr>
            <a:picLocks noChangeAspect="1"/>
          </p:cNvPicPr>
          <p:nvPr/>
        </p:nvPicPr>
        <p:blipFill>
          <a:blip r:embed="rId2"/>
          <a:stretch>
            <a:fillRect/>
          </a:stretch>
        </p:blipFill>
        <p:spPr>
          <a:xfrm>
            <a:off x="2952705" y="2171700"/>
            <a:ext cx="6438989" cy="4552406"/>
          </a:xfrm>
          <a:prstGeom prst="rect">
            <a:avLst/>
          </a:prstGeom>
        </p:spPr>
      </p:pic>
    </p:spTree>
    <p:extLst>
      <p:ext uri="{BB962C8B-B14F-4D97-AF65-F5344CB8AC3E}">
        <p14:creationId xmlns:p14="http://schemas.microsoft.com/office/powerpoint/2010/main" val="266714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2E84D90-A189-F741-85DE-D94E3CC77E71}"/>
              </a:ext>
            </a:extLst>
          </p:cNvPr>
          <p:cNvSpPr>
            <a:spLocks noGrp="1"/>
          </p:cNvSpPr>
          <p:nvPr>
            <p:ph idx="1"/>
          </p:nvPr>
        </p:nvSpPr>
        <p:spPr>
          <a:xfrm>
            <a:off x="1371600" y="685800"/>
            <a:ext cx="9601200" cy="502170"/>
          </a:xfrm>
        </p:spPr>
        <p:txBody>
          <a:bodyPr/>
          <a:lstStyle/>
          <a:p>
            <a:pPr marL="0" indent="0" algn="ctr">
              <a:buNone/>
            </a:pPr>
            <a:r>
              <a:rPr lang="fr-FR" dirty="0">
                <a:solidFill>
                  <a:srgbClr val="2B7077"/>
                </a:solidFill>
              </a:rPr>
              <a:t>Modèle relationnel</a:t>
            </a:r>
          </a:p>
        </p:txBody>
      </p:sp>
      <p:pic>
        <p:nvPicPr>
          <p:cNvPr id="6" name="Image 5">
            <a:extLst>
              <a:ext uri="{FF2B5EF4-FFF2-40B4-BE49-F238E27FC236}">
                <a16:creationId xmlns:a16="http://schemas.microsoft.com/office/drawing/2014/main" id="{D648EC14-C4B7-3344-ACE4-003B3B73EE41}"/>
              </a:ext>
            </a:extLst>
          </p:cNvPr>
          <p:cNvPicPr>
            <a:picLocks noChangeAspect="1"/>
          </p:cNvPicPr>
          <p:nvPr/>
        </p:nvPicPr>
        <p:blipFill>
          <a:blip r:embed="rId2"/>
          <a:stretch>
            <a:fillRect/>
          </a:stretch>
        </p:blipFill>
        <p:spPr>
          <a:xfrm>
            <a:off x="1501886" y="1187970"/>
            <a:ext cx="9340628" cy="5453694"/>
          </a:xfrm>
          <a:prstGeom prst="rect">
            <a:avLst/>
          </a:prstGeom>
        </p:spPr>
      </p:pic>
    </p:spTree>
    <p:extLst>
      <p:ext uri="{BB962C8B-B14F-4D97-AF65-F5344CB8AC3E}">
        <p14:creationId xmlns:p14="http://schemas.microsoft.com/office/powerpoint/2010/main" val="220516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9EA4C8-3E38-8541-8420-1971AA50FF8A}"/>
              </a:ext>
            </a:extLst>
          </p:cNvPr>
          <p:cNvSpPr>
            <a:spLocks noGrp="1"/>
          </p:cNvSpPr>
          <p:nvPr>
            <p:ph type="title"/>
          </p:nvPr>
        </p:nvSpPr>
        <p:spPr/>
        <p:txBody>
          <a:bodyPr/>
          <a:lstStyle/>
          <a:p>
            <a:pPr algn="ctr"/>
            <a:r>
              <a:rPr lang="fr-FR" dirty="0">
                <a:solidFill>
                  <a:srgbClr val="2B7077"/>
                </a:solidFill>
              </a:rPr>
              <a:t>Design du front</a:t>
            </a:r>
          </a:p>
        </p:txBody>
      </p:sp>
      <p:pic>
        <p:nvPicPr>
          <p:cNvPr id="9" name="Image 8">
            <a:extLst>
              <a:ext uri="{FF2B5EF4-FFF2-40B4-BE49-F238E27FC236}">
                <a16:creationId xmlns:a16="http://schemas.microsoft.com/office/drawing/2014/main" id="{F1703175-2283-5F40-A992-1661933DBF6F}"/>
              </a:ext>
            </a:extLst>
          </p:cNvPr>
          <p:cNvPicPr>
            <a:picLocks noChangeAspect="1"/>
          </p:cNvPicPr>
          <p:nvPr/>
        </p:nvPicPr>
        <p:blipFill>
          <a:blip r:embed="rId2"/>
          <a:stretch>
            <a:fillRect/>
          </a:stretch>
        </p:blipFill>
        <p:spPr>
          <a:xfrm>
            <a:off x="1382842" y="1428750"/>
            <a:ext cx="9578715" cy="5340709"/>
          </a:xfrm>
          <a:prstGeom prst="rect">
            <a:avLst/>
          </a:prstGeom>
        </p:spPr>
      </p:pic>
    </p:spTree>
    <p:extLst>
      <p:ext uri="{BB962C8B-B14F-4D97-AF65-F5344CB8AC3E}">
        <p14:creationId xmlns:p14="http://schemas.microsoft.com/office/powerpoint/2010/main" val="300225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98E037F-7559-6844-A523-DD1DBF788F5B}"/>
              </a:ext>
            </a:extLst>
          </p:cNvPr>
          <p:cNvPicPr>
            <a:picLocks noChangeAspect="1"/>
          </p:cNvPicPr>
          <p:nvPr/>
        </p:nvPicPr>
        <p:blipFill>
          <a:blip r:embed="rId2"/>
          <a:stretch>
            <a:fillRect/>
          </a:stretch>
        </p:blipFill>
        <p:spPr>
          <a:xfrm>
            <a:off x="1016515" y="659567"/>
            <a:ext cx="10740770" cy="5780208"/>
          </a:xfrm>
          <a:prstGeom prst="rect">
            <a:avLst/>
          </a:prstGeom>
        </p:spPr>
      </p:pic>
    </p:spTree>
    <p:extLst>
      <p:ext uri="{BB962C8B-B14F-4D97-AF65-F5344CB8AC3E}">
        <p14:creationId xmlns:p14="http://schemas.microsoft.com/office/powerpoint/2010/main" val="299907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12E3B58-B459-C043-8625-382DDA0F89D0}"/>
              </a:ext>
            </a:extLst>
          </p:cNvPr>
          <p:cNvPicPr>
            <a:picLocks noChangeAspect="1"/>
          </p:cNvPicPr>
          <p:nvPr/>
        </p:nvPicPr>
        <p:blipFill>
          <a:blip r:embed="rId2"/>
          <a:stretch>
            <a:fillRect/>
          </a:stretch>
        </p:blipFill>
        <p:spPr>
          <a:xfrm>
            <a:off x="1169233" y="749508"/>
            <a:ext cx="10563634" cy="5651292"/>
          </a:xfrm>
          <a:prstGeom prst="rect">
            <a:avLst/>
          </a:prstGeom>
        </p:spPr>
      </p:pic>
    </p:spTree>
    <p:extLst>
      <p:ext uri="{BB962C8B-B14F-4D97-AF65-F5344CB8AC3E}">
        <p14:creationId xmlns:p14="http://schemas.microsoft.com/office/powerpoint/2010/main" val="193872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6151F0-F79E-EC46-ACC7-55320B2F2BD1}"/>
              </a:ext>
            </a:extLst>
          </p:cNvPr>
          <p:cNvSpPr>
            <a:spLocks noGrp="1"/>
          </p:cNvSpPr>
          <p:nvPr>
            <p:ph type="title"/>
          </p:nvPr>
        </p:nvSpPr>
        <p:spPr/>
        <p:txBody>
          <a:bodyPr/>
          <a:lstStyle/>
          <a:p>
            <a:pPr algn="ctr"/>
            <a:r>
              <a:rPr lang="fr-FR" dirty="0">
                <a:solidFill>
                  <a:srgbClr val="2B7077"/>
                </a:solidFill>
              </a:rPr>
              <a:t>Spécifications fonctionnelles des pages web</a:t>
            </a:r>
          </a:p>
        </p:txBody>
      </p:sp>
      <p:sp>
        <p:nvSpPr>
          <p:cNvPr id="4" name="ZoneTexte 3">
            <a:extLst>
              <a:ext uri="{FF2B5EF4-FFF2-40B4-BE49-F238E27FC236}">
                <a16:creationId xmlns:a16="http://schemas.microsoft.com/office/drawing/2014/main" id="{6B278A1A-1A64-3648-9270-29F837173F92}"/>
              </a:ext>
            </a:extLst>
          </p:cNvPr>
          <p:cNvSpPr txBox="1"/>
          <p:nvPr/>
        </p:nvSpPr>
        <p:spPr>
          <a:xfrm>
            <a:off x="1371600" y="2647720"/>
            <a:ext cx="10277061" cy="2862322"/>
          </a:xfrm>
          <a:prstGeom prst="rect">
            <a:avLst/>
          </a:prstGeom>
          <a:noFill/>
        </p:spPr>
        <p:txBody>
          <a:bodyPr wrap="square" rtlCol="0">
            <a:spAutoFit/>
          </a:bodyPr>
          <a:lstStyle/>
          <a:p>
            <a:pPr algn="just"/>
            <a:r>
              <a:rPr lang="fr-FR" dirty="0"/>
              <a:t>	Pour la conception de notre site nous avons utilisé un </a:t>
            </a:r>
            <a:r>
              <a:rPr lang="fr-FR" b="1" dirty="0"/>
              <a:t>template Bootstrap </a:t>
            </a:r>
            <a:r>
              <a:rPr lang="fr-FR" dirty="0"/>
              <a:t>que nous avons arrangé et modifié pour obtenir le résultat voulu. </a:t>
            </a:r>
          </a:p>
          <a:p>
            <a:pPr algn="just"/>
            <a:endParaRPr lang="fr-FR" dirty="0"/>
          </a:p>
          <a:p>
            <a:pPr algn="just"/>
            <a:r>
              <a:rPr lang="fr-FR" dirty="0"/>
              <a:t>Nous nous sommes basé sur un design commun pour toutes nos pages web avec un en-tête, un haut de page, un milieu de page et un pied de page. </a:t>
            </a:r>
          </a:p>
          <a:p>
            <a:pPr algn="just"/>
            <a:endParaRPr lang="fr-FR" dirty="0"/>
          </a:p>
          <a:p>
            <a:pPr algn="just"/>
            <a:r>
              <a:rPr lang="fr-FR" dirty="0"/>
              <a:t>Pour l’ensemble des pages nous avons utilisé du </a:t>
            </a:r>
            <a:r>
              <a:rPr lang="fr-FR" b="1" dirty="0"/>
              <a:t>html</a:t>
            </a:r>
            <a:r>
              <a:rPr lang="fr-FR" dirty="0"/>
              <a:t> et </a:t>
            </a:r>
            <a:r>
              <a:rPr lang="fr-FR" b="1" dirty="0"/>
              <a:t>css</a:t>
            </a:r>
            <a:r>
              <a:rPr lang="fr-FR" dirty="0"/>
              <a:t> pour le contenu et l’affichage, du </a:t>
            </a:r>
            <a:r>
              <a:rPr lang="fr-FR" b="1" dirty="0"/>
              <a:t>php</a:t>
            </a:r>
            <a:r>
              <a:rPr lang="fr-FR" dirty="0"/>
              <a:t> pour la liaison avec les bases de données, du </a:t>
            </a:r>
            <a:r>
              <a:rPr lang="fr-FR" b="1" dirty="0"/>
              <a:t>JavaScript </a:t>
            </a:r>
            <a:r>
              <a:rPr lang="fr-FR" dirty="0"/>
              <a:t>pour nos alertes en cas de mot de passe incorrect et pour les informations concernant notre panier (lorsqu’on lui ajoute des items) et du </a:t>
            </a:r>
            <a:r>
              <a:rPr lang="fr-FR" b="1" dirty="0"/>
              <a:t>sql</a:t>
            </a:r>
            <a:r>
              <a:rPr lang="fr-FR" dirty="0"/>
              <a:t> pour les bases de données.</a:t>
            </a:r>
          </a:p>
        </p:txBody>
      </p:sp>
    </p:spTree>
    <p:extLst>
      <p:ext uri="{BB962C8B-B14F-4D97-AF65-F5344CB8AC3E}">
        <p14:creationId xmlns:p14="http://schemas.microsoft.com/office/powerpoint/2010/main" val="217722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E656E27-DE48-FD41-9B3C-E5D9512E6E4A}"/>
              </a:ext>
            </a:extLst>
          </p:cNvPr>
          <p:cNvPicPr>
            <a:picLocks noChangeAspect="1"/>
          </p:cNvPicPr>
          <p:nvPr/>
        </p:nvPicPr>
        <p:blipFill>
          <a:blip r:embed="rId2"/>
          <a:stretch>
            <a:fillRect/>
          </a:stretch>
        </p:blipFill>
        <p:spPr>
          <a:xfrm>
            <a:off x="1294151" y="1081139"/>
            <a:ext cx="10163331" cy="690444"/>
          </a:xfrm>
          <a:prstGeom prst="rect">
            <a:avLst/>
          </a:prstGeom>
        </p:spPr>
      </p:pic>
      <p:sp>
        <p:nvSpPr>
          <p:cNvPr id="6" name="ZoneTexte 5">
            <a:extLst>
              <a:ext uri="{FF2B5EF4-FFF2-40B4-BE49-F238E27FC236}">
                <a16:creationId xmlns:a16="http://schemas.microsoft.com/office/drawing/2014/main" id="{D60766F2-282B-854B-B000-27D16B3EE27D}"/>
              </a:ext>
            </a:extLst>
          </p:cNvPr>
          <p:cNvSpPr txBox="1"/>
          <p:nvPr/>
        </p:nvSpPr>
        <p:spPr>
          <a:xfrm>
            <a:off x="1294151" y="509665"/>
            <a:ext cx="1652247" cy="369332"/>
          </a:xfrm>
          <a:prstGeom prst="rect">
            <a:avLst/>
          </a:prstGeom>
          <a:noFill/>
        </p:spPr>
        <p:txBody>
          <a:bodyPr wrap="none" rtlCol="0">
            <a:spAutoFit/>
          </a:bodyPr>
          <a:lstStyle/>
          <a:p>
            <a:r>
              <a:rPr lang="fr-FR" u="sng" dirty="0"/>
              <a:t>Dans l’en-tête: </a:t>
            </a:r>
          </a:p>
        </p:txBody>
      </p:sp>
      <p:sp>
        <p:nvSpPr>
          <p:cNvPr id="7" name="ZoneTexte 6">
            <a:extLst>
              <a:ext uri="{FF2B5EF4-FFF2-40B4-BE49-F238E27FC236}">
                <a16:creationId xmlns:a16="http://schemas.microsoft.com/office/drawing/2014/main" id="{63CE0367-FCCB-334C-8B4C-E5D38B1E770C}"/>
              </a:ext>
            </a:extLst>
          </p:cNvPr>
          <p:cNvSpPr txBox="1"/>
          <p:nvPr/>
        </p:nvSpPr>
        <p:spPr>
          <a:xfrm>
            <a:off x="1294151" y="1968748"/>
            <a:ext cx="10163330" cy="646331"/>
          </a:xfrm>
          <a:prstGeom prst="rect">
            <a:avLst/>
          </a:prstGeom>
          <a:noFill/>
        </p:spPr>
        <p:txBody>
          <a:bodyPr wrap="square" rtlCol="0">
            <a:spAutoFit/>
          </a:bodyPr>
          <a:lstStyle/>
          <a:p>
            <a:pPr algn="just"/>
            <a:r>
              <a:rPr lang="fr-FR" dirty="0"/>
              <a:t>Nous avons codé notre barre de navigation et utilisé le css pour le menu déroulant et les autres boutons à l’aide de Bootstrap.</a:t>
            </a:r>
          </a:p>
        </p:txBody>
      </p:sp>
      <p:sp>
        <p:nvSpPr>
          <p:cNvPr id="8" name="ZoneTexte 7">
            <a:extLst>
              <a:ext uri="{FF2B5EF4-FFF2-40B4-BE49-F238E27FC236}">
                <a16:creationId xmlns:a16="http://schemas.microsoft.com/office/drawing/2014/main" id="{92B1B53F-B983-6B4D-AF57-B4CA19C0EA5B}"/>
              </a:ext>
            </a:extLst>
          </p:cNvPr>
          <p:cNvSpPr txBox="1"/>
          <p:nvPr/>
        </p:nvSpPr>
        <p:spPr>
          <a:xfrm>
            <a:off x="1294151" y="2968053"/>
            <a:ext cx="2316660" cy="369332"/>
          </a:xfrm>
          <a:prstGeom prst="rect">
            <a:avLst/>
          </a:prstGeom>
          <a:noFill/>
        </p:spPr>
        <p:txBody>
          <a:bodyPr wrap="none" rtlCol="0">
            <a:spAutoFit/>
          </a:bodyPr>
          <a:lstStyle/>
          <a:p>
            <a:r>
              <a:rPr lang="fr-FR" u="sng" dirty="0"/>
              <a:t>Dans le haut de page:</a:t>
            </a:r>
          </a:p>
        </p:txBody>
      </p:sp>
      <p:pic>
        <p:nvPicPr>
          <p:cNvPr id="10" name="Image 9">
            <a:extLst>
              <a:ext uri="{FF2B5EF4-FFF2-40B4-BE49-F238E27FC236}">
                <a16:creationId xmlns:a16="http://schemas.microsoft.com/office/drawing/2014/main" id="{E655D7F3-F6BD-084D-9198-156CD6126F50}"/>
              </a:ext>
            </a:extLst>
          </p:cNvPr>
          <p:cNvPicPr>
            <a:picLocks noChangeAspect="1"/>
          </p:cNvPicPr>
          <p:nvPr/>
        </p:nvPicPr>
        <p:blipFill>
          <a:blip r:embed="rId3"/>
          <a:stretch>
            <a:fillRect/>
          </a:stretch>
        </p:blipFill>
        <p:spPr>
          <a:xfrm>
            <a:off x="1294151" y="3495786"/>
            <a:ext cx="10163331" cy="1313187"/>
          </a:xfrm>
          <a:prstGeom prst="rect">
            <a:avLst/>
          </a:prstGeom>
        </p:spPr>
      </p:pic>
      <p:sp>
        <p:nvSpPr>
          <p:cNvPr id="12" name="ZoneTexte 11">
            <a:extLst>
              <a:ext uri="{FF2B5EF4-FFF2-40B4-BE49-F238E27FC236}">
                <a16:creationId xmlns:a16="http://schemas.microsoft.com/office/drawing/2014/main" id="{0801295A-CB71-814C-A1AD-DF969146680F}"/>
              </a:ext>
            </a:extLst>
          </p:cNvPr>
          <p:cNvSpPr txBox="1"/>
          <p:nvPr/>
        </p:nvSpPr>
        <p:spPr>
          <a:xfrm>
            <a:off x="1294150" y="4967374"/>
            <a:ext cx="10163331" cy="646331"/>
          </a:xfrm>
          <a:prstGeom prst="rect">
            <a:avLst/>
          </a:prstGeom>
          <a:noFill/>
        </p:spPr>
        <p:txBody>
          <a:bodyPr wrap="square" rtlCol="0">
            <a:spAutoFit/>
          </a:bodyPr>
          <a:lstStyle/>
          <a:p>
            <a:pPr algn="just"/>
            <a:r>
              <a:rPr lang="fr-FR" dirty="0"/>
              <a:t>Nous avons utilisé Bootstrap pour coder nos boutons dans la page d’accueil et nous avons utilisé cette partie de la page uniquement pour faire de l’affichage dans toutes les autres pages web.</a:t>
            </a:r>
          </a:p>
        </p:txBody>
      </p:sp>
    </p:spTree>
    <p:extLst>
      <p:ext uri="{BB962C8B-B14F-4D97-AF65-F5344CB8AC3E}">
        <p14:creationId xmlns:p14="http://schemas.microsoft.com/office/powerpoint/2010/main" val="2517775646"/>
      </p:ext>
    </p:extLst>
  </p:cSld>
  <p:clrMapOvr>
    <a:masterClrMapping/>
  </p:clrMapOvr>
</p:sld>
</file>

<file path=ppt/theme/theme1.xml><?xml version="1.0" encoding="utf-8"?>
<a:theme xmlns:a="http://schemas.openxmlformats.org/drawingml/2006/main" name="Rognag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Rognage</Template>
  <TotalTime>3029</TotalTime>
  <Words>590</Words>
  <Application>Microsoft Macintosh PowerPoint</Application>
  <PresentationFormat>Grand écran</PresentationFormat>
  <Paragraphs>48</Paragraphs>
  <Slides>13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13</vt:i4>
      </vt:variant>
    </vt:vector>
  </HeadingPairs>
  <TitlesOfParts>
    <vt:vector size="16" baseType="lpstr">
      <vt:lpstr>Cambria Math</vt:lpstr>
      <vt:lpstr>Franklin Gothic Book</vt:lpstr>
      <vt:lpstr>Rognage</vt:lpstr>
      <vt:lpstr>Projet web dynamique</vt:lpstr>
      <vt:lpstr>Sommaire</vt:lpstr>
      <vt:lpstr>Conception du back</vt:lpstr>
      <vt:lpstr>Présentation PowerPoint</vt:lpstr>
      <vt:lpstr>Design du front</vt:lpstr>
      <vt:lpstr>Présentation PowerPoint</vt:lpstr>
      <vt:lpstr>Présentation PowerPoint</vt:lpstr>
      <vt:lpstr>Spécifications fonctionnelles des pages web</vt:lpstr>
      <vt:lpstr>Présentation PowerPoint</vt:lpstr>
      <vt:lpstr>Présentation PowerPoint</vt:lpstr>
      <vt:lpstr>Versioning GIT</vt:lpstr>
      <vt:lpstr>Bilan</vt:lpstr>
      <vt:lpstr>Bibliographie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 dynamique</dc:title>
  <dc:creator>Lévanah MASBERNAT</dc:creator>
  <cp:lastModifiedBy>Lévanah MASBERNAT</cp:lastModifiedBy>
  <cp:revision>22</cp:revision>
  <dcterms:created xsi:type="dcterms:W3CDTF">2019-05-03T17:25:04Z</dcterms:created>
  <dcterms:modified xsi:type="dcterms:W3CDTF">2019-05-05T19:54:31Z</dcterms:modified>
</cp:coreProperties>
</file>