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0"/>
  </p:handoutMasterIdLst>
  <p:sldIdLst>
    <p:sldId id="256" r:id="rId2"/>
    <p:sldId id="276" r:id="rId3"/>
    <p:sldId id="267" r:id="rId4"/>
    <p:sldId id="268" r:id="rId5"/>
    <p:sldId id="269" r:id="rId6"/>
    <p:sldId id="259" r:id="rId7"/>
    <p:sldId id="270" r:id="rId8"/>
    <p:sldId id="260" r:id="rId9"/>
    <p:sldId id="258" r:id="rId10"/>
    <p:sldId id="261" r:id="rId11"/>
    <p:sldId id="262" r:id="rId12"/>
    <p:sldId id="271" r:id="rId13"/>
    <p:sldId id="275" r:id="rId14"/>
    <p:sldId id="272" r:id="rId15"/>
    <p:sldId id="273" r:id="rId16"/>
    <p:sldId id="263" r:id="rId17"/>
    <p:sldId id="277" r:id="rId18"/>
    <p:sldId id="264" r:id="rId19"/>
  </p:sldIdLst>
  <p:sldSz cx="9144000" cy="6858000" type="screen4x3"/>
  <p:notesSz cx="6648450" cy="981075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CE0A1-06F6-498C-BAB8-E02C52C047EB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18625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5550" y="9318625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D1EA6-80CF-41B3-B40C-83820A618F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140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6E38558-7FF7-4931-B5D3-4685477ECC39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F55538-4451-402A-8452-873B164A62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3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5CE4-B933-49F1-A552-77D92D41CD1A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B4F7B-654D-48C9-BBC7-7D5DCC87BC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42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6E153-AA59-496B-B6AE-20962E5E62BF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1786-F08A-4C76-92AC-20FCADFAF8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6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324EB-17F9-4683-9CA3-C03EEA794592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CC2B-0A2E-4D23-9079-9DED62E60A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74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C7B8-9C08-4392-B2E8-C2F4DA7E69A3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2FB36-3C91-4943-9352-A0BC9B8FB2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E960-F8A6-4739-ABA7-561835E107DC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BACF3-6A69-4C34-8F8B-AF1ACDD67C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51D43-4ABB-4FB1-AA6E-6D7E814E5041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F1A9C-2088-40D1-8CBB-A34D845AC1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95DF9-3F74-44FF-8BC4-AF9D97897BE9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72C6D-F07A-4051-B653-457586BC40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78413-E38A-4F30-AC42-8848EE416BA7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E983D-E52F-4E5D-A3D0-5D63FBBE0D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0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36A54-3421-4562-B844-7D831F69BEFC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3DF5B-0606-494A-BB5F-8CC6C074E3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7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BDB5C-F02E-4CCC-B325-A0466814EB6E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598CD-8600-45CD-8AAF-73A0B5B693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435E6-F2F5-4F0D-A17F-3646DAA147AF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E0928-8F44-45AB-9B2D-F08389C06E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29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E2073E6C-6C79-4785-AF15-0206BEA62331}" type="datetime4">
              <a:rPr lang="fr-FR"/>
              <a:pPr>
                <a:defRPr/>
              </a:pPr>
              <a:t>19 mars 2018</a:t>
            </a:fld>
            <a:endParaRPr lang="fr-FR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fr-FR"/>
              <a:t>G.Gardarin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B33134F-9952-4D94-BAAA-1CD10FD7B2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fr-FR" sz="2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Jean-Pierre </a:t>
            </a:r>
            <a:r>
              <a:rPr lang="fr-FR" sz="2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Segado</a:t>
            </a:r>
            <a:r>
              <a:rPr lang="fr-FR" sz="2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fr-FR" sz="28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Assia</a:t>
            </a:r>
            <a:r>
              <a:rPr lang="fr-FR" sz="2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Soukane </a:t>
            </a:r>
            <a:endParaRPr lang="fr-FR" sz="2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55538-4451-402A-8452-873B164A62E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060848"/>
            <a:ext cx="8151440" cy="1143000"/>
          </a:xfrm>
        </p:spPr>
        <p:txBody>
          <a:bodyPr/>
          <a:lstStyle/>
          <a:p>
            <a:pPr algn="ctr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Programmation d’applications</a:t>
            </a: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Bases de données avec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Charger le driver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017713"/>
            <a:ext cx="8703568" cy="4114800"/>
          </a:xfrm>
        </p:spPr>
        <p:txBody>
          <a:bodyPr/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driver permet à JDBC d’établir une connexion en répondant aux requêtes de connexion du </a:t>
            </a:r>
            <a:r>
              <a:rPr lang="fr-FR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DriverManager</a:t>
            </a:r>
            <a:endParaRPr lang="fr-FR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Driver Manager : </a:t>
            </a:r>
          </a:p>
          <a:p>
            <a:pPr lvl="1"/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 à jour la liste des implémentations du Driver </a:t>
            </a:r>
          </a:p>
          <a:p>
            <a:pPr lvl="1"/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Transmet à l’application le driver correspondant à l’url</a:t>
            </a:r>
          </a:p>
          <a:p>
            <a:pPr lvl="1">
              <a:buNone/>
            </a:pPr>
            <a:endParaRPr lang="fr-FR" sz="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driver peut être chargé en utilisant la méthode </a:t>
            </a:r>
            <a:r>
              <a:rPr lang="fr-FR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Class.forName</a:t>
            </a:r>
            <a:r>
              <a:rPr lang="fr-FR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fr-FR" sz="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5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Création de la connexion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2017712"/>
            <a:ext cx="8312178" cy="4411683"/>
          </a:xfrm>
        </p:spPr>
        <p:txBody>
          <a:bodyPr/>
          <a:lstStyle/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Appel de la méthode </a:t>
            </a:r>
            <a:r>
              <a:rPr lang="fr-FR" sz="20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DriverManager.getConnection</a:t>
            </a:r>
            <a:r>
              <a:rPr lang="fr-FR" sz="2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fr-FR" sz="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Paramètres d’entrée : 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URL de la base de données</a:t>
            </a:r>
          </a:p>
          <a:p>
            <a:pPr lvl="2"/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:&lt;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sous_protocole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&gt;:&lt;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sous_base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2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 : 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jdbc:msql:db_web</a:t>
            </a:r>
            <a:endParaRPr lang="fr-FR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Nom utilisateur, mot de passe</a:t>
            </a:r>
          </a:p>
          <a:p>
            <a:pPr>
              <a:buNone/>
            </a:pPr>
            <a:endParaRPr lang="fr-FR" sz="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</a:p>
          <a:p>
            <a:pPr>
              <a:buNone/>
            </a:pP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conn1 = 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DriverManager.getConnection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dburl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 "toto", "titi")</a:t>
            </a:r>
          </a:p>
          <a:p>
            <a:pPr>
              <a:buNone/>
            </a:pP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Connexion à l’url avec un (user, 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toto,titi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Création d’un </a:t>
            </a:r>
            <a:r>
              <a:rPr lang="fr-FR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Création d’un ordre SQL revient à créer un objet ordre de type </a:t>
            </a:r>
            <a:r>
              <a:rPr lang="fr-FR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fr-FR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(DMI et DDL)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 utilisant la méthode </a:t>
            </a:r>
            <a:r>
              <a:rPr lang="fr-FR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createStatement</a:t>
            </a:r>
            <a:r>
              <a:rPr lang="fr-FR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Création d’un </a:t>
            </a:r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stmt1 = conn1.</a:t>
            </a:r>
            <a:r>
              <a:rPr lang="fr-FR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createStatement</a:t>
            </a:r>
            <a:r>
              <a:rPr lang="fr-FR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Exécution de la requête (ordre SQL)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Trois types de requêtes d’exécution</a:t>
            </a:r>
          </a:p>
          <a:p>
            <a:pPr lvl="1"/>
            <a:endParaRPr lang="fr-FR" sz="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executeQuery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pour les requêtes qui retournent un ensemble (Select)</a:t>
            </a:r>
          </a:p>
          <a:p>
            <a:pPr lvl="1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executeUpdate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: pour les requêtes Insert, Update, </a:t>
            </a:r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Table et Drop Table</a:t>
            </a:r>
          </a:p>
          <a:p>
            <a:pPr lvl="1"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: pour les quelques cas rares (procédures stockées)</a:t>
            </a:r>
            <a:endParaRPr lang="fr-FR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Exécution de la requête (suite)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Exécution d’un ordre SQL revient a utiliser la méthode </a:t>
            </a:r>
            <a:r>
              <a:rPr lang="fr-FR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Statement.executequery</a:t>
            </a:r>
            <a:r>
              <a:rPr lang="fr-FR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fr-FR" sz="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Cette méthode retourne le résultat dans un objet </a:t>
            </a:r>
            <a:r>
              <a:rPr lang="fr-FR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fr-FR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myQuery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("Select * 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lvl="1"/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rs1 = stmt1.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executeQuery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myQuery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fr-FR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Récupération des résultats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executeQuery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() renvoie un </a:t>
            </a:r>
            <a:r>
              <a:rPr lang="fr-FR" sz="20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RS se parcourt ligne par ligne</a:t>
            </a:r>
          </a:p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Les colonnes sont référencées par leur numéro ou par leur nom</a:t>
            </a:r>
          </a:p>
          <a:p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L’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acces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aux valeurs des colonnes se fait par les méthodes </a:t>
            </a:r>
          </a:p>
          <a:p>
            <a:pPr lvl="1"/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getXXX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 où XXX représente le type de l’objet</a:t>
            </a:r>
          </a:p>
          <a:p>
            <a:pPr lvl="1"/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 bien par un 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getObject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suivi d’une conversion</a:t>
            </a:r>
          </a:p>
          <a:p>
            <a:r>
              <a:rPr lang="fr-FR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(rs1.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buNone/>
            </a:pP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{Système.out.println (rs1.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getInt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departement_id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"+ "," );}</a:t>
            </a:r>
          </a:p>
          <a:p>
            <a:pPr>
              <a:buNone/>
            </a:pPr>
            <a:endParaRPr lang="fr-FR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Gestion transactionnelle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957406"/>
            <a:ext cx="8669368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Fermer l’ordre en utilisant la méthode </a:t>
            </a:r>
            <a:r>
              <a:rPr lang="fr-FR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close()</a:t>
            </a:r>
            <a:r>
              <a:rPr lang="fr-FR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fr-FR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lvl="1">
              <a:buNone/>
            </a:pP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stmt1.close();</a:t>
            </a:r>
          </a:p>
          <a:p>
            <a:pPr lvl="1">
              <a:buNone/>
            </a:pP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conn1.close();</a:t>
            </a: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Après chaque ordre SQL un </a:t>
            </a:r>
            <a:r>
              <a:rPr lang="fr-FR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est effectué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Pour valider un ensemble d’ordres SQL à la fois la méthode </a:t>
            </a:r>
            <a:r>
              <a:rPr lang="fr-FR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commit()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est utilisée</a:t>
            </a:r>
          </a:p>
          <a:p>
            <a:pPr marL="742950" lvl="2" indent="-342900">
              <a:buSzPct val="60000"/>
            </a:pPr>
            <a:r>
              <a:rPr lang="fr-FR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: conn1.commit();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Pour annuler des ordres SQL en cas d’erreur, il suffit d’utiliser la méthode </a:t>
            </a:r>
            <a:r>
              <a:rPr lang="fr-FR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rollback</a:t>
            </a:r>
            <a:r>
              <a:rPr lang="fr-FR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lvl="2" indent="-342900">
              <a:buSzPct val="60000"/>
            </a:pPr>
            <a:r>
              <a:rPr lang="fr-FR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: conn1.</a:t>
            </a:r>
            <a:r>
              <a:rPr lang="fr-FR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rollback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342900" lvl="1" indent="-342900">
              <a:buClr>
                <a:schemeClr val="folHlink"/>
              </a:buClr>
              <a:buSzPct val="60000"/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5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Récapitulatif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7784" y="2564904"/>
            <a:ext cx="3786214" cy="53144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DriverManager.getConnection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(..)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51920" y="4752528"/>
            <a:ext cx="1512168" cy="504056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Objet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</a:rPr>
              <a:t>stmt1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Connecteur droit avec flèche 24"/>
          <p:cNvCxnSpPr/>
          <p:nvPr/>
        </p:nvCxnSpPr>
        <p:spPr bwMode="auto">
          <a:xfrm>
            <a:off x="4499992" y="3096344"/>
            <a:ext cx="0" cy="28803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Connecteur droit avec flèche 30"/>
          <p:cNvCxnSpPr/>
          <p:nvPr/>
        </p:nvCxnSpPr>
        <p:spPr bwMode="auto">
          <a:xfrm>
            <a:off x="4499992" y="3672408"/>
            <a:ext cx="0" cy="28803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23" name="Groupe 22"/>
          <p:cNvGrpSpPr/>
          <p:nvPr/>
        </p:nvGrpSpPr>
        <p:grpSpPr>
          <a:xfrm>
            <a:off x="2627784" y="3124480"/>
            <a:ext cx="6192688" cy="3500256"/>
            <a:chOff x="2051720" y="2665048"/>
            <a:chExt cx="6192688" cy="4076320"/>
          </a:xfrm>
        </p:grpSpPr>
        <p:sp>
          <p:nvSpPr>
            <p:cNvPr id="7" name="Rectangle 6"/>
            <p:cNvSpPr/>
            <p:nvPr/>
          </p:nvSpPr>
          <p:spPr bwMode="auto">
            <a:xfrm>
              <a:off x="2051720" y="3617640"/>
              <a:ext cx="3786214" cy="7200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b="1" dirty="0" smtClean="0">
                  <a:latin typeface="Times New Roman" pitchFamily="18" charset="0"/>
                </a:rPr>
                <a:t>c</a:t>
              </a: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onn1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</a:t>
              </a: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createStatement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()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23728" y="5273824"/>
              <a:ext cx="3786214" cy="648072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b="1" dirty="0" smtClean="0">
                  <a:latin typeface="Times New Roman" pitchFamily="18" charset="0"/>
                </a:rPr>
                <a:t>s</a:t>
              </a:r>
              <a:r>
                <a:rPr kumimoji="0" lang="fr-F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tmt1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</a:t>
              </a: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executeQuery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(..)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16216" y="2665048"/>
              <a:ext cx="1656184" cy="936104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Classe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 err="1" smtClean="0">
                  <a:latin typeface="Times New Roman" pitchFamily="18" charset="0"/>
                </a:rPr>
                <a:t>Connection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588224" y="4365104"/>
              <a:ext cx="1656184" cy="936104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Classe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 err="1" smtClean="0">
                  <a:latin typeface="Times New Roman" pitchFamily="18" charset="0"/>
                </a:rPr>
                <a:t>Statement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88224" y="5805264"/>
              <a:ext cx="1656184" cy="936104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Classe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 err="1" smtClean="0">
                  <a:latin typeface="Times New Roman" pitchFamily="18" charset="0"/>
                </a:rPr>
                <a:t>Resultset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75856" y="2897560"/>
              <a:ext cx="1368152" cy="504056"/>
            </a:xfrm>
            <a:prstGeom prst="rect">
              <a:avLst/>
            </a:prstGeom>
            <a:gradFill rotWithShape="0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Objet</a:t>
              </a:r>
              <a:r>
                <a:rPr kumimoji="0" lang="fr-FR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lang="fr-FR" sz="2000" dirty="0" smtClean="0">
                  <a:latin typeface="Times New Roman" pitchFamily="18" charset="0"/>
                </a:rPr>
                <a:t>conn1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75856" y="6209928"/>
              <a:ext cx="1584176" cy="531440"/>
            </a:xfrm>
            <a:prstGeom prst="rect">
              <a:avLst/>
            </a:prstGeom>
            <a:gradFill rotWithShape="0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Objet</a:t>
              </a:r>
              <a:r>
                <a:rPr kumimoji="0" lang="fr-FR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</a:t>
              </a:r>
              <a:r>
                <a:rPr lang="fr-FR" sz="2000" dirty="0" smtClean="0">
                  <a:latin typeface="Times New Roman" pitchFamily="18" charset="0"/>
                </a:rPr>
                <a:t>rs1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Flèche gauche 18"/>
            <p:cNvSpPr/>
            <p:nvPr/>
          </p:nvSpPr>
          <p:spPr bwMode="auto">
            <a:xfrm>
              <a:off x="4644008" y="3037488"/>
              <a:ext cx="1872208" cy="216024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0" name="Flèche gauche 19"/>
            <p:cNvSpPr/>
            <p:nvPr/>
          </p:nvSpPr>
          <p:spPr bwMode="auto">
            <a:xfrm>
              <a:off x="4716016" y="4725144"/>
              <a:ext cx="1872208" cy="216024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1" name="Flèche gauche 20"/>
            <p:cNvSpPr/>
            <p:nvPr/>
          </p:nvSpPr>
          <p:spPr bwMode="auto">
            <a:xfrm>
              <a:off x="4796408" y="6293584"/>
              <a:ext cx="1791816" cy="216024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27" name="Connecteur droit avec flèche 26"/>
            <p:cNvCxnSpPr/>
            <p:nvPr/>
          </p:nvCxnSpPr>
          <p:spPr bwMode="auto">
            <a:xfrm>
              <a:off x="3995936" y="4293096"/>
              <a:ext cx="0" cy="28803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8" name="Connecteur droit avec flèche 27"/>
            <p:cNvCxnSpPr/>
            <p:nvPr/>
          </p:nvCxnSpPr>
          <p:spPr bwMode="auto">
            <a:xfrm>
              <a:off x="4034124" y="5949280"/>
              <a:ext cx="0" cy="28803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2" name="Connecteur droit avec flèche 31"/>
            <p:cNvCxnSpPr/>
            <p:nvPr/>
          </p:nvCxnSpPr>
          <p:spPr bwMode="auto">
            <a:xfrm>
              <a:off x="3995936" y="5013176"/>
              <a:ext cx="0" cy="28803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4" name="ZoneTexte 23"/>
          <p:cNvSpPr txBox="1"/>
          <p:nvPr/>
        </p:nvSpPr>
        <p:spPr>
          <a:xfrm>
            <a:off x="395536" y="195922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</a:rPr>
              <a:t>Importer le package java.sql et Charger le driver</a:t>
            </a:r>
            <a:endParaRPr lang="fr-FR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Evolution de JDBC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JDBC 1.0 (1996)</a:t>
            </a: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JDBC 2.0 (1998)</a:t>
            </a: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JDBC 2.1 (2000)</a:t>
            </a:r>
          </a:p>
          <a:p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Extensions de JDBC 2.x</a:t>
            </a:r>
          </a:p>
          <a:p>
            <a:pPr lvl="1"/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Parcours avant/arrière</a:t>
            </a:r>
          </a:p>
          <a:p>
            <a:pPr lvl="1"/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d’un </a:t>
            </a:r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Mise à jour depuis un </a:t>
            </a:r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Support de types SQL3</a:t>
            </a:r>
            <a:endParaRPr lang="fr-FR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Contexte</a:t>
            </a:r>
          </a:p>
          <a:p>
            <a:pPr>
              <a:lnSpc>
                <a:spcPct val="90000"/>
              </a:lnSpc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Problématique</a:t>
            </a:r>
          </a:p>
          <a:p>
            <a:pPr>
              <a:lnSpc>
                <a:spcPct val="90000"/>
              </a:lnSpc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Besoins</a:t>
            </a:r>
          </a:p>
          <a:p>
            <a:pPr>
              <a:lnSpc>
                <a:spcPct val="90000"/>
              </a:lnSpc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</a:p>
          <a:p>
            <a:pPr>
              <a:lnSpc>
                <a:spcPct val="90000"/>
              </a:lnSpc>
              <a:buNone/>
            </a:pPr>
            <a:endParaRPr lang="fr-FR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Evolutions de JDBC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Contexte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Limites de SQL interactif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Absence de structure de contrôle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Absence de variable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Pas de « calcul » sur les données </a:t>
            </a:r>
          </a:p>
          <a:p>
            <a:pPr lvl="2">
              <a:lnSpc>
                <a:spcPct val="90000"/>
              </a:lnSpc>
              <a:buClr>
                <a:srgbClr val="00B050"/>
              </a:buClr>
            </a:pPr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Adopter un langage de type procédural</a:t>
            </a:r>
          </a:p>
          <a:p>
            <a:pPr lvl="2">
              <a:lnSpc>
                <a:spcPct val="90000"/>
              </a:lnSpc>
              <a:buNone/>
            </a:pPr>
            <a:endParaRPr lang="fr-FR" sz="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Limites des langages de programmation sur les entrées et sorties</a:t>
            </a:r>
          </a:p>
          <a:p>
            <a:pPr>
              <a:lnSpc>
                <a:spcPct val="90000"/>
              </a:lnSpc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Besoin de coupler SQL avec des langages de programmation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Besoins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Applications interagissant avec des SGBD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 : Page web contentant une applet qui utilise des données d’une base de données distante</a:t>
            </a:r>
          </a:p>
          <a:p>
            <a:pPr lvl="1">
              <a:lnSpc>
                <a:spcPct val="90000"/>
              </a:lnSpc>
              <a:buNone/>
            </a:pPr>
            <a:endParaRPr lang="fr-FR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Java excellent langage pour les applications BD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Robuste, sur, facile à comprendre et à utiliser, portable,…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Définir un accès unifié au SGBD </a:t>
            </a:r>
          </a:p>
          <a:p>
            <a:pPr lvl="2">
              <a:lnSpc>
                <a:spcPct val="90000"/>
              </a:lnSpc>
            </a:pPr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ODBC, JDBC </a:t>
            </a:r>
          </a:p>
          <a:p>
            <a:pPr lvl="1">
              <a:lnSpc>
                <a:spcPct val="90000"/>
              </a:lnSpc>
              <a:buNone/>
            </a:pPr>
            <a:endParaRPr lang="fr-FR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910" y="617538"/>
            <a:ext cx="8301065" cy="1143000"/>
          </a:xfrm>
        </p:spPr>
        <p:txBody>
          <a:bodyPr/>
          <a:lstStyle/>
          <a:p>
            <a:pPr algn="ctr"/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Limites de ODBC</a:t>
            </a:r>
            <a:b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(Open </a:t>
            </a:r>
            <a:r>
              <a:rPr lang="fr-FR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Connectivity</a:t>
            </a:r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endParaRPr lang="fr-FR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ODBC standard d’</a:t>
            </a:r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accés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en langage C inadaptée :</a:t>
            </a:r>
          </a:p>
          <a:p>
            <a:pPr>
              <a:lnSpc>
                <a:spcPct val="90000"/>
              </a:lnSpc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Utilise les pointeurs et le typage faible (</a:t>
            </a:r>
            <a:r>
              <a:rPr lang="fr-FR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*) du langage C</a:t>
            </a:r>
          </a:p>
          <a:p>
            <a:pPr lvl="1">
              <a:lnSpc>
                <a:spcPct val="90000"/>
              </a:lnSpc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Appel C depuis Java </a:t>
            </a:r>
          </a:p>
          <a:p>
            <a:pPr lvl="2">
              <a:lnSpc>
                <a:spcPct val="90000"/>
              </a:lnSpc>
              <a:buClr>
                <a:srgbClr val="00B050"/>
              </a:buClr>
            </a:pPr>
            <a:r>
              <a:rPr lang="fr-FR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manque de sécurité, de robustesse, portabilité</a:t>
            </a:r>
          </a:p>
          <a:p>
            <a:pPr lvl="2">
              <a:lnSpc>
                <a:spcPct val="90000"/>
              </a:lnSpc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Trop complexe pour une application simple</a:t>
            </a:r>
          </a:p>
          <a:p>
            <a:pPr lvl="1">
              <a:lnSpc>
                <a:spcPct val="90000"/>
              </a:lnSpc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Utilise des fichiers locaux pour la config</a:t>
            </a:r>
          </a:p>
          <a:p>
            <a:pPr lvl="1">
              <a:lnSpc>
                <a:spcPct val="90000"/>
              </a:lnSpc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Passerelle JDBC-ODBC possible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 </a:t>
            </a:r>
            <a:b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(Java Data Base </a:t>
            </a:r>
            <a:r>
              <a:rPr lang="fr-FR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Connectivity</a:t>
            </a:r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JDBC est une libraire Java d’</a:t>
            </a:r>
            <a:r>
              <a:rPr lang="fr-FR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acces</a:t>
            </a:r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aux systèmes de gestion de bases de données (SGBD)</a:t>
            </a:r>
          </a:p>
          <a:p>
            <a:pPr>
              <a:buNone/>
            </a:pPr>
            <a:endParaRPr lang="fr-FR" sz="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Elle est composée de plusieurs classes et interfaces java, qui sont définies dans le package </a:t>
            </a:r>
            <a:r>
              <a:rPr lang="fr-FR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java.sql</a:t>
            </a:r>
            <a:endParaRPr lang="fr-FR" sz="28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JDBC et les architecture client/serveur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971600" y="2276872"/>
            <a:ext cx="3024336" cy="1512168"/>
          </a:xfrm>
          <a:prstGeom prst="round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4860032" y="4077072"/>
            <a:ext cx="3024336" cy="1512168"/>
          </a:xfrm>
          <a:prstGeom prst="round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9" name="Cylindre 8"/>
          <p:cNvSpPr/>
          <p:nvPr/>
        </p:nvSpPr>
        <p:spPr bwMode="auto">
          <a:xfrm>
            <a:off x="1835696" y="2492896"/>
            <a:ext cx="936104" cy="576064"/>
          </a:xfrm>
          <a:prstGeom prst="can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187624" y="3212976"/>
            <a:ext cx="2592288" cy="360040"/>
          </a:xfrm>
          <a:prstGeom prst="rect">
            <a:avLst/>
          </a:prstGeom>
          <a:gradFill rotWithShape="0">
            <a:gsLst>
              <a:gs pos="0">
                <a:srgbClr val="FFC000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Interface Serveur SGBD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076056" y="4293096"/>
            <a:ext cx="2592288" cy="360040"/>
          </a:xfrm>
          <a:prstGeom prst="rect">
            <a:avLst/>
          </a:prstGeom>
          <a:gradFill rotWithShape="0">
            <a:gsLst>
              <a:gs pos="0">
                <a:srgbClr val="FFC000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Interface </a:t>
            </a:r>
            <a:r>
              <a:rPr lang="fr-FR" sz="2000" dirty="0" smtClean="0">
                <a:latin typeface="Times New Roman" pitchFamily="18" charset="0"/>
              </a:rPr>
              <a:t>client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SGBD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52120" y="4941168"/>
            <a:ext cx="1872208" cy="360040"/>
          </a:xfrm>
          <a:prstGeom prst="rect">
            <a:avLst/>
          </a:prstGeom>
          <a:gradFill rotWithShape="0">
            <a:gsLst>
              <a:gs pos="0">
                <a:srgbClr val="C00000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 smtClean="0">
                <a:latin typeface="Times New Roman" pitchFamily="18" charset="0"/>
              </a:rPr>
              <a:t>Programme Java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Connecteur droit 17"/>
          <p:cNvCxnSpPr>
            <a:stCxn id="7" idx="2"/>
          </p:cNvCxnSpPr>
          <p:nvPr/>
        </p:nvCxnSpPr>
        <p:spPr bwMode="auto">
          <a:xfrm>
            <a:off x="2483768" y="3789040"/>
            <a:ext cx="0" cy="79208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2483768" y="4581128"/>
            <a:ext cx="187220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 flipV="1">
            <a:off x="4365120" y="3140968"/>
            <a:ext cx="0" cy="14401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Connecteur droit 25"/>
          <p:cNvCxnSpPr/>
          <p:nvPr/>
        </p:nvCxnSpPr>
        <p:spPr bwMode="auto">
          <a:xfrm>
            <a:off x="4365120" y="3140968"/>
            <a:ext cx="1944216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Connecteur droit 29"/>
          <p:cNvCxnSpPr/>
          <p:nvPr/>
        </p:nvCxnSpPr>
        <p:spPr bwMode="auto">
          <a:xfrm>
            <a:off x="6300192" y="3140968"/>
            <a:ext cx="0" cy="10801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ZoneTexte 30"/>
          <p:cNvSpPr txBox="1"/>
          <p:nvPr/>
        </p:nvSpPr>
        <p:spPr>
          <a:xfrm>
            <a:off x="539552" y="3873242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</a:rPr>
              <a:t>Serveur de données</a:t>
            </a:r>
            <a:endParaRPr lang="fr-FR" sz="2000" dirty="0">
              <a:latin typeface="Times New Roman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80112" y="574545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</a:rPr>
              <a:t>Client</a:t>
            </a:r>
            <a:endParaRPr lang="fr-FR" sz="2000" dirty="0">
              <a:latin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995936" y="270892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</a:rPr>
              <a:t>Réseau</a:t>
            </a:r>
            <a:endParaRPr lang="fr-FR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3DF5B-0606-494A-BB5F-8CC6C074E359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323528" y="2697088"/>
            <a:ext cx="1014734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1400">
                <a:latin typeface="Times New Roman" charset="0"/>
              </a:rPr>
              <a:t>Driver</a:t>
            </a: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3053274" y="2697088"/>
            <a:ext cx="123825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1400" dirty="0" err="1">
                <a:latin typeface="Times New Roman" charset="0"/>
              </a:rPr>
              <a:t>Statement</a:t>
            </a:r>
            <a:endParaRPr lang="fr-FR" sz="1400" dirty="0">
              <a:latin typeface="Times New Roman" charset="0"/>
            </a:endParaRP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1631790" y="2697088"/>
            <a:ext cx="123825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1400">
                <a:latin typeface="Times New Roman" charset="0"/>
              </a:rPr>
              <a:t>Connection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4475162" y="2697088"/>
            <a:ext cx="123825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1400">
                <a:latin typeface="Times New Roman" charset="0"/>
              </a:rPr>
              <a:t>ResultSet</a:t>
            </a: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5878512" y="2697088"/>
            <a:ext cx="156845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1400">
                <a:latin typeface="Times New Roman" charset="0"/>
              </a:rPr>
              <a:t>ResultSetMetaData</a:t>
            </a: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2888174" y="3306688"/>
            <a:ext cx="14859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1400" dirty="0" err="1">
                <a:latin typeface="Times New Roman" charset="0"/>
              </a:rPr>
              <a:t>PreparedStatement</a:t>
            </a:r>
            <a:endParaRPr lang="fr-FR" sz="1400" dirty="0">
              <a:latin typeface="Times New Roman" charset="0"/>
            </a:endParaRPr>
          </a:p>
        </p:txBody>
      </p:sp>
      <p:sp>
        <p:nvSpPr>
          <p:cNvPr id="11" name="Rectangle 1034"/>
          <p:cNvSpPr>
            <a:spLocks noChangeArrowheads="1"/>
          </p:cNvSpPr>
          <p:nvPr/>
        </p:nvSpPr>
        <p:spPr bwMode="auto">
          <a:xfrm>
            <a:off x="2888174" y="3916288"/>
            <a:ext cx="14859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FR" sz="1400">
                <a:latin typeface="Times New Roman" charset="0"/>
              </a:rPr>
              <a:t>CallableStatement</a:t>
            </a:r>
          </a:p>
        </p:txBody>
      </p:sp>
      <p:sp>
        <p:nvSpPr>
          <p:cNvPr id="12" name="Line 1035"/>
          <p:cNvSpPr>
            <a:spLocks noChangeShapeType="1"/>
          </p:cNvSpPr>
          <p:nvPr/>
        </p:nvSpPr>
        <p:spPr bwMode="auto">
          <a:xfrm>
            <a:off x="3631124" y="3001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Line 1036"/>
          <p:cNvSpPr>
            <a:spLocks noChangeShapeType="1"/>
          </p:cNvSpPr>
          <p:nvPr/>
        </p:nvSpPr>
        <p:spPr bwMode="auto">
          <a:xfrm>
            <a:off x="3631124" y="3611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04118" y="2031231"/>
            <a:ext cx="6024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2400" dirty="0">
                <a:solidFill>
                  <a:schemeClr val="tx2"/>
                </a:solidFill>
                <a:latin typeface="Times New Roman" pitchFamily="18" charset="0"/>
              </a:rPr>
              <a:t>Classes et interfaces </a:t>
            </a:r>
            <a:r>
              <a:rPr lang="fr-FR" sz="2400" dirty="0" smtClean="0">
                <a:solidFill>
                  <a:schemeClr val="tx2"/>
                </a:solidFill>
                <a:latin typeface="Times New Roman" pitchFamily="18" charset="0"/>
              </a:rPr>
              <a:t> du paquet java.sql</a:t>
            </a:r>
            <a:endParaRPr lang="fr-FR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7" name="Titre 1"/>
          <p:cNvSpPr txBox="1">
            <a:spLocks/>
          </p:cNvSpPr>
          <p:nvPr/>
        </p:nvSpPr>
        <p:spPr>
          <a:xfrm>
            <a:off x="1150938" y="1124744"/>
            <a:ext cx="7793037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Principales classes JDBC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Principes de programmation</a:t>
            </a:r>
            <a:endParaRPr lang="fr-FR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FB36-3C91-4943-9352-A0BC9B8FB22C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6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Quel que soit le gestionnaire de BD considéré, les phases de l’interaction sont identiques </a:t>
            </a:r>
            <a:r>
              <a:rPr lang="fr-CA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fr-CA" sz="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Charger le </a:t>
            </a:r>
            <a:r>
              <a:rPr lang="fr-CA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Driver</a:t>
            </a:r>
            <a:endParaRPr lang="fr-CA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Connexion à la base</a:t>
            </a:r>
          </a:p>
          <a:p>
            <a:pPr lvl="1"/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Création d'un </a:t>
            </a:r>
            <a:r>
              <a:rPr lang="fr-CA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fr-CA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(ou </a:t>
            </a:r>
            <a:r>
              <a:rPr lang="fr-CA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fr-CA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CA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Exécution de la requête (</a:t>
            </a:r>
            <a:r>
              <a:rPr lang="fr-CA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executeUpdate</a:t>
            </a:r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fr-CA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executeQuery</a:t>
            </a:r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fr-CA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Récupération </a:t>
            </a:r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 résultats (</a:t>
            </a:r>
            <a:r>
              <a:rPr lang="fr-CA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Gestion transactionnelle (</a:t>
            </a:r>
            <a:r>
              <a:rPr lang="fr-CA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commit/</a:t>
            </a:r>
            <a:r>
              <a:rPr lang="fr-CA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abort</a:t>
            </a:r>
            <a:r>
              <a:rPr lang="fr-CA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702</TotalTime>
  <Words>636</Words>
  <Application>Microsoft Office PowerPoint</Application>
  <PresentationFormat>Affichage à l'écran 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Tahoma</vt:lpstr>
      <vt:lpstr>Times New Roman</vt:lpstr>
      <vt:lpstr>Wingdings</vt:lpstr>
      <vt:lpstr>Default Theme</vt:lpstr>
      <vt:lpstr>Programmation d’applications Bases de données avec Java</vt:lpstr>
      <vt:lpstr>Plan</vt:lpstr>
      <vt:lpstr>Contexte</vt:lpstr>
      <vt:lpstr>Besoins</vt:lpstr>
      <vt:lpstr>Limites de ODBC  (Open Database Connectivity ) </vt:lpstr>
      <vt:lpstr>JDBC  (Java Data Base Connectivity)</vt:lpstr>
      <vt:lpstr>JDBC et les architecture client/serveur</vt:lpstr>
      <vt:lpstr>Présentation PowerPoint</vt:lpstr>
      <vt:lpstr>Principes de programmation</vt:lpstr>
      <vt:lpstr>Charger le driver</vt:lpstr>
      <vt:lpstr>Création de la connexion</vt:lpstr>
      <vt:lpstr>Création d’un statement</vt:lpstr>
      <vt:lpstr>Exécution de la requête (ordre SQL)</vt:lpstr>
      <vt:lpstr>Exécution de la requête (suite)</vt:lpstr>
      <vt:lpstr>Récupération des résultats</vt:lpstr>
      <vt:lpstr>Gestion transactionnelle</vt:lpstr>
      <vt:lpstr>Récapitulatif</vt:lpstr>
      <vt:lpstr>Evolution de JDBC</vt:lpstr>
    </vt:vector>
  </TitlesOfParts>
  <Company>SRV-STAFF-SCCMS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d’applications Bases de données avec Java</dc:title>
  <dc:creator>Assia Soukane</dc:creator>
  <cp:lastModifiedBy>Jean-Pierre Segado</cp:lastModifiedBy>
  <cp:revision>41</cp:revision>
  <dcterms:created xsi:type="dcterms:W3CDTF">2012-06-29T10:50:20Z</dcterms:created>
  <dcterms:modified xsi:type="dcterms:W3CDTF">2018-03-19T21:12:48Z</dcterms:modified>
</cp:coreProperties>
</file>