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14"/>
  </p:notesMasterIdLst>
  <p:sldIdLst>
    <p:sldId id="256" r:id="rId2"/>
    <p:sldId id="257" r:id="rId3"/>
    <p:sldId id="258" r:id="rId4"/>
    <p:sldId id="261" r:id="rId5"/>
    <p:sldId id="264" r:id="rId6"/>
    <p:sldId id="265" r:id="rId7"/>
    <p:sldId id="272" r:id="rId8"/>
    <p:sldId id="275" r:id="rId9"/>
    <p:sldId id="269" r:id="rId10"/>
    <p:sldId id="270" r:id="rId11"/>
    <p:sldId id="274" r:id="rId12"/>
    <p:sldId id="27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88BC90B-9DA6-AC42-BD12-F37A6A0D8699}">
          <p14:sldIdLst>
            <p14:sldId id="256"/>
            <p14:sldId id="257"/>
            <p14:sldId id="258"/>
            <p14:sldId id="261"/>
            <p14:sldId id="264"/>
            <p14:sldId id="265"/>
            <p14:sldId id="272"/>
            <p14:sldId id="275"/>
            <p14:sldId id="269"/>
            <p14:sldId id="270"/>
            <p14:sldId id="274"/>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2"/>
    <p:restoredTop sz="94038"/>
  </p:normalViewPr>
  <p:slideViewPr>
    <p:cSldViewPr snapToGrid="0" snapToObjects="1">
      <p:cViewPr>
        <p:scale>
          <a:sx n="123" d="100"/>
          <a:sy n="123" d="100"/>
        </p:scale>
        <p:origin x="4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FD8DA-F17B-0142-B3CE-08A5A1E932C9}" type="datetimeFigureOut">
              <a:rPr lang="fr-FR" smtClean="0"/>
              <a:t>05/05/2019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9C18E-ED30-804E-9CBD-FE567F993ACF}" type="slidenum">
              <a:rPr lang="fr-FR" smtClean="0"/>
              <a:t>‹N°›</a:t>
            </a:fld>
            <a:endParaRPr lang="fr-FR"/>
          </a:p>
        </p:txBody>
      </p:sp>
    </p:spTree>
    <p:extLst>
      <p:ext uri="{BB962C8B-B14F-4D97-AF65-F5344CB8AC3E}">
        <p14:creationId xmlns:p14="http://schemas.microsoft.com/office/powerpoint/2010/main" val="415205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9E61CE9F-A762-7748-83DE-894DA493C4D2}" type="datetime1">
              <a:rPr lang="fr-FR" smtClean="0"/>
              <a:t>05/05/2019</a:t>
            </a:fld>
            <a:endParaRPr lang="fr-FR"/>
          </a:p>
        </p:txBody>
      </p:sp>
      <p:sp>
        <p:nvSpPr>
          <p:cNvPr id="8" name="Footer Placeholder 7"/>
          <p:cNvSpPr>
            <a:spLocks noGrp="1"/>
          </p:cNvSpPr>
          <p:nvPr>
            <p:ph type="ftr" sz="quarter" idx="11"/>
          </p:nvPr>
        </p:nvSpPr>
        <p:spPr/>
        <p:txBody>
          <a:bodyPr/>
          <a:lstStyle/>
          <a:p>
            <a:r>
              <a:rPr lang="fr-FR"/>
              <a:t>Projet Web dynamique Ing3</a:t>
            </a:r>
          </a:p>
        </p:txBody>
      </p:sp>
      <p:sp>
        <p:nvSpPr>
          <p:cNvPr id="9" name="Slide Number Placeholder 8"/>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25129778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A51366F0-CD8F-184B-956A-4A5D3B182929}" type="datetime1">
              <a:rPr lang="fr-FR" smtClean="0"/>
              <a:t>05/05/2019</a:t>
            </a:fld>
            <a:endParaRPr lang="fr-FR"/>
          </a:p>
        </p:txBody>
      </p:sp>
      <p:sp>
        <p:nvSpPr>
          <p:cNvPr id="5" name="Footer Placeholder 4"/>
          <p:cNvSpPr>
            <a:spLocks noGrp="1"/>
          </p:cNvSpPr>
          <p:nvPr>
            <p:ph type="ftr" sz="quarter" idx="11"/>
          </p:nvPr>
        </p:nvSpPr>
        <p:spPr/>
        <p:txBody>
          <a:bodyPr/>
          <a:lstStyle/>
          <a:p>
            <a:r>
              <a:rPr lang="fr-FR"/>
              <a:t>Projet Web dynamique Ing3</a:t>
            </a:r>
          </a:p>
        </p:txBody>
      </p:sp>
      <p:sp>
        <p:nvSpPr>
          <p:cNvPr id="6" name="Slide Number Placeholder 5"/>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343738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46AFBC2F-C4E6-DC47-BE01-A7C6C88CAD0F}" type="datetime1">
              <a:rPr lang="fr-FR" smtClean="0"/>
              <a:t>05/05/2019</a:t>
            </a:fld>
            <a:endParaRPr lang="fr-FR"/>
          </a:p>
        </p:txBody>
      </p:sp>
      <p:sp>
        <p:nvSpPr>
          <p:cNvPr id="5" name="Footer Placeholder 4"/>
          <p:cNvSpPr>
            <a:spLocks noGrp="1"/>
          </p:cNvSpPr>
          <p:nvPr>
            <p:ph type="ftr" sz="quarter" idx="11"/>
          </p:nvPr>
        </p:nvSpPr>
        <p:spPr/>
        <p:txBody>
          <a:bodyPr/>
          <a:lstStyle/>
          <a:p>
            <a:r>
              <a:rPr lang="fr-FR"/>
              <a:t>Projet Web dynamique Ing3</a:t>
            </a:r>
          </a:p>
        </p:txBody>
      </p:sp>
      <p:sp>
        <p:nvSpPr>
          <p:cNvPr id="6" name="Slide Number Placeholder 5"/>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107316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5C967D2-8C84-0245-80EB-93977B5C631F}" type="datetime1">
              <a:rPr lang="fr-FR" smtClean="0"/>
              <a:t>05/05/2019</a:t>
            </a:fld>
            <a:endParaRPr lang="fr-FR"/>
          </a:p>
        </p:txBody>
      </p:sp>
      <p:sp>
        <p:nvSpPr>
          <p:cNvPr id="8" name="Footer Placeholder 7"/>
          <p:cNvSpPr>
            <a:spLocks noGrp="1"/>
          </p:cNvSpPr>
          <p:nvPr>
            <p:ph type="ftr" sz="quarter" idx="11"/>
          </p:nvPr>
        </p:nvSpPr>
        <p:spPr/>
        <p:txBody>
          <a:bodyPr/>
          <a:lstStyle/>
          <a:p>
            <a:r>
              <a:rPr lang="fr-FR"/>
              <a:t>Projet Web dynamique Ing3</a:t>
            </a:r>
          </a:p>
        </p:txBody>
      </p:sp>
      <p:sp>
        <p:nvSpPr>
          <p:cNvPr id="9" name="Slide Number Placeholder 8"/>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180563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2A4DE5A8-2B36-4943-8E49-06759ED322B2}" type="datetime1">
              <a:rPr lang="fr-FR" smtClean="0"/>
              <a:t>05/05/2019</a:t>
            </a:fld>
            <a:endParaRPr lang="fr-FR"/>
          </a:p>
        </p:txBody>
      </p:sp>
      <p:sp>
        <p:nvSpPr>
          <p:cNvPr id="8" name="Footer Placeholder 7"/>
          <p:cNvSpPr>
            <a:spLocks noGrp="1"/>
          </p:cNvSpPr>
          <p:nvPr>
            <p:ph type="ftr" sz="quarter" idx="11"/>
          </p:nvPr>
        </p:nvSpPr>
        <p:spPr/>
        <p:txBody>
          <a:bodyPr/>
          <a:lstStyle/>
          <a:p>
            <a:r>
              <a:rPr lang="fr-FR"/>
              <a:t>Projet Web dynamique Ing3</a:t>
            </a:r>
          </a:p>
        </p:txBody>
      </p:sp>
      <p:sp>
        <p:nvSpPr>
          <p:cNvPr id="9" name="Slide Number Placeholder 8"/>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6352254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F66A567A-C80E-7A4C-A362-ACBA7B007D5C}" type="datetime1">
              <a:rPr lang="fr-FR" smtClean="0"/>
              <a:t>05/05/2019</a:t>
            </a:fld>
            <a:endParaRPr lang="fr-FR"/>
          </a:p>
        </p:txBody>
      </p:sp>
      <p:sp>
        <p:nvSpPr>
          <p:cNvPr id="9" name="Footer Placeholder 8"/>
          <p:cNvSpPr>
            <a:spLocks noGrp="1"/>
          </p:cNvSpPr>
          <p:nvPr>
            <p:ph type="ftr" sz="quarter" idx="11"/>
          </p:nvPr>
        </p:nvSpPr>
        <p:spPr/>
        <p:txBody>
          <a:bodyPr/>
          <a:lstStyle/>
          <a:p>
            <a:r>
              <a:rPr lang="fr-FR"/>
              <a:t>Projet Web dynamique Ing3</a:t>
            </a:r>
          </a:p>
        </p:txBody>
      </p:sp>
      <p:sp>
        <p:nvSpPr>
          <p:cNvPr id="10" name="Slide Number Placeholder 9"/>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360772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82C784FD-D3DC-C541-9BE0-DCFCC372C3D1}" type="datetime1">
              <a:rPr lang="fr-FR" smtClean="0"/>
              <a:t>05/05/2019</a:t>
            </a:fld>
            <a:endParaRPr lang="fr-FR"/>
          </a:p>
        </p:txBody>
      </p:sp>
      <p:sp>
        <p:nvSpPr>
          <p:cNvPr id="8" name="Footer Placeholder 7"/>
          <p:cNvSpPr>
            <a:spLocks noGrp="1"/>
          </p:cNvSpPr>
          <p:nvPr>
            <p:ph type="ftr" sz="quarter" idx="11"/>
          </p:nvPr>
        </p:nvSpPr>
        <p:spPr/>
        <p:txBody>
          <a:bodyPr/>
          <a:lstStyle/>
          <a:p>
            <a:r>
              <a:rPr lang="fr-FR"/>
              <a:t>Projet Web dynamique Ing3</a:t>
            </a:r>
          </a:p>
        </p:txBody>
      </p:sp>
      <p:sp>
        <p:nvSpPr>
          <p:cNvPr id="9" name="Slide Number Placeholder 8"/>
          <p:cNvSpPr>
            <a:spLocks noGrp="1"/>
          </p:cNvSpPr>
          <p:nvPr>
            <p:ph type="sldNum" sz="quarter" idx="12"/>
          </p:nvPr>
        </p:nvSpPr>
        <p:spPr/>
        <p:txBody>
          <a:bodyPr/>
          <a:lstStyle/>
          <a:p>
            <a:fld id="{2AB60738-7BDD-F04D-865B-7ED597F33C32}"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752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39223DB-E633-0345-96FD-ED71494B99C2}" type="datetime1">
              <a:rPr lang="fr-FR" smtClean="0"/>
              <a:t>05/05/2019</a:t>
            </a:fld>
            <a:endParaRPr lang="fr-FR"/>
          </a:p>
        </p:txBody>
      </p:sp>
      <p:sp>
        <p:nvSpPr>
          <p:cNvPr id="4" name="Footer Placeholder 3"/>
          <p:cNvSpPr>
            <a:spLocks noGrp="1"/>
          </p:cNvSpPr>
          <p:nvPr>
            <p:ph type="ftr" sz="quarter" idx="11"/>
          </p:nvPr>
        </p:nvSpPr>
        <p:spPr/>
        <p:txBody>
          <a:bodyPr/>
          <a:lstStyle/>
          <a:p>
            <a:r>
              <a:rPr lang="fr-FR"/>
              <a:t>Projet Web dynamique Ing3</a:t>
            </a:r>
          </a:p>
        </p:txBody>
      </p:sp>
      <p:sp>
        <p:nvSpPr>
          <p:cNvPr id="5" name="Slide Number Placeholder 4"/>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40337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E183-3870-2845-96AC-CEAC5C76374F}" type="datetime1">
              <a:rPr lang="fr-FR" smtClean="0"/>
              <a:t>05/05/2019</a:t>
            </a:fld>
            <a:endParaRPr lang="fr-FR"/>
          </a:p>
        </p:txBody>
      </p:sp>
      <p:sp>
        <p:nvSpPr>
          <p:cNvPr id="3" name="Footer Placeholder 2"/>
          <p:cNvSpPr>
            <a:spLocks noGrp="1"/>
          </p:cNvSpPr>
          <p:nvPr>
            <p:ph type="ftr" sz="quarter" idx="11"/>
          </p:nvPr>
        </p:nvSpPr>
        <p:spPr/>
        <p:txBody>
          <a:bodyPr/>
          <a:lstStyle/>
          <a:p>
            <a:r>
              <a:rPr lang="fr-FR"/>
              <a:t>Projet Web dynamique Ing3</a:t>
            </a:r>
          </a:p>
        </p:txBody>
      </p:sp>
      <p:sp>
        <p:nvSpPr>
          <p:cNvPr id="4" name="Slide Number Placeholder 3"/>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225918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95881AC5-6FDA-EC41-B24C-004967F5F374}" type="datetime1">
              <a:rPr lang="fr-FR" smtClean="0"/>
              <a:t>05/05/2019</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Projet Web dynamique Ing3</a:t>
            </a:r>
          </a:p>
        </p:txBody>
      </p:sp>
      <p:sp>
        <p:nvSpPr>
          <p:cNvPr id="11" name="Slide Number Placeholder 10"/>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275570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F750F14-05A0-4545-B11D-CB22AFBC2162}" type="datetime1">
              <a:rPr lang="fr-FR" smtClean="0"/>
              <a:t>05/05/2019</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Projet Web dynamique Ing3</a:t>
            </a:r>
          </a:p>
        </p:txBody>
      </p:sp>
      <p:sp>
        <p:nvSpPr>
          <p:cNvPr id="10" name="Slide Number Placeholder 9"/>
          <p:cNvSpPr>
            <a:spLocks noGrp="1"/>
          </p:cNvSpPr>
          <p:nvPr>
            <p:ph type="sldNum" sz="quarter" idx="12"/>
          </p:nvPr>
        </p:nvSpPr>
        <p:spPr/>
        <p:txBody>
          <a:bodyPr/>
          <a:lstStyle/>
          <a:p>
            <a:fld id="{2AB60738-7BDD-F04D-865B-7ED597F33C32}" type="slidenum">
              <a:rPr lang="fr-FR" smtClean="0"/>
              <a:t>‹N°›</a:t>
            </a:fld>
            <a:endParaRPr lang="fr-FR"/>
          </a:p>
        </p:txBody>
      </p:sp>
    </p:spTree>
    <p:extLst>
      <p:ext uri="{BB962C8B-B14F-4D97-AF65-F5344CB8AC3E}">
        <p14:creationId xmlns:p14="http://schemas.microsoft.com/office/powerpoint/2010/main" val="265857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4A130F4-AF9C-2A4B-B777-DAA469CE7BE1}" type="datetime1">
              <a:rPr lang="fr-FR" smtClean="0"/>
              <a:t>05/05/2019</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Projet Web dynamique Ing3</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AB60738-7BDD-F04D-865B-7ED597F33C32}" type="slidenum">
              <a:rPr lang="fr-FR" smtClean="0"/>
              <a:t>‹N°›</a:t>
            </a:fld>
            <a:endParaRPr lang="fr-FR"/>
          </a:p>
        </p:txBody>
      </p:sp>
    </p:spTree>
    <p:extLst>
      <p:ext uri="{BB962C8B-B14F-4D97-AF65-F5344CB8AC3E}">
        <p14:creationId xmlns:p14="http://schemas.microsoft.com/office/powerpoint/2010/main" val="12019402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hp.net/docs.php" TargetMode="External"/><Relationship Id="rId7" Type="http://schemas.openxmlformats.org/officeDocument/2006/relationships/hyperlink" Target="https://www.youtube.com/playlist?list=PLHpC3gVKYuvfAEAAq4pp1k8YpQ-tWtKcB" TargetMode="External"/><Relationship Id="rId2" Type="http://schemas.openxmlformats.org/officeDocument/2006/relationships/hyperlink" Target="https://themewagon.com/?fbclid=IwAR0Odd5OpZuZJHqNjiCNpYCze8uFRMOkKCFQWSdDe_Cdun7XP9ktG6TNMd0" TargetMode="External"/><Relationship Id="rId1" Type="http://schemas.openxmlformats.org/officeDocument/2006/relationships/slideLayout" Target="../slideLayouts/slideLayout2.xml"/><Relationship Id="rId6" Type="http://schemas.openxmlformats.org/officeDocument/2006/relationships/hyperlink" Target="https://www.youtube.com/watch?v=OX3FxGhRffc" TargetMode="External"/><Relationship Id="rId5" Type="http://schemas.openxmlformats.org/officeDocument/2006/relationships/hyperlink" Target="https://openclassrooms.com/fr/" TargetMode="External"/><Relationship Id="rId4" Type="http://schemas.openxmlformats.org/officeDocument/2006/relationships/hyperlink" Target="https://jcrozier.developpez.com/articles/web/panier/?fbclid=IwAR3dilYRdia79SeWAVrNP4epacnXb75c1uh0NkhTS2T_KMeV5L4jOGbwPG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hemewagon.com/?fbclid=IwAR0Odd5OpZuZJHqNjiCNpYCze8uFRMOkKCFQWSdDe_Cdun7XP9ktG6TNMd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mailto:lam.aya@outlook.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D39554-9AE3-094A-A1F3-FC7CACABC64D}"/>
              </a:ext>
            </a:extLst>
          </p:cNvPr>
          <p:cNvSpPr>
            <a:spLocks noGrp="1"/>
          </p:cNvSpPr>
          <p:nvPr>
            <p:ph type="ctrTitle"/>
          </p:nvPr>
        </p:nvSpPr>
        <p:spPr>
          <a:xfrm>
            <a:off x="1600200" y="1766633"/>
            <a:ext cx="8991600" cy="1645920"/>
          </a:xfrm>
        </p:spPr>
        <p:txBody>
          <a:bodyPr/>
          <a:lstStyle/>
          <a:p>
            <a:r>
              <a:rPr lang="fr-FR" dirty="0"/>
              <a:t>ECE Amazon</a:t>
            </a:r>
            <a:br>
              <a:rPr lang="fr-FR" dirty="0"/>
            </a:br>
            <a:r>
              <a:rPr lang="fr-FR" sz="1600" dirty="0"/>
              <a:t>Projet piscine </a:t>
            </a:r>
            <a:r>
              <a:rPr lang="fr-FR" sz="1600" dirty="0" err="1"/>
              <a:t>ing</a:t>
            </a:r>
            <a:r>
              <a:rPr lang="fr-FR" sz="1600" dirty="0"/>
              <a:t> 3</a:t>
            </a:r>
            <a:endParaRPr lang="fr-FR" dirty="0"/>
          </a:p>
        </p:txBody>
      </p:sp>
      <p:sp>
        <p:nvSpPr>
          <p:cNvPr id="3" name="Sous-titre 2">
            <a:extLst>
              <a:ext uri="{FF2B5EF4-FFF2-40B4-BE49-F238E27FC236}">
                <a16:creationId xmlns:a16="http://schemas.microsoft.com/office/drawing/2014/main" id="{91FCA754-FA40-7D48-A979-D98DA7C45C55}"/>
              </a:ext>
            </a:extLst>
          </p:cNvPr>
          <p:cNvSpPr>
            <a:spLocks noGrp="1"/>
          </p:cNvSpPr>
          <p:nvPr>
            <p:ph type="subTitle" idx="1"/>
          </p:nvPr>
        </p:nvSpPr>
        <p:spPr>
          <a:xfrm>
            <a:off x="2261997" y="4725641"/>
            <a:ext cx="7668006" cy="1510567"/>
          </a:xfrm>
          <a:ln>
            <a:noFill/>
          </a:ln>
        </p:spPr>
        <p:txBody>
          <a:bodyPr>
            <a:normAutofit/>
          </a:bodyPr>
          <a:lstStyle/>
          <a:p>
            <a:r>
              <a:rPr lang="fr-FR" sz="1800" b="1" dirty="0">
                <a:solidFill>
                  <a:schemeClr val="bg1"/>
                </a:solidFill>
              </a:rPr>
              <a:t>Equipe n°65</a:t>
            </a:r>
          </a:p>
          <a:p>
            <a:r>
              <a:rPr lang="fr-FR" sz="1800" dirty="0">
                <a:solidFill>
                  <a:schemeClr val="bg1"/>
                </a:solidFill>
              </a:rPr>
              <a:t>Lucas BENOIT    –     Atar EL AZIZ     –    Aya LAMKADEM </a:t>
            </a:r>
          </a:p>
          <a:p>
            <a:pPr algn="l"/>
            <a:r>
              <a:rPr lang="fr-FR" sz="1200" dirty="0">
                <a:solidFill>
                  <a:schemeClr val="bg1"/>
                </a:solidFill>
              </a:rPr>
              <a:t>                               TD 09                                       TD 01                                          TD 01 </a:t>
            </a:r>
          </a:p>
        </p:txBody>
      </p:sp>
      <p:sp>
        <p:nvSpPr>
          <p:cNvPr id="4" name="Espace réservé du pied de page 3">
            <a:extLst>
              <a:ext uri="{FF2B5EF4-FFF2-40B4-BE49-F238E27FC236}">
                <a16:creationId xmlns:a16="http://schemas.microsoft.com/office/drawing/2014/main" id="{E8834530-223E-3E4A-8299-12550AC09B13}"/>
              </a:ext>
            </a:extLst>
          </p:cNvPr>
          <p:cNvSpPr>
            <a:spLocks noGrp="1"/>
          </p:cNvSpPr>
          <p:nvPr>
            <p:ph type="ftr" sz="quarter" idx="11"/>
          </p:nvPr>
        </p:nvSpPr>
        <p:spPr/>
        <p:txBody>
          <a:bodyPr/>
          <a:lstStyle/>
          <a:p>
            <a:r>
              <a:rPr lang="fr-FR" dirty="0"/>
              <a:t>Projet Web dynamique Ing3</a:t>
            </a:r>
          </a:p>
        </p:txBody>
      </p:sp>
      <p:sp>
        <p:nvSpPr>
          <p:cNvPr id="5" name="Espace réservé du numéro de diapositive 4">
            <a:extLst>
              <a:ext uri="{FF2B5EF4-FFF2-40B4-BE49-F238E27FC236}">
                <a16:creationId xmlns:a16="http://schemas.microsoft.com/office/drawing/2014/main" id="{FC73BAFD-13C1-094B-A466-7C0289100D8B}"/>
              </a:ext>
            </a:extLst>
          </p:cNvPr>
          <p:cNvSpPr>
            <a:spLocks noGrp="1"/>
          </p:cNvSpPr>
          <p:nvPr>
            <p:ph type="sldNum" sz="quarter" idx="12"/>
          </p:nvPr>
        </p:nvSpPr>
        <p:spPr/>
        <p:txBody>
          <a:bodyPr/>
          <a:lstStyle/>
          <a:p>
            <a:fld id="{2AB60738-7BDD-F04D-865B-7ED597F33C32}" type="slidenum">
              <a:rPr lang="fr-FR" smtClean="0"/>
              <a:t>1</a:t>
            </a:fld>
            <a:endParaRPr lang="fr-FR"/>
          </a:p>
        </p:txBody>
      </p:sp>
    </p:spTree>
    <p:extLst>
      <p:ext uri="{BB962C8B-B14F-4D97-AF65-F5344CB8AC3E}">
        <p14:creationId xmlns:p14="http://schemas.microsoft.com/office/powerpoint/2010/main" val="15831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E6D940B-72FD-6A40-8110-A11BEF466C94}"/>
              </a:ext>
            </a:extLst>
          </p:cNvPr>
          <p:cNvSpPr>
            <a:spLocks noGrp="1"/>
          </p:cNvSpPr>
          <p:nvPr>
            <p:ph type="body" idx="1"/>
          </p:nvPr>
        </p:nvSpPr>
        <p:spPr>
          <a:xfrm>
            <a:off x="276358" y="1613884"/>
            <a:ext cx="3599418" cy="408419"/>
          </a:xfrm>
        </p:spPr>
        <p:txBody>
          <a:bodyPr/>
          <a:lstStyle/>
          <a:p>
            <a:r>
              <a:rPr lang="fr-FR" b="1" dirty="0"/>
              <a:t>Lucas</a:t>
            </a:r>
          </a:p>
        </p:txBody>
      </p:sp>
      <p:sp>
        <p:nvSpPr>
          <p:cNvPr id="3" name="Espace réservé du contenu 2">
            <a:extLst>
              <a:ext uri="{FF2B5EF4-FFF2-40B4-BE49-F238E27FC236}">
                <a16:creationId xmlns:a16="http://schemas.microsoft.com/office/drawing/2014/main" id="{620C9BF6-EEC7-4449-9A07-4BD5A57F09AC}"/>
              </a:ext>
            </a:extLst>
          </p:cNvPr>
          <p:cNvSpPr>
            <a:spLocks noGrp="1"/>
          </p:cNvSpPr>
          <p:nvPr>
            <p:ph sz="half" idx="2"/>
          </p:nvPr>
        </p:nvSpPr>
        <p:spPr>
          <a:xfrm>
            <a:off x="189530" y="2087544"/>
            <a:ext cx="3784449" cy="4047249"/>
          </a:xfrm>
          <a:ln w="12700">
            <a:solidFill>
              <a:schemeClr val="accent1">
                <a:lumMod val="50000"/>
              </a:schemeClr>
            </a:solidFill>
          </a:ln>
        </p:spPr>
        <p:txBody>
          <a:bodyPr>
            <a:normAutofit/>
          </a:bodyPr>
          <a:lstStyle/>
          <a:p>
            <a:pPr marL="0" indent="0">
              <a:buNone/>
            </a:pPr>
            <a:r>
              <a:rPr lang="fr-FR" sz="1400" dirty="0"/>
              <a:t>Ce projet fut étonnamment intéressant, en effet même si on a utilisé des langages que je n’apprécie pas, le nombre de langages qu’on a dû utiliser ainsi que les contraintes qui vont avec en les fusionnant m’a beaucoup appris. </a:t>
            </a:r>
          </a:p>
          <a:p>
            <a:pPr marL="0" indent="0">
              <a:buNone/>
            </a:pPr>
            <a:r>
              <a:rPr lang="fr-FR" sz="1400" dirty="0"/>
              <a:t>Le projet ne nous imposant pas trop de contraintes sur la façon d’arriver au résultat, cela nous a imposer d’avoir une phase de réflexion plus longue avant de se mettre a codé et ce fut intéressant de voir le nombre de façon de faire en discutant avec les autres groupes.</a:t>
            </a:r>
            <a:endParaRPr lang="fr-FR" sz="1100" dirty="0"/>
          </a:p>
        </p:txBody>
      </p:sp>
      <p:sp>
        <p:nvSpPr>
          <p:cNvPr id="4" name="Espace réservé du contenu 3">
            <a:extLst>
              <a:ext uri="{FF2B5EF4-FFF2-40B4-BE49-F238E27FC236}">
                <a16:creationId xmlns:a16="http://schemas.microsoft.com/office/drawing/2014/main" id="{ECB6C770-9BD7-BB4D-B2E4-E3E912589537}"/>
              </a:ext>
            </a:extLst>
          </p:cNvPr>
          <p:cNvSpPr>
            <a:spLocks noGrp="1"/>
          </p:cNvSpPr>
          <p:nvPr>
            <p:ph sz="quarter" idx="4"/>
          </p:nvPr>
        </p:nvSpPr>
        <p:spPr>
          <a:xfrm>
            <a:off x="4189797" y="2068858"/>
            <a:ext cx="3769639" cy="4065935"/>
          </a:xfrm>
          <a:ln w="12700">
            <a:solidFill>
              <a:schemeClr val="accent1">
                <a:lumMod val="50000"/>
              </a:schemeClr>
            </a:solidFill>
          </a:ln>
        </p:spPr>
        <p:txBody>
          <a:bodyPr>
            <a:normAutofit/>
          </a:bodyPr>
          <a:lstStyle/>
          <a:p>
            <a:pPr marL="0" indent="0">
              <a:buNone/>
            </a:pPr>
            <a:r>
              <a:rPr lang="fr-FR" sz="1400" dirty="0"/>
              <a:t>Ce projet nous a permis de se familiariser avec le développement web, ainsi que découvrir et maîtriser plusieurs langages dynamiques tels que (</a:t>
            </a:r>
            <a:r>
              <a:rPr lang="fr-FR" sz="1400" dirty="0" err="1"/>
              <a:t>PhP</a:t>
            </a:r>
            <a:r>
              <a:rPr lang="fr-FR" sz="1400" dirty="0"/>
              <a:t>, JavaScript...) </a:t>
            </a:r>
          </a:p>
          <a:p>
            <a:pPr marL="0" indent="0">
              <a:buNone/>
            </a:pPr>
            <a:r>
              <a:rPr lang="fr-FR" sz="1400" dirty="0"/>
              <a:t>Avec mon équipe nous avons veillé à comprendre le sujet afin de remplir les cahier de charges au maximum et avoir l’indépendance nécessaire pour mener à bien ce genre de projet </a:t>
            </a:r>
            <a:r>
              <a:rPr lang="fr-FR" sz="1300" dirty="0"/>
              <a:t>au futur.</a:t>
            </a:r>
          </a:p>
        </p:txBody>
      </p:sp>
      <p:sp>
        <p:nvSpPr>
          <p:cNvPr id="5" name="Espace réservé du texte 4">
            <a:extLst>
              <a:ext uri="{FF2B5EF4-FFF2-40B4-BE49-F238E27FC236}">
                <a16:creationId xmlns:a16="http://schemas.microsoft.com/office/drawing/2014/main" id="{00D67E31-A5F0-1C46-92D2-BD6B09FE389D}"/>
              </a:ext>
            </a:extLst>
          </p:cNvPr>
          <p:cNvSpPr>
            <a:spLocks noGrp="1"/>
          </p:cNvSpPr>
          <p:nvPr>
            <p:ph type="body" sz="quarter" idx="13"/>
          </p:nvPr>
        </p:nvSpPr>
        <p:spPr>
          <a:xfrm>
            <a:off x="4269219" y="1626547"/>
            <a:ext cx="3599418" cy="408419"/>
          </a:xfrm>
        </p:spPr>
        <p:txBody>
          <a:bodyPr/>
          <a:lstStyle/>
          <a:p>
            <a:r>
              <a:rPr lang="fr-FR" b="1" dirty="0"/>
              <a:t>Atar</a:t>
            </a:r>
          </a:p>
        </p:txBody>
      </p:sp>
      <p:sp>
        <p:nvSpPr>
          <p:cNvPr id="6" name="Espace réservé du pied de page 5">
            <a:extLst>
              <a:ext uri="{FF2B5EF4-FFF2-40B4-BE49-F238E27FC236}">
                <a16:creationId xmlns:a16="http://schemas.microsoft.com/office/drawing/2014/main" id="{1B4350A6-C5CF-9A46-AE44-F1CA23B646AE}"/>
              </a:ext>
            </a:extLst>
          </p:cNvPr>
          <p:cNvSpPr>
            <a:spLocks noGrp="1"/>
          </p:cNvSpPr>
          <p:nvPr>
            <p:ph type="ftr" sz="quarter" idx="11"/>
          </p:nvPr>
        </p:nvSpPr>
        <p:spPr/>
        <p:txBody>
          <a:bodyPr/>
          <a:lstStyle/>
          <a:p>
            <a:r>
              <a:rPr lang="fr-FR"/>
              <a:t>Projet Web dynamique Ing3</a:t>
            </a:r>
          </a:p>
        </p:txBody>
      </p:sp>
      <p:sp>
        <p:nvSpPr>
          <p:cNvPr id="7" name="Espace réservé du numéro de diapositive 6">
            <a:extLst>
              <a:ext uri="{FF2B5EF4-FFF2-40B4-BE49-F238E27FC236}">
                <a16:creationId xmlns:a16="http://schemas.microsoft.com/office/drawing/2014/main" id="{7AE83A93-DB1D-764B-AB3A-383864826C21}"/>
              </a:ext>
            </a:extLst>
          </p:cNvPr>
          <p:cNvSpPr>
            <a:spLocks noGrp="1"/>
          </p:cNvSpPr>
          <p:nvPr>
            <p:ph type="sldNum" sz="quarter" idx="12"/>
          </p:nvPr>
        </p:nvSpPr>
        <p:spPr/>
        <p:txBody>
          <a:bodyPr/>
          <a:lstStyle/>
          <a:p>
            <a:fld id="{2AB60738-7BDD-F04D-865B-7ED597F33C32}" type="slidenum">
              <a:rPr lang="fr-FR" smtClean="0"/>
              <a:t>10</a:t>
            </a:fld>
            <a:endParaRPr lang="fr-FR"/>
          </a:p>
        </p:txBody>
      </p:sp>
      <p:sp>
        <p:nvSpPr>
          <p:cNvPr id="8" name="Titre 7">
            <a:extLst>
              <a:ext uri="{FF2B5EF4-FFF2-40B4-BE49-F238E27FC236}">
                <a16:creationId xmlns:a16="http://schemas.microsoft.com/office/drawing/2014/main" id="{9B8C3F74-1639-8546-8EF0-44A8A263ED55}"/>
              </a:ext>
            </a:extLst>
          </p:cNvPr>
          <p:cNvSpPr>
            <a:spLocks noGrp="1"/>
          </p:cNvSpPr>
          <p:nvPr>
            <p:ph type="title"/>
          </p:nvPr>
        </p:nvSpPr>
        <p:spPr>
          <a:xfrm>
            <a:off x="2262309" y="310065"/>
            <a:ext cx="7729728" cy="852559"/>
          </a:xfrm>
        </p:spPr>
        <p:txBody>
          <a:bodyPr>
            <a:normAutofit/>
          </a:bodyPr>
          <a:lstStyle/>
          <a:p>
            <a:r>
              <a:rPr lang="fr-FR" dirty="0"/>
              <a:t>V. Bilan individuel</a:t>
            </a:r>
          </a:p>
        </p:txBody>
      </p:sp>
      <p:sp>
        <p:nvSpPr>
          <p:cNvPr id="18" name="Espace réservé du texte 4">
            <a:extLst>
              <a:ext uri="{FF2B5EF4-FFF2-40B4-BE49-F238E27FC236}">
                <a16:creationId xmlns:a16="http://schemas.microsoft.com/office/drawing/2014/main" id="{5E43E509-487A-4E48-9860-09214E7C2BF6}"/>
              </a:ext>
            </a:extLst>
          </p:cNvPr>
          <p:cNvSpPr txBox="1">
            <a:spLocks/>
          </p:cNvSpPr>
          <p:nvPr/>
        </p:nvSpPr>
        <p:spPr>
          <a:xfrm>
            <a:off x="8167847" y="1604343"/>
            <a:ext cx="3773072" cy="408419"/>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fr-FR" b="1" dirty="0"/>
              <a:t>Aya</a:t>
            </a:r>
          </a:p>
        </p:txBody>
      </p:sp>
      <p:sp>
        <p:nvSpPr>
          <p:cNvPr id="19" name="Espace réservé du contenu 3">
            <a:extLst>
              <a:ext uri="{FF2B5EF4-FFF2-40B4-BE49-F238E27FC236}">
                <a16:creationId xmlns:a16="http://schemas.microsoft.com/office/drawing/2014/main" id="{DAEE87B3-4DFC-6B4C-ACB2-DA7EA1572B28}"/>
              </a:ext>
            </a:extLst>
          </p:cNvPr>
          <p:cNvSpPr txBox="1">
            <a:spLocks/>
          </p:cNvSpPr>
          <p:nvPr/>
        </p:nvSpPr>
        <p:spPr>
          <a:xfrm>
            <a:off x="8175253" y="2068859"/>
            <a:ext cx="3765666" cy="4065934"/>
          </a:xfrm>
          <a:prstGeom prst="rect">
            <a:avLst/>
          </a:prstGeom>
          <a:ln w="12700" cmpd="sng">
            <a:solidFill>
              <a:schemeClr val="accent1">
                <a:lumMod val="50000"/>
              </a:schemeClr>
            </a:solidFill>
          </a:ln>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fr-FR" sz="1350" dirty="0"/>
              <a:t>Ce projet m’aura permis de mettre en pratique les connaissances acquises en cours et TP de web dynamique.  Il m’aura appris que la création d’une story-board, de wireframes et du modèle entité association est une partie indispensable en début de ce type de projet. Elle permet de penser l’ensemble du projet préalablement, les différentes parties du site leur organisation et liens entre elles. Cela nous assure d’éviter de nombreuses erreurs (d’autant plus que nous somme plusieurs sur le même code) et une perte de temps considérable. Une fois ceci établis, nous savons exactement quoi coder, et dans quel ordre . La répartition des taches s’est alors  faite naturellement. Me concernant, le challenge de se projet aura été de bien comprendre comment mixer les différents langages et se servir de templates préalablement codé.</a:t>
            </a:r>
          </a:p>
        </p:txBody>
      </p:sp>
    </p:spTree>
    <p:extLst>
      <p:ext uri="{BB962C8B-B14F-4D97-AF65-F5344CB8AC3E}">
        <p14:creationId xmlns:p14="http://schemas.microsoft.com/office/powerpoint/2010/main" val="340751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D37CE6-1488-C845-B4F1-682B017ABE61}"/>
              </a:ext>
            </a:extLst>
          </p:cNvPr>
          <p:cNvSpPr>
            <a:spLocks noGrp="1"/>
          </p:cNvSpPr>
          <p:nvPr>
            <p:ph type="title"/>
          </p:nvPr>
        </p:nvSpPr>
        <p:spPr>
          <a:xfrm>
            <a:off x="2231136" y="685473"/>
            <a:ext cx="7729728" cy="749808"/>
          </a:xfrm>
        </p:spPr>
        <p:txBody>
          <a:bodyPr/>
          <a:lstStyle/>
          <a:p>
            <a:r>
              <a:rPr lang="fr-FR" dirty="0"/>
              <a:t>VI. Bilan collectif</a:t>
            </a:r>
          </a:p>
        </p:txBody>
      </p:sp>
      <p:sp>
        <p:nvSpPr>
          <p:cNvPr id="3" name="Espace réservé du contenu 2">
            <a:extLst>
              <a:ext uri="{FF2B5EF4-FFF2-40B4-BE49-F238E27FC236}">
                <a16:creationId xmlns:a16="http://schemas.microsoft.com/office/drawing/2014/main" id="{8A31A5AE-C7E9-C542-AA2E-82495A55BAF7}"/>
              </a:ext>
            </a:extLst>
          </p:cNvPr>
          <p:cNvSpPr>
            <a:spLocks noGrp="1"/>
          </p:cNvSpPr>
          <p:nvPr>
            <p:ph idx="1"/>
          </p:nvPr>
        </p:nvSpPr>
        <p:spPr>
          <a:xfrm>
            <a:off x="2231136" y="2035371"/>
            <a:ext cx="7729728" cy="3835493"/>
          </a:xfrm>
        </p:spPr>
        <p:txBody>
          <a:bodyPr>
            <a:normAutofit fontScale="92500"/>
          </a:bodyPr>
          <a:lstStyle/>
          <a:p>
            <a:pPr>
              <a:lnSpc>
                <a:spcPct val="150000"/>
              </a:lnSpc>
              <a:buFont typeface="Wingdings" pitchFamily="2" charset="2"/>
              <a:buChar char="Ø"/>
            </a:pPr>
            <a:r>
              <a:rPr lang="fr-FR" dirty="0"/>
              <a:t>Mise en pratique du html, </a:t>
            </a:r>
            <a:r>
              <a:rPr lang="fr-FR" dirty="0" err="1"/>
              <a:t>css</a:t>
            </a:r>
            <a:r>
              <a:rPr lang="fr-FR" dirty="0"/>
              <a:t>, </a:t>
            </a:r>
            <a:r>
              <a:rPr lang="fr-FR" dirty="0" err="1"/>
              <a:t>javascript</a:t>
            </a:r>
            <a:r>
              <a:rPr lang="fr-FR" dirty="0"/>
              <a:t> et </a:t>
            </a:r>
            <a:r>
              <a:rPr lang="fr-FR" dirty="0" err="1"/>
              <a:t>php</a:t>
            </a:r>
            <a:endParaRPr lang="fr-FR" dirty="0"/>
          </a:p>
          <a:p>
            <a:pPr>
              <a:lnSpc>
                <a:spcPct val="150000"/>
              </a:lnSpc>
              <a:buFont typeface="Wingdings" pitchFamily="2" charset="2"/>
              <a:buChar char="Ø"/>
            </a:pPr>
            <a:r>
              <a:rPr lang="fr-FR" dirty="0"/>
              <a:t>Mise en pratique des cours sur les bases de données</a:t>
            </a:r>
          </a:p>
          <a:p>
            <a:pPr>
              <a:lnSpc>
                <a:spcPct val="150000"/>
              </a:lnSpc>
              <a:buFont typeface="Wingdings" pitchFamily="2" charset="2"/>
              <a:buChar char="Ø"/>
            </a:pPr>
            <a:r>
              <a:rPr lang="fr-FR" dirty="0"/>
              <a:t>Familiarisation avec bootstrap et autres plateformes de templates</a:t>
            </a:r>
          </a:p>
          <a:p>
            <a:pPr>
              <a:lnSpc>
                <a:spcPct val="150000"/>
              </a:lnSpc>
              <a:buFont typeface="Wingdings" pitchFamily="2" charset="2"/>
              <a:buChar char="Ø"/>
            </a:pPr>
            <a:r>
              <a:rPr lang="fr-FR" dirty="0"/>
              <a:t>Utilisation de </a:t>
            </a:r>
            <a:r>
              <a:rPr lang="fr-FR" dirty="0" err="1"/>
              <a:t>github</a:t>
            </a:r>
            <a:r>
              <a:rPr lang="fr-FR" dirty="0"/>
              <a:t> pour permettre un développement « partagé » en groupe. Nous avons eu au départ un peu de mal à avoir le reflexe de travailler via cette plateforme</a:t>
            </a:r>
          </a:p>
          <a:p>
            <a:pPr>
              <a:lnSpc>
                <a:spcPct val="150000"/>
              </a:lnSpc>
              <a:buFont typeface="Wingdings" pitchFamily="2" charset="2"/>
              <a:buChar char="Ø"/>
            </a:pPr>
            <a:r>
              <a:rPr lang="fr-FR" dirty="0"/>
              <a:t>Conception du front et du back effectué préalablement, ce qui nous aura permis une bonne organisation, visualisation des différentes tâches et un gain de temps.</a:t>
            </a:r>
          </a:p>
          <a:p>
            <a:pPr marL="0" indent="0">
              <a:buNone/>
            </a:pPr>
            <a:endParaRPr lang="fr-FR" dirty="0"/>
          </a:p>
          <a:p>
            <a:pPr>
              <a:buFont typeface="Wingdings" pitchFamily="2" charset="2"/>
              <a:buChar char="Ø"/>
            </a:pPr>
            <a:endParaRPr lang="fr-FR" dirty="0"/>
          </a:p>
        </p:txBody>
      </p:sp>
      <p:sp>
        <p:nvSpPr>
          <p:cNvPr id="4" name="Espace réservé du pied de page 3">
            <a:extLst>
              <a:ext uri="{FF2B5EF4-FFF2-40B4-BE49-F238E27FC236}">
                <a16:creationId xmlns:a16="http://schemas.microsoft.com/office/drawing/2014/main" id="{0DCB25EE-6B90-8B4C-BC48-75869529AF12}"/>
              </a:ext>
            </a:extLst>
          </p:cNvPr>
          <p:cNvSpPr>
            <a:spLocks noGrp="1"/>
          </p:cNvSpPr>
          <p:nvPr>
            <p:ph type="ftr" sz="quarter" idx="11"/>
          </p:nvPr>
        </p:nvSpPr>
        <p:spPr/>
        <p:txBody>
          <a:bodyPr/>
          <a:lstStyle/>
          <a:p>
            <a:r>
              <a:rPr lang="fr-FR"/>
              <a:t>Projet Web dynamique Ing3</a:t>
            </a:r>
          </a:p>
        </p:txBody>
      </p:sp>
      <p:sp>
        <p:nvSpPr>
          <p:cNvPr id="5" name="Espace réservé du numéro de diapositive 4">
            <a:extLst>
              <a:ext uri="{FF2B5EF4-FFF2-40B4-BE49-F238E27FC236}">
                <a16:creationId xmlns:a16="http://schemas.microsoft.com/office/drawing/2014/main" id="{6541E51F-77DA-4C44-BEDE-570D51CF7A7A}"/>
              </a:ext>
            </a:extLst>
          </p:cNvPr>
          <p:cNvSpPr>
            <a:spLocks noGrp="1"/>
          </p:cNvSpPr>
          <p:nvPr>
            <p:ph type="sldNum" sz="quarter" idx="12"/>
          </p:nvPr>
        </p:nvSpPr>
        <p:spPr/>
        <p:txBody>
          <a:bodyPr/>
          <a:lstStyle/>
          <a:p>
            <a:fld id="{2AB60738-7BDD-F04D-865B-7ED597F33C32}" type="slidenum">
              <a:rPr lang="fr-FR" smtClean="0"/>
              <a:t>11</a:t>
            </a:fld>
            <a:endParaRPr lang="fr-FR"/>
          </a:p>
        </p:txBody>
      </p:sp>
    </p:spTree>
    <p:extLst>
      <p:ext uri="{BB962C8B-B14F-4D97-AF65-F5344CB8AC3E}">
        <p14:creationId xmlns:p14="http://schemas.microsoft.com/office/powerpoint/2010/main" val="356831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C10F62-FBE7-414A-A925-CB7E9C6280B6}"/>
              </a:ext>
            </a:extLst>
          </p:cNvPr>
          <p:cNvSpPr>
            <a:spLocks noGrp="1"/>
          </p:cNvSpPr>
          <p:nvPr>
            <p:ph type="title"/>
          </p:nvPr>
        </p:nvSpPr>
        <p:spPr>
          <a:xfrm>
            <a:off x="2231136" y="486711"/>
            <a:ext cx="7729728" cy="770590"/>
          </a:xfrm>
        </p:spPr>
        <p:txBody>
          <a:bodyPr/>
          <a:lstStyle/>
          <a:p>
            <a:r>
              <a:rPr lang="fr-FR" dirty="0"/>
              <a:t>VII. Bibliographie des sources </a:t>
            </a:r>
          </a:p>
        </p:txBody>
      </p:sp>
      <p:sp>
        <p:nvSpPr>
          <p:cNvPr id="3" name="Espace réservé du contenu 2">
            <a:extLst>
              <a:ext uri="{FF2B5EF4-FFF2-40B4-BE49-F238E27FC236}">
                <a16:creationId xmlns:a16="http://schemas.microsoft.com/office/drawing/2014/main" id="{24E68926-44A9-8D42-8955-D7466A8A3245}"/>
              </a:ext>
            </a:extLst>
          </p:cNvPr>
          <p:cNvSpPr>
            <a:spLocks noGrp="1"/>
          </p:cNvSpPr>
          <p:nvPr>
            <p:ph idx="1"/>
          </p:nvPr>
        </p:nvSpPr>
        <p:spPr>
          <a:xfrm>
            <a:off x="2158400" y="1879508"/>
            <a:ext cx="7729728" cy="4188783"/>
          </a:xfrm>
        </p:spPr>
        <p:txBody>
          <a:bodyPr>
            <a:normAutofit fontScale="92500"/>
          </a:bodyPr>
          <a:lstStyle/>
          <a:p>
            <a:pPr>
              <a:lnSpc>
                <a:spcPct val="150000"/>
              </a:lnSpc>
            </a:pPr>
            <a:r>
              <a:rPr lang="fr-FR" dirty="0">
                <a:solidFill>
                  <a:schemeClr val="tx1"/>
                </a:solidFill>
                <a:hlinkClick r:id="rId2">
                  <a:extLst>
                    <a:ext uri="{A12FA001-AC4F-418D-AE19-62706E023703}">
                      <ahyp:hlinkClr xmlns:ahyp="http://schemas.microsoft.com/office/drawing/2018/hyperlinkcolor" val="tx"/>
                    </a:ext>
                  </a:extLst>
                </a:hlinkClick>
              </a:rPr>
              <a:t>Liens à disposition sur campus</a:t>
            </a:r>
          </a:p>
          <a:p>
            <a:pPr>
              <a:lnSpc>
                <a:spcPct val="150000"/>
              </a:lnSpc>
            </a:pPr>
            <a:r>
              <a:rPr lang="fr-FR" dirty="0">
                <a:solidFill>
                  <a:schemeClr val="tx1"/>
                </a:solidFill>
                <a:hlinkClick r:id="rId3">
                  <a:extLst>
                    <a:ext uri="{A12FA001-AC4F-418D-AE19-62706E023703}">
                      <ahyp:hlinkClr xmlns:ahyp="http://schemas.microsoft.com/office/drawing/2018/hyperlinkcolor" val="tx"/>
                    </a:ext>
                  </a:extLst>
                </a:hlinkClick>
              </a:rPr>
              <a:t>https://www.php.net/docs.php</a:t>
            </a:r>
            <a:endParaRPr lang="fr-FR" dirty="0">
              <a:solidFill>
                <a:schemeClr val="tx1"/>
              </a:solidFill>
              <a:hlinkClick r:id="rId2">
                <a:extLst>
                  <a:ext uri="{A12FA001-AC4F-418D-AE19-62706E023703}">
                    <ahyp:hlinkClr xmlns:ahyp="http://schemas.microsoft.com/office/drawing/2018/hyperlinkcolor" val="tx"/>
                  </a:ext>
                </a:extLst>
              </a:hlinkClick>
            </a:endParaRPr>
          </a:p>
          <a:p>
            <a:pPr>
              <a:lnSpc>
                <a:spcPct val="150000"/>
              </a:lnSpc>
            </a:pPr>
            <a:r>
              <a:rPr lang="fr-FR" dirty="0">
                <a:solidFill>
                  <a:schemeClr val="tx1"/>
                </a:solidFill>
                <a:hlinkClick r:id="rId2">
                  <a:extLst>
                    <a:ext uri="{A12FA001-AC4F-418D-AE19-62706E023703}">
                      <ahyp:hlinkClr xmlns:ahyp="http://schemas.microsoft.com/office/drawing/2018/hyperlinkcolor" val="tx"/>
                    </a:ext>
                  </a:extLst>
                </a:hlinkClick>
              </a:rPr>
              <a:t>https://themewagon.com</a:t>
            </a:r>
            <a:endParaRPr lang="fr-FR" dirty="0">
              <a:solidFill>
                <a:schemeClr val="tx1"/>
              </a:solidFill>
              <a:hlinkClick r:id="rId4">
                <a:extLst>
                  <a:ext uri="{A12FA001-AC4F-418D-AE19-62706E023703}">
                    <ahyp:hlinkClr xmlns:ahyp="http://schemas.microsoft.com/office/drawing/2018/hyperlinkcolor" val="tx"/>
                  </a:ext>
                </a:extLst>
              </a:hlinkClick>
            </a:endParaRPr>
          </a:p>
          <a:p>
            <a:pPr>
              <a:lnSpc>
                <a:spcPct val="150000"/>
              </a:lnSpc>
            </a:pPr>
            <a:r>
              <a:rPr lang="fr-FR" dirty="0">
                <a:solidFill>
                  <a:schemeClr val="tx1"/>
                </a:solidFill>
                <a:hlinkClick r:id="rId4">
                  <a:extLst>
                    <a:ext uri="{A12FA001-AC4F-418D-AE19-62706E023703}">
                      <ahyp:hlinkClr xmlns:ahyp="http://schemas.microsoft.com/office/drawing/2018/hyperlinkcolor" val="tx"/>
                    </a:ext>
                  </a:extLst>
                </a:hlinkClick>
              </a:rPr>
              <a:t>https://jcrozier.developpez.com/articles/web/panier/?fbclid=IwAR3dilYRdia79SeWAVrNP4epacnXb75c1uh0NkhTS2T_KMeV5L4jOGbwPGI</a:t>
            </a:r>
            <a:endParaRPr lang="fr-FR" dirty="0">
              <a:solidFill>
                <a:schemeClr val="tx1"/>
              </a:solidFill>
            </a:endParaRPr>
          </a:p>
          <a:p>
            <a:pPr>
              <a:lnSpc>
                <a:spcPct val="150000"/>
              </a:lnSpc>
            </a:pPr>
            <a:r>
              <a:rPr lang="fr-FR" dirty="0">
                <a:solidFill>
                  <a:schemeClr val="tx1"/>
                </a:solidFill>
                <a:hlinkClick r:id="rId5">
                  <a:extLst>
                    <a:ext uri="{A12FA001-AC4F-418D-AE19-62706E023703}">
                      <ahyp:hlinkClr xmlns:ahyp="http://schemas.microsoft.com/office/drawing/2018/hyperlinkcolor" val="tx"/>
                    </a:ext>
                  </a:extLst>
                </a:hlinkClick>
              </a:rPr>
              <a:t>https://openclassrooms.com/fr/</a:t>
            </a:r>
            <a:endParaRPr lang="fr-FR" dirty="0">
              <a:solidFill>
                <a:schemeClr val="tx1"/>
              </a:solidFill>
            </a:endParaRPr>
          </a:p>
          <a:p>
            <a:pPr>
              <a:lnSpc>
                <a:spcPct val="150000"/>
              </a:lnSpc>
            </a:pPr>
            <a:r>
              <a:rPr lang="fr-FR" dirty="0">
                <a:solidFill>
                  <a:schemeClr val="tx1"/>
                </a:solidFill>
                <a:hlinkClick r:id="rId6">
                  <a:extLst>
                    <a:ext uri="{A12FA001-AC4F-418D-AE19-62706E023703}">
                      <ahyp:hlinkClr xmlns:ahyp="http://schemas.microsoft.com/office/drawing/2018/hyperlinkcolor" val="tx"/>
                    </a:ext>
                  </a:extLst>
                </a:hlinkClick>
              </a:rPr>
              <a:t>https://www.youtube.com/watch?v=OX3FxGhRffc</a:t>
            </a:r>
            <a:endParaRPr lang="fr-FR" dirty="0">
              <a:solidFill>
                <a:schemeClr val="tx1"/>
              </a:solidFill>
            </a:endParaRPr>
          </a:p>
          <a:p>
            <a:pPr>
              <a:lnSpc>
                <a:spcPct val="150000"/>
              </a:lnSpc>
            </a:pPr>
            <a:r>
              <a:rPr lang="fr-FR" dirty="0">
                <a:solidFill>
                  <a:schemeClr val="tx1"/>
                </a:solidFill>
                <a:hlinkClick r:id="rId7">
                  <a:extLst>
                    <a:ext uri="{A12FA001-AC4F-418D-AE19-62706E023703}">
                      <ahyp:hlinkClr xmlns:ahyp="http://schemas.microsoft.com/office/drawing/2018/hyperlinkcolor" val="tx"/>
                    </a:ext>
                  </a:extLst>
                </a:hlinkClick>
              </a:rPr>
              <a:t>https://www.youtube.com/playlist?list=PLHpC3gVKYuvfAEAAq4pp1k8YpQ-tWtKcB</a:t>
            </a:r>
            <a:endParaRPr lang="fr-FR" dirty="0">
              <a:solidFill>
                <a:schemeClr val="tx1"/>
              </a:solidFill>
            </a:endParaRPr>
          </a:p>
          <a:p>
            <a:endParaRPr lang="fr-FR" dirty="0"/>
          </a:p>
        </p:txBody>
      </p:sp>
      <p:sp>
        <p:nvSpPr>
          <p:cNvPr id="4" name="Espace réservé du pied de page 3">
            <a:extLst>
              <a:ext uri="{FF2B5EF4-FFF2-40B4-BE49-F238E27FC236}">
                <a16:creationId xmlns:a16="http://schemas.microsoft.com/office/drawing/2014/main" id="{28A41568-9885-0A45-9684-E014ADB67DE4}"/>
              </a:ext>
            </a:extLst>
          </p:cNvPr>
          <p:cNvSpPr>
            <a:spLocks noGrp="1"/>
          </p:cNvSpPr>
          <p:nvPr>
            <p:ph type="ftr" sz="quarter" idx="11"/>
          </p:nvPr>
        </p:nvSpPr>
        <p:spPr/>
        <p:txBody>
          <a:bodyPr/>
          <a:lstStyle/>
          <a:p>
            <a:r>
              <a:rPr lang="fr-FR" dirty="0"/>
              <a:t>Projet Web dynamique Ing3</a:t>
            </a:r>
          </a:p>
        </p:txBody>
      </p:sp>
      <p:sp>
        <p:nvSpPr>
          <p:cNvPr id="5" name="Espace réservé du numéro de diapositive 4">
            <a:extLst>
              <a:ext uri="{FF2B5EF4-FFF2-40B4-BE49-F238E27FC236}">
                <a16:creationId xmlns:a16="http://schemas.microsoft.com/office/drawing/2014/main" id="{014B156E-8707-124E-A320-605230A94034}"/>
              </a:ext>
            </a:extLst>
          </p:cNvPr>
          <p:cNvSpPr>
            <a:spLocks noGrp="1"/>
          </p:cNvSpPr>
          <p:nvPr>
            <p:ph type="sldNum" sz="quarter" idx="12"/>
          </p:nvPr>
        </p:nvSpPr>
        <p:spPr/>
        <p:txBody>
          <a:bodyPr/>
          <a:lstStyle/>
          <a:p>
            <a:fld id="{2AB60738-7BDD-F04D-865B-7ED597F33C32}" type="slidenum">
              <a:rPr lang="fr-FR" smtClean="0"/>
              <a:t>12</a:t>
            </a:fld>
            <a:endParaRPr lang="fr-FR"/>
          </a:p>
        </p:txBody>
      </p:sp>
    </p:spTree>
    <p:extLst>
      <p:ext uri="{BB962C8B-B14F-4D97-AF65-F5344CB8AC3E}">
        <p14:creationId xmlns:p14="http://schemas.microsoft.com/office/powerpoint/2010/main" val="258802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48E2F1-645B-6D40-A714-BA00718BAD40}"/>
              </a:ext>
            </a:extLst>
          </p:cNvPr>
          <p:cNvSpPr>
            <a:spLocks noGrp="1"/>
          </p:cNvSpPr>
          <p:nvPr>
            <p:ph type="title"/>
          </p:nvPr>
        </p:nvSpPr>
        <p:spPr>
          <a:xfrm>
            <a:off x="2231136" y="383897"/>
            <a:ext cx="7729728" cy="1188720"/>
          </a:xfrm>
        </p:spPr>
        <p:txBody>
          <a:bodyPr/>
          <a:lstStyle/>
          <a:p>
            <a:r>
              <a:rPr lang="fr-FR" dirty="0"/>
              <a:t>Sommaire</a:t>
            </a:r>
          </a:p>
        </p:txBody>
      </p:sp>
      <p:sp>
        <p:nvSpPr>
          <p:cNvPr id="3" name="Espace réservé du contenu 2">
            <a:extLst>
              <a:ext uri="{FF2B5EF4-FFF2-40B4-BE49-F238E27FC236}">
                <a16:creationId xmlns:a16="http://schemas.microsoft.com/office/drawing/2014/main" id="{FF7FB572-B15C-5640-8A1E-0518DB30E4B6}"/>
              </a:ext>
            </a:extLst>
          </p:cNvPr>
          <p:cNvSpPr>
            <a:spLocks noGrp="1"/>
          </p:cNvSpPr>
          <p:nvPr>
            <p:ph idx="1"/>
          </p:nvPr>
        </p:nvSpPr>
        <p:spPr/>
        <p:txBody>
          <a:bodyPr>
            <a:normAutofit/>
          </a:bodyPr>
          <a:lstStyle/>
          <a:p>
            <a:pPr marL="400050" indent="-400050">
              <a:buFont typeface="+mj-lt"/>
              <a:buAutoNum type="romanUcPeriod"/>
            </a:pPr>
            <a:r>
              <a:rPr lang="fr-FR" b="1" dirty="0">
                <a:solidFill>
                  <a:schemeClr val="tx1"/>
                </a:solidFill>
              </a:rPr>
              <a:t>Conception du back ……………………………………………….. P.3 </a:t>
            </a:r>
          </a:p>
          <a:p>
            <a:pPr marL="400050" indent="-400050">
              <a:buFont typeface="+mj-lt"/>
              <a:buAutoNum type="romanUcPeriod"/>
            </a:pPr>
            <a:r>
              <a:rPr lang="fr-FR" b="1" dirty="0">
                <a:solidFill>
                  <a:schemeClr val="tx1"/>
                </a:solidFill>
              </a:rPr>
              <a:t>Le design du front ………………………………………………….. P.4</a:t>
            </a:r>
          </a:p>
          <a:p>
            <a:pPr marL="400050" indent="-400050">
              <a:buFont typeface="+mj-lt"/>
              <a:buAutoNum type="romanUcPeriod"/>
            </a:pPr>
            <a:r>
              <a:rPr lang="fr-FR" b="1" dirty="0"/>
              <a:t>Spécifications fonctionnelles </a:t>
            </a:r>
            <a:r>
              <a:rPr lang="fr-FR" b="1" dirty="0">
                <a:solidFill>
                  <a:schemeClr val="tx1"/>
                </a:solidFill>
              </a:rPr>
              <a:t>……………………………………... P.7 </a:t>
            </a:r>
            <a:endParaRPr lang="fr-FR" b="1" dirty="0"/>
          </a:p>
          <a:p>
            <a:pPr marL="400050" indent="-400050">
              <a:buFont typeface="+mj-lt"/>
              <a:buAutoNum type="romanUcPeriod"/>
            </a:pPr>
            <a:r>
              <a:rPr lang="fr-FR" b="1" dirty="0"/>
              <a:t>Versioning GIT </a:t>
            </a:r>
            <a:r>
              <a:rPr lang="fr-FR" b="1" dirty="0">
                <a:solidFill>
                  <a:schemeClr val="tx1"/>
                </a:solidFill>
              </a:rPr>
              <a:t>……………………………………………………… P.9 </a:t>
            </a:r>
            <a:endParaRPr lang="fr-FR" b="1" dirty="0"/>
          </a:p>
          <a:p>
            <a:pPr marL="400050" indent="-400050">
              <a:buFont typeface="+mj-lt"/>
              <a:buAutoNum type="romanUcPeriod"/>
            </a:pPr>
            <a:r>
              <a:rPr lang="fr-FR" b="1" dirty="0"/>
              <a:t>Bilan individuel </a:t>
            </a:r>
            <a:r>
              <a:rPr lang="fr-FR" b="1" dirty="0">
                <a:solidFill>
                  <a:schemeClr val="tx1"/>
                </a:solidFill>
              </a:rPr>
              <a:t>……………………………………………………… P.10 </a:t>
            </a:r>
            <a:endParaRPr lang="fr-FR" b="1" dirty="0"/>
          </a:p>
          <a:p>
            <a:pPr marL="400050" indent="-400050">
              <a:buFont typeface="+mj-lt"/>
              <a:buAutoNum type="romanUcPeriod"/>
            </a:pPr>
            <a:r>
              <a:rPr lang="fr-FR" b="1" dirty="0"/>
              <a:t>Bilan collectif </a:t>
            </a:r>
            <a:r>
              <a:rPr lang="fr-FR" b="1" dirty="0">
                <a:solidFill>
                  <a:schemeClr val="tx1"/>
                </a:solidFill>
              </a:rPr>
              <a:t>………………………………………………………... P.11 </a:t>
            </a:r>
            <a:endParaRPr lang="fr-FR" b="1" dirty="0"/>
          </a:p>
          <a:p>
            <a:pPr marL="400050" indent="-400050">
              <a:buFont typeface="+mj-lt"/>
              <a:buAutoNum type="romanUcPeriod"/>
            </a:pPr>
            <a:r>
              <a:rPr lang="fr-FR" b="1" dirty="0"/>
              <a:t>Bibliographie des sources </a:t>
            </a:r>
            <a:r>
              <a:rPr lang="fr-FR" b="1" dirty="0">
                <a:solidFill>
                  <a:schemeClr val="tx1"/>
                </a:solidFill>
              </a:rPr>
              <a:t>…………………………………………. P.12 </a:t>
            </a:r>
            <a:endParaRPr lang="fr-FR" b="1" dirty="0"/>
          </a:p>
          <a:p>
            <a:pPr marL="0" indent="0">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C13142A3-0EC4-0143-846C-DE8E37B868E8}"/>
              </a:ext>
            </a:extLst>
          </p:cNvPr>
          <p:cNvSpPr>
            <a:spLocks noGrp="1"/>
          </p:cNvSpPr>
          <p:nvPr>
            <p:ph type="ftr" sz="quarter" idx="11"/>
          </p:nvPr>
        </p:nvSpPr>
        <p:spPr/>
        <p:txBody>
          <a:bodyPr/>
          <a:lstStyle/>
          <a:p>
            <a:r>
              <a:rPr lang="fr-FR" dirty="0"/>
              <a:t>Projet Web dynamique Ing3</a:t>
            </a:r>
          </a:p>
        </p:txBody>
      </p:sp>
      <p:sp>
        <p:nvSpPr>
          <p:cNvPr id="5" name="Espace réservé du numéro de diapositive 4">
            <a:extLst>
              <a:ext uri="{FF2B5EF4-FFF2-40B4-BE49-F238E27FC236}">
                <a16:creationId xmlns:a16="http://schemas.microsoft.com/office/drawing/2014/main" id="{F69FC9C3-4659-9C44-B6A4-4F94E43361D4}"/>
              </a:ext>
            </a:extLst>
          </p:cNvPr>
          <p:cNvSpPr>
            <a:spLocks noGrp="1"/>
          </p:cNvSpPr>
          <p:nvPr>
            <p:ph type="sldNum" sz="quarter" idx="12"/>
          </p:nvPr>
        </p:nvSpPr>
        <p:spPr/>
        <p:txBody>
          <a:bodyPr/>
          <a:lstStyle/>
          <a:p>
            <a:fld id="{2AB60738-7BDD-F04D-865B-7ED597F33C32}" type="slidenum">
              <a:rPr lang="fr-FR" smtClean="0"/>
              <a:t>2</a:t>
            </a:fld>
            <a:endParaRPr lang="fr-FR"/>
          </a:p>
        </p:txBody>
      </p:sp>
    </p:spTree>
    <p:extLst>
      <p:ext uri="{BB962C8B-B14F-4D97-AF65-F5344CB8AC3E}">
        <p14:creationId xmlns:p14="http://schemas.microsoft.com/office/powerpoint/2010/main" val="423026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1D9ED-BD17-D646-BC81-4E4B1A81CDDF}"/>
              </a:ext>
            </a:extLst>
          </p:cNvPr>
          <p:cNvSpPr>
            <a:spLocks noGrp="1"/>
          </p:cNvSpPr>
          <p:nvPr>
            <p:ph type="title"/>
          </p:nvPr>
        </p:nvSpPr>
        <p:spPr>
          <a:xfrm>
            <a:off x="2599701" y="397133"/>
            <a:ext cx="7729728" cy="891340"/>
          </a:xfrm>
        </p:spPr>
        <p:txBody>
          <a:bodyPr/>
          <a:lstStyle/>
          <a:p>
            <a:r>
              <a:rPr lang="fr-FR" dirty="0"/>
              <a:t>1. Conception du back </a:t>
            </a:r>
          </a:p>
        </p:txBody>
      </p:sp>
      <p:pic>
        <p:nvPicPr>
          <p:cNvPr id="7" name="Espace réservé du contenu 6">
            <a:extLst>
              <a:ext uri="{FF2B5EF4-FFF2-40B4-BE49-F238E27FC236}">
                <a16:creationId xmlns:a16="http://schemas.microsoft.com/office/drawing/2014/main" id="{BB16E06A-EE8B-3E41-A734-6183E6039677}"/>
              </a:ext>
            </a:extLst>
          </p:cNvPr>
          <p:cNvPicPr>
            <a:picLocks noGrp="1" noChangeAspect="1"/>
          </p:cNvPicPr>
          <p:nvPr>
            <p:ph idx="1"/>
          </p:nvPr>
        </p:nvPicPr>
        <p:blipFill rotWithShape="1">
          <a:blip r:embed="rId2"/>
          <a:srcRect l="819" t="1419" r="19344" b="25806"/>
          <a:stretch/>
        </p:blipFill>
        <p:spPr>
          <a:xfrm>
            <a:off x="2986607" y="2066990"/>
            <a:ext cx="6843193" cy="4220667"/>
          </a:xfrm>
          <a:ln w="15875" cmpd="sng">
            <a:solidFill>
              <a:schemeClr val="accent2">
                <a:lumMod val="50000"/>
              </a:schemeClr>
            </a:solidFill>
          </a:ln>
        </p:spPr>
      </p:pic>
      <p:sp>
        <p:nvSpPr>
          <p:cNvPr id="4" name="Espace réservé du pied de page 3">
            <a:extLst>
              <a:ext uri="{FF2B5EF4-FFF2-40B4-BE49-F238E27FC236}">
                <a16:creationId xmlns:a16="http://schemas.microsoft.com/office/drawing/2014/main" id="{466726D3-FDDC-4E4B-B1A8-7FE5123DDA9B}"/>
              </a:ext>
            </a:extLst>
          </p:cNvPr>
          <p:cNvSpPr>
            <a:spLocks noGrp="1"/>
          </p:cNvSpPr>
          <p:nvPr>
            <p:ph type="ftr" sz="quarter" idx="11"/>
          </p:nvPr>
        </p:nvSpPr>
        <p:spPr/>
        <p:txBody>
          <a:bodyPr/>
          <a:lstStyle/>
          <a:p>
            <a:r>
              <a:rPr lang="fr-FR"/>
              <a:t>Projet Web dynamique Ing3</a:t>
            </a:r>
          </a:p>
        </p:txBody>
      </p:sp>
      <p:sp>
        <p:nvSpPr>
          <p:cNvPr id="5" name="Espace réservé du numéro de diapositive 4">
            <a:extLst>
              <a:ext uri="{FF2B5EF4-FFF2-40B4-BE49-F238E27FC236}">
                <a16:creationId xmlns:a16="http://schemas.microsoft.com/office/drawing/2014/main" id="{BD063B0F-02CC-8D4D-B15E-DE721B7BB6B3}"/>
              </a:ext>
            </a:extLst>
          </p:cNvPr>
          <p:cNvSpPr>
            <a:spLocks noGrp="1"/>
          </p:cNvSpPr>
          <p:nvPr>
            <p:ph type="sldNum" sz="quarter" idx="12"/>
          </p:nvPr>
        </p:nvSpPr>
        <p:spPr/>
        <p:txBody>
          <a:bodyPr/>
          <a:lstStyle/>
          <a:p>
            <a:fld id="{2AB60738-7BDD-F04D-865B-7ED597F33C32}" type="slidenum">
              <a:rPr lang="fr-FR" smtClean="0"/>
              <a:t>3</a:t>
            </a:fld>
            <a:endParaRPr lang="fr-FR"/>
          </a:p>
        </p:txBody>
      </p:sp>
      <p:sp>
        <p:nvSpPr>
          <p:cNvPr id="8" name="ZoneTexte 7">
            <a:extLst>
              <a:ext uri="{FF2B5EF4-FFF2-40B4-BE49-F238E27FC236}">
                <a16:creationId xmlns:a16="http://schemas.microsoft.com/office/drawing/2014/main" id="{A06A59D0-E18E-CB4C-AF2F-F2DED90FF24D}"/>
              </a:ext>
            </a:extLst>
          </p:cNvPr>
          <p:cNvSpPr txBox="1"/>
          <p:nvPr/>
        </p:nvSpPr>
        <p:spPr>
          <a:xfrm>
            <a:off x="1332011" y="1698646"/>
            <a:ext cx="5463644" cy="338554"/>
          </a:xfrm>
          <a:prstGeom prst="rect">
            <a:avLst/>
          </a:prstGeom>
          <a:noFill/>
        </p:spPr>
        <p:txBody>
          <a:bodyPr wrap="square" rtlCol="0">
            <a:spAutoFit/>
          </a:bodyPr>
          <a:lstStyle/>
          <a:p>
            <a:pPr marL="285750" indent="-285750">
              <a:buFont typeface="Wingdings" pitchFamily="2" charset="2"/>
              <a:buChar char="Ø"/>
            </a:pPr>
            <a:r>
              <a:rPr lang="fr-FR" sz="1600" b="1" dirty="0"/>
              <a:t>Modèle relationnel et  entité association </a:t>
            </a:r>
          </a:p>
        </p:txBody>
      </p:sp>
    </p:spTree>
    <p:extLst>
      <p:ext uri="{BB962C8B-B14F-4D97-AF65-F5344CB8AC3E}">
        <p14:creationId xmlns:p14="http://schemas.microsoft.com/office/powerpoint/2010/main" val="358678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BFDB76B-E3EF-3B46-AF04-8A46C9C317B2}"/>
              </a:ext>
            </a:extLst>
          </p:cNvPr>
          <p:cNvSpPr>
            <a:spLocks noGrp="1"/>
          </p:cNvSpPr>
          <p:nvPr>
            <p:ph type="body" idx="1"/>
          </p:nvPr>
        </p:nvSpPr>
        <p:spPr>
          <a:xfrm>
            <a:off x="513171" y="1586462"/>
            <a:ext cx="5426139" cy="469098"/>
          </a:xfrm>
        </p:spPr>
        <p:txBody>
          <a:bodyPr/>
          <a:lstStyle/>
          <a:p>
            <a:r>
              <a:rPr lang="fr-FR" dirty="0"/>
              <a:t>Home Page</a:t>
            </a:r>
          </a:p>
        </p:txBody>
      </p:sp>
      <p:pic>
        <p:nvPicPr>
          <p:cNvPr id="10" name="Espace réservé du contenu 9">
            <a:extLst>
              <a:ext uri="{FF2B5EF4-FFF2-40B4-BE49-F238E27FC236}">
                <a16:creationId xmlns:a16="http://schemas.microsoft.com/office/drawing/2014/main" id="{CBEC1AE9-C0EC-004C-8425-CF24106F890E}"/>
              </a:ext>
            </a:extLst>
          </p:cNvPr>
          <p:cNvPicPr>
            <a:picLocks noGrp="1" noChangeAspect="1"/>
          </p:cNvPicPr>
          <p:nvPr>
            <p:ph sz="half" idx="2"/>
          </p:nvPr>
        </p:nvPicPr>
        <p:blipFill>
          <a:blip r:embed="rId2"/>
          <a:stretch>
            <a:fillRect/>
          </a:stretch>
        </p:blipFill>
        <p:spPr>
          <a:xfrm>
            <a:off x="891246" y="2198372"/>
            <a:ext cx="4842430" cy="3791113"/>
          </a:xfrm>
        </p:spPr>
      </p:pic>
      <p:pic>
        <p:nvPicPr>
          <p:cNvPr id="12" name="Espace réservé du contenu 11">
            <a:extLst>
              <a:ext uri="{FF2B5EF4-FFF2-40B4-BE49-F238E27FC236}">
                <a16:creationId xmlns:a16="http://schemas.microsoft.com/office/drawing/2014/main" id="{9A825510-95AA-3340-A8DC-F583416B6D99}"/>
              </a:ext>
            </a:extLst>
          </p:cNvPr>
          <p:cNvPicPr>
            <a:picLocks noGrp="1" noChangeAspect="1"/>
          </p:cNvPicPr>
          <p:nvPr>
            <p:ph sz="quarter" idx="4"/>
          </p:nvPr>
        </p:nvPicPr>
        <p:blipFill>
          <a:blip r:embed="rId3"/>
          <a:stretch>
            <a:fillRect/>
          </a:stretch>
        </p:blipFill>
        <p:spPr>
          <a:xfrm>
            <a:off x="6608975" y="2198372"/>
            <a:ext cx="4852198" cy="3791114"/>
          </a:xfrm>
        </p:spPr>
      </p:pic>
      <p:sp>
        <p:nvSpPr>
          <p:cNvPr id="5" name="Espace réservé du texte 4">
            <a:extLst>
              <a:ext uri="{FF2B5EF4-FFF2-40B4-BE49-F238E27FC236}">
                <a16:creationId xmlns:a16="http://schemas.microsoft.com/office/drawing/2014/main" id="{86DFC718-B301-AB48-AEC4-B2CA9980B91A}"/>
              </a:ext>
            </a:extLst>
          </p:cNvPr>
          <p:cNvSpPr>
            <a:spLocks noGrp="1"/>
          </p:cNvSpPr>
          <p:nvPr>
            <p:ph type="body" sz="quarter" idx="13"/>
          </p:nvPr>
        </p:nvSpPr>
        <p:spPr>
          <a:xfrm>
            <a:off x="6224117" y="1586462"/>
            <a:ext cx="5426139" cy="469098"/>
          </a:xfrm>
        </p:spPr>
        <p:txBody>
          <a:bodyPr/>
          <a:lstStyle/>
          <a:p>
            <a:r>
              <a:rPr lang="fr-FR" dirty="0"/>
              <a:t>A propos</a:t>
            </a:r>
          </a:p>
        </p:txBody>
      </p:sp>
      <p:sp>
        <p:nvSpPr>
          <p:cNvPr id="6" name="Espace réservé du pied de page 5">
            <a:extLst>
              <a:ext uri="{FF2B5EF4-FFF2-40B4-BE49-F238E27FC236}">
                <a16:creationId xmlns:a16="http://schemas.microsoft.com/office/drawing/2014/main" id="{18EF47DB-2461-484B-9CFA-F8C115F6AFB2}"/>
              </a:ext>
            </a:extLst>
          </p:cNvPr>
          <p:cNvSpPr>
            <a:spLocks noGrp="1"/>
          </p:cNvSpPr>
          <p:nvPr>
            <p:ph type="ftr" sz="quarter" idx="11"/>
          </p:nvPr>
        </p:nvSpPr>
        <p:spPr/>
        <p:txBody>
          <a:bodyPr/>
          <a:lstStyle/>
          <a:p>
            <a:r>
              <a:rPr lang="fr-FR"/>
              <a:t>Projet Web dynamique Ing3</a:t>
            </a:r>
            <a:endParaRPr lang="fr-FR" dirty="0"/>
          </a:p>
        </p:txBody>
      </p:sp>
      <p:sp>
        <p:nvSpPr>
          <p:cNvPr id="7" name="Espace réservé du numéro de diapositive 6">
            <a:extLst>
              <a:ext uri="{FF2B5EF4-FFF2-40B4-BE49-F238E27FC236}">
                <a16:creationId xmlns:a16="http://schemas.microsoft.com/office/drawing/2014/main" id="{617B5BB1-4E28-1E4C-AE31-8C1E3BE625A8}"/>
              </a:ext>
            </a:extLst>
          </p:cNvPr>
          <p:cNvSpPr>
            <a:spLocks noGrp="1"/>
          </p:cNvSpPr>
          <p:nvPr>
            <p:ph type="sldNum" sz="quarter" idx="12"/>
          </p:nvPr>
        </p:nvSpPr>
        <p:spPr/>
        <p:txBody>
          <a:bodyPr/>
          <a:lstStyle/>
          <a:p>
            <a:fld id="{2AB60738-7BDD-F04D-865B-7ED597F33C32}" type="slidenum">
              <a:rPr lang="fr-FR" smtClean="0"/>
              <a:t>4</a:t>
            </a:fld>
            <a:endParaRPr lang="fr-FR"/>
          </a:p>
        </p:txBody>
      </p:sp>
      <p:sp>
        <p:nvSpPr>
          <p:cNvPr id="8" name="Titre 7">
            <a:extLst>
              <a:ext uri="{FF2B5EF4-FFF2-40B4-BE49-F238E27FC236}">
                <a16:creationId xmlns:a16="http://schemas.microsoft.com/office/drawing/2014/main" id="{09289D81-6C29-284C-AAC2-B543AC19AF5F}"/>
              </a:ext>
            </a:extLst>
          </p:cNvPr>
          <p:cNvSpPr>
            <a:spLocks noGrp="1"/>
          </p:cNvSpPr>
          <p:nvPr>
            <p:ph type="title"/>
          </p:nvPr>
        </p:nvSpPr>
        <p:spPr>
          <a:xfrm>
            <a:off x="2220745" y="255066"/>
            <a:ext cx="7729728" cy="852560"/>
          </a:xfrm>
        </p:spPr>
        <p:txBody>
          <a:bodyPr>
            <a:normAutofit fontScale="90000"/>
          </a:bodyPr>
          <a:lstStyle/>
          <a:p>
            <a:br>
              <a:rPr lang="fr-FR" dirty="0"/>
            </a:br>
            <a:br>
              <a:rPr lang="fr-FR" dirty="0"/>
            </a:br>
            <a:r>
              <a:rPr lang="fr-FR" dirty="0"/>
              <a:t>II. design du front</a:t>
            </a:r>
            <a:br>
              <a:rPr lang="fr-FR" dirty="0"/>
            </a:br>
            <a:br>
              <a:rPr lang="fr-FR" dirty="0"/>
            </a:br>
            <a:endParaRPr lang="fr-FR" dirty="0"/>
          </a:p>
        </p:txBody>
      </p:sp>
    </p:spTree>
    <p:extLst>
      <p:ext uri="{BB962C8B-B14F-4D97-AF65-F5344CB8AC3E}">
        <p14:creationId xmlns:p14="http://schemas.microsoft.com/office/powerpoint/2010/main" val="121383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BFDB76B-E3EF-3B46-AF04-8A46C9C317B2}"/>
              </a:ext>
            </a:extLst>
          </p:cNvPr>
          <p:cNvSpPr>
            <a:spLocks noGrp="1"/>
          </p:cNvSpPr>
          <p:nvPr>
            <p:ph type="body" idx="1"/>
          </p:nvPr>
        </p:nvSpPr>
        <p:spPr>
          <a:xfrm>
            <a:off x="544344" y="1534508"/>
            <a:ext cx="5426139" cy="469098"/>
          </a:xfrm>
        </p:spPr>
        <p:txBody>
          <a:bodyPr/>
          <a:lstStyle/>
          <a:p>
            <a:r>
              <a:rPr lang="fr-FR" dirty="0"/>
              <a:t>Connexion vendeur</a:t>
            </a:r>
          </a:p>
        </p:txBody>
      </p:sp>
      <p:pic>
        <p:nvPicPr>
          <p:cNvPr id="10" name="Espace réservé du contenu 9">
            <a:extLst>
              <a:ext uri="{FF2B5EF4-FFF2-40B4-BE49-F238E27FC236}">
                <a16:creationId xmlns:a16="http://schemas.microsoft.com/office/drawing/2014/main" id="{CD99C7D4-1491-D546-843E-55343467698B}"/>
              </a:ext>
            </a:extLst>
          </p:cNvPr>
          <p:cNvPicPr>
            <a:picLocks noGrp="1" noChangeAspect="1"/>
          </p:cNvPicPr>
          <p:nvPr>
            <p:ph sz="half" idx="2"/>
          </p:nvPr>
        </p:nvPicPr>
        <p:blipFill>
          <a:blip r:embed="rId2"/>
          <a:stretch>
            <a:fillRect/>
          </a:stretch>
        </p:blipFill>
        <p:spPr>
          <a:xfrm>
            <a:off x="834360" y="2128600"/>
            <a:ext cx="4875762" cy="3826751"/>
          </a:xfrm>
        </p:spPr>
      </p:pic>
      <p:pic>
        <p:nvPicPr>
          <p:cNvPr id="12" name="Espace réservé du contenu 11">
            <a:extLst>
              <a:ext uri="{FF2B5EF4-FFF2-40B4-BE49-F238E27FC236}">
                <a16:creationId xmlns:a16="http://schemas.microsoft.com/office/drawing/2014/main" id="{CA8BCFC5-7C76-8F40-AC28-D02CDC888C1B}"/>
              </a:ext>
            </a:extLst>
          </p:cNvPr>
          <p:cNvPicPr>
            <a:picLocks noGrp="1" noChangeAspect="1"/>
          </p:cNvPicPr>
          <p:nvPr>
            <p:ph sz="quarter" idx="4"/>
          </p:nvPr>
        </p:nvPicPr>
        <p:blipFill>
          <a:blip r:embed="rId3"/>
          <a:stretch>
            <a:fillRect/>
          </a:stretch>
        </p:blipFill>
        <p:spPr>
          <a:xfrm>
            <a:off x="6548254" y="2128600"/>
            <a:ext cx="4894184" cy="3826751"/>
          </a:xfrm>
        </p:spPr>
      </p:pic>
      <p:sp>
        <p:nvSpPr>
          <p:cNvPr id="5" name="Espace réservé du texte 4">
            <a:extLst>
              <a:ext uri="{FF2B5EF4-FFF2-40B4-BE49-F238E27FC236}">
                <a16:creationId xmlns:a16="http://schemas.microsoft.com/office/drawing/2014/main" id="{86DFC718-B301-AB48-AEC4-B2CA9980B91A}"/>
              </a:ext>
            </a:extLst>
          </p:cNvPr>
          <p:cNvSpPr>
            <a:spLocks noGrp="1"/>
          </p:cNvSpPr>
          <p:nvPr>
            <p:ph type="body" sz="quarter" idx="13"/>
          </p:nvPr>
        </p:nvSpPr>
        <p:spPr>
          <a:xfrm>
            <a:off x="6255290" y="1534508"/>
            <a:ext cx="5426139" cy="469098"/>
          </a:xfrm>
        </p:spPr>
        <p:txBody>
          <a:bodyPr/>
          <a:lstStyle/>
          <a:p>
            <a:r>
              <a:rPr lang="fr-FR" dirty="0"/>
              <a:t>Compte vendeur</a:t>
            </a:r>
          </a:p>
        </p:txBody>
      </p:sp>
      <p:sp>
        <p:nvSpPr>
          <p:cNvPr id="6" name="Espace réservé du pied de page 5">
            <a:extLst>
              <a:ext uri="{FF2B5EF4-FFF2-40B4-BE49-F238E27FC236}">
                <a16:creationId xmlns:a16="http://schemas.microsoft.com/office/drawing/2014/main" id="{18EF47DB-2461-484B-9CFA-F8C115F6AFB2}"/>
              </a:ext>
            </a:extLst>
          </p:cNvPr>
          <p:cNvSpPr>
            <a:spLocks noGrp="1"/>
          </p:cNvSpPr>
          <p:nvPr>
            <p:ph type="ftr" sz="quarter" idx="11"/>
          </p:nvPr>
        </p:nvSpPr>
        <p:spPr>
          <a:xfrm>
            <a:off x="1610591" y="6080345"/>
            <a:ext cx="5901189" cy="320040"/>
          </a:xfrm>
        </p:spPr>
        <p:txBody>
          <a:bodyPr/>
          <a:lstStyle/>
          <a:p>
            <a:r>
              <a:rPr lang="fr-FR"/>
              <a:t>Projet Web dynamique Ing3</a:t>
            </a:r>
            <a:endParaRPr lang="fr-FR" dirty="0"/>
          </a:p>
        </p:txBody>
      </p:sp>
      <p:sp>
        <p:nvSpPr>
          <p:cNvPr id="7" name="Espace réservé du numéro de diapositive 6">
            <a:extLst>
              <a:ext uri="{FF2B5EF4-FFF2-40B4-BE49-F238E27FC236}">
                <a16:creationId xmlns:a16="http://schemas.microsoft.com/office/drawing/2014/main" id="{617B5BB1-4E28-1E4C-AE31-8C1E3BE625A8}"/>
              </a:ext>
            </a:extLst>
          </p:cNvPr>
          <p:cNvSpPr>
            <a:spLocks noGrp="1"/>
          </p:cNvSpPr>
          <p:nvPr>
            <p:ph type="sldNum" sz="quarter" idx="12"/>
          </p:nvPr>
        </p:nvSpPr>
        <p:spPr>
          <a:xfrm>
            <a:off x="10769313" y="6062057"/>
            <a:ext cx="365760" cy="365760"/>
          </a:xfrm>
        </p:spPr>
        <p:txBody>
          <a:bodyPr/>
          <a:lstStyle/>
          <a:p>
            <a:fld id="{2AB60738-7BDD-F04D-865B-7ED597F33C32}" type="slidenum">
              <a:rPr lang="fr-FR" smtClean="0"/>
              <a:t>5</a:t>
            </a:fld>
            <a:endParaRPr lang="fr-FR"/>
          </a:p>
        </p:txBody>
      </p:sp>
      <p:sp>
        <p:nvSpPr>
          <p:cNvPr id="8" name="Titre 7">
            <a:extLst>
              <a:ext uri="{FF2B5EF4-FFF2-40B4-BE49-F238E27FC236}">
                <a16:creationId xmlns:a16="http://schemas.microsoft.com/office/drawing/2014/main" id="{09289D81-6C29-284C-AAC2-B543AC19AF5F}"/>
              </a:ext>
            </a:extLst>
          </p:cNvPr>
          <p:cNvSpPr>
            <a:spLocks noGrp="1"/>
          </p:cNvSpPr>
          <p:nvPr>
            <p:ph type="title"/>
          </p:nvPr>
        </p:nvSpPr>
        <p:spPr>
          <a:xfrm>
            <a:off x="2220745" y="255066"/>
            <a:ext cx="7729728" cy="852560"/>
          </a:xfrm>
        </p:spPr>
        <p:txBody>
          <a:bodyPr>
            <a:normAutofit fontScale="90000"/>
          </a:bodyPr>
          <a:lstStyle/>
          <a:p>
            <a:br>
              <a:rPr lang="fr-FR" dirty="0"/>
            </a:br>
            <a:br>
              <a:rPr lang="fr-FR" dirty="0"/>
            </a:br>
            <a:r>
              <a:rPr lang="fr-FR" dirty="0"/>
              <a:t>II. design du front</a:t>
            </a:r>
            <a:br>
              <a:rPr lang="fr-FR" dirty="0"/>
            </a:br>
            <a:br>
              <a:rPr lang="fr-FR" dirty="0"/>
            </a:br>
            <a:endParaRPr lang="fr-FR" dirty="0"/>
          </a:p>
        </p:txBody>
      </p:sp>
    </p:spTree>
    <p:extLst>
      <p:ext uri="{BB962C8B-B14F-4D97-AF65-F5344CB8AC3E}">
        <p14:creationId xmlns:p14="http://schemas.microsoft.com/office/powerpoint/2010/main" val="119917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BFDB76B-E3EF-3B46-AF04-8A46C9C317B2}"/>
              </a:ext>
            </a:extLst>
          </p:cNvPr>
          <p:cNvSpPr>
            <a:spLocks noGrp="1"/>
          </p:cNvSpPr>
          <p:nvPr>
            <p:ph type="body" idx="1"/>
          </p:nvPr>
        </p:nvSpPr>
        <p:spPr>
          <a:xfrm>
            <a:off x="554735" y="1617634"/>
            <a:ext cx="5426139" cy="469098"/>
          </a:xfrm>
        </p:spPr>
        <p:txBody>
          <a:bodyPr/>
          <a:lstStyle/>
          <a:p>
            <a:r>
              <a:rPr lang="fr-FR" dirty="0"/>
              <a:t>Page de vente </a:t>
            </a:r>
          </a:p>
        </p:txBody>
      </p:sp>
      <p:pic>
        <p:nvPicPr>
          <p:cNvPr id="10" name="Espace réservé du contenu 9">
            <a:extLst>
              <a:ext uri="{FF2B5EF4-FFF2-40B4-BE49-F238E27FC236}">
                <a16:creationId xmlns:a16="http://schemas.microsoft.com/office/drawing/2014/main" id="{96D594A3-7474-0748-8597-0FFA67185FD3}"/>
              </a:ext>
            </a:extLst>
          </p:cNvPr>
          <p:cNvPicPr>
            <a:picLocks noGrp="1" noChangeAspect="1"/>
          </p:cNvPicPr>
          <p:nvPr>
            <p:ph sz="half" idx="2"/>
          </p:nvPr>
        </p:nvPicPr>
        <p:blipFill>
          <a:blip r:embed="rId2"/>
          <a:stretch>
            <a:fillRect/>
          </a:stretch>
        </p:blipFill>
        <p:spPr>
          <a:xfrm>
            <a:off x="804272" y="2199229"/>
            <a:ext cx="4881876" cy="3833456"/>
          </a:xfrm>
        </p:spPr>
      </p:pic>
      <p:pic>
        <p:nvPicPr>
          <p:cNvPr id="12" name="Espace réservé du contenu 11">
            <a:extLst>
              <a:ext uri="{FF2B5EF4-FFF2-40B4-BE49-F238E27FC236}">
                <a16:creationId xmlns:a16="http://schemas.microsoft.com/office/drawing/2014/main" id="{876ABE50-6DB3-4D40-8A35-C2D0AE2BE2FB}"/>
              </a:ext>
            </a:extLst>
          </p:cNvPr>
          <p:cNvPicPr>
            <a:picLocks noGrp="1" noChangeAspect="1"/>
          </p:cNvPicPr>
          <p:nvPr>
            <p:ph sz="quarter" idx="4"/>
          </p:nvPr>
        </p:nvPicPr>
        <p:blipFill>
          <a:blip r:embed="rId3"/>
          <a:stretch>
            <a:fillRect/>
          </a:stretch>
        </p:blipFill>
        <p:spPr>
          <a:xfrm>
            <a:off x="6524013" y="2199229"/>
            <a:ext cx="4887252" cy="3833455"/>
          </a:xfrm>
        </p:spPr>
      </p:pic>
      <p:sp>
        <p:nvSpPr>
          <p:cNvPr id="5" name="Espace réservé du texte 4">
            <a:extLst>
              <a:ext uri="{FF2B5EF4-FFF2-40B4-BE49-F238E27FC236}">
                <a16:creationId xmlns:a16="http://schemas.microsoft.com/office/drawing/2014/main" id="{86DFC718-B301-AB48-AEC4-B2CA9980B91A}"/>
              </a:ext>
            </a:extLst>
          </p:cNvPr>
          <p:cNvSpPr>
            <a:spLocks noGrp="1"/>
          </p:cNvSpPr>
          <p:nvPr>
            <p:ph type="body" sz="quarter" idx="13"/>
          </p:nvPr>
        </p:nvSpPr>
        <p:spPr>
          <a:xfrm>
            <a:off x="6265681" y="1617634"/>
            <a:ext cx="5426139" cy="469098"/>
          </a:xfrm>
        </p:spPr>
        <p:txBody>
          <a:bodyPr/>
          <a:lstStyle/>
          <a:p>
            <a:r>
              <a:rPr lang="fr-FR" dirty="0"/>
              <a:t>panier</a:t>
            </a:r>
          </a:p>
        </p:txBody>
      </p:sp>
      <p:sp>
        <p:nvSpPr>
          <p:cNvPr id="6" name="Espace réservé du pied de page 5">
            <a:extLst>
              <a:ext uri="{FF2B5EF4-FFF2-40B4-BE49-F238E27FC236}">
                <a16:creationId xmlns:a16="http://schemas.microsoft.com/office/drawing/2014/main" id="{18EF47DB-2461-484B-9CFA-F8C115F6AFB2}"/>
              </a:ext>
            </a:extLst>
          </p:cNvPr>
          <p:cNvSpPr>
            <a:spLocks noGrp="1"/>
          </p:cNvSpPr>
          <p:nvPr>
            <p:ph type="ftr" sz="quarter" idx="11"/>
          </p:nvPr>
        </p:nvSpPr>
        <p:spPr/>
        <p:txBody>
          <a:bodyPr/>
          <a:lstStyle/>
          <a:p>
            <a:r>
              <a:rPr lang="fr-FR"/>
              <a:t>Projet Web dynamique Ing3</a:t>
            </a:r>
            <a:endParaRPr lang="fr-FR" dirty="0"/>
          </a:p>
        </p:txBody>
      </p:sp>
      <p:sp>
        <p:nvSpPr>
          <p:cNvPr id="7" name="Espace réservé du numéro de diapositive 6">
            <a:extLst>
              <a:ext uri="{FF2B5EF4-FFF2-40B4-BE49-F238E27FC236}">
                <a16:creationId xmlns:a16="http://schemas.microsoft.com/office/drawing/2014/main" id="{617B5BB1-4E28-1E4C-AE31-8C1E3BE625A8}"/>
              </a:ext>
            </a:extLst>
          </p:cNvPr>
          <p:cNvSpPr>
            <a:spLocks noGrp="1"/>
          </p:cNvSpPr>
          <p:nvPr>
            <p:ph type="sldNum" sz="quarter" idx="12"/>
          </p:nvPr>
        </p:nvSpPr>
        <p:spPr/>
        <p:txBody>
          <a:bodyPr/>
          <a:lstStyle/>
          <a:p>
            <a:fld id="{2AB60738-7BDD-F04D-865B-7ED597F33C32}" type="slidenum">
              <a:rPr lang="fr-FR" smtClean="0"/>
              <a:t>6</a:t>
            </a:fld>
            <a:endParaRPr lang="fr-FR"/>
          </a:p>
        </p:txBody>
      </p:sp>
      <p:sp>
        <p:nvSpPr>
          <p:cNvPr id="8" name="Titre 7">
            <a:extLst>
              <a:ext uri="{FF2B5EF4-FFF2-40B4-BE49-F238E27FC236}">
                <a16:creationId xmlns:a16="http://schemas.microsoft.com/office/drawing/2014/main" id="{09289D81-6C29-284C-AAC2-B543AC19AF5F}"/>
              </a:ext>
            </a:extLst>
          </p:cNvPr>
          <p:cNvSpPr>
            <a:spLocks noGrp="1"/>
          </p:cNvSpPr>
          <p:nvPr>
            <p:ph type="title"/>
          </p:nvPr>
        </p:nvSpPr>
        <p:spPr>
          <a:xfrm>
            <a:off x="2220745" y="255066"/>
            <a:ext cx="7729728" cy="852560"/>
          </a:xfrm>
        </p:spPr>
        <p:txBody>
          <a:bodyPr>
            <a:normAutofit fontScale="90000"/>
          </a:bodyPr>
          <a:lstStyle/>
          <a:p>
            <a:br>
              <a:rPr lang="fr-FR" dirty="0"/>
            </a:br>
            <a:br>
              <a:rPr lang="fr-FR" dirty="0"/>
            </a:br>
            <a:r>
              <a:rPr lang="fr-FR" dirty="0"/>
              <a:t>II. design du front</a:t>
            </a:r>
            <a:br>
              <a:rPr lang="fr-FR" dirty="0"/>
            </a:br>
            <a:br>
              <a:rPr lang="fr-FR" dirty="0"/>
            </a:br>
            <a:endParaRPr lang="fr-FR" dirty="0"/>
          </a:p>
        </p:txBody>
      </p:sp>
    </p:spTree>
    <p:extLst>
      <p:ext uri="{BB962C8B-B14F-4D97-AF65-F5344CB8AC3E}">
        <p14:creationId xmlns:p14="http://schemas.microsoft.com/office/powerpoint/2010/main" val="10699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212F840-D885-974A-9CF0-01BEBC962DFE}"/>
              </a:ext>
            </a:extLst>
          </p:cNvPr>
          <p:cNvSpPr>
            <a:spLocks noGrp="1"/>
          </p:cNvSpPr>
          <p:nvPr>
            <p:ph idx="1"/>
          </p:nvPr>
        </p:nvSpPr>
        <p:spPr>
          <a:xfrm>
            <a:off x="1811759" y="1650907"/>
            <a:ext cx="8589264" cy="4567013"/>
          </a:xfrm>
        </p:spPr>
        <p:txBody>
          <a:bodyPr>
            <a:normAutofit lnSpcReduction="10000"/>
          </a:bodyPr>
          <a:lstStyle/>
          <a:p>
            <a:pPr>
              <a:buFont typeface="Wingdings" pitchFamily="2" charset="2"/>
              <a:buChar char="Ø"/>
            </a:pPr>
            <a:r>
              <a:rPr lang="fr-FR" dirty="0"/>
              <a:t>L’ensemble des pages contient le même header et </a:t>
            </a:r>
            <a:r>
              <a:rPr lang="fr-FR" dirty="0" err="1"/>
              <a:t>footer</a:t>
            </a:r>
            <a:r>
              <a:rPr lang="fr-FR" dirty="0"/>
              <a:t> </a:t>
            </a:r>
          </a:p>
          <a:p>
            <a:pPr lvl="2"/>
            <a:r>
              <a:rPr lang="fr-FR" u="sng" dirty="0"/>
              <a:t>Le Header  : </a:t>
            </a:r>
          </a:p>
          <a:p>
            <a:pPr marL="457200" lvl="2" indent="0">
              <a:buNone/>
            </a:pPr>
            <a:r>
              <a:rPr lang="fr-FR" dirty="0"/>
              <a:t>		- Logo du site</a:t>
            </a:r>
          </a:p>
          <a:p>
            <a:pPr marL="457200" lvl="2" indent="0">
              <a:buNone/>
            </a:pPr>
            <a:r>
              <a:rPr lang="fr-FR" dirty="0"/>
              <a:t>		- une barre de menu représentant les différentes page du site </a:t>
            </a:r>
          </a:p>
          <a:p>
            <a:pPr marL="457200" lvl="2" indent="0">
              <a:buNone/>
            </a:pPr>
            <a:r>
              <a:rPr lang="fr-FR" dirty="0"/>
              <a:t>		(accueil, magasin, vente flash, à propos, compte utilisateur et le panier)</a:t>
            </a:r>
          </a:p>
          <a:p>
            <a:pPr marL="457200" lvl="2" indent="0">
              <a:buNone/>
            </a:pPr>
            <a:r>
              <a:rPr lang="fr-FR" dirty="0"/>
              <a:t>		- Certaines parties sont divisées en différentes sections </a:t>
            </a:r>
          </a:p>
          <a:p>
            <a:pPr marL="457200" lvl="2" indent="0">
              <a:buNone/>
            </a:pPr>
            <a:r>
              <a:rPr lang="fr-FR" dirty="0"/>
              <a:t>		(ex de « Mon compte »:  acheteur – administrateur - visiteur) </a:t>
            </a:r>
          </a:p>
          <a:p>
            <a:pPr lvl="2"/>
            <a:r>
              <a:rPr lang="fr-FR" u="sng" dirty="0"/>
              <a:t>Le </a:t>
            </a:r>
            <a:r>
              <a:rPr lang="fr-FR" u="sng" dirty="0" err="1"/>
              <a:t>footer</a:t>
            </a:r>
            <a:r>
              <a:rPr lang="fr-FR" u="sng" dirty="0"/>
              <a:t> :</a:t>
            </a:r>
          </a:p>
          <a:p>
            <a:pPr marL="457200" lvl="2" indent="0">
              <a:buNone/>
            </a:pPr>
            <a:r>
              <a:rPr lang="fr-FR" dirty="0"/>
              <a:t>		- Informations sur nous</a:t>
            </a:r>
          </a:p>
          <a:p>
            <a:pPr marL="457200" lvl="2" indent="0">
              <a:buNone/>
            </a:pPr>
            <a:r>
              <a:rPr lang="fr-FR" dirty="0"/>
              <a:t>		- liens vers nos offres actuelles</a:t>
            </a:r>
          </a:p>
          <a:p>
            <a:pPr marL="457200" lvl="2" indent="0">
              <a:buNone/>
            </a:pPr>
            <a:endParaRPr lang="fr-FR" dirty="0"/>
          </a:p>
          <a:p>
            <a:pPr marL="457200" lvl="2" indent="0">
              <a:buNone/>
            </a:pPr>
            <a:r>
              <a:rPr lang="fr-FR" dirty="0"/>
              <a:t>=&gt; Header et </a:t>
            </a:r>
            <a:r>
              <a:rPr lang="fr-FR" dirty="0" err="1"/>
              <a:t>Footer</a:t>
            </a:r>
            <a:r>
              <a:rPr lang="fr-FR" dirty="0"/>
              <a:t> ont été modifiés et ajustés à notre sujet à partir du </a:t>
            </a:r>
            <a:r>
              <a:rPr lang="fr-FR" dirty="0" err="1"/>
              <a:t>template</a:t>
            </a:r>
            <a:r>
              <a:rPr lang="fr-FR" dirty="0"/>
              <a:t> d’un </a:t>
            </a:r>
            <a:r>
              <a:rPr lang="fr-FR" dirty="0" err="1"/>
              <a:t>ecommerce</a:t>
            </a:r>
            <a:r>
              <a:rPr lang="fr-FR" dirty="0"/>
              <a:t>.</a:t>
            </a:r>
          </a:p>
          <a:p>
            <a:pPr marL="457200" lvl="2" indent="0">
              <a:buNone/>
            </a:pPr>
            <a:endParaRPr lang="fr-FR" dirty="0"/>
          </a:p>
        </p:txBody>
      </p:sp>
      <p:sp>
        <p:nvSpPr>
          <p:cNvPr id="4" name="Espace réservé du pied de page 3">
            <a:extLst>
              <a:ext uri="{FF2B5EF4-FFF2-40B4-BE49-F238E27FC236}">
                <a16:creationId xmlns:a16="http://schemas.microsoft.com/office/drawing/2014/main" id="{F635C085-920D-DA48-BAEA-0B93BE970B46}"/>
              </a:ext>
            </a:extLst>
          </p:cNvPr>
          <p:cNvSpPr>
            <a:spLocks noGrp="1"/>
          </p:cNvSpPr>
          <p:nvPr>
            <p:ph type="ftr" sz="quarter" idx="11"/>
          </p:nvPr>
        </p:nvSpPr>
        <p:spPr/>
        <p:txBody>
          <a:bodyPr/>
          <a:lstStyle/>
          <a:p>
            <a:r>
              <a:rPr lang="fr-FR"/>
              <a:t>Projet Web dynamique Ing3</a:t>
            </a:r>
          </a:p>
        </p:txBody>
      </p:sp>
      <p:sp>
        <p:nvSpPr>
          <p:cNvPr id="5" name="Espace réservé du numéro de diapositive 4">
            <a:extLst>
              <a:ext uri="{FF2B5EF4-FFF2-40B4-BE49-F238E27FC236}">
                <a16:creationId xmlns:a16="http://schemas.microsoft.com/office/drawing/2014/main" id="{18A80F67-5ED9-B94C-9464-F9190EDFBB8C}"/>
              </a:ext>
            </a:extLst>
          </p:cNvPr>
          <p:cNvSpPr>
            <a:spLocks noGrp="1"/>
          </p:cNvSpPr>
          <p:nvPr>
            <p:ph type="sldNum" sz="quarter" idx="12"/>
          </p:nvPr>
        </p:nvSpPr>
        <p:spPr/>
        <p:txBody>
          <a:bodyPr/>
          <a:lstStyle/>
          <a:p>
            <a:fld id="{2AB60738-7BDD-F04D-865B-7ED597F33C32}" type="slidenum">
              <a:rPr lang="fr-FR" smtClean="0"/>
              <a:t>7</a:t>
            </a:fld>
            <a:endParaRPr lang="fr-FR"/>
          </a:p>
        </p:txBody>
      </p:sp>
      <p:sp>
        <p:nvSpPr>
          <p:cNvPr id="6" name="Titre 7">
            <a:extLst>
              <a:ext uri="{FF2B5EF4-FFF2-40B4-BE49-F238E27FC236}">
                <a16:creationId xmlns:a16="http://schemas.microsoft.com/office/drawing/2014/main" id="{BCAF4CEB-DB90-774F-A1F5-5160302EA0DD}"/>
              </a:ext>
            </a:extLst>
          </p:cNvPr>
          <p:cNvSpPr>
            <a:spLocks noGrp="1"/>
          </p:cNvSpPr>
          <p:nvPr>
            <p:ph type="title"/>
          </p:nvPr>
        </p:nvSpPr>
        <p:spPr>
          <a:xfrm>
            <a:off x="2241527" y="320455"/>
            <a:ext cx="7729728" cy="852559"/>
          </a:xfrm>
        </p:spPr>
        <p:txBody>
          <a:bodyPr>
            <a:normAutofit/>
          </a:bodyPr>
          <a:lstStyle/>
          <a:p>
            <a:r>
              <a:rPr lang="fr-FR" dirty="0"/>
              <a:t>III. Spécifications fonctionnelles</a:t>
            </a:r>
          </a:p>
        </p:txBody>
      </p:sp>
    </p:spTree>
    <p:extLst>
      <p:ext uri="{BB962C8B-B14F-4D97-AF65-F5344CB8AC3E}">
        <p14:creationId xmlns:p14="http://schemas.microsoft.com/office/powerpoint/2010/main" val="62079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212F840-D885-974A-9CF0-01BEBC962DFE}"/>
              </a:ext>
            </a:extLst>
          </p:cNvPr>
          <p:cNvSpPr>
            <a:spLocks noGrp="1"/>
          </p:cNvSpPr>
          <p:nvPr>
            <p:ph idx="1"/>
          </p:nvPr>
        </p:nvSpPr>
        <p:spPr>
          <a:xfrm>
            <a:off x="1718241" y="1589809"/>
            <a:ext cx="8589264" cy="4513811"/>
          </a:xfrm>
        </p:spPr>
        <p:txBody>
          <a:bodyPr>
            <a:normAutofit/>
          </a:bodyPr>
          <a:lstStyle/>
          <a:p>
            <a:pPr>
              <a:lnSpc>
                <a:spcPct val="150000"/>
              </a:lnSpc>
              <a:buFont typeface="Wingdings" pitchFamily="2" charset="2"/>
              <a:buChar char="Ø"/>
            </a:pPr>
            <a:r>
              <a:rPr lang="fr-FR" dirty="0"/>
              <a:t>Pour l’ensemble de nos pages et pour un design dynamique : utilisation de Bootstrap et Template issue de </a:t>
            </a:r>
            <a:r>
              <a:rPr lang="fr-FR" dirty="0">
                <a:solidFill>
                  <a:schemeClr val="tx1"/>
                </a:solidFill>
                <a:hlinkClick r:id="rId2">
                  <a:extLst>
                    <a:ext uri="{A12FA001-AC4F-418D-AE19-62706E023703}">
                      <ahyp:hlinkClr xmlns:ahyp="http://schemas.microsoft.com/office/drawing/2018/hyperlinkcolor" val="tx"/>
                    </a:ext>
                  </a:extLst>
                </a:hlinkClick>
              </a:rPr>
              <a:t>themewagon.com</a:t>
            </a:r>
            <a:r>
              <a:rPr lang="fr-FR" dirty="0">
                <a:solidFill>
                  <a:schemeClr val="tx1"/>
                </a:solidFill>
              </a:rPr>
              <a:t> </a:t>
            </a:r>
          </a:p>
          <a:p>
            <a:pPr marL="228600" lvl="1" indent="0">
              <a:lnSpc>
                <a:spcPct val="150000"/>
              </a:lnSpc>
              <a:buNone/>
            </a:pPr>
            <a:r>
              <a:rPr lang="fr-FR" dirty="0">
                <a:solidFill>
                  <a:schemeClr val="tx1"/>
                </a:solidFill>
              </a:rPr>
              <a:t>		- barre du menu</a:t>
            </a:r>
          </a:p>
          <a:p>
            <a:pPr marL="0" indent="0">
              <a:lnSpc>
                <a:spcPct val="150000"/>
              </a:lnSpc>
              <a:buNone/>
            </a:pPr>
            <a:r>
              <a:rPr lang="fr-FR" dirty="0">
                <a:solidFill>
                  <a:schemeClr val="tx1"/>
                </a:solidFill>
              </a:rPr>
              <a:t>		- le </a:t>
            </a:r>
            <a:r>
              <a:rPr lang="fr-FR" dirty="0" err="1">
                <a:solidFill>
                  <a:schemeClr val="tx1"/>
                </a:solidFill>
              </a:rPr>
              <a:t>carroussel</a:t>
            </a:r>
            <a:r>
              <a:rPr lang="fr-FR" dirty="0">
                <a:solidFill>
                  <a:schemeClr val="tx1"/>
                </a:solidFill>
              </a:rPr>
              <a:t> de la page d’</a:t>
            </a:r>
            <a:r>
              <a:rPr lang="fr-FR" dirty="0" err="1">
                <a:solidFill>
                  <a:schemeClr val="tx1"/>
                </a:solidFill>
              </a:rPr>
              <a:t>acceuil</a:t>
            </a:r>
            <a:r>
              <a:rPr lang="fr-FR" dirty="0">
                <a:solidFill>
                  <a:schemeClr val="tx1"/>
                </a:solidFill>
              </a:rPr>
              <a:t> </a:t>
            </a:r>
          </a:p>
          <a:p>
            <a:pPr marL="0" indent="0">
              <a:lnSpc>
                <a:spcPct val="150000"/>
              </a:lnSpc>
              <a:buNone/>
            </a:pPr>
            <a:r>
              <a:rPr lang="fr-FR" dirty="0">
                <a:solidFill>
                  <a:schemeClr val="tx1"/>
                </a:solidFill>
              </a:rPr>
              <a:t>		- présentation des articles (&lt;div class="</a:t>
            </a:r>
            <a:r>
              <a:rPr lang="fr-FR" dirty="0" err="1">
                <a:solidFill>
                  <a:schemeClr val="tx1"/>
                </a:solidFill>
              </a:rPr>
              <a:t>row</a:t>
            </a:r>
            <a:r>
              <a:rPr lang="fr-FR" dirty="0">
                <a:solidFill>
                  <a:schemeClr val="tx1"/>
                </a:solidFill>
              </a:rPr>
              <a:t>"&gt;) …</a:t>
            </a:r>
          </a:p>
          <a:p>
            <a:pPr>
              <a:lnSpc>
                <a:spcPct val="150000"/>
              </a:lnSpc>
              <a:buFont typeface="Wingdings" pitchFamily="2" charset="2"/>
              <a:buChar char="Ø"/>
            </a:pPr>
            <a:r>
              <a:rPr lang="fr-FR" dirty="0">
                <a:solidFill>
                  <a:schemeClr val="tx1"/>
                </a:solidFill>
              </a:rPr>
              <a:t>Présentation, graphismes et visuel du site : HTML pour le design  et CSS pour le style des pages web</a:t>
            </a:r>
          </a:p>
          <a:p>
            <a:pPr>
              <a:lnSpc>
                <a:spcPct val="150000"/>
              </a:lnSpc>
              <a:buFont typeface="Wingdings" pitchFamily="2" charset="2"/>
              <a:buChar char="Ø"/>
            </a:pPr>
            <a:r>
              <a:rPr lang="fr-FR" dirty="0">
                <a:solidFill>
                  <a:schemeClr val="tx1"/>
                </a:solidFill>
              </a:rPr>
              <a:t>Traitements et partie dynamique du site : PHP et </a:t>
            </a:r>
            <a:r>
              <a:rPr lang="fr-FR" dirty="0" err="1">
                <a:solidFill>
                  <a:schemeClr val="tx1"/>
                </a:solidFill>
              </a:rPr>
              <a:t>Javascript</a:t>
            </a:r>
            <a:endParaRPr lang="fr-FR" dirty="0">
              <a:solidFill>
                <a:schemeClr val="tx1"/>
              </a:solidFill>
            </a:endParaRPr>
          </a:p>
          <a:p>
            <a:pPr>
              <a:lnSpc>
                <a:spcPct val="150000"/>
              </a:lnSpc>
              <a:buFont typeface="Wingdings" pitchFamily="2" charset="2"/>
              <a:buChar char="Ø"/>
            </a:pPr>
            <a:r>
              <a:rPr lang="fr-FR" dirty="0">
                <a:solidFill>
                  <a:schemeClr val="tx1"/>
                </a:solidFill>
              </a:rPr>
              <a:t>Connexion de la base de donnée au site : PHP</a:t>
            </a:r>
            <a:endParaRPr lang="fr-FR" dirty="0"/>
          </a:p>
          <a:p>
            <a:pPr marL="457200" lvl="2" indent="0">
              <a:buNone/>
            </a:pPr>
            <a:endParaRPr lang="fr-FR" dirty="0"/>
          </a:p>
        </p:txBody>
      </p:sp>
      <p:sp>
        <p:nvSpPr>
          <p:cNvPr id="4" name="Espace réservé du pied de page 3">
            <a:extLst>
              <a:ext uri="{FF2B5EF4-FFF2-40B4-BE49-F238E27FC236}">
                <a16:creationId xmlns:a16="http://schemas.microsoft.com/office/drawing/2014/main" id="{F635C085-920D-DA48-BAEA-0B93BE970B46}"/>
              </a:ext>
            </a:extLst>
          </p:cNvPr>
          <p:cNvSpPr>
            <a:spLocks noGrp="1"/>
          </p:cNvSpPr>
          <p:nvPr>
            <p:ph type="ftr" sz="quarter" idx="11"/>
          </p:nvPr>
        </p:nvSpPr>
        <p:spPr/>
        <p:txBody>
          <a:bodyPr/>
          <a:lstStyle/>
          <a:p>
            <a:r>
              <a:rPr lang="fr-FR" dirty="0"/>
              <a:t>Projet Web dynamique Ing3</a:t>
            </a:r>
          </a:p>
        </p:txBody>
      </p:sp>
      <p:sp>
        <p:nvSpPr>
          <p:cNvPr id="5" name="Espace réservé du numéro de diapositive 4">
            <a:extLst>
              <a:ext uri="{FF2B5EF4-FFF2-40B4-BE49-F238E27FC236}">
                <a16:creationId xmlns:a16="http://schemas.microsoft.com/office/drawing/2014/main" id="{18A80F67-5ED9-B94C-9464-F9190EDFBB8C}"/>
              </a:ext>
            </a:extLst>
          </p:cNvPr>
          <p:cNvSpPr>
            <a:spLocks noGrp="1"/>
          </p:cNvSpPr>
          <p:nvPr>
            <p:ph type="sldNum" sz="quarter" idx="12"/>
          </p:nvPr>
        </p:nvSpPr>
        <p:spPr/>
        <p:txBody>
          <a:bodyPr/>
          <a:lstStyle/>
          <a:p>
            <a:fld id="{2AB60738-7BDD-F04D-865B-7ED597F33C32}" type="slidenum">
              <a:rPr lang="fr-FR" smtClean="0"/>
              <a:t>8</a:t>
            </a:fld>
            <a:endParaRPr lang="fr-FR"/>
          </a:p>
        </p:txBody>
      </p:sp>
      <p:sp>
        <p:nvSpPr>
          <p:cNvPr id="6" name="Titre 7">
            <a:extLst>
              <a:ext uri="{FF2B5EF4-FFF2-40B4-BE49-F238E27FC236}">
                <a16:creationId xmlns:a16="http://schemas.microsoft.com/office/drawing/2014/main" id="{BCAF4CEB-DB90-774F-A1F5-5160302EA0DD}"/>
              </a:ext>
            </a:extLst>
          </p:cNvPr>
          <p:cNvSpPr>
            <a:spLocks noGrp="1"/>
          </p:cNvSpPr>
          <p:nvPr>
            <p:ph type="title"/>
          </p:nvPr>
        </p:nvSpPr>
        <p:spPr>
          <a:xfrm>
            <a:off x="2241527" y="320455"/>
            <a:ext cx="7729728" cy="852559"/>
          </a:xfrm>
        </p:spPr>
        <p:txBody>
          <a:bodyPr>
            <a:normAutofit/>
          </a:bodyPr>
          <a:lstStyle/>
          <a:p>
            <a:r>
              <a:rPr lang="fr-FR" dirty="0"/>
              <a:t>III. Spécifications fonctionnelles</a:t>
            </a:r>
          </a:p>
        </p:txBody>
      </p:sp>
    </p:spTree>
    <p:extLst>
      <p:ext uri="{BB962C8B-B14F-4D97-AF65-F5344CB8AC3E}">
        <p14:creationId xmlns:p14="http://schemas.microsoft.com/office/powerpoint/2010/main" val="345049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8FE1B61-E061-8245-890C-2B13DC1A396E}"/>
              </a:ext>
            </a:extLst>
          </p:cNvPr>
          <p:cNvSpPr>
            <a:spLocks noGrp="1"/>
          </p:cNvSpPr>
          <p:nvPr>
            <p:ph type="body" idx="1"/>
          </p:nvPr>
        </p:nvSpPr>
        <p:spPr>
          <a:xfrm>
            <a:off x="755305" y="2182091"/>
            <a:ext cx="1472740" cy="412950"/>
          </a:xfrm>
        </p:spPr>
        <p:txBody>
          <a:bodyPr>
            <a:normAutofit/>
          </a:bodyPr>
          <a:lstStyle/>
          <a:p>
            <a:pPr algn="l"/>
            <a:r>
              <a:rPr lang="fr-FR" dirty="0"/>
              <a:t>Pulse</a:t>
            </a:r>
          </a:p>
        </p:txBody>
      </p:sp>
      <p:pic>
        <p:nvPicPr>
          <p:cNvPr id="11" name="Espace réservé du contenu 10">
            <a:extLst>
              <a:ext uri="{FF2B5EF4-FFF2-40B4-BE49-F238E27FC236}">
                <a16:creationId xmlns:a16="http://schemas.microsoft.com/office/drawing/2014/main" id="{C430AD0F-37CA-5C41-BF36-ABABAC70A1BA}"/>
              </a:ext>
            </a:extLst>
          </p:cNvPr>
          <p:cNvPicPr>
            <a:picLocks noGrp="1" noChangeAspect="1"/>
          </p:cNvPicPr>
          <p:nvPr>
            <p:ph sz="half" idx="2"/>
          </p:nvPr>
        </p:nvPicPr>
        <p:blipFill>
          <a:blip r:embed="rId2"/>
          <a:stretch>
            <a:fillRect/>
          </a:stretch>
        </p:blipFill>
        <p:spPr>
          <a:xfrm>
            <a:off x="869961" y="2595041"/>
            <a:ext cx="5293299" cy="3364031"/>
          </a:xfrm>
        </p:spPr>
      </p:pic>
      <p:pic>
        <p:nvPicPr>
          <p:cNvPr id="13" name="Espace réservé du contenu 12">
            <a:extLst>
              <a:ext uri="{FF2B5EF4-FFF2-40B4-BE49-F238E27FC236}">
                <a16:creationId xmlns:a16="http://schemas.microsoft.com/office/drawing/2014/main" id="{4DBAFEFE-792A-6A49-BFCF-5B2CAA6637BA}"/>
              </a:ext>
            </a:extLst>
          </p:cNvPr>
          <p:cNvPicPr>
            <a:picLocks noGrp="1" noChangeAspect="1"/>
          </p:cNvPicPr>
          <p:nvPr>
            <p:ph sz="quarter" idx="4"/>
          </p:nvPr>
        </p:nvPicPr>
        <p:blipFill>
          <a:blip r:embed="rId3"/>
          <a:stretch>
            <a:fillRect/>
          </a:stretch>
        </p:blipFill>
        <p:spPr>
          <a:xfrm>
            <a:off x="6657313" y="2595041"/>
            <a:ext cx="3958528" cy="3684071"/>
          </a:xfrm>
        </p:spPr>
      </p:pic>
      <p:sp>
        <p:nvSpPr>
          <p:cNvPr id="5" name="Espace réservé du texte 4">
            <a:extLst>
              <a:ext uri="{FF2B5EF4-FFF2-40B4-BE49-F238E27FC236}">
                <a16:creationId xmlns:a16="http://schemas.microsoft.com/office/drawing/2014/main" id="{DAC03246-689B-5847-9D91-53FC4CB04E63}"/>
              </a:ext>
            </a:extLst>
          </p:cNvPr>
          <p:cNvSpPr>
            <a:spLocks noGrp="1"/>
          </p:cNvSpPr>
          <p:nvPr>
            <p:ph type="body" sz="quarter" idx="13"/>
          </p:nvPr>
        </p:nvSpPr>
        <p:spPr>
          <a:xfrm>
            <a:off x="6366163" y="2189063"/>
            <a:ext cx="3059615" cy="412950"/>
          </a:xfrm>
        </p:spPr>
        <p:txBody>
          <a:bodyPr>
            <a:normAutofit/>
          </a:bodyPr>
          <a:lstStyle/>
          <a:p>
            <a:pPr algn="l"/>
            <a:r>
              <a:rPr lang="fr-FR" dirty="0"/>
              <a:t>Contributors</a:t>
            </a:r>
          </a:p>
        </p:txBody>
      </p:sp>
      <p:sp>
        <p:nvSpPr>
          <p:cNvPr id="6" name="Espace réservé du pied de page 5">
            <a:extLst>
              <a:ext uri="{FF2B5EF4-FFF2-40B4-BE49-F238E27FC236}">
                <a16:creationId xmlns:a16="http://schemas.microsoft.com/office/drawing/2014/main" id="{6E34FDCB-5BDF-0244-B672-640370610257}"/>
              </a:ext>
            </a:extLst>
          </p:cNvPr>
          <p:cNvSpPr>
            <a:spLocks noGrp="1"/>
          </p:cNvSpPr>
          <p:nvPr>
            <p:ph type="ftr" sz="quarter" idx="11"/>
          </p:nvPr>
        </p:nvSpPr>
        <p:spPr>
          <a:xfrm>
            <a:off x="1548245" y="6286084"/>
            <a:ext cx="5901189" cy="320040"/>
          </a:xfrm>
        </p:spPr>
        <p:txBody>
          <a:bodyPr/>
          <a:lstStyle/>
          <a:p>
            <a:r>
              <a:rPr lang="fr-FR"/>
              <a:t>Projet Web dynamique Ing3</a:t>
            </a:r>
          </a:p>
        </p:txBody>
      </p:sp>
      <p:sp>
        <p:nvSpPr>
          <p:cNvPr id="7" name="Espace réservé du numéro de diapositive 6">
            <a:extLst>
              <a:ext uri="{FF2B5EF4-FFF2-40B4-BE49-F238E27FC236}">
                <a16:creationId xmlns:a16="http://schemas.microsoft.com/office/drawing/2014/main" id="{F206DB78-70CD-F14B-A440-038B0C4414BE}"/>
              </a:ext>
            </a:extLst>
          </p:cNvPr>
          <p:cNvSpPr>
            <a:spLocks noGrp="1"/>
          </p:cNvSpPr>
          <p:nvPr>
            <p:ph type="sldNum" sz="quarter" idx="12"/>
          </p:nvPr>
        </p:nvSpPr>
        <p:spPr>
          <a:xfrm>
            <a:off x="10758922" y="5947756"/>
            <a:ext cx="365760" cy="365760"/>
          </a:xfrm>
        </p:spPr>
        <p:txBody>
          <a:bodyPr/>
          <a:lstStyle/>
          <a:p>
            <a:fld id="{2AB60738-7BDD-F04D-865B-7ED597F33C32}" type="slidenum">
              <a:rPr lang="fr-FR" smtClean="0"/>
              <a:t>9</a:t>
            </a:fld>
            <a:endParaRPr lang="fr-FR"/>
          </a:p>
        </p:txBody>
      </p:sp>
      <p:sp>
        <p:nvSpPr>
          <p:cNvPr id="8" name="Titre 7">
            <a:extLst>
              <a:ext uri="{FF2B5EF4-FFF2-40B4-BE49-F238E27FC236}">
                <a16:creationId xmlns:a16="http://schemas.microsoft.com/office/drawing/2014/main" id="{EBC2BB47-E463-B94B-8CA8-1140AF0AE92D}"/>
              </a:ext>
            </a:extLst>
          </p:cNvPr>
          <p:cNvSpPr>
            <a:spLocks noGrp="1"/>
          </p:cNvSpPr>
          <p:nvPr>
            <p:ph type="title"/>
          </p:nvPr>
        </p:nvSpPr>
        <p:spPr>
          <a:xfrm>
            <a:off x="2220744" y="337603"/>
            <a:ext cx="7729728" cy="716746"/>
          </a:xfrm>
        </p:spPr>
        <p:txBody>
          <a:bodyPr>
            <a:normAutofit fontScale="90000"/>
          </a:bodyPr>
          <a:lstStyle/>
          <a:p>
            <a:r>
              <a:rPr lang="fr-FR" dirty="0"/>
              <a:t>IV. Versioning GIT </a:t>
            </a:r>
          </a:p>
        </p:txBody>
      </p:sp>
      <p:sp>
        <p:nvSpPr>
          <p:cNvPr id="9" name="ZoneTexte 8">
            <a:extLst>
              <a:ext uri="{FF2B5EF4-FFF2-40B4-BE49-F238E27FC236}">
                <a16:creationId xmlns:a16="http://schemas.microsoft.com/office/drawing/2014/main" id="{EBC27937-7C03-D342-B584-8093A619CB52}"/>
              </a:ext>
            </a:extLst>
          </p:cNvPr>
          <p:cNvSpPr txBox="1"/>
          <p:nvPr/>
        </p:nvSpPr>
        <p:spPr>
          <a:xfrm>
            <a:off x="3815195" y="1302026"/>
            <a:ext cx="4540827" cy="646331"/>
          </a:xfrm>
          <a:prstGeom prst="rect">
            <a:avLst/>
          </a:prstGeom>
          <a:noFill/>
        </p:spPr>
        <p:txBody>
          <a:bodyPr wrap="square" rtlCol="0">
            <a:spAutoFit/>
          </a:bodyPr>
          <a:lstStyle/>
          <a:p>
            <a:r>
              <a:rPr lang="fr-FR" b="1" dirty="0">
                <a:solidFill>
                  <a:schemeClr val="accent3">
                    <a:lumMod val="50000"/>
                  </a:schemeClr>
                </a:solidFill>
              </a:rPr>
              <a:t>https://</a:t>
            </a:r>
            <a:r>
              <a:rPr lang="fr-FR" b="1" dirty="0" err="1">
                <a:solidFill>
                  <a:schemeClr val="accent3">
                    <a:lumMod val="50000"/>
                  </a:schemeClr>
                </a:solidFill>
              </a:rPr>
              <a:t>github.com</a:t>
            </a:r>
            <a:r>
              <a:rPr lang="fr-FR" b="1" dirty="0">
                <a:solidFill>
                  <a:schemeClr val="accent3">
                    <a:lumMod val="50000"/>
                  </a:schemeClr>
                </a:solidFill>
              </a:rPr>
              <a:t>/aya-</a:t>
            </a:r>
            <a:r>
              <a:rPr lang="fr-FR" b="1" dirty="0" err="1">
                <a:solidFill>
                  <a:schemeClr val="accent3">
                    <a:lumMod val="50000"/>
                  </a:schemeClr>
                </a:solidFill>
              </a:rPr>
              <a:t>lam</a:t>
            </a:r>
            <a:r>
              <a:rPr lang="fr-FR" b="1" dirty="0">
                <a:solidFill>
                  <a:schemeClr val="accent3">
                    <a:lumMod val="50000"/>
                  </a:schemeClr>
                </a:solidFill>
              </a:rPr>
              <a:t>/ECE-Shop</a:t>
            </a:r>
          </a:p>
          <a:p>
            <a:r>
              <a:rPr lang="fr-FR" dirty="0">
                <a:solidFill>
                  <a:schemeClr val="accent3">
                    <a:lumMod val="50000"/>
                  </a:schemeClr>
                </a:solidFill>
              </a:rPr>
              <a:t>Id </a:t>
            </a:r>
            <a:r>
              <a:rPr lang="fr-FR" dirty="0"/>
              <a:t>: </a:t>
            </a:r>
            <a:r>
              <a:rPr lang="fr-FR" dirty="0">
                <a:hlinkClick r:id="rId4">
                  <a:extLst>
                    <a:ext uri="{A12FA001-AC4F-418D-AE19-62706E023703}">
                      <ahyp:hlinkClr xmlns:ahyp="http://schemas.microsoft.com/office/drawing/2018/hyperlinkcolor" val="tx"/>
                    </a:ext>
                  </a:extLst>
                </a:hlinkClick>
              </a:rPr>
              <a:t>lam.aya@outlook.fr</a:t>
            </a:r>
            <a:r>
              <a:rPr lang="fr-FR" dirty="0"/>
              <a:t>     </a:t>
            </a:r>
            <a:r>
              <a:rPr lang="fr-FR" dirty="0" err="1">
                <a:solidFill>
                  <a:schemeClr val="accent3">
                    <a:lumMod val="50000"/>
                  </a:schemeClr>
                </a:solidFill>
              </a:rPr>
              <a:t>Pwd</a:t>
            </a:r>
            <a:r>
              <a:rPr lang="fr-FR" dirty="0">
                <a:solidFill>
                  <a:schemeClr val="accent3">
                    <a:lumMod val="50000"/>
                  </a:schemeClr>
                </a:solidFill>
              </a:rPr>
              <a:t> : </a:t>
            </a:r>
            <a:r>
              <a:rPr lang="fr-FR" dirty="0"/>
              <a:t>Projetwebing3</a:t>
            </a:r>
          </a:p>
        </p:txBody>
      </p:sp>
    </p:spTree>
    <p:extLst>
      <p:ext uri="{BB962C8B-B14F-4D97-AF65-F5344CB8AC3E}">
        <p14:creationId xmlns:p14="http://schemas.microsoft.com/office/powerpoint/2010/main" val="2493629101"/>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{9866A9D1-109A-8C49-B700-F98833ED355C}tf10001120</Template>
  <TotalTime>1354</TotalTime>
  <Words>647</Words>
  <Application>Microsoft Macintosh PowerPoint</Application>
  <PresentationFormat>Grand écran</PresentationFormat>
  <Paragraphs>96</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Gill Sans MT</vt:lpstr>
      <vt:lpstr>Wingdings</vt:lpstr>
      <vt:lpstr>Colis</vt:lpstr>
      <vt:lpstr>ECE Amazon Projet piscine ing 3</vt:lpstr>
      <vt:lpstr>Sommaire</vt:lpstr>
      <vt:lpstr>1. Conception du back </vt:lpstr>
      <vt:lpstr>  II. design du front  </vt:lpstr>
      <vt:lpstr>  II. design du front  </vt:lpstr>
      <vt:lpstr>  II. design du front  </vt:lpstr>
      <vt:lpstr>III. Spécifications fonctionnelles</vt:lpstr>
      <vt:lpstr>III. Spécifications fonctionnelles</vt:lpstr>
      <vt:lpstr>IV. Versioning GIT </vt:lpstr>
      <vt:lpstr>V. Bilan individuel</vt:lpstr>
      <vt:lpstr>VI. Bilan collectif</vt:lpstr>
      <vt:lpstr>VII. Bibliographie des sources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Amazon Projet piscine ing 3</dc:title>
  <dc:creator>Aya Lamkadem</dc:creator>
  <cp:lastModifiedBy>Aya Lamkadem</cp:lastModifiedBy>
  <cp:revision>25</cp:revision>
  <dcterms:created xsi:type="dcterms:W3CDTF">2019-05-04T21:31:17Z</dcterms:created>
  <dcterms:modified xsi:type="dcterms:W3CDTF">2019-05-05T20:06:12Z</dcterms:modified>
</cp:coreProperties>
</file>