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11/04/2016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692696"/>
            <a:ext cx="7920880" cy="4946104"/>
          </a:xfrm>
        </p:spPr>
        <p:txBody>
          <a:bodyPr>
            <a:normAutofit/>
          </a:bodyPr>
          <a:lstStyle/>
          <a:p>
            <a:pPr algn="l"/>
            <a:r>
              <a:rPr lang="fr-FR" sz="2800" dirty="0">
                <a:solidFill>
                  <a:schemeClr val="tx1"/>
                </a:solidFill>
              </a:rPr>
              <a:t>Q1) On veut écrire une classe qui ferait partie d'un package appelé "outils" et qui utilisera  plusieurs classes du package </a:t>
            </a:r>
            <a:r>
              <a:rPr lang="fr-FR" sz="2800" dirty="0" err="1">
                <a:solidFill>
                  <a:schemeClr val="tx1"/>
                </a:solidFill>
              </a:rPr>
              <a:t>java.util</a:t>
            </a:r>
            <a:r>
              <a:rPr lang="fr-FR" sz="2800" dirty="0">
                <a:solidFill>
                  <a:schemeClr val="tx1"/>
                </a:solidFill>
              </a:rPr>
              <a:t>. Choisissez le bout de code le plus approprié pour démarrer le fichier source </a:t>
            </a:r>
            <a:r>
              <a:rPr lang="fr-FR" sz="28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fr-FR" sz="2800" dirty="0">
              <a:solidFill>
                <a:schemeClr val="tx1"/>
              </a:solidFill>
            </a:endParaRPr>
          </a:p>
          <a:p>
            <a:pPr algn="l"/>
            <a:r>
              <a:rPr lang="fr-FR" sz="2800" b="1" dirty="0">
                <a:solidFill>
                  <a:schemeClr val="tx1"/>
                </a:solidFill>
              </a:rPr>
              <a:t>(A) import </a:t>
            </a:r>
            <a:r>
              <a:rPr lang="fr-FR" sz="2800" b="1" dirty="0" err="1">
                <a:solidFill>
                  <a:schemeClr val="tx1"/>
                </a:solidFill>
              </a:rPr>
              <a:t>java.util</a:t>
            </a:r>
            <a:r>
              <a:rPr lang="fr-FR" sz="2800" b="1" dirty="0">
                <a:solidFill>
                  <a:schemeClr val="tx1"/>
                </a:solidFill>
              </a:rPr>
              <a:t>.*;</a:t>
            </a:r>
            <a:endParaRPr lang="fr-FR" sz="2800" dirty="0">
              <a:solidFill>
                <a:schemeClr val="tx1"/>
              </a:solidFill>
            </a:endParaRPr>
          </a:p>
          <a:p>
            <a:pPr algn="l"/>
            <a:r>
              <a:rPr lang="fr-FR" sz="2800" b="1" dirty="0">
                <a:solidFill>
                  <a:schemeClr val="tx1"/>
                </a:solidFill>
              </a:rPr>
              <a:t>(B) import </a:t>
            </a:r>
            <a:r>
              <a:rPr lang="fr-FR" sz="2800" b="1" dirty="0" err="1">
                <a:solidFill>
                  <a:schemeClr val="tx1"/>
                </a:solidFill>
              </a:rPr>
              <a:t>java.util</a:t>
            </a:r>
            <a:r>
              <a:rPr lang="fr-FR" sz="2800" b="1" dirty="0">
                <a:solidFill>
                  <a:schemeClr val="tx1"/>
                </a:solidFill>
              </a:rPr>
              <a:t>.*; package outils;</a:t>
            </a:r>
            <a:endParaRPr lang="fr-FR" sz="2800" dirty="0">
              <a:solidFill>
                <a:schemeClr val="tx1"/>
              </a:solidFill>
            </a:endParaRPr>
          </a:p>
          <a:p>
            <a:pPr algn="l"/>
            <a:r>
              <a:rPr lang="fr-FR" sz="2800" b="1" dirty="0">
                <a:solidFill>
                  <a:schemeClr val="tx1"/>
                </a:solidFill>
              </a:rPr>
              <a:t>(C) package outils; import </a:t>
            </a:r>
            <a:r>
              <a:rPr lang="fr-FR" sz="2800" b="1" dirty="0" err="1">
                <a:solidFill>
                  <a:schemeClr val="tx1"/>
                </a:solidFill>
              </a:rPr>
              <a:t>java.util</a:t>
            </a:r>
            <a:r>
              <a:rPr lang="fr-FR" sz="2800" b="1" dirty="0">
                <a:solidFill>
                  <a:schemeClr val="tx1"/>
                </a:solidFill>
              </a:rPr>
              <a:t>.*;</a:t>
            </a:r>
            <a:endParaRPr lang="fr-FR" sz="2800" dirty="0">
              <a:solidFill>
                <a:schemeClr val="tx1"/>
              </a:solidFill>
            </a:endParaRPr>
          </a:p>
          <a:p>
            <a:pPr algn="l"/>
            <a:r>
              <a:rPr lang="fr-FR" sz="2800" b="1" dirty="0">
                <a:solidFill>
                  <a:schemeClr val="tx1"/>
                </a:solidFill>
              </a:rPr>
              <a:t>(D) import outils.*; import </a:t>
            </a:r>
            <a:r>
              <a:rPr lang="fr-FR" sz="2800" b="1" dirty="0" err="1">
                <a:solidFill>
                  <a:schemeClr val="tx1"/>
                </a:solidFill>
              </a:rPr>
              <a:t>java.util</a:t>
            </a:r>
            <a:r>
              <a:rPr lang="fr-FR" sz="2800" b="1" dirty="0">
                <a:solidFill>
                  <a:schemeClr val="tx1"/>
                </a:solidFill>
              </a:rPr>
              <a:t>.*;</a:t>
            </a:r>
            <a:endParaRPr lang="fr-FR" sz="2800" dirty="0">
              <a:solidFill>
                <a:schemeClr val="tx1"/>
              </a:solidFill>
            </a:endParaRP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718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520" y="1340768"/>
            <a:ext cx="8579296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/>
              <a:t>Q10) Combien de références de type String sont créées par l’instruction ci-dessous?</a:t>
            </a:r>
          </a:p>
          <a:p>
            <a:pPr marL="0" indent="0">
              <a:buNone/>
            </a:pPr>
            <a:r>
              <a:rPr lang="en-US" sz="2800" i="1" dirty="0"/>
              <a:t>String[] strings = new String[10];</a:t>
            </a:r>
            <a:endParaRPr lang="fr-FR" sz="2800" dirty="0"/>
          </a:p>
          <a:p>
            <a:pPr marL="0" indent="0">
              <a:buNone/>
            </a:pPr>
            <a:r>
              <a:rPr lang="en-US" sz="2800" dirty="0"/>
              <a:t> </a:t>
            </a:r>
            <a:endParaRPr lang="fr-FR" sz="2800" dirty="0"/>
          </a:p>
          <a:p>
            <a:pPr marL="514350" indent="-514350">
              <a:buAutoNum type="alphaUcParenBoth"/>
            </a:pPr>
            <a:r>
              <a:rPr lang="fr-FR" sz="2800" b="1" dirty="0" smtClean="0"/>
              <a:t>0        </a:t>
            </a:r>
          </a:p>
          <a:p>
            <a:pPr marL="514350" indent="-514350">
              <a:buAutoNum type="alphaUcParenBoth"/>
            </a:pPr>
            <a:r>
              <a:rPr lang="fr-FR" sz="2800" b="1" dirty="0" smtClean="0"/>
              <a:t>9       </a:t>
            </a:r>
          </a:p>
          <a:p>
            <a:pPr marL="514350" indent="-514350">
              <a:buAutoNum type="alphaUcParenBoth"/>
            </a:pPr>
            <a:r>
              <a:rPr lang="fr-FR" sz="2800" b="1" dirty="0" smtClean="0"/>
              <a:t>10      </a:t>
            </a:r>
          </a:p>
          <a:p>
            <a:pPr marL="514350" indent="-514350">
              <a:buAutoNum type="alphaUcParenBoth"/>
            </a:pPr>
            <a:r>
              <a:rPr lang="fr-FR" sz="2800" b="1" dirty="0" smtClean="0"/>
              <a:t>11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024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520" y="764704"/>
            <a:ext cx="8579296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/>
              <a:t>Q11) Parmi les déclarations suivantes, sélectionnez l’instruction légale.</a:t>
            </a:r>
          </a:p>
          <a:p>
            <a:pPr marL="0" indent="0">
              <a:buNone/>
            </a:pPr>
            <a:r>
              <a:rPr lang="fr-FR" sz="2800" i="1" dirty="0"/>
              <a:t>public interface T </a:t>
            </a:r>
            <a:r>
              <a:rPr lang="fr-FR" sz="2800" i="1" dirty="0" smtClean="0"/>
              <a:t>{ </a:t>
            </a:r>
            <a:r>
              <a:rPr lang="fr-FR" sz="2800" i="1" dirty="0" err="1" smtClean="0"/>
              <a:t>void</a:t>
            </a:r>
            <a:r>
              <a:rPr lang="fr-FR" sz="2800" i="1" dirty="0" smtClean="0"/>
              <a:t> </a:t>
            </a:r>
            <a:r>
              <a:rPr lang="fr-FR" sz="2800" i="1" dirty="0"/>
              <a:t>t</a:t>
            </a:r>
            <a:r>
              <a:rPr lang="fr-FR" sz="2800" i="1" dirty="0" smtClean="0"/>
              <a:t>(); }</a:t>
            </a:r>
            <a:endParaRPr lang="fr-FR" sz="2800" dirty="0"/>
          </a:p>
          <a:p>
            <a:pPr marL="0" indent="0">
              <a:buNone/>
            </a:pPr>
            <a:r>
              <a:rPr lang="fr-FR" sz="2800" i="1" dirty="0"/>
              <a:t>public class M </a:t>
            </a:r>
            <a:r>
              <a:rPr lang="fr-FR" sz="2800" i="1" dirty="0" err="1"/>
              <a:t>implements</a:t>
            </a:r>
            <a:r>
              <a:rPr lang="fr-FR" sz="2800" i="1" dirty="0"/>
              <a:t> T </a:t>
            </a:r>
            <a:r>
              <a:rPr lang="fr-FR" sz="2800" i="1" dirty="0" smtClean="0"/>
              <a:t>{ </a:t>
            </a:r>
            <a:r>
              <a:rPr lang="fr-FR" sz="2800" i="1" dirty="0" err="1" smtClean="0"/>
              <a:t>void</a:t>
            </a:r>
            <a:r>
              <a:rPr lang="fr-FR" sz="2800" i="1" dirty="0" smtClean="0"/>
              <a:t> </a:t>
            </a:r>
            <a:r>
              <a:rPr lang="fr-FR" sz="2800" i="1" dirty="0"/>
              <a:t>t</a:t>
            </a:r>
            <a:r>
              <a:rPr lang="fr-FR" sz="2800" i="1" dirty="0" smtClean="0"/>
              <a:t>(); </a:t>
            </a:r>
            <a:r>
              <a:rPr lang="fr-FR" sz="2800" i="1" dirty="0" err="1" smtClean="0"/>
              <a:t>void</a:t>
            </a:r>
            <a:r>
              <a:rPr lang="fr-FR" sz="2800" i="1" dirty="0" smtClean="0"/>
              <a:t> </a:t>
            </a:r>
            <a:r>
              <a:rPr lang="fr-FR" sz="2800" i="1" dirty="0"/>
              <a:t>m</a:t>
            </a:r>
            <a:r>
              <a:rPr lang="fr-FR" sz="2800" i="1" dirty="0" smtClean="0"/>
              <a:t>(); }</a:t>
            </a:r>
            <a:endParaRPr lang="fr-FR" sz="2800" dirty="0"/>
          </a:p>
          <a:p>
            <a:pPr marL="0" indent="0">
              <a:buNone/>
            </a:pPr>
            <a:r>
              <a:rPr lang="en-US" sz="2800" i="1" dirty="0"/>
              <a:t>public class N extends M </a:t>
            </a:r>
            <a:r>
              <a:rPr lang="en-US" sz="2800" i="1" dirty="0" smtClean="0"/>
              <a:t>{ </a:t>
            </a:r>
            <a:r>
              <a:rPr lang="fr-FR" sz="2800" i="1" dirty="0" err="1" smtClean="0"/>
              <a:t>void</a:t>
            </a:r>
            <a:r>
              <a:rPr lang="fr-FR" sz="2800" i="1" dirty="0" smtClean="0"/>
              <a:t> </a:t>
            </a:r>
            <a:r>
              <a:rPr lang="fr-FR" sz="2800" i="1" dirty="0"/>
              <a:t>n</a:t>
            </a:r>
            <a:r>
              <a:rPr lang="fr-FR" sz="2800" i="1" dirty="0" smtClean="0"/>
              <a:t>(); }</a:t>
            </a:r>
            <a:endParaRPr lang="fr-FR" sz="2800" dirty="0"/>
          </a:p>
          <a:p>
            <a:pPr marL="0" indent="0">
              <a:buNone/>
            </a:pPr>
            <a:r>
              <a:rPr lang="fr-FR" sz="2800" dirty="0"/>
              <a:t> </a:t>
            </a:r>
          </a:p>
          <a:p>
            <a:pPr marL="0" indent="0">
              <a:buNone/>
            </a:pPr>
            <a:r>
              <a:rPr lang="fr-FR" sz="2800" b="1" dirty="0"/>
              <a:t>(A) T t1 = new T();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(B) T t2 = new N(); t2.n();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(C) N t3 = new M();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(D) M t4 = new N();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99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520" y="764704"/>
            <a:ext cx="8579296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Q12) Qu’affiche le programme?</a:t>
            </a:r>
          </a:p>
          <a:p>
            <a:pPr marL="0" indent="0">
              <a:buNone/>
            </a:pPr>
            <a:r>
              <a:rPr lang="en-US" sz="2000" i="1" dirty="0"/>
              <a:t>public class A {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void </a:t>
            </a:r>
            <a:r>
              <a:rPr lang="en-US" sz="2000" i="1" dirty="0" err="1"/>
              <a:t>prn</a:t>
            </a:r>
            <a:r>
              <a:rPr lang="en-US" sz="2000" i="1" dirty="0"/>
              <a:t> () { </a:t>
            </a:r>
            <a:r>
              <a:rPr lang="en-US" sz="2000" i="1" dirty="0" err="1"/>
              <a:t>System.out.println</a:t>
            </a:r>
            <a:r>
              <a:rPr lang="en-US" sz="2000" i="1" dirty="0"/>
              <a:t> (</a:t>
            </a:r>
            <a:r>
              <a:rPr lang="en-US" sz="2000" i="1" dirty="0" err="1"/>
              <a:t>this.getVal</a:t>
            </a:r>
            <a:r>
              <a:rPr lang="en-US" sz="2000" i="1" dirty="0"/>
              <a:t>()); }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/>
              <a:t>getVal</a:t>
            </a:r>
            <a:r>
              <a:rPr lang="en-US" sz="2000" i="1" dirty="0"/>
              <a:t> () { return 10; }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/>
              <a:t>}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/>
              <a:t>public class B extends A </a:t>
            </a:r>
            <a:r>
              <a:rPr lang="en-US" sz="2000" i="1" dirty="0" smtClean="0"/>
              <a:t>{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/>
              <a:t>getVal</a:t>
            </a:r>
            <a:r>
              <a:rPr lang="en-US" sz="2000" i="1" dirty="0"/>
              <a:t> () { return 20; </a:t>
            </a:r>
            <a:r>
              <a:rPr lang="en-US" sz="2000" i="1" dirty="0" smtClean="0"/>
              <a:t>} }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/>
              <a:t>public class C extends B {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public </a:t>
            </a:r>
            <a:r>
              <a:rPr lang="en-US" sz="2000" i="1" dirty="0"/>
              <a:t>static void main (String </a:t>
            </a:r>
            <a:r>
              <a:rPr lang="en-US" sz="2000" i="1" dirty="0" err="1"/>
              <a:t>args</a:t>
            </a:r>
            <a:r>
              <a:rPr lang="en-US" sz="2000" i="1" dirty="0"/>
              <a:t>[]) {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	new </a:t>
            </a:r>
            <a:r>
              <a:rPr lang="en-US" sz="2000" i="1" dirty="0"/>
              <a:t>B().</a:t>
            </a:r>
            <a:r>
              <a:rPr lang="en-US" sz="2000" i="1" dirty="0" err="1"/>
              <a:t>prn</a:t>
            </a:r>
            <a:r>
              <a:rPr lang="en-US" sz="2000" i="1" dirty="0" smtClean="0"/>
              <a:t>(); new </a:t>
            </a:r>
            <a:r>
              <a:rPr lang="en-US" sz="2000" i="1" dirty="0"/>
              <a:t>C().</a:t>
            </a:r>
            <a:r>
              <a:rPr lang="en-US" sz="2000" i="1" dirty="0" err="1"/>
              <a:t>prn</a:t>
            </a:r>
            <a:r>
              <a:rPr lang="en-US" sz="2000" i="1" dirty="0" smtClean="0"/>
              <a:t>(); </a:t>
            </a:r>
            <a:r>
              <a:rPr lang="fr-FR" sz="2000" i="1" dirty="0" smtClean="0"/>
              <a:t>}</a:t>
            </a:r>
            <a:endParaRPr lang="fr-FR" sz="2000" dirty="0"/>
          </a:p>
          <a:p>
            <a:pPr marL="0" indent="0">
              <a:buNone/>
            </a:pPr>
            <a:r>
              <a:rPr lang="fr-FR" sz="2000" i="1" dirty="0"/>
              <a:t>}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 </a:t>
            </a:r>
          </a:p>
          <a:p>
            <a:pPr marL="457200" indent="-457200">
              <a:buAutoNum type="alphaUcParenBoth"/>
            </a:pPr>
            <a:r>
              <a:rPr lang="fr-FR" sz="2000" b="1" dirty="0" smtClean="0"/>
              <a:t>“</a:t>
            </a:r>
            <a:r>
              <a:rPr lang="fr-FR" sz="2000" b="1" dirty="0"/>
              <a:t>10”, “10”         </a:t>
            </a:r>
            <a:endParaRPr lang="fr-FR" sz="2000" b="1" dirty="0" smtClean="0"/>
          </a:p>
          <a:p>
            <a:pPr marL="457200" indent="-457200">
              <a:buAutoNum type="alphaUcParenBoth"/>
            </a:pPr>
            <a:r>
              <a:rPr lang="fr-FR" sz="2000" b="1" dirty="0" smtClean="0"/>
              <a:t>“20</a:t>
            </a:r>
            <a:r>
              <a:rPr lang="fr-FR" sz="2000" b="1" dirty="0"/>
              <a:t>”, “10”         </a:t>
            </a:r>
            <a:endParaRPr lang="fr-FR" sz="2000" b="1" dirty="0" smtClean="0"/>
          </a:p>
          <a:p>
            <a:pPr marL="457200" indent="-457200">
              <a:buAutoNum type="alphaUcParenBoth"/>
            </a:pPr>
            <a:r>
              <a:rPr lang="fr-FR" sz="2000" b="1" dirty="0" smtClean="0"/>
              <a:t>“20</a:t>
            </a:r>
            <a:r>
              <a:rPr lang="fr-FR" sz="2000" b="1" dirty="0"/>
              <a:t>”, “20”         </a:t>
            </a:r>
            <a:endParaRPr lang="fr-FR" sz="2000" b="1" dirty="0" smtClean="0"/>
          </a:p>
          <a:p>
            <a:pPr marL="457200" indent="-457200">
              <a:buAutoNum type="alphaUcParenBoth"/>
            </a:pPr>
            <a:r>
              <a:rPr lang="fr-FR" sz="2000" b="1" dirty="0" smtClean="0"/>
              <a:t>Une </a:t>
            </a:r>
            <a:r>
              <a:rPr lang="fr-FR" sz="2000" b="1" dirty="0"/>
              <a:t>erreur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137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520" y="764704"/>
            <a:ext cx="8579296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Q13) Qu’affiche le programme à l’exécution?</a:t>
            </a:r>
          </a:p>
          <a:p>
            <a:pPr marL="0" indent="0">
              <a:buNone/>
            </a:pPr>
            <a:r>
              <a:rPr lang="en-US" sz="2000" i="1" dirty="0"/>
              <a:t>public class N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/>
              <a:t>{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private </a:t>
            </a:r>
            <a:r>
              <a:rPr lang="en-US" sz="2000" i="1" dirty="0" err="1"/>
              <a:t>int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 = 1;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public </a:t>
            </a:r>
            <a:r>
              <a:rPr lang="en-US" sz="2000" i="1" dirty="0"/>
              <a:t>static void go (N </a:t>
            </a:r>
            <a:r>
              <a:rPr lang="en-US" sz="2000" i="1" dirty="0" err="1"/>
              <a:t>n</a:t>
            </a:r>
            <a:r>
              <a:rPr lang="en-US" sz="2000" i="1" dirty="0"/>
              <a:t>, </a:t>
            </a:r>
            <a:r>
              <a:rPr lang="en-US" sz="2000" i="1" dirty="0" err="1"/>
              <a:t>int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i="1" dirty="0" smtClean="0"/>
              <a:t>){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3; </a:t>
            </a:r>
            <a:r>
              <a:rPr lang="en-US" sz="2000" i="1" dirty="0" err="1" smtClean="0"/>
              <a:t>n.i</a:t>
            </a:r>
            <a:r>
              <a:rPr lang="en-US" sz="2000" i="1" dirty="0" smtClean="0"/>
              <a:t> </a:t>
            </a:r>
            <a:r>
              <a:rPr lang="en-US" sz="2000" i="1" dirty="0"/>
              <a:t>= 4</a:t>
            </a:r>
            <a:r>
              <a:rPr lang="en-US" sz="2000" i="1" dirty="0" smtClean="0"/>
              <a:t>; }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public </a:t>
            </a:r>
            <a:r>
              <a:rPr lang="en-US" sz="2000" i="1" dirty="0"/>
              <a:t>static void main (String </a:t>
            </a:r>
            <a:r>
              <a:rPr lang="en-US" sz="2000" i="1" dirty="0" err="1"/>
              <a:t>argv</a:t>
            </a:r>
            <a:r>
              <a:rPr lang="en-US" sz="2000" i="1" dirty="0"/>
              <a:t>[]) {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	N </a:t>
            </a:r>
            <a:r>
              <a:rPr lang="en-US" sz="2000" i="1" dirty="0" err="1"/>
              <a:t>n</a:t>
            </a:r>
            <a:r>
              <a:rPr lang="en-US" sz="2000" i="1" dirty="0"/>
              <a:t> = new N();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/>
              <a:t>i</a:t>
            </a:r>
            <a:r>
              <a:rPr lang="en-US" sz="2000" i="1" dirty="0"/>
              <a:t>=2;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N.go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n,i</a:t>
            </a:r>
            <a:r>
              <a:rPr lang="en-US" sz="2000" i="1" dirty="0"/>
              <a:t>);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System.out.print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n.i</a:t>
            </a:r>
            <a:r>
              <a:rPr lang="en-US" sz="2000" i="1" dirty="0" smtClean="0"/>
              <a:t> </a:t>
            </a:r>
            <a:r>
              <a:rPr lang="en-US" sz="2000" i="1" dirty="0"/>
              <a:t>+ " " + </a:t>
            </a:r>
            <a:r>
              <a:rPr lang="en-US" sz="2000" i="1" dirty="0" err="1"/>
              <a:t>i</a:t>
            </a:r>
            <a:r>
              <a:rPr lang="en-US" sz="2000" i="1" dirty="0"/>
              <a:t>);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}</a:t>
            </a:r>
          </a:p>
          <a:p>
            <a:pPr marL="0" indent="0">
              <a:buNone/>
            </a:pPr>
            <a:r>
              <a:rPr lang="en-US" sz="2000" i="1" dirty="0" smtClean="0"/>
              <a:t>}</a:t>
            </a:r>
            <a:endParaRPr lang="fr-FR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fr-FR" sz="2000" dirty="0"/>
          </a:p>
          <a:p>
            <a:pPr marL="457200" indent="-457200">
              <a:buAutoNum type="alphaUcParenBoth"/>
            </a:pPr>
            <a:r>
              <a:rPr lang="en-US" sz="2000" b="1" dirty="0" smtClean="0"/>
              <a:t>"</a:t>
            </a:r>
            <a:r>
              <a:rPr lang="en-US" sz="2000" b="1" dirty="0"/>
              <a:t>1 2"     </a:t>
            </a:r>
            <a:r>
              <a:rPr lang="en-US" sz="2000" b="1" dirty="0" smtClean="0"/>
              <a:t>	(</a:t>
            </a:r>
            <a:r>
              <a:rPr lang="en-US" sz="2000" b="1" dirty="0"/>
              <a:t>B) "1 3"     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(</a:t>
            </a:r>
            <a:r>
              <a:rPr lang="en-US" sz="2000" b="1" dirty="0"/>
              <a:t>C) "4 2"     </a:t>
            </a:r>
            <a:r>
              <a:rPr lang="en-US" sz="2000" b="1" dirty="0" smtClean="0"/>
              <a:t>	(</a:t>
            </a:r>
            <a:r>
              <a:rPr lang="en-US" sz="2000" b="1" dirty="0"/>
              <a:t>D) "4 3"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493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504" y="332656"/>
            <a:ext cx="8856984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Q14) Identifiez la ligne numérotée du programme ci-dessous qui génère une erreur.</a:t>
            </a:r>
          </a:p>
          <a:p>
            <a:pPr marL="0" indent="0">
              <a:buNone/>
            </a:pPr>
            <a:r>
              <a:rPr lang="fr-FR" sz="2000" dirty="0"/>
              <a:t> </a:t>
            </a:r>
          </a:p>
          <a:p>
            <a:pPr marL="0" indent="0">
              <a:buNone/>
            </a:pPr>
            <a:r>
              <a:rPr lang="en-US" sz="2000" i="1" dirty="0"/>
              <a:t>public class DD </a:t>
            </a:r>
            <a:r>
              <a:rPr lang="en-US" sz="2000" i="1" dirty="0" smtClean="0"/>
              <a:t>{ private </a:t>
            </a:r>
            <a:r>
              <a:rPr lang="en-US" sz="2000" i="1" dirty="0" err="1"/>
              <a:t>int</a:t>
            </a:r>
            <a:r>
              <a:rPr lang="en-US" sz="2000" i="1" dirty="0"/>
              <a:t> a = </a:t>
            </a:r>
            <a:r>
              <a:rPr lang="en-US" sz="2000" i="1" dirty="0" smtClean="0"/>
              <a:t>10; protected </a:t>
            </a:r>
            <a:r>
              <a:rPr lang="en-US" sz="2000" i="1" dirty="0" err="1"/>
              <a:t>int</a:t>
            </a:r>
            <a:r>
              <a:rPr lang="en-US" sz="2000" i="1" dirty="0"/>
              <a:t> b</a:t>
            </a:r>
            <a:r>
              <a:rPr lang="en-US" sz="2000" i="1" dirty="0" smtClean="0"/>
              <a:t>; }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/>
              <a:t>public class EE extends DD {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/>
              <a:t>c;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public </a:t>
            </a:r>
            <a:r>
              <a:rPr lang="en-US" sz="2000" i="1" dirty="0"/>
              <a:t>void display() {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System.out.println</a:t>
            </a:r>
            <a:r>
              <a:rPr lang="en-US" sz="2000" i="1" dirty="0" smtClean="0"/>
              <a:t> </a:t>
            </a:r>
            <a:r>
              <a:rPr lang="en-US" sz="2000" i="1" dirty="0"/>
              <a:t>(a); // Line (1)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System.out.println</a:t>
            </a:r>
            <a:r>
              <a:rPr lang="en-US" sz="2000" i="1" dirty="0" smtClean="0"/>
              <a:t> </a:t>
            </a:r>
            <a:r>
              <a:rPr lang="en-US" sz="2000" i="1" dirty="0"/>
              <a:t>(b); // Line (2)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	</a:t>
            </a:r>
            <a:r>
              <a:rPr lang="en-US" sz="2000" i="1" dirty="0" err="1" smtClean="0"/>
              <a:t>System.out.println</a:t>
            </a:r>
            <a:r>
              <a:rPr lang="en-US" sz="2000" i="1" dirty="0" smtClean="0"/>
              <a:t> </a:t>
            </a:r>
            <a:r>
              <a:rPr lang="en-US" sz="2000" i="1" dirty="0"/>
              <a:t>(c); // Line (3)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}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public </a:t>
            </a:r>
            <a:r>
              <a:rPr lang="en-US" sz="2000" i="1" dirty="0"/>
              <a:t>static void main(String[] </a:t>
            </a:r>
            <a:r>
              <a:rPr lang="en-US" sz="2000" i="1" dirty="0" err="1"/>
              <a:t>args</a:t>
            </a:r>
            <a:r>
              <a:rPr lang="en-US" sz="2000" i="1" dirty="0"/>
              <a:t>) </a:t>
            </a:r>
            <a:r>
              <a:rPr lang="en-US" sz="2000" i="1" dirty="0" smtClean="0"/>
              <a:t>{ </a:t>
            </a:r>
            <a:r>
              <a:rPr lang="fr-FR" sz="2000" i="1" dirty="0" smtClean="0"/>
              <a:t>new </a:t>
            </a:r>
            <a:r>
              <a:rPr lang="fr-FR" sz="2000" i="1" dirty="0"/>
              <a:t>EE().display</a:t>
            </a:r>
            <a:r>
              <a:rPr lang="fr-FR" sz="2000" i="1" dirty="0" smtClean="0"/>
              <a:t>(); }</a:t>
            </a:r>
            <a:endParaRPr lang="fr-FR" sz="2000" dirty="0"/>
          </a:p>
          <a:p>
            <a:pPr marL="0" indent="0">
              <a:buNone/>
            </a:pPr>
            <a:r>
              <a:rPr lang="fr-FR" sz="2000" i="1" dirty="0"/>
              <a:t>}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 </a:t>
            </a:r>
          </a:p>
          <a:p>
            <a:pPr marL="0" indent="0">
              <a:buNone/>
            </a:pPr>
            <a:r>
              <a:rPr lang="fr-FR" sz="2000" b="1" dirty="0"/>
              <a:t>(A) Line (1)      </a:t>
            </a:r>
            <a:r>
              <a:rPr lang="fr-FR" sz="2000" b="1" dirty="0" smtClean="0"/>
              <a:t>	(</a:t>
            </a:r>
            <a:r>
              <a:rPr lang="fr-FR" sz="2000" b="1" dirty="0"/>
              <a:t>B) Line (2)     </a:t>
            </a: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(C) Line (3)       </a:t>
            </a:r>
            <a:r>
              <a:rPr lang="fr-FR" sz="2000" b="1" dirty="0" smtClean="0"/>
              <a:t>	(</a:t>
            </a:r>
            <a:r>
              <a:rPr lang="fr-FR" sz="2000" b="1" dirty="0"/>
              <a:t>D) Aucune de ces lignes ne génère une erreur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322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712" y="764704"/>
            <a:ext cx="8856984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/>
              <a:t>Q15)</a:t>
            </a:r>
            <a:r>
              <a:rPr lang="fr-FR" sz="2800" b="1" dirty="0"/>
              <a:t> </a:t>
            </a:r>
            <a:r>
              <a:rPr lang="fr-FR" sz="2800" dirty="0"/>
              <a:t>Parmi ces librairies Java (packages) suivantes, laquelle est importée automatiquement ?</a:t>
            </a:r>
          </a:p>
          <a:p>
            <a:pPr marL="0" indent="0">
              <a:buNone/>
            </a:pPr>
            <a:r>
              <a:rPr lang="fr-FR" sz="2800" dirty="0"/>
              <a:t> </a:t>
            </a:r>
          </a:p>
          <a:p>
            <a:pPr marL="0" indent="0">
              <a:buNone/>
            </a:pPr>
            <a:r>
              <a:rPr lang="fr-FR" sz="2800" b="1" dirty="0"/>
              <a:t>(A)</a:t>
            </a:r>
            <a:r>
              <a:rPr lang="fr-FR" sz="2800" dirty="0"/>
              <a:t> </a:t>
            </a:r>
            <a:r>
              <a:rPr lang="fr-FR" sz="2800" i="1" dirty="0" err="1"/>
              <a:t>javax.swing</a:t>
            </a:r>
            <a:r>
              <a:rPr lang="fr-FR" sz="2800" dirty="0"/>
              <a:t>  permettant de créer des programmes qui utilisent une interface graphique </a:t>
            </a:r>
          </a:p>
          <a:p>
            <a:pPr marL="0" indent="0">
              <a:buNone/>
            </a:pPr>
            <a:r>
              <a:rPr lang="fr-FR" sz="2800" b="1" dirty="0"/>
              <a:t>(B)</a:t>
            </a:r>
            <a:r>
              <a:rPr lang="fr-FR" sz="2800" dirty="0"/>
              <a:t> </a:t>
            </a:r>
            <a:r>
              <a:rPr lang="fr-FR" sz="2800" i="1" dirty="0"/>
              <a:t>java.io</a:t>
            </a:r>
            <a:r>
              <a:rPr lang="fr-FR" sz="2800" dirty="0"/>
              <a:t> permettant de créer des programmes qui accomplissent des opérations d'entrée/sortie</a:t>
            </a:r>
          </a:p>
          <a:p>
            <a:pPr marL="0" indent="0">
              <a:buNone/>
            </a:pPr>
            <a:r>
              <a:rPr lang="fr-FR" sz="2800" b="1" dirty="0"/>
              <a:t>(C)</a:t>
            </a:r>
            <a:r>
              <a:rPr lang="fr-FR" sz="2800" dirty="0"/>
              <a:t> </a:t>
            </a:r>
            <a:r>
              <a:rPr lang="fr-FR" sz="2800" i="1" dirty="0" err="1"/>
              <a:t>java.util</a:t>
            </a:r>
            <a:r>
              <a:rPr lang="fr-FR" sz="2800" dirty="0"/>
              <a:t> contenant une série de classes utilitaires (Scanner, </a:t>
            </a:r>
            <a:r>
              <a:rPr lang="fr-FR" sz="2800" dirty="0" err="1"/>
              <a:t>Random</a:t>
            </a:r>
            <a:r>
              <a:rPr lang="fr-FR" sz="2800" dirty="0"/>
              <a:t> etc.)</a:t>
            </a:r>
          </a:p>
          <a:p>
            <a:pPr marL="0" indent="0">
              <a:buNone/>
            </a:pPr>
            <a:r>
              <a:rPr lang="fr-FR" sz="2800" b="1" dirty="0"/>
              <a:t>(D)</a:t>
            </a:r>
            <a:r>
              <a:rPr lang="fr-FR" sz="2800" dirty="0"/>
              <a:t> </a:t>
            </a:r>
            <a:r>
              <a:rPr lang="fr-FR" sz="2800" i="1" dirty="0" err="1"/>
              <a:t>java.lang</a:t>
            </a:r>
            <a:r>
              <a:rPr lang="fr-FR" sz="2800" dirty="0"/>
              <a:t> contenant les classes de base (String, Math etc.)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34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9552" y="260648"/>
            <a:ext cx="7956376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Q16) Pour la classe définie comme suit :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en-US" i="1" dirty="0"/>
              <a:t>public class D {</a:t>
            </a:r>
            <a:endParaRPr lang="fr-FR" dirty="0"/>
          </a:p>
          <a:p>
            <a:pPr marL="0" indent="0">
              <a:buNone/>
            </a:pPr>
            <a:r>
              <a:rPr lang="en-US" i="1" dirty="0" smtClean="0"/>
              <a:t>	public </a:t>
            </a:r>
            <a:r>
              <a:rPr lang="en-US" i="1" dirty="0" err="1"/>
              <a:t>int</a:t>
            </a:r>
            <a:r>
              <a:rPr lang="en-US" i="1" dirty="0"/>
              <a:t> x ;</a:t>
            </a:r>
            <a:endParaRPr lang="fr-FR" dirty="0"/>
          </a:p>
          <a:p>
            <a:pPr marL="0" indent="0">
              <a:buNone/>
            </a:pPr>
            <a:r>
              <a:rPr lang="en-US" i="1" dirty="0" smtClean="0"/>
              <a:t>	public </a:t>
            </a:r>
            <a:r>
              <a:rPr lang="en-US" i="1" dirty="0"/>
              <a:t>D() {x=3 ; } ;</a:t>
            </a:r>
            <a:endParaRPr lang="fr-FR" dirty="0"/>
          </a:p>
          <a:p>
            <a:pPr marL="0" indent="0">
              <a:buNone/>
            </a:pPr>
            <a:r>
              <a:rPr lang="en-US" i="1" dirty="0" smtClean="0"/>
              <a:t>	public </a:t>
            </a:r>
            <a:r>
              <a:rPr lang="en-US" i="1" dirty="0"/>
              <a:t>D( </a:t>
            </a:r>
            <a:r>
              <a:rPr lang="en-US" i="1" dirty="0" err="1"/>
              <a:t>int</a:t>
            </a:r>
            <a:r>
              <a:rPr lang="en-US" i="1" dirty="0"/>
              <a:t> a) {this() ; x=</a:t>
            </a:r>
            <a:r>
              <a:rPr lang="en-US" i="1" dirty="0" err="1"/>
              <a:t>x+a</a:t>
            </a:r>
            <a:r>
              <a:rPr lang="en-US" i="1" dirty="0"/>
              <a:t> ;}</a:t>
            </a:r>
            <a:endParaRPr lang="fr-FR" dirty="0"/>
          </a:p>
          <a:p>
            <a:pPr marL="0" indent="0">
              <a:buNone/>
            </a:pPr>
            <a:r>
              <a:rPr lang="en-US" i="1" dirty="0" smtClean="0"/>
              <a:t>	public </a:t>
            </a:r>
            <a:r>
              <a:rPr lang="en-US" i="1" dirty="0"/>
              <a:t>D( </a:t>
            </a:r>
            <a:r>
              <a:rPr lang="en-US" i="1" dirty="0" err="1"/>
              <a:t>int</a:t>
            </a:r>
            <a:r>
              <a:rPr lang="en-US" i="1" dirty="0"/>
              <a:t> a, </a:t>
            </a:r>
            <a:r>
              <a:rPr lang="en-US" i="1" dirty="0" err="1"/>
              <a:t>int</a:t>
            </a:r>
            <a:r>
              <a:rPr lang="en-US" i="1" dirty="0"/>
              <a:t> b) {this(b) ; x= x-a ;}</a:t>
            </a:r>
            <a:endParaRPr lang="fr-FR" dirty="0"/>
          </a:p>
          <a:p>
            <a:pPr marL="0" indent="0">
              <a:buNone/>
            </a:pPr>
            <a:r>
              <a:rPr lang="fr-FR" i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i="1" dirty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Qu’affichera le code suivant ?</a:t>
            </a:r>
          </a:p>
          <a:p>
            <a:pPr marL="0" indent="0">
              <a:buNone/>
            </a:pPr>
            <a:r>
              <a:rPr lang="fr-FR" dirty="0"/>
              <a:t> </a:t>
            </a:r>
            <a:r>
              <a:rPr lang="fr-FR" i="1" dirty="0" smtClean="0"/>
              <a:t>D </a:t>
            </a:r>
            <a:r>
              <a:rPr lang="fr-FR" i="1" dirty="0"/>
              <a:t>a=new D(5,6) ;</a:t>
            </a:r>
            <a:endParaRPr lang="fr-FR" dirty="0"/>
          </a:p>
          <a:p>
            <a:pPr marL="0" indent="0">
              <a:buNone/>
            </a:pPr>
            <a:r>
              <a:rPr lang="en-US" i="1" dirty="0" err="1"/>
              <a:t>System.out.println</a:t>
            </a:r>
            <a:r>
              <a:rPr lang="en-US" i="1" dirty="0"/>
              <a:t>(</a:t>
            </a:r>
            <a:r>
              <a:rPr lang="en-US" i="1" dirty="0" err="1"/>
              <a:t>a.x</a:t>
            </a:r>
            <a:r>
              <a:rPr lang="en-US" i="1" dirty="0"/>
              <a:t>) ;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 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(A)</a:t>
            </a:r>
            <a:r>
              <a:rPr lang="fr-FR" dirty="0"/>
              <a:t> 1		</a:t>
            </a:r>
            <a:r>
              <a:rPr lang="fr-FR" b="1" dirty="0"/>
              <a:t>(B)</a:t>
            </a:r>
            <a:r>
              <a:rPr lang="fr-FR" dirty="0"/>
              <a:t> 2		</a:t>
            </a:r>
            <a:r>
              <a:rPr lang="fr-FR" b="1" dirty="0"/>
              <a:t>(C)</a:t>
            </a:r>
            <a:r>
              <a:rPr lang="fr-FR" dirty="0"/>
              <a:t> 3		</a:t>
            </a:r>
            <a:r>
              <a:rPr lang="fr-FR" b="1" dirty="0"/>
              <a:t>(D)</a:t>
            </a:r>
            <a:r>
              <a:rPr lang="fr-FR" dirty="0"/>
              <a:t> 4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Q2) Un attribut d’une classe avec la </a:t>
            </a:r>
            <a:r>
              <a:rPr lang="fr-FR" sz="2800" i="1" dirty="0"/>
              <a:t>visibilité par défaut </a:t>
            </a:r>
            <a:r>
              <a:rPr lang="fr-FR" sz="2800" dirty="0"/>
              <a:t>est visible par …</a:t>
            </a:r>
          </a:p>
          <a:p>
            <a:pPr marL="0" indent="0">
              <a:buNone/>
            </a:pPr>
            <a:r>
              <a:rPr lang="fr-FR" sz="2800" b="1" dirty="0"/>
              <a:t> 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(A) ... toutes les classes du programme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(B) ... toutes les classes de son package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(C) ... seulement par la classe elle-même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(D) ... seulement par la classe elle-même et ses sous-classes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550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Q3) Quel est le résultat de l’expression ("calcul" + 3 + (4 * 5)) ?</a:t>
            </a:r>
          </a:p>
          <a:p>
            <a:pPr marL="0" indent="0">
              <a:buNone/>
            </a:pPr>
            <a:r>
              <a:rPr lang="fr-FR" sz="2400" dirty="0"/>
              <a:t> </a:t>
            </a:r>
          </a:p>
          <a:p>
            <a:pPr marL="0" indent="0">
              <a:buNone/>
            </a:pPr>
            <a:r>
              <a:rPr lang="es-ES_tradnl" sz="2400" b="1" dirty="0"/>
              <a:t>(A) "calcul320"</a:t>
            </a:r>
            <a:endParaRPr lang="fr-FR" sz="2400" dirty="0"/>
          </a:p>
          <a:p>
            <a:pPr marL="0" indent="0">
              <a:buNone/>
            </a:pPr>
            <a:r>
              <a:rPr lang="es-ES_tradnl" sz="2400" b="1" dirty="0"/>
              <a:t>(B) "calcul35"</a:t>
            </a:r>
            <a:endParaRPr lang="fr-FR" sz="2400" dirty="0"/>
          </a:p>
          <a:p>
            <a:pPr marL="0" indent="0">
              <a:buNone/>
            </a:pPr>
            <a:r>
              <a:rPr lang="es-ES_tradnl" sz="2400" b="1" dirty="0"/>
              <a:t>(C) "calcul23"</a:t>
            </a: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(D) Compilation </a:t>
            </a:r>
            <a:r>
              <a:rPr lang="fr-FR" sz="2400" b="1" dirty="0" err="1"/>
              <a:t>error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938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Q4) Choisissez le mot </a:t>
            </a:r>
            <a:r>
              <a:rPr lang="fr-FR" sz="2800" i="1" dirty="0"/>
              <a:t>qui n’est  pas</a:t>
            </a:r>
            <a:r>
              <a:rPr lang="fr-FR" sz="2800" dirty="0"/>
              <a:t> un mot-clé Java.</a:t>
            </a:r>
          </a:p>
          <a:p>
            <a:pPr marL="0" indent="0">
              <a:buNone/>
            </a:pPr>
            <a:r>
              <a:rPr lang="fr-FR" sz="2800" dirty="0"/>
              <a:t> </a:t>
            </a:r>
          </a:p>
          <a:p>
            <a:pPr marL="514350" indent="-514350">
              <a:buAutoNum type="alphaUcParenBoth"/>
            </a:pPr>
            <a:r>
              <a:rPr lang="en-US" sz="2800" b="1" dirty="0" smtClean="0"/>
              <a:t>void      </a:t>
            </a:r>
          </a:p>
          <a:p>
            <a:pPr marL="514350" indent="-514350">
              <a:buAutoNum type="alphaUcParenBoth"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     </a:t>
            </a:r>
          </a:p>
          <a:p>
            <a:pPr marL="514350" indent="-514350">
              <a:buAutoNum type="alphaUcParenBoth"/>
            </a:pPr>
            <a:r>
              <a:rPr lang="en-US" sz="2800" b="1" dirty="0" smtClean="0"/>
              <a:t>String       </a:t>
            </a:r>
          </a:p>
          <a:p>
            <a:pPr marL="514350" indent="-514350">
              <a:buAutoNum type="alphaUcParenBoth"/>
            </a:pPr>
            <a:r>
              <a:rPr lang="en-US" sz="2800" b="1" dirty="0" smtClean="0"/>
              <a:t>class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5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800" dirty="0"/>
              <a:t>Q5) Modifiez le programme suivant pour qu’il affiche "</a:t>
            </a:r>
            <a:r>
              <a:rPr lang="fr-FR" sz="2800" dirty="0" err="1"/>
              <a:t>Success</a:t>
            </a:r>
            <a:r>
              <a:rPr lang="fr-FR" sz="2800" dirty="0"/>
              <a:t>!".</a:t>
            </a:r>
          </a:p>
          <a:p>
            <a:pPr marL="0" indent="0">
              <a:buNone/>
            </a:pPr>
            <a:r>
              <a:rPr lang="fr-FR" sz="2800" dirty="0"/>
              <a:t> </a:t>
            </a:r>
          </a:p>
          <a:p>
            <a:pPr marL="0" indent="0">
              <a:buNone/>
            </a:pPr>
            <a:r>
              <a:rPr lang="en-US" sz="2800" i="1" dirty="0"/>
              <a:t>public class G {</a:t>
            </a:r>
            <a:endParaRPr lang="fr-FR" sz="2800" dirty="0"/>
          </a:p>
          <a:p>
            <a:pPr marL="0" indent="0">
              <a:buNone/>
            </a:pPr>
            <a:r>
              <a:rPr lang="en-US" sz="2800" i="1" dirty="0"/>
              <a:t>		G (</a:t>
            </a:r>
            <a:r>
              <a:rPr lang="en-US" sz="2800" i="1" dirty="0" err="1"/>
              <a:t>int</a:t>
            </a:r>
            <a:r>
              <a:rPr lang="en-US" sz="2800" i="1" dirty="0"/>
              <a:t> </a:t>
            </a:r>
            <a:r>
              <a:rPr lang="en-US" sz="2800" i="1" dirty="0" err="1"/>
              <a:t>i</a:t>
            </a:r>
            <a:r>
              <a:rPr lang="en-US" sz="2800" i="1" dirty="0"/>
              <a:t>) { </a:t>
            </a:r>
            <a:r>
              <a:rPr lang="en-US" sz="2800" i="1" dirty="0" err="1"/>
              <a:t>System.out.println</a:t>
            </a:r>
            <a:r>
              <a:rPr lang="en-US" sz="2800" i="1" dirty="0"/>
              <a:t>("Success!"); }</a:t>
            </a:r>
            <a:endParaRPr lang="fr-FR" sz="2800" dirty="0"/>
          </a:p>
          <a:p>
            <a:pPr marL="0" indent="0">
              <a:buNone/>
            </a:pPr>
            <a:r>
              <a:rPr lang="en-US" sz="2800" i="1" dirty="0"/>
              <a:t>}</a:t>
            </a:r>
            <a:endParaRPr lang="fr-FR" sz="2800" dirty="0"/>
          </a:p>
          <a:p>
            <a:pPr marL="0" indent="0">
              <a:buNone/>
            </a:pPr>
            <a:r>
              <a:rPr lang="en-US" sz="2800" i="1" dirty="0"/>
              <a:t>public class H extends G {</a:t>
            </a:r>
            <a:endParaRPr lang="fr-FR" sz="2800" dirty="0"/>
          </a:p>
          <a:p>
            <a:pPr marL="0" indent="0">
              <a:buNone/>
            </a:pPr>
            <a:r>
              <a:rPr lang="en-US" sz="2800" i="1" dirty="0"/>
              <a:t>		public static void main (String </a:t>
            </a:r>
            <a:r>
              <a:rPr lang="en-US" sz="2800" i="1" dirty="0" err="1"/>
              <a:t>argv</a:t>
            </a:r>
            <a:r>
              <a:rPr lang="en-US" sz="2800" i="1" dirty="0"/>
              <a:t>[]){</a:t>
            </a:r>
            <a:endParaRPr lang="fr-FR" sz="2800" dirty="0"/>
          </a:p>
          <a:p>
            <a:pPr marL="0" indent="0">
              <a:buNone/>
            </a:pPr>
            <a:r>
              <a:rPr lang="en-US" sz="2800" i="1" dirty="0"/>
              <a:t>	    		</a:t>
            </a:r>
            <a:r>
              <a:rPr lang="fr-FR" sz="2800" i="1" dirty="0"/>
              <a:t>H </a:t>
            </a:r>
            <a:r>
              <a:rPr lang="fr-FR" sz="2800" i="1" dirty="0" err="1"/>
              <a:t>h</a:t>
            </a:r>
            <a:r>
              <a:rPr lang="fr-FR" sz="2800" i="1" dirty="0"/>
              <a:t> = new H();</a:t>
            </a:r>
            <a:endParaRPr lang="fr-FR" sz="2800" dirty="0"/>
          </a:p>
          <a:p>
            <a:pPr marL="0" indent="0">
              <a:buNone/>
            </a:pPr>
            <a:r>
              <a:rPr lang="fr-FR" sz="2800" i="1" dirty="0" smtClean="0"/>
              <a:t>		}</a:t>
            </a:r>
            <a:endParaRPr lang="fr-FR" sz="2800" dirty="0"/>
          </a:p>
          <a:p>
            <a:pPr marL="0" indent="0">
              <a:buNone/>
            </a:pPr>
            <a:r>
              <a:rPr lang="fr-FR" sz="2800" i="1" dirty="0"/>
              <a:t>		H() { /*???*/ }</a:t>
            </a:r>
            <a:endParaRPr lang="fr-FR" sz="2800" dirty="0"/>
          </a:p>
          <a:p>
            <a:pPr marL="0" indent="0">
              <a:buNone/>
            </a:pPr>
            <a:r>
              <a:rPr lang="fr-FR" sz="2800" i="1" dirty="0"/>
              <a:t>}</a:t>
            </a:r>
            <a:endParaRPr lang="fr-FR" sz="2800" dirty="0"/>
          </a:p>
          <a:p>
            <a:pPr marL="0" indent="0">
              <a:buNone/>
            </a:pPr>
            <a:r>
              <a:rPr lang="fr-FR" sz="2800" dirty="0"/>
              <a:t> </a:t>
            </a:r>
          </a:p>
          <a:p>
            <a:pPr marL="0" indent="0">
              <a:buNone/>
            </a:pPr>
            <a:r>
              <a:rPr lang="fr-FR" sz="2800" b="1" dirty="0"/>
              <a:t>(A) Remplacez /*???*/ avec </a:t>
            </a:r>
            <a:r>
              <a:rPr lang="fr-FR" sz="2800" b="1" dirty="0" err="1"/>
              <a:t>this</a:t>
            </a:r>
            <a:r>
              <a:rPr lang="fr-FR" sz="2800" b="1" dirty="0"/>
              <a:t>(10);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(B) Remplacez /*???*/ avec super(10);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(C) Remplacez /*???*/ avec super();</a:t>
            </a:r>
            <a:endParaRPr lang="fr-FR" sz="2800" dirty="0"/>
          </a:p>
          <a:p>
            <a:pPr marL="0" indent="0">
              <a:buNone/>
            </a:pPr>
            <a:r>
              <a:rPr lang="fr-FR" sz="2800" b="1" dirty="0"/>
              <a:t>(D) Remplacez /*???*/ avec G(10);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838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Q6) Sélectionnez l’expression qui donne l’indice du dernier élément d’un tableau nommé </a:t>
            </a:r>
            <a:r>
              <a:rPr lang="fr-FR" sz="2800" dirty="0" err="1"/>
              <a:t>arr</a:t>
            </a:r>
            <a:endParaRPr lang="fr-FR" sz="2800" dirty="0"/>
          </a:p>
          <a:p>
            <a:pPr marL="0" indent="0">
              <a:buNone/>
            </a:pPr>
            <a:r>
              <a:rPr lang="fr-FR" sz="2800" dirty="0"/>
              <a:t> </a:t>
            </a:r>
          </a:p>
          <a:p>
            <a:pPr marL="0" indent="0">
              <a:buNone/>
            </a:pPr>
            <a:r>
              <a:rPr lang="en-US" sz="2800" b="1" dirty="0"/>
              <a:t>(A) </a:t>
            </a:r>
            <a:r>
              <a:rPr lang="en-US" sz="2800" b="1" dirty="0" err="1"/>
              <a:t>arr.length</a:t>
            </a:r>
            <a:endParaRPr lang="fr-FR" sz="2800" dirty="0"/>
          </a:p>
          <a:p>
            <a:pPr marL="0" indent="0">
              <a:buNone/>
            </a:pPr>
            <a:r>
              <a:rPr lang="en-US" sz="2800" b="1" dirty="0"/>
              <a:t>(B) arr.length-1</a:t>
            </a:r>
            <a:endParaRPr lang="fr-FR" sz="2800" dirty="0"/>
          </a:p>
          <a:p>
            <a:pPr marL="0" indent="0">
              <a:buNone/>
            </a:pPr>
            <a:r>
              <a:rPr lang="en-US" sz="2800" b="1" dirty="0"/>
              <a:t>(C) </a:t>
            </a:r>
            <a:r>
              <a:rPr lang="en-US" sz="2800" b="1" dirty="0" err="1"/>
              <a:t>arr.length</a:t>
            </a:r>
            <a:r>
              <a:rPr lang="en-US" sz="2800" b="1" dirty="0"/>
              <a:t>()</a:t>
            </a:r>
            <a:endParaRPr lang="fr-FR" sz="2800" dirty="0"/>
          </a:p>
          <a:p>
            <a:pPr marL="0" indent="0">
              <a:buNone/>
            </a:pPr>
            <a:r>
              <a:rPr lang="en-US" sz="2800" b="1" dirty="0"/>
              <a:t>(D) </a:t>
            </a:r>
            <a:r>
              <a:rPr lang="en-US" sz="2800" b="1" dirty="0" err="1"/>
              <a:t>arr.length</a:t>
            </a:r>
            <a:r>
              <a:rPr lang="en-US" sz="2800" b="1" dirty="0"/>
              <a:t>()-1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46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520" y="188640"/>
            <a:ext cx="8579296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Q7) Que sera l’affichage du programme suivant si le fichier ″Hello.txt″ est présent dans le répertoire courant?</a:t>
            </a:r>
          </a:p>
          <a:p>
            <a:pPr marL="0" indent="0">
              <a:buNone/>
            </a:pPr>
            <a:r>
              <a:rPr lang="en-US" sz="2000" i="1" dirty="0"/>
              <a:t>import java.io.*;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/>
              <a:t>public class Worker {</a:t>
            </a:r>
            <a:endParaRPr lang="fr-FR" sz="2000" dirty="0"/>
          </a:p>
          <a:p>
            <a:pPr marL="0" indent="0">
              <a:buNone/>
              <a:tabLst>
                <a:tab pos="176213" algn="l"/>
              </a:tabLst>
            </a:pPr>
            <a:r>
              <a:rPr lang="en-US" sz="2000" i="1" dirty="0" smtClean="0"/>
              <a:t>	public </a:t>
            </a:r>
            <a:r>
              <a:rPr lang="en-US" sz="2000" i="1" dirty="0"/>
              <a:t>static void main (String </a:t>
            </a:r>
            <a:r>
              <a:rPr lang="en-US" sz="2000" i="1" dirty="0" err="1"/>
              <a:t>argv</a:t>
            </a:r>
            <a:r>
              <a:rPr lang="en-US" sz="2000" i="1" dirty="0"/>
              <a:t>[]){</a:t>
            </a:r>
            <a:endParaRPr lang="fr-FR" sz="2000" dirty="0"/>
          </a:p>
          <a:p>
            <a:pPr marL="0" indent="0">
              <a:buNone/>
              <a:tabLst>
                <a:tab pos="176213" algn="l"/>
              </a:tabLst>
            </a:pPr>
            <a:r>
              <a:rPr lang="en-US" sz="2000" i="1" dirty="0" smtClean="0"/>
              <a:t>	Worker </a:t>
            </a:r>
            <a:r>
              <a:rPr lang="en-US" sz="2000" i="1" dirty="0"/>
              <a:t>w = new Worker </a:t>
            </a:r>
            <a:r>
              <a:rPr lang="en-US" sz="2000" i="1" dirty="0" smtClean="0"/>
              <a:t>(); </a:t>
            </a:r>
            <a:r>
              <a:rPr lang="en-US" sz="2000" i="1" dirty="0" err="1" smtClean="0"/>
              <a:t>System.out.println</a:t>
            </a:r>
            <a:r>
              <a:rPr lang="en-US" sz="2000" i="1" dirty="0" smtClean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w.work</a:t>
            </a:r>
            <a:r>
              <a:rPr lang="en-US" sz="2000" i="1" dirty="0"/>
              <a:t>());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}</a:t>
            </a:r>
          </a:p>
          <a:p>
            <a:pPr marL="0" indent="0">
              <a:buNone/>
            </a:pPr>
            <a:r>
              <a:rPr lang="en-US" sz="2000" i="1" dirty="0" smtClean="0"/>
              <a:t> </a:t>
            </a:r>
            <a:r>
              <a:rPr lang="en-US" sz="2000" i="1" dirty="0"/>
              <a:t>public </a:t>
            </a:r>
            <a:r>
              <a:rPr lang="en-US" sz="2000" i="1" dirty="0" err="1"/>
              <a:t>int</a:t>
            </a:r>
            <a:r>
              <a:rPr lang="en-US" sz="2000" i="1" dirty="0"/>
              <a:t> work() {</a:t>
            </a:r>
            <a:endParaRPr lang="fr-FR" sz="2000" dirty="0"/>
          </a:p>
          <a:p>
            <a:pPr marL="0" indent="0">
              <a:buNone/>
              <a:tabLst>
                <a:tab pos="176213" algn="l"/>
              </a:tabLst>
            </a:pPr>
            <a:r>
              <a:rPr lang="en-US" sz="2000" i="1" dirty="0" smtClean="0"/>
              <a:t>	try </a:t>
            </a:r>
            <a:r>
              <a:rPr lang="en-US" sz="2000" i="1" dirty="0"/>
              <a:t>{ </a:t>
            </a:r>
            <a:r>
              <a:rPr lang="en-US" sz="2000" i="1" dirty="0" err="1"/>
              <a:t>FileInputStream</a:t>
            </a:r>
            <a:r>
              <a:rPr lang="en-US" sz="2000" i="1" dirty="0"/>
              <a:t> dis = new </a:t>
            </a:r>
            <a:r>
              <a:rPr lang="en-US" sz="2000" i="1" dirty="0" err="1"/>
              <a:t>FileInputStream</a:t>
            </a:r>
            <a:r>
              <a:rPr lang="en-US" sz="2000" i="1" dirty="0"/>
              <a:t>("Hello.txt");, return 0; </a:t>
            </a:r>
            <a:endParaRPr lang="en-US" sz="2000" i="1" dirty="0" smtClean="0"/>
          </a:p>
          <a:p>
            <a:pPr marL="0" indent="0">
              <a:buNone/>
              <a:tabLst>
                <a:tab pos="176213" algn="l"/>
              </a:tabLst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System.out.println</a:t>
            </a:r>
            <a:r>
              <a:rPr lang="en-US" sz="2000" i="1" dirty="0" smtClean="0"/>
              <a:t> </a:t>
            </a:r>
            <a:r>
              <a:rPr lang="en-US" sz="2000" i="1" dirty="0"/>
              <a:t>("File found"); } </a:t>
            </a:r>
            <a:endParaRPr lang="fr-FR" sz="2000" dirty="0"/>
          </a:p>
          <a:p>
            <a:pPr marL="0" indent="0">
              <a:buNone/>
              <a:tabLst>
                <a:tab pos="176213" algn="l"/>
              </a:tabLst>
            </a:pPr>
            <a:r>
              <a:rPr lang="en-US" sz="2000" i="1" dirty="0" smtClean="0"/>
              <a:t>	catch </a:t>
            </a:r>
            <a:r>
              <a:rPr lang="en-US" sz="2000" i="1" dirty="0"/>
              <a:t>(</a:t>
            </a:r>
            <a:r>
              <a:rPr lang="en-US" sz="2000" i="1" dirty="0" err="1"/>
              <a:t>FileNotFoundException</a:t>
            </a:r>
            <a:r>
              <a:rPr lang="en-US" sz="2000" i="1" dirty="0"/>
              <a:t> </a:t>
            </a:r>
            <a:r>
              <a:rPr lang="en-US" sz="2000" i="1" dirty="0" err="1"/>
              <a:t>fne</a:t>
            </a:r>
            <a:r>
              <a:rPr lang="en-US" sz="2000" i="1" dirty="0"/>
              <a:t>) </a:t>
            </a:r>
            <a:r>
              <a:rPr lang="en-US" sz="2000" i="1" dirty="0" smtClean="0"/>
              <a:t>{ </a:t>
            </a:r>
            <a:r>
              <a:rPr lang="en-US" sz="2000" i="1" dirty="0" err="1" smtClean="0"/>
              <a:t>System.out.println</a:t>
            </a:r>
            <a:r>
              <a:rPr lang="en-US" sz="2000" i="1" dirty="0" smtClean="0"/>
              <a:t> </a:t>
            </a:r>
            <a:r>
              <a:rPr lang="en-US" sz="2000" i="1" dirty="0"/>
              <a:t>("No such file found"); </a:t>
            </a:r>
            <a:r>
              <a:rPr lang="en-US" sz="2000" i="1" dirty="0" smtClean="0"/>
              <a:t>						   return </a:t>
            </a:r>
            <a:r>
              <a:rPr lang="en-US" sz="2000" i="1" dirty="0"/>
              <a:t>-1; } </a:t>
            </a:r>
            <a:endParaRPr lang="fr-FR" sz="2000" dirty="0"/>
          </a:p>
          <a:p>
            <a:pPr marL="0" indent="0">
              <a:buNone/>
              <a:tabLst>
                <a:tab pos="176213" algn="l"/>
              </a:tabLst>
            </a:pPr>
            <a:r>
              <a:rPr lang="en-US" sz="2000" i="1" dirty="0" smtClean="0"/>
              <a:t>	finally </a:t>
            </a:r>
            <a:r>
              <a:rPr lang="en-US" sz="2000" i="1" dirty="0"/>
              <a:t>{   </a:t>
            </a:r>
            <a:r>
              <a:rPr lang="en-US" sz="2000" i="1" dirty="0" err="1"/>
              <a:t>System.out.println</a:t>
            </a:r>
            <a:r>
              <a:rPr lang="en-US" sz="2000" i="1" dirty="0"/>
              <a:t> ("Doing finally");</a:t>
            </a:r>
            <a:r>
              <a:rPr lang="fr-FR" sz="2000" dirty="0"/>
              <a:t> </a:t>
            </a:r>
            <a:r>
              <a:rPr lang="en-US" sz="2000" i="1" dirty="0"/>
              <a:t>}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/>
              <a:t>} }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en-US" sz="2000" b="1" dirty="0"/>
              <a:t>(A) “File found”, “Doing finally”, “</a:t>
            </a:r>
            <a:r>
              <a:rPr lang="en-US" sz="2000" b="1" dirty="0" smtClean="0"/>
              <a:t>0”	(B</a:t>
            </a:r>
            <a:r>
              <a:rPr lang="en-US" sz="2000" b="1" dirty="0"/>
              <a:t>) “File found”, “0”</a:t>
            </a:r>
            <a:endParaRPr lang="fr-FR" sz="2000" dirty="0"/>
          </a:p>
          <a:p>
            <a:pPr marL="0" indent="0">
              <a:buNone/>
            </a:pPr>
            <a:r>
              <a:rPr lang="en-US" sz="2000" b="1" dirty="0"/>
              <a:t>(C) “0</a:t>
            </a:r>
            <a:r>
              <a:rPr lang="en-US" sz="2000" b="1" dirty="0" smtClean="0"/>
              <a:t>”					(</a:t>
            </a:r>
            <a:r>
              <a:rPr lang="en-US" sz="2000" b="1" dirty="0"/>
              <a:t>D) “Doing finally”, “0”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338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520" y="188640"/>
            <a:ext cx="8579296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Q8) D’après le code ci-dessous, quelle est la bonne déclaration de la méthode </a:t>
            </a:r>
            <a:r>
              <a:rPr lang="fr-FR" sz="2000" dirty="0" err="1"/>
              <a:t>doIt</a:t>
            </a:r>
            <a:r>
              <a:rPr lang="fr-FR" sz="2000" dirty="0"/>
              <a:t> :</a:t>
            </a:r>
          </a:p>
          <a:p>
            <a:pPr marL="0" indent="0">
              <a:buNone/>
            </a:pPr>
            <a:r>
              <a:rPr lang="en-US" sz="2000" i="1" dirty="0"/>
              <a:t>import </a:t>
            </a:r>
            <a:r>
              <a:rPr lang="en-US" sz="2000" i="1" dirty="0" err="1"/>
              <a:t>java.sql.SQLException</a:t>
            </a:r>
            <a:r>
              <a:rPr lang="en-US" sz="2000" i="1" dirty="0"/>
              <a:t>;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/>
              <a:t>public class Y {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 smtClean="0"/>
              <a:t>	public </a:t>
            </a:r>
            <a:r>
              <a:rPr lang="en-US" sz="2000" i="1" dirty="0"/>
              <a:t>static void main (String </a:t>
            </a:r>
            <a:r>
              <a:rPr lang="en-US" sz="2000" i="1" dirty="0" err="1"/>
              <a:t>args</a:t>
            </a:r>
            <a:r>
              <a:rPr lang="en-US" sz="2000" i="1" dirty="0"/>
              <a:t>[]) {</a:t>
            </a:r>
            <a:endParaRPr lang="fr-FR" sz="2000" dirty="0"/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</a:t>
            </a:r>
            <a:r>
              <a:rPr lang="es-ES_tradnl" sz="2000" i="1" dirty="0" smtClean="0"/>
              <a:t>Y </a:t>
            </a:r>
            <a:r>
              <a:rPr lang="es-ES_tradnl" sz="2000" i="1" dirty="0" err="1"/>
              <a:t>y</a:t>
            </a:r>
            <a:r>
              <a:rPr lang="es-ES_tradnl" sz="2000" i="1" dirty="0"/>
              <a:t> = new Y();</a:t>
            </a:r>
            <a:endParaRPr lang="fr-FR" sz="2000" dirty="0"/>
          </a:p>
          <a:p>
            <a:pPr marL="0" indent="0">
              <a:buNone/>
            </a:pPr>
            <a:r>
              <a:rPr lang="es-ES_tradnl" sz="2000" i="1" dirty="0"/>
              <a:t>	</a:t>
            </a:r>
            <a:r>
              <a:rPr lang="es-ES_tradnl" sz="2000" i="1" dirty="0" smtClean="0"/>
              <a:t>	</a:t>
            </a:r>
            <a:r>
              <a:rPr lang="es-ES_tradnl" sz="2000" i="1" dirty="0" err="1" smtClean="0"/>
              <a:t>y.runDoIt</a:t>
            </a:r>
            <a:r>
              <a:rPr lang="es-ES_tradnl" sz="2000" i="1" dirty="0"/>
              <a:t>();</a:t>
            </a:r>
            <a:endParaRPr lang="fr-FR" sz="2000" dirty="0"/>
          </a:p>
          <a:p>
            <a:pPr marL="0" indent="0">
              <a:buNone/>
            </a:pPr>
            <a:r>
              <a:rPr lang="es-ES_tradnl" sz="2000" i="1" dirty="0" smtClean="0"/>
              <a:t>	}</a:t>
            </a:r>
            <a:endParaRPr lang="fr-FR" sz="2000" dirty="0"/>
          </a:p>
          <a:p>
            <a:pPr marL="0" indent="0">
              <a:buNone/>
            </a:pPr>
            <a:r>
              <a:rPr lang="es-ES_tradnl" sz="2000" i="1" dirty="0" smtClean="0"/>
              <a:t>	</a:t>
            </a:r>
            <a:r>
              <a:rPr lang="es-ES_tradnl" sz="2000" i="1" dirty="0" err="1" smtClean="0"/>
              <a:t>void</a:t>
            </a:r>
            <a:r>
              <a:rPr lang="es-ES_tradnl" sz="2000" i="1" dirty="0" smtClean="0"/>
              <a:t> </a:t>
            </a:r>
            <a:r>
              <a:rPr lang="es-ES_tradnl" sz="2000" i="1" dirty="0" err="1"/>
              <a:t>runDoIt</a:t>
            </a:r>
            <a:r>
              <a:rPr lang="es-ES_tradnl" sz="2000" i="1" dirty="0"/>
              <a:t> () </a:t>
            </a:r>
            <a:r>
              <a:rPr lang="es-ES_tradnl" sz="2000" i="1" dirty="0" smtClean="0"/>
              <a:t>{ </a:t>
            </a:r>
          </a:p>
          <a:p>
            <a:pPr marL="0" indent="0">
              <a:buNone/>
            </a:pPr>
            <a:r>
              <a:rPr lang="es-ES_tradnl" sz="2000" i="1" dirty="0"/>
              <a:t>	</a:t>
            </a:r>
            <a:r>
              <a:rPr lang="es-ES_tradnl" sz="2000" i="1" dirty="0" smtClean="0"/>
              <a:t>	try { </a:t>
            </a:r>
            <a:r>
              <a:rPr lang="es-ES_tradnl" sz="2000" i="1" dirty="0" err="1" smtClean="0"/>
              <a:t>doIt</a:t>
            </a:r>
            <a:r>
              <a:rPr lang="es-ES_tradnl" sz="2000" i="1" dirty="0" smtClean="0"/>
              <a:t>(); } </a:t>
            </a:r>
            <a:endParaRPr lang="fr-FR" sz="2000" dirty="0"/>
          </a:p>
          <a:p>
            <a:pPr marL="0" indent="0">
              <a:buNone/>
            </a:pPr>
            <a:r>
              <a:rPr lang="es-ES_tradnl" sz="2000" i="1" dirty="0" smtClean="0"/>
              <a:t>		catch </a:t>
            </a:r>
            <a:r>
              <a:rPr lang="es-ES_tradnl" sz="2000" i="1" dirty="0"/>
              <a:t>(</a:t>
            </a:r>
            <a:r>
              <a:rPr lang="es-ES_tradnl" sz="2000" i="1" dirty="0" err="1"/>
              <a:t>SQLException</a:t>
            </a:r>
            <a:r>
              <a:rPr lang="es-ES_tradnl" sz="2000" i="1" dirty="0"/>
              <a:t> e) {}</a:t>
            </a:r>
            <a:endParaRPr lang="fr-FR" sz="2000" dirty="0"/>
          </a:p>
          <a:p>
            <a:pPr marL="0" indent="0">
              <a:buNone/>
            </a:pPr>
            <a:r>
              <a:rPr lang="es-ES_tradnl" sz="2000" i="1" dirty="0" smtClean="0"/>
              <a:t>}</a:t>
            </a:r>
            <a:r>
              <a:rPr lang="en-US" sz="2000" i="1" dirty="0" smtClean="0"/>
              <a:t>}</a:t>
            </a:r>
            <a:endParaRPr lang="fr-FR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fr-FR" sz="2000" dirty="0"/>
          </a:p>
          <a:p>
            <a:pPr marL="0" indent="0">
              <a:buNone/>
            </a:pPr>
            <a:r>
              <a:rPr lang="en-US" sz="2000" b="1" dirty="0"/>
              <a:t>(A) void </a:t>
            </a:r>
            <a:r>
              <a:rPr lang="en-US" sz="2000" b="1" dirty="0" err="1"/>
              <a:t>doIt</a:t>
            </a:r>
            <a:r>
              <a:rPr lang="en-US" sz="2000" b="1" dirty="0"/>
              <a:t> () throw </a:t>
            </a:r>
            <a:r>
              <a:rPr lang="en-US" sz="2000" b="1" dirty="0" err="1"/>
              <a:t>SQLException</a:t>
            </a:r>
            <a:r>
              <a:rPr lang="en-US" sz="2000" b="1" dirty="0"/>
              <a:t> { /* method body */ }</a:t>
            </a:r>
            <a:endParaRPr lang="fr-FR" sz="2000" dirty="0"/>
          </a:p>
          <a:p>
            <a:pPr marL="0" indent="0">
              <a:buNone/>
            </a:pPr>
            <a:r>
              <a:rPr lang="en-US" sz="2000" b="1" dirty="0"/>
              <a:t>(B) void </a:t>
            </a:r>
            <a:r>
              <a:rPr lang="en-US" sz="2000" b="1" dirty="0" err="1"/>
              <a:t>doIt</a:t>
            </a:r>
            <a:r>
              <a:rPr lang="en-US" sz="2000" b="1" dirty="0"/>
              <a:t> () { /* method body */ }</a:t>
            </a:r>
            <a:endParaRPr lang="fr-FR" sz="2000" dirty="0"/>
          </a:p>
          <a:p>
            <a:pPr marL="0" indent="0">
              <a:buNone/>
            </a:pPr>
            <a:r>
              <a:rPr lang="en-US" sz="2000" b="1" dirty="0"/>
              <a:t>(C) void </a:t>
            </a:r>
            <a:r>
              <a:rPr lang="en-US" sz="2000" b="1" dirty="0" err="1"/>
              <a:t>doIt</a:t>
            </a:r>
            <a:r>
              <a:rPr lang="en-US" sz="2000" b="1" dirty="0"/>
              <a:t> () throws </a:t>
            </a:r>
            <a:r>
              <a:rPr lang="en-US" sz="2000" b="1" dirty="0" err="1"/>
              <a:t>SQLException</a:t>
            </a:r>
            <a:r>
              <a:rPr lang="en-US" sz="2000" b="1" dirty="0"/>
              <a:t> { /* method body */ }</a:t>
            </a:r>
            <a:endParaRPr lang="fr-FR" sz="2000" dirty="0"/>
          </a:p>
          <a:p>
            <a:pPr marL="0" indent="0">
              <a:buNone/>
            </a:pPr>
            <a:r>
              <a:rPr lang="en-US" sz="2000" b="1" dirty="0"/>
              <a:t>(D) void </a:t>
            </a:r>
            <a:r>
              <a:rPr lang="en-US" sz="2000" b="1" dirty="0" err="1"/>
              <a:t>doIt</a:t>
            </a:r>
            <a:r>
              <a:rPr lang="en-US" sz="2000" b="1" dirty="0"/>
              <a:t> throws </a:t>
            </a:r>
            <a:r>
              <a:rPr lang="en-US" sz="2000" b="1" dirty="0" err="1"/>
              <a:t>SQLException</a:t>
            </a:r>
            <a:r>
              <a:rPr lang="en-US" sz="2000" b="1" dirty="0"/>
              <a:t> () { /* method body */ }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302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520" y="1340768"/>
            <a:ext cx="8579296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/>
              <a:t>Q9) Quelle interface permet de recevoir les </a:t>
            </a:r>
            <a:r>
              <a:rPr lang="fr-FR" sz="2800" i="1" dirty="0"/>
              <a:t>clics  </a:t>
            </a:r>
            <a:r>
              <a:rPr lang="fr-FR" sz="2800" dirty="0"/>
              <a:t>de souris sur un composant Swing quelconque?</a:t>
            </a:r>
          </a:p>
          <a:p>
            <a:pPr marL="0" indent="0">
              <a:buNone/>
            </a:pPr>
            <a:r>
              <a:rPr lang="fr-FR" sz="2800" dirty="0"/>
              <a:t> </a:t>
            </a:r>
          </a:p>
          <a:p>
            <a:pPr marL="0" indent="0">
              <a:buNone/>
            </a:pPr>
            <a:r>
              <a:rPr lang="en-US" sz="2800" b="1" dirty="0"/>
              <a:t>(A) </a:t>
            </a:r>
            <a:r>
              <a:rPr lang="en-US" sz="2800" b="1" dirty="0" err="1"/>
              <a:t>ClickListener</a:t>
            </a:r>
            <a:r>
              <a:rPr lang="en-US" sz="2800" b="1" dirty="0"/>
              <a:t>      </a:t>
            </a:r>
            <a:endParaRPr lang="fr-FR" sz="2800" dirty="0"/>
          </a:p>
          <a:p>
            <a:pPr marL="0" indent="0">
              <a:buNone/>
            </a:pPr>
            <a:r>
              <a:rPr lang="en-US" sz="2800" b="1" dirty="0"/>
              <a:t>(B) </a:t>
            </a:r>
            <a:r>
              <a:rPr lang="en-US" sz="2800" b="1" dirty="0" err="1"/>
              <a:t>ActionListener</a:t>
            </a:r>
            <a:r>
              <a:rPr lang="en-US" sz="2800" b="1" dirty="0"/>
              <a:t>       </a:t>
            </a:r>
            <a:endParaRPr lang="fr-FR" sz="2800" dirty="0"/>
          </a:p>
          <a:p>
            <a:pPr marL="0" indent="0">
              <a:buNone/>
            </a:pPr>
            <a:r>
              <a:rPr lang="en-US" sz="2800" b="1" dirty="0"/>
              <a:t>(C) </a:t>
            </a:r>
            <a:r>
              <a:rPr lang="en-US" sz="2800" b="1" dirty="0" err="1"/>
              <a:t>MouseListener</a:t>
            </a:r>
            <a:r>
              <a:rPr lang="en-US" sz="2800" b="1" dirty="0"/>
              <a:t>        </a:t>
            </a:r>
            <a:endParaRPr lang="fr-FR" sz="2800" dirty="0"/>
          </a:p>
          <a:p>
            <a:pPr marL="0" indent="0">
              <a:buNone/>
            </a:pPr>
            <a:r>
              <a:rPr lang="en-US" sz="2800" b="1" dirty="0"/>
              <a:t>(D) </a:t>
            </a:r>
            <a:r>
              <a:rPr lang="en-US" sz="2800" b="1" dirty="0" err="1"/>
              <a:t>KeyListener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590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337</Words>
  <Application>Microsoft Office PowerPoint</Application>
  <PresentationFormat>Affichage à l'écran (4:3)</PresentationFormat>
  <Paragraphs>164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Jean-Pierre Segado</dc:creator>
  <cp:lastModifiedBy>Jean-Pierre Segado</cp:lastModifiedBy>
  <cp:revision>15</cp:revision>
  <dcterms:created xsi:type="dcterms:W3CDTF">2016-04-11T08:46:21Z</dcterms:created>
  <dcterms:modified xsi:type="dcterms:W3CDTF">2016-04-11T10:06:15Z</dcterms:modified>
</cp:coreProperties>
</file>