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[Copy of Employee_Dataset (2)(1).xlsx]Sheet3!PivotTable1</c:name>
    <c:fmtId val="1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2"/>
            </a:solidFill>
            <a:ln>
              <a:noFill/>
            </a:ln>
            <a:effectLst/>
          </c:spPr>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3"/>
            </a:solidFill>
            <a:ln>
              <a:noFill/>
            </a:ln>
            <a:effectLst/>
          </c:spPr>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manualLayout>
          <c:layoutTarget val="inner"/>
          <c:xMode val="edge"/>
          <c:yMode val="edge"/>
          <c:x val="0.10868381680302991"/>
          <c:y val="0.10926846434698456"/>
          <c:w val="0.87563706002547725"/>
          <c:h val="0.6181422014985557"/>
        </c:manualLayout>
      </c:layout>
      <c:barChart>
        <c:barDir val="col"/>
        <c:grouping val="clustered"/>
        <c:varyColors val="0"/>
        <c:ser>
          <c:idx val="0"/>
          <c:order val="0"/>
          <c:tx>
            <c:strRef>
              <c:f>Sheet3!$B$3:$B$4</c:f>
              <c:strCache>
                <c:ptCount val="1"/>
                <c:pt idx="0">
                  <c:v>Fixed Term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210026.99000000002</c:v>
                </c:pt>
                <c:pt idx="1">
                  <c:v>282340.75</c:v>
                </c:pt>
                <c:pt idx="2">
                  <c:v>183397.77</c:v>
                </c:pt>
                <c:pt idx="3">
                  <c:v>338518.85</c:v>
                </c:pt>
                <c:pt idx="4">
                  <c:v>103885.73999999999</c:v>
                </c:pt>
                <c:pt idx="5">
                  <c:v>31816.57</c:v>
                </c:pt>
                <c:pt idx="6">
                  <c:v>51165.37</c:v>
                </c:pt>
                <c:pt idx="7">
                  <c:v>281368.42</c:v>
                </c:pt>
                <c:pt idx="8">
                  <c:v>99683.67</c:v>
                </c:pt>
                <c:pt idx="9">
                  <c:v>84598.88</c:v>
                </c:pt>
                <c:pt idx="10">
                  <c:v>121134.11</c:v>
                </c:pt>
                <c:pt idx="11">
                  <c:v>299427.31</c:v>
                </c:pt>
                <c:pt idx="12">
                  <c:v>499439.95000000007</c:v>
                </c:pt>
              </c:numCache>
            </c:numRef>
          </c:val>
          <c:extLst>
            <c:ext xmlns:c16="http://schemas.microsoft.com/office/drawing/2014/chart" uri="{C3380CC4-5D6E-409C-BE32-E72D297353CC}">
              <c16:uniqueId val="{00000000-8B99-4F51-9C53-E998ED8521C7}"/>
            </c:ext>
          </c:extLst>
        </c:ser>
        <c:ser>
          <c:idx val="1"/>
          <c:order val="1"/>
          <c:tx>
            <c:strRef>
              <c:f>Sheet3!$C$3:$C$4</c:f>
              <c:strCache>
                <c:ptCount val="1"/>
                <c:pt idx="0">
                  <c:v>Permanent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970133.37999999989</c:v>
                </c:pt>
                <c:pt idx="1">
                  <c:v>1170550.3900000001</c:v>
                </c:pt>
                <c:pt idx="2">
                  <c:v>578659.92000000004</c:v>
                </c:pt>
                <c:pt idx="3">
                  <c:v>403495.27999999997</c:v>
                </c:pt>
                <c:pt idx="4">
                  <c:v>739156.17</c:v>
                </c:pt>
                <c:pt idx="5">
                  <c:v>549282.11</c:v>
                </c:pt>
                <c:pt idx="6">
                  <c:v>548965.36</c:v>
                </c:pt>
                <c:pt idx="7">
                  <c:v>763450.46000000008</c:v>
                </c:pt>
                <c:pt idx="8">
                  <c:v>523726.74000000005</c:v>
                </c:pt>
                <c:pt idx="9">
                  <c:v>426234.76</c:v>
                </c:pt>
                <c:pt idx="10">
                  <c:v>895624.29000000015</c:v>
                </c:pt>
                <c:pt idx="11">
                  <c:v>605920.33000000007</c:v>
                </c:pt>
                <c:pt idx="12">
                  <c:v>573746.16999999993</c:v>
                </c:pt>
              </c:numCache>
            </c:numRef>
          </c:val>
          <c:extLst>
            <c:ext xmlns:c16="http://schemas.microsoft.com/office/drawing/2014/chart" uri="{C3380CC4-5D6E-409C-BE32-E72D297353CC}">
              <c16:uniqueId val="{00000001-8B99-4F51-9C53-E998ED8521C7}"/>
            </c:ext>
          </c:extLst>
        </c:ser>
        <c:ser>
          <c:idx val="2"/>
          <c:order val="2"/>
          <c:tx>
            <c:strRef>
              <c:f>Sheet3!$D$3:$D$4</c:f>
              <c:strCache>
                <c:ptCount val="1"/>
                <c:pt idx="0">
                  <c:v>Temporary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195893.41</c:v>
                </c:pt>
                <c:pt idx="1">
                  <c:v>146720.76</c:v>
                </c:pt>
                <c:pt idx="2">
                  <c:v>238334.53</c:v>
                </c:pt>
                <c:pt idx="3">
                  <c:v>159716.94</c:v>
                </c:pt>
                <c:pt idx="4">
                  <c:v>238172.67</c:v>
                </c:pt>
                <c:pt idx="5">
                  <c:v>70755.5</c:v>
                </c:pt>
                <c:pt idx="7">
                  <c:v>307401.34999999998</c:v>
                </c:pt>
                <c:pt idx="8">
                  <c:v>184150.5</c:v>
                </c:pt>
                <c:pt idx="9">
                  <c:v>83191.95</c:v>
                </c:pt>
                <c:pt idx="10">
                  <c:v>223630.98</c:v>
                </c:pt>
                <c:pt idx="11">
                  <c:v>157212.28</c:v>
                </c:pt>
                <c:pt idx="12">
                  <c:v>476941.57999999996</c:v>
                </c:pt>
              </c:numCache>
            </c:numRef>
          </c:val>
          <c:extLst>
            <c:ext xmlns:c16="http://schemas.microsoft.com/office/drawing/2014/chart" uri="{C3380CC4-5D6E-409C-BE32-E72D297353CC}">
              <c16:uniqueId val="{00000002-8B99-4F51-9C53-E998ED8521C7}"/>
            </c:ext>
          </c:extLst>
        </c:ser>
        <c:dLbls>
          <c:showLegendKey val="0"/>
          <c:showVal val="0"/>
          <c:showCatName val="0"/>
          <c:showSerName val="0"/>
          <c:showPercent val="0"/>
          <c:showBubbleSize val="0"/>
        </c:dLbls>
        <c:gapWidth val="164"/>
        <c:overlap val="-22"/>
        <c:axId val="642507024"/>
        <c:axId val="647979968"/>
      </c:barChart>
      <c:catAx>
        <c:axId val="6425070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7979968"/>
        <c:crosses val="autoZero"/>
        <c:auto val="1"/>
        <c:lblAlgn val="ctr"/>
        <c:lblOffset val="100"/>
        <c:noMultiLvlLbl val="0"/>
      </c:catAx>
      <c:valAx>
        <c:axId val="6479799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50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20359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0948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578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935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84293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635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93546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43203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43384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6758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7154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501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3616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153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394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482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6597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2907246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221500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71674" y="3314150"/>
            <a:ext cx="9193468" cy="2308324"/>
          </a:xfrm>
          <a:prstGeom prst="rect">
            <a:avLst/>
          </a:prstGeom>
          <a:noFill/>
        </p:spPr>
        <p:txBody>
          <a:bodyPr wrap="square" rtlCol="0">
            <a:spAutoFit/>
          </a:bodyPr>
          <a:lstStyle/>
          <a:p>
            <a:r>
              <a:rPr lang="en-US" sz="2400" dirty="0"/>
              <a:t>STUDENT NAME: Brinda B</a:t>
            </a:r>
          </a:p>
          <a:p>
            <a:r>
              <a:rPr lang="en-US" sz="2400" dirty="0"/>
              <a:t>REGISTER NO:312220609/978A2FA2EA54AD0902E450E97C539C82</a:t>
            </a:r>
          </a:p>
          <a:p>
            <a:r>
              <a:rPr lang="en-US" sz="2400" dirty="0"/>
              <a:t>DEPARTMENT:3</a:t>
            </a:r>
            <a:r>
              <a:rPr lang="en-US" sz="2400" baseline="30000" dirty="0"/>
              <a:t>RD</a:t>
            </a:r>
            <a:r>
              <a:rPr lang="en-US" sz="2400" dirty="0"/>
              <a:t> B.COM (ACCOUNTING &amp; FINANCE)</a:t>
            </a:r>
          </a:p>
          <a:p>
            <a:r>
              <a:rPr lang="en-US" sz="2400" dirty="0"/>
              <a:t>COLLEGE :VALLAL P.T. LEE CHENGALVARAYA NAICKER ARTS &amp;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2BC3DEAC-A3A7-4C92-93F4-0D2C4368B0D3}"/>
              </a:ext>
            </a:extLst>
          </p:cNvPr>
          <p:cNvSpPr>
            <a:spLocks noGrp="1"/>
          </p:cNvSpPr>
          <p:nvPr>
            <p:ph type="title"/>
          </p:nvPr>
        </p:nvSpPr>
        <p:spPr>
          <a:xfrm rot="14721462" flipV="1">
            <a:off x="8763836" y="-3125474"/>
            <a:ext cx="8596668" cy="2689152"/>
          </a:xfrm>
        </p:spPr>
        <p:txBody>
          <a:bodyPr>
            <a:normAutofit/>
          </a:bodyPr>
          <a:lstStyle/>
          <a:p>
            <a:endParaRPr lang="en-US" dirty="0"/>
          </a:p>
        </p:txBody>
      </p:sp>
      <p:sp>
        <p:nvSpPr>
          <p:cNvPr id="12" name="Content Placeholder 11">
            <a:extLst>
              <a:ext uri="{FF2B5EF4-FFF2-40B4-BE49-F238E27FC236}">
                <a16:creationId xmlns:a16="http://schemas.microsoft.com/office/drawing/2014/main" id="{BCA4421F-9129-4E2F-9F08-148ABDB3C8E2}"/>
              </a:ext>
            </a:extLst>
          </p:cNvPr>
          <p:cNvSpPr>
            <a:spLocks noGrp="1"/>
          </p:cNvSpPr>
          <p:nvPr>
            <p:ph idx="1"/>
          </p:nvPr>
        </p:nvSpPr>
        <p:spPr/>
        <p:txBody>
          <a:bodyPr>
            <a:normAutofit fontScale="85000" lnSpcReduction="10000"/>
          </a:bodyPr>
          <a:lstStyle/>
          <a:p>
            <a:r>
              <a:rPr lang="en-US" sz="2800" dirty="0">
                <a:solidFill>
                  <a:srgbClr val="FF0000"/>
                </a:solidFill>
              </a:rPr>
              <a:t>Step-by-Step procedure for managing employee salary sheet in Excel</a:t>
            </a:r>
          </a:p>
          <a:p>
            <a:r>
              <a:rPr lang="en-US" sz="2800" dirty="0"/>
              <a:t> </a:t>
            </a:r>
            <a:r>
              <a:rPr lang="en-US" sz="2800" dirty="0">
                <a:solidFill>
                  <a:srgbClr val="00B0F0"/>
                </a:solidFill>
              </a:rPr>
              <a:t>Launch MS Excel on your computer. Open a new Excel </a:t>
            </a:r>
          </a:p>
          <a:p>
            <a:r>
              <a:rPr lang="en-US" sz="2800" dirty="0">
                <a:solidFill>
                  <a:srgbClr val="0070C0"/>
                </a:solidFill>
              </a:rPr>
              <a:t>template and save the file in your desired location. ..</a:t>
            </a:r>
            <a:r>
              <a:rPr lang="en-US" sz="2800" dirty="0"/>
              <a:t>.</a:t>
            </a:r>
          </a:p>
          <a:p>
            <a:r>
              <a:rPr lang="en-US" sz="2800" dirty="0"/>
              <a:t>Create various columns in your employee salary sheet in Excel . ...</a:t>
            </a:r>
          </a:p>
          <a:p>
            <a:r>
              <a:rPr lang="en-US" sz="2800" dirty="0">
                <a:solidFill>
                  <a:srgbClr val="0070C0"/>
                </a:solidFill>
              </a:rPr>
              <a:t>Now that you have marked the columns, put in the details. ...</a:t>
            </a:r>
          </a:p>
          <a:p>
            <a:r>
              <a:rPr lang="en-US" sz="2800" dirty="0">
                <a:solidFill>
                  <a:srgbClr val="FFC000"/>
                </a:solidFill>
              </a:rPr>
              <a:t>It's time to input formulas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5AE03EF-8F4C-454B-AFB6-D18461750506}"/>
              </a:ext>
            </a:extLst>
          </p:cNvPr>
          <p:cNvGraphicFramePr>
            <a:graphicFrameLocks/>
          </p:cNvGraphicFramePr>
          <p:nvPr>
            <p:extLst>
              <p:ext uri="{D42A27DB-BD31-4B8C-83A1-F6EECF244321}">
                <p14:modId xmlns:p14="http://schemas.microsoft.com/office/powerpoint/2010/main" val="1014903740"/>
              </p:ext>
            </p:extLst>
          </p:nvPr>
        </p:nvGraphicFramePr>
        <p:xfrm>
          <a:off x="1295400" y="1724024"/>
          <a:ext cx="7724775"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3706130-6F78-45FC-822E-B23403215001}"/>
              </a:ext>
            </a:extLst>
          </p:cNvPr>
          <p:cNvSpPr>
            <a:spLocks noGrp="1"/>
          </p:cNvSpPr>
          <p:nvPr>
            <p:ph idx="1"/>
          </p:nvPr>
        </p:nvSpPr>
        <p:spPr>
          <a:xfrm>
            <a:off x="533400" y="1600201"/>
            <a:ext cx="8740602" cy="4441162"/>
          </a:xfrm>
        </p:spPr>
        <p:txBody>
          <a:bodyPr>
            <a:normAutofit/>
          </a:bodyPr>
          <a:lstStyle/>
          <a:p>
            <a:r>
              <a:rPr lang="en-US" sz="3200" dirty="0"/>
              <a:t>In conclusion, mastering your pay structure with Excel is an efficient and practical approach to comprehensive compensation management. From gathering and organizing employee data, automating calculations, and integrating market pay data from providers like </a:t>
            </a:r>
            <a:r>
              <a:rPr lang="en-US" sz="3200" dirty="0" err="1"/>
              <a:t>SalaryCube</a:t>
            </a:r>
            <a:r>
              <a:rPr lang="en-US" sz="3200" dirty="0"/>
              <a:t>, Excel proves to be a powerful tool.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a:t>
            </a:r>
            <a:r>
              <a:rPr lang="en-US" sz="4400" b="1" u="sng" dirty="0">
                <a:solidFill>
                  <a:srgbClr val="0F0F0F"/>
                </a:solidFill>
                <a:latin typeface="Times New Roman" panose="02020603050405020304" pitchFamily="18" charset="0"/>
                <a:cs typeface="Times New Roman" panose="02020603050405020304" pitchFamily="18" charset="0"/>
              </a:rPr>
              <a:t>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CA6CBDCF-DF54-42F6-B299-F7005A698B76}"/>
              </a:ext>
            </a:extLst>
          </p:cNvPr>
          <p:cNvSpPr>
            <a:spLocks noGrp="1"/>
          </p:cNvSpPr>
          <p:nvPr>
            <p:ph idx="1"/>
          </p:nvPr>
        </p:nvSpPr>
        <p:spPr>
          <a:xfrm>
            <a:off x="609599" y="1747996"/>
            <a:ext cx="10972800" cy="276999"/>
          </a:xfrm>
        </p:spPr>
        <p:txBody>
          <a:bodyPr>
            <a:noAutofit/>
          </a:bodyPr>
          <a:lstStyle/>
          <a:p>
            <a:r>
              <a:rPr lang="en-US" sz="2800" dirty="0"/>
              <a:t>Identify the employee salary over all the company, which save the company time</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762000" y="152400"/>
            <a:ext cx="8234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a:extLst>
              <a:ext uri="{FF2B5EF4-FFF2-40B4-BE49-F238E27FC236}">
                <a16:creationId xmlns:a16="http://schemas.microsoft.com/office/drawing/2014/main" id="{D967F1BE-72D9-43A3-B353-151754147FAA}"/>
              </a:ext>
            </a:extLst>
          </p:cNvPr>
          <p:cNvSpPr>
            <a:spLocks noGrp="1"/>
          </p:cNvSpPr>
          <p:nvPr>
            <p:ph type="subTitle" idx="4"/>
          </p:nvPr>
        </p:nvSpPr>
        <p:spPr>
          <a:xfrm>
            <a:off x="687453" y="1695450"/>
            <a:ext cx="9675747" cy="5099685"/>
          </a:xfrm>
        </p:spPr>
        <p:txBody>
          <a:bodyPr/>
          <a:lstStyle/>
          <a:p>
            <a:r>
              <a:rPr lang="en-US" dirty="0">
                <a:solidFill>
                  <a:srgbClr val="474747"/>
                </a:solidFill>
                <a:latin typeface="Google Sans"/>
              </a:rPr>
              <a:t> </a:t>
            </a:r>
            <a:r>
              <a:rPr lang="en-US" sz="3200" dirty="0">
                <a:solidFill>
                  <a:srgbClr val="040C28"/>
                </a:solidFill>
                <a:latin typeface="Google Sans"/>
              </a:rPr>
              <a:t>what you are guaranteed to be paid as an employee for a specific time period</a:t>
            </a:r>
            <a:r>
              <a:rPr lang="en-US" sz="3200" dirty="0">
                <a:solidFill>
                  <a:srgbClr val="474747"/>
                </a:solidFill>
                <a:latin typeface="Google Sans"/>
              </a:rPr>
              <a:t>. Salary is quoted in an amount per year; however, you should calculate how much you will receive per week or month, since that is how you will receive your income</a:t>
            </a:r>
            <a:r>
              <a:rPr lang="en-US" dirty="0">
                <a:solidFill>
                  <a:srgbClr val="474747"/>
                </a:solidFill>
                <a:latin typeface="Google Sans"/>
              </a:rPr>
              <a:t>.</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71625" y="6286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2905125" y="107823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5CA119AE-76D7-4C0C-B2B3-46090E1633B2}"/>
              </a:ext>
            </a:extLst>
          </p:cNvPr>
          <p:cNvSpPr>
            <a:spLocks noGrp="1"/>
          </p:cNvSpPr>
          <p:nvPr>
            <p:ph type="subTitle" idx="4"/>
          </p:nvPr>
        </p:nvSpPr>
        <p:spPr>
          <a:xfrm>
            <a:off x="819150" y="2118360"/>
            <a:ext cx="8534400" cy="1846659"/>
          </a:xfrm>
        </p:spPr>
        <p:txBody>
          <a:bodyPr/>
          <a:lstStyle/>
          <a:p>
            <a:r>
              <a:rPr lang="en-US" sz="2400" dirty="0"/>
              <a:t>EMPLOYEE </a:t>
            </a:r>
          </a:p>
          <a:p>
            <a:r>
              <a:rPr lang="en-US" sz="2400" dirty="0"/>
              <a:t>SHARE HOLDERS</a:t>
            </a:r>
          </a:p>
          <a:p>
            <a:r>
              <a:rPr lang="en-US" sz="2400" dirty="0"/>
              <a:t>MANAGERS </a:t>
            </a:r>
          </a:p>
          <a:p>
            <a:r>
              <a:rPr lang="en-US" sz="2400" dirty="0"/>
              <a:t>DEPAERTMENT MANAGERS </a:t>
            </a:r>
          </a:p>
          <a:p>
            <a:r>
              <a:rPr lang="en-US" sz="2400" dirty="0"/>
              <a:t>THE COMPANY CEO</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10229" y="110099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7334" y="609600"/>
            <a:ext cx="8596668"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lang="en-US" spc="-15" dirty="0"/>
              <a:t>PROPOSITION</a:t>
            </a:r>
            <a:endParaRPr sz="3600" dirty="0"/>
          </a:p>
        </p:txBody>
      </p:sp>
      <p:sp>
        <p:nvSpPr>
          <p:cNvPr id="8" name="Subtitle 7">
            <a:extLst>
              <a:ext uri="{FF2B5EF4-FFF2-40B4-BE49-F238E27FC236}">
                <a16:creationId xmlns:a16="http://schemas.microsoft.com/office/drawing/2014/main" id="{35E61454-C838-475F-8B03-B27089A7B844}"/>
              </a:ext>
            </a:extLst>
          </p:cNvPr>
          <p:cNvSpPr>
            <a:spLocks noGrp="1"/>
          </p:cNvSpPr>
          <p:nvPr>
            <p:ph idx="1"/>
          </p:nvPr>
        </p:nvSpPr>
        <p:spPr>
          <a:xfrm>
            <a:off x="677334" y="2095499"/>
            <a:ext cx="11286066" cy="3945863"/>
          </a:xfrm>
        </p:spPr>
        <p:txBody>
          <a:bodyPr/>
          <a:lstStyle/>
          <a:p>
            <a:endParaRPr lang="en-US" dirty="0"/>
          </a:p>
          <a:p>
            <a:pPr marL="0" indent="0">
              <a:buNone/>
            </a:pPr>
            <a:r>
              <a:rPr lang="en-US" sz="3200" dirty="0"/>
              <a:t>Filter-Remove missing value</a:t>
            </a:r>
          </a:p>
          <a:p>
            <a:pPr marL="0" indent="0">
              <a:buNone/>
            </a:pPr>
            <a:r>
              <a:rPr lang="en-US" sz="3200" dirty="0"/>
              <a:t>Pivot Table-summary of employee salary</a:t>
            </a:r>
          </a:p>
          <a:p>
            <a:pPr marL="0" indent="0">
              <a:buNone/>
            </a:pPr>
            <a:r>
              <a:rPr lang="en-US" sz="3200" dirty="0"/>
              <a:t>Graphs-final Report</a:t>
            </a:r>
          </a:p>
          <a:p>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CDFFE1E1-8A14-4223-ADCE-73AB569577A6}"/>
              </a:ext>
            </a:extLst>
          </p:cNvPr>
          <p:cNvSpPr>
            <a:spLocks noGrp="1"/>
          </p:cNvSpPr>
          <p:nvPr>
            <p:ph idx="1"/>
          </p:nvPr>
        </p:nvSpPr>
        <p:spPr>
          <a:xfrm>
            <a:off x="677334" y="1447801"/>
            <a:ext cx="8596668" cy="4593562"/>
          </a:xfrm>
        </p:spPr>
        <p:txBody>
          <a:bodyPr/>
          <a:lstStyle/>
          <a:p>
            <a:r>
              <a:rPr lang="en-US" sz="2800" dirty="0"/>
              <a:t>Naan </a:t>
            </a:r>
            <a:r>
              <a:rPr lang="en-US" sz="2800" dirty="0" err="1"/>
              <a:t>mudhalvan</a:t>
            </a:r>
            <a:r>
              <a:rPr lang="en-US" sz="2800" dirty="0"/>
              <a:t> Dashboard taking a employee Data set  </a:t>
            </a:r>
          </a:p>
          <a:p>
            <a:r>
              <a:rPr lang="en-US" sz="2800" dirty="0"/>
              <a:t>Nine features </a:t>
            </a:r>
          </a:p>
          <a:p>
            <a:r>
              <a:rPr lang="en-US" sz="2800" dirty="0"/>
              <a:t>Four features </a:t>
            </a:r>
          </a:p>
          <a:p>
            <a:r>
              <a:rPr lang="en-US" sz="2800" dirty="0"/>
              <a:t>GENDER-MALE/ FEMALE</a:t>
            </a:r>
          </a:p>
          <a:p>
            <a:r>
              <a:rPr lang="en-US" sz="2800" dirty="0"/>
              <a:t>Salary-Number</a:t>
            </a:r>
          </a:p>
          <a:p>
            <a:r>
              <a:rPr lang="en-US" sz="2800" dirty="0"/>
              <a:t>Employee types-Text</a:t>
            </a:r>
          </a:p>
          <a:p>
            <a:r>
              <a:rPr lang="en-US" sz="2800" dirty="0"/>
              <a:t>Department-Text</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Content Placeholder 9">
            <a:extLst>
              <a:ext uri="{FF2B5EF4-FFF2-40B4-BE49-F238E27FC236}">
                <a16:creationId xmlns:a16="http://schemas.microsoft.com/office/drawing/2014/main" id="{C6A4F795-E9D1-418C-B9F9-99EA2D8D7036}"/>
              </a:ext>
            </a:extLst>
          </p:cNvPr>
          <p:cNvSpPr>
            <a:spLocks noGrp="1"/>
          </p:cNvSpPr>
          <p:nvPr>
            <p:ph idx="1"/>
          </p:nvPr>
        </p:nvSpPr>
        <p:spPr>
          <a:xfrm>
            <a:off x="1676400" y="1447801"/>
            <a:ext cx="8839200" cy="4593562"/>
          </a:xfrm>
        </p:spPr>
        <p:txBody>
          <a:bodyPr>
            <a:normAutofit/>
          </a:bodyPr>
          <a:lstStyle/>
          <a:p>
            <a:r>
              <a:rPr lang="en-US" sz="3600" dirty="0"/>
              <a:t>Drag the column in the row field, and </a:t>
            </a:r>
            <a:r>
              <a:rPr lang="en-US" sz="3600" dirty="0" err="1"/>
              <a:t>Performace</a:t>
            </a:r>
            <a:r>
              <a:rPr lang="en-US" sz="3600" dirty="0"/>
              <a:t> Score in the values field. Select the pivot table, Insert a Column Chart, and then Select any cell of the pivot table after that go to the Analyze tab in the ribbon and then Insert slicer.16 Feb 2024</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279</TotalTime>
  <Words>383</Words>
  <Application>Microsoft Office PowerPoint</Application>
  <PresentationFormat>Widescreen</PresentationFormat>
  <Paragraphs>68</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Google Sans</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23</cp:revision>
  <dcterms:created xsi:type="dcterms:W3CDTF">2024-03-29T15:07:22Z</dcterms:created>
  <dcterms:modified xsi:type="dcterms:W3CDTF">2024-08-27T07:00:15Z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