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League Spartan" charset="1" panose="00000800000000000000"/>
      <p:regular r:id="rId26"/>
    </p:embeddedFont>
    <p:embeddedFont>
      <p:font typeface="Public Sans" charset="1" panose="00000000000000000000"/>
      <p:regular r:id="rId27"/>
    </p:embeddedFont>
    <p:embeddedFont>
      <p:font typeface="Public Sans Bold" charset="1" panose="00000000000000000000"/>
      <p:regular r:id="rId28"/>
    </p:embeddedFont>
    <p:embeddedFont>
      <p:font typeface="Daydream" charset="1" panose="000000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 Id="rId3" Target="../media/image12.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grpSp>
        <p:nvGrpSpPr>
          <p:cNvPr name="Group 2" id="2"/>
          <p:cNvGrpSpPr/>
          <p:nvPr/>
        </p:nvGrpSpPr>
        <p:grpSpPr>
          <a:xfrm rot="5400000">
            <a:off x="-2514082" y="8782594"/>
            <a:ext cx="7421397" cy="3710698"/>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DECED"/>
            </a:solidFill>
          </p:spPr>
        </p:sp>
        <p:sp>
          <p:nvSpPr>
            <p:cNvPr name="TextBox 4" id="4"/>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5" id="5"/>
          <p:cNvGrpSpPr/>
          <p:nvPr/>
        </p:nvGrpSpPr>
        <p:grpSpPr>
          <a:xfrm rot="5400000">
            <a:off x="-1864164" y="7435119"/>
            <a:ext cx="4821722" cy="2410861"/>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7" id="7"/>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8" id="8"/>
          <p:cNvGrpSpPr/>
          <p:nvPr/>
        </p:nvGrpSpPr>
        <p:grpSpPr>
          <a:xfrm rot="0">
            <a:off x="15441731" y="-3559351"/>
            <a:ext cx="4044752" cy="7836494"/>
            <a:chOff x="0" y="0"/>
            <a:chExt cx="5393002" cy="10448658"/>
          </a:xfrm>
        </p:grpSpPr>
        <p:grpSp>
          <p:nvGrpSpPr>
            <p:cNvPr name="Group 9" id="9"/>
            <p:cNvGrpSpPr/>
            <p:nvPr/>
          </p:nvGrpSpPr>
          <p:grpSpPr>
            <a:xfrm rot="-5400000">
              <a:off x="-2102230" y="2102230"/>
              <a:ext cx="8408919" cy="4204459"/>
              <a:chOff x="0" y="0"/>
              <a:chExt cx="812800" cy="406400"/>
            </a:xfrm>
          </p:grpSpPr>
          <p:sp>
            <p:nvSpPr>
              <p:cNvPr name="Freeform 10" id="10"/>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11" id="11"/>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nvGrpSpPr>
            <p:cNvPr name="Group 12" id="12"/>
            <p:cNvGrpSpPr/>
            <p:nvPr/>
          </p:nvGrpSpPr>
          <p:grpSpPr>
            <a:xfrm rot="-5400000">
              <a:off x="-26261" y="5029395"/>
              <a:ext cx="7225685" cy="3612842"/>
              <a:chOff x="0" y="0"/>
              <a:chExt cx="812800" cy="406400"/>
            </a:xfrm>
          </p:grpSpPr>
          <p:sp>
            <p:nvSpPr>
              <p:cNvPr name="Freeform 13" id="1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14" id="14"/>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sp>
        <p:nvSpPr>
          <p:cNvPr name="TextBox 15" id="15"/>
          <p:cNvSpPr txBox="true"/>
          <p:nvPr/>
        </p:nvSpPr>
        <p:spPr>
          <a:xfrm rot="0">
            <a:off x="4107719" y="3082253"/>
            <a:ext cx="10072563" cy="2882323"/>
          </a:xfrm>
          <a:prstGeom prst="rect">
            <a:avLst/>
          </a:prstGeom>
        </p:spPr>
        <p:txBody>
          <a:bodyPr anchor="t" rtlCol="false" tIns="0" lIns="0" bIns="0" rIns="0">
            <a:spAutoFit/>
          </a:bodyPr>
          <a:lstStyle/>
          <a:p>
            <a:pPr algn="ctr">
              <a:lnSpc>
                <a:spcPts val="11225"/>
              </a:lnSpc>
            </a:pPr>
            <a:r>
              <a:rPr lang="en-US" b="true" sz="10204">
                <a:solidFill>
                  <a:srgbClr val="000000"/>
                </a:solidFill>
                <a:latin typeface="League Spartan"/>
                <a:ea typeface="League Spartan"/>
                <a:cs typeface="League Spartan"/>
                <a:sym typeface="League Spartan"/>
              </a:rPr>
              <a:t>GREEN HORIZON</a:t>
            </a:r>
          </a:p>
        </p:txBody>
      </p:sp>
      <p:sp>
        <p:nvSpPr>
          <p:cNvPr name="Freeform 16" id="16"/>
          <p:cNvSpPr/>
          <p:nvPr/>
        </p:nvSpPr>
        <p:spPr>
          <a:xfrm flipH="false" flipV="false" rot="5400000">
            <a:off x="2782771" y="3310863"/>
            <a:ext cx="850689" cy="2411748"/>
          </a:xfrm>
          <a:custGeom>
            <a:avLst/>
            <a:gdLst/>
            <a:ahLst/>
            <a:cxnLst/>
            <a:rect r="r" b="b" t="t" l="l"/>
            <a:pathLst>
              <a:path h="2411748" w="850689">
                <a:moveTo>
                  <a:pt x="0" y="0"/>
                </a:moveTo>
                <a:lnTo>
                  <a:pt x="850690" y="0"/>
                </a:lnTo>
                <a:lnTo>
                  <a:pt x="850690" y="2411748"/>
                </a:lnTo>
                <a:lnTo>
                  <a:pt x="0" y="24117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5400000">
            <a:off x="15628081" y="3136236"/>
            <a:ext cx="850689" cy="2411748"/>
          </a:xfrm>
          <a:custGeom>
            <a:avLst/>
            <a:gdLst/>
            <a:ahLst/>
            <a:cxnLst/>
            <a:rect r="r" b="b" t="t" l="l"/>
            <a:pathLst>
              <a:path h="2411748" w="850689">
                <a:moveTo>
                  <a:pt x="0" y="0"/>
                </a:moveTo>
                <a:lnTo>
                  <a:pt x="850690" y="0"/>
                </a:lnTo>
                <a:lnTo>
                  <a:pt x="850690" y="2411748"/>
                </a:lnTo>
                <a:lnTo>
                  <a:pt x="0" y="24117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 id="18"/>
          <p:cNvSpPr txBox="true"/>
          <p:nvPr/>
        </p:nvSpPr>
        <p:spPr>
          <a:xfrm rot="0">
            <a:off x="2855341" y="6416070"/>
            <a:ext cx="13479899" cy="511175"/>
          </a:xfrm>
          <a:prstGeom prst="rect">
            <a:avLst/>
          </a:prstGeom>
        </p:spPr>
        <p:txBody>
          <a:bodyPr anchor="t" rtlCol="false" tIns="0" lIns="0" bIns="0" rIns="0">
            <a:spAutoFit/>
          </a:bodyPr>
          <a:lstStyle/>
          <a:p>
            <a:pPr algn="ctr">
              <a:lnSpc>
                <a:spcPts val="3850"/>
              </a:lnSpc>
              <a:spcBef>
                <a:spcPct val="0"/>
              </a:spcBef>
            </a:pPr>
            <a:r>
              <a:rPr lang="en-US" sz="3500">
                <a:solidFill>
                  <a:srgbClr val="000000"/>
                </a:solidFill>
                <a:latin typeface="Public Sans"/>
                <a:ea typeface="Public Sans"/>
                <a:cs typeface="Public Sans"/>
                <a:sym typeface="Public Sans"/>
              </a:rPr>
              <a:t>Turning Depleting Infrastructure into Clean Energy Opportunities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grpSp>
        <p:nvGrpSpPr>
          <p:cNvPr name="Group 2" id="2"/>
          <p:cNvGrpSpPr/>
          <p:nvPr/>
        </p:nvGrpSpPr>
        <p:grpSpPr>
          <a:xfrm rot="5400000">
            <a:off x="-2514082" y="8782594"/>
            <a:ext cx="7421397" cy="3710698"/>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4" id="4"/>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5" id="5"/>
          <p:cNvGrpSpPr/>
          <p:nvPr/>
        </p:nvGrpSpPr>
        <p:grpSpPr>
          <a:xfrm rot="5400000">
            <a:off x="-1864164" y="7435119"/>
            <a:ext cx="4821722" cy="2410861"/>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7" id="7"/>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8" id="8"/>
          <p:cNvGrpSpPr/>
          <p:nvPr/>
        </p:nvGrpSpPr>
        <p:grpSpPr>
          <a:xfrm rot="0">
            <a:off x="15441731" y="-3559351"/>
            <a:ext cx="4044752" cy="7836494"/>
            <a:chOff x="0" y="0"/>
            <a:chExt cx="5393002" cy="10448658"/>
          </a:xfrm>
        </p:grpSpPr>
        <p:grpSp>
          <p:nvGrpSpPr>
            <p:cNvPr name="Group 9" id="9"/>
            <p:cNvGrpSpPr/>
            <p:nvPr/>
          </p:nvGrpSpPr>
          <p:grpSpPr>
            <a:xfrm rot="-5400000">
              <a:off x="-2102230" y="2102230"/>
              <a:ext cx="8408919" cy="4204459"/>
              <a:chOff x="0" y="0"/>
              <a:chExt cx="812800" cy="406400"/>
            </a:xfrm>
          </p:grpSpPr>
          <p:sp>
            <p:nvSpPr>
              <p:cNvPr name="Freeform 10" id="10"/>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11" id="11"/>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nvGrpSpPr>
            <p:cNvPr name="Group 12" id="12"/>
            <p:cNvGrpSpPr/>
            <p:nvPr/>
          </p:nvGrpSpPr>
          <p:grpSpPr>
            <a:xfrm rot="-5400000">
              <a:off x="-26261" y="5029395"/>
              <a:ext cx="7225685" cy="3612842"/>
              <a:chOff x="0" y="0"/>
              <a:chExt cx="812800" cy="406400"/>
            </a:xfrm>
          </p:grpSpPr>
          <p:sp>
            <p:nvSpPr>
              <p:cNvPr name="Freeform 13" id="1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14" id="14"/>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sp>
        <p:nvSpPr>
          <p:cNvPr name="TextBox 15" id="15"/>
          <p:cNvSpPr txBox="true"/>
          <p:nvPr/>
        </p:nvSpPr>
        <p:spPr>
          <a:xfrm rot="0">
            <a:off x="2822481" y="5153025"/>
            <a:ext cx="11818753" cy="4526477"/>
          </a:xfrm>
          <a:prstGeom prst="rect">
            <a:avLst/>
          </a:prstGeom>
        </p:spPr>
        <p:txBody>
          <a:bodyPr anchor="t" rtlCol="false" tIns="0" lIns="0" bIns="0" rIns="0">
            <a:spAutoFit/>
          </a:bodyPr>
          <a:lstStyle/>
          <a:p>
            <a:pPr algn="just">
              <a:lnSpc>
                <a:spcPts val="3305"/>
              </a:lnSpc>
            </a:pPr>
            <a:r>
              <a:rPr lang="en-US" sz="3004">
                <a:solidFill>
                  <a:srgbClr val="000000"/>
                </a:solidFill>
                <a:latin typeface="Public Sans"/>
                <a:ea typeface="Public Sans"/>
                <a:cs typeface="Public Sans"/>
                <a:sym typeface="Public Sans"/>
              </a:rPr>
              <a:t>Total of Cost Installation (TCI) = Cost of Installation(CI) /Efficiency </a:t>
            </a:r>
          </a:p>
          <a:p>
            <a:pPr algn="just">
              <a:lnSpc>
                <a:spcPts val="3305"/>
              </a:lnSpc>
            </a:pPr>
          </a:p>
          <a:p>
            <a:pPr algn="just">
              <a:lnSpc>
                <a:spcPts val="3305"/>
              </a:lnSpc>
            </a:pPr>
            <a:r>
              <a:rPr lang="en-US" sz="3004">
                <a:solidFill>
                  <a:srgbClr val="000000"/>
                </a:solidFill>
                <a:latin typeface="Public Sans"/>
                <a:ea typeface="Public Sans"/>
                <a:cs typeface="Public Sans"/>
                <a:sym typeface="Public Sans"/>
              </a:rPr>
              <a:t> C = TDC/CI</a:t>
            </a:r>
          </a:p>
          <a:p>
            <a:pPr algn="just">
              <a:lnSpc>
                <a:spcPts val="3305"/>
              </a:lnSpc>
            </a:pPr>
          </a:p>
          <a:p>
            <a:pPr algn="just">
              <a:lnSpc>
                <a:spcPts val="3305"/>
              </a:lnSpc>
            </a:pPr>
            <a:r>
              <a:rPr lang="en-US" sz="3004">
                <a:solidFill>
                  <a:srgbClr val="000000"/>
                </a:solidFill>
                <a:latin typeface="Public Sans"/>
                <a:ea typeface="Public Sans"/>
                <a:cs typeface="Public Sans"/>
                <a:sym typeface="Public Sans"/>
              </a:rPr>
              <a:t>Total Production Cost (TPC) = PC * C</a:t>
            </a:r>
          </a:p>
          <a:p>
            <a:pPr algn="just">
              <a:lnSpc>
                <a:spcPts val="3305"/>
              </a:lnSpc>
            </a:pPr>
          </a:p>
          <a:p>
            <a:pPr algn="just">
              <a:lnSpc>
                <a:spcPts val="3305"/>
              </a:lnSpc>
            </a:pPr>
            <a:r>
              <a:rPr lang="en-US" sz="3004">
                <a:solidFill>
                  <a:srgbClr val="000000"/>
                </a:solidFill>
                <a:latin typeface="Public Sans"/>
                <a:ea typeface="Public Sans"/>
                <a:cs typeface="Public Sans"/>
                <a:sym typeface="Public Sans"/>
              </a:rPr>
              <a:t>Total Transportation Cost = (Transportation Cost/100) * Length</a:t>
            </a:r>
          </a:p>
          <a:p>
            <a:pPr algn="just">
              <a:lnSpc>
                <a:spcPts val="3305"/>
              </a:lnSpc>
            </a:pPr>
          </a:p>
          <a:p>
            <a:pPr algn="just">
              <a:lnSpc>
                <a:spcPts val="3305"/>
              </a:lnSpc>
            </a:pPr>
            <a:r>
              <a:rPr lang="en-US" sz="3004">
                <a:solidFill>
                  <a:srgbClr val="000000"/>
                </a:solidFill>
                <a:latin typeface="Public Sans"/>
                <a:ea typeface="Public Sans"/>
                <a:cs typeface="Public Sans"/>
                <a:sym typeface="Public Sans"/>
              </a:rPr>
              <a:t>Effective Selling Price(ESP) = Selling Price (SP)* Cost(C)</a:t>
            </a:r>
          </a:p>
          <a:p>
            <a:pPr algn="just">
              <a:lnSpc>
                <a:spcPts val="3305"/>
              </a:lnSpc>
            </a:pPr>
            <a:r>
              <a:rPr lang="en-US" sz="3004">
                <a:solidFill>
                  <a:srgbClr val="000000"/>
                </a:solidFill>
                <a:latin typeface="Public Sans"/>
                <a:ea typeface="Public Sans"/>
                <a:cs typeface="Public Sans"/>
                <a:sym typeface="Public Sans"/>
              </a:rPr>
              <a:t> </a:t>
            </a:r>
          </a:p>
          <a:p>
            <a:pPr algn="just">
              <a:lnSpc>
                <a:spcPts val="3305"/>
              </a:lnSpc>
              <a:spcBef>
                <a:spcPct val="0"/>
              </a:spcBef>
            </a:pPr>
            <a:r>
              <a:rPr lang="en-US" sz="3004">
                <a:solidFill>
                  <a:srgbClr val="000000"/>
                </a:solidFill>
                <a:latin typeface="Public Sans"/>
                <a:ea typeface="Public Sans"/>
                <a:cs typeface="Public Sans"/>
                <a:sym typeface="Public Sans"/>
              </a:rPr>
              <a:t>PROFIT = (ESP - Total Cost of Decommsioning(TDC))                  </a:t>
            </a:r>
          </a:p>
        </p:txBody>
      </p:sp>
      <p:sp>
        <p:nvSpPr>
          <p:cNvPr name="Freeform 16" id="16"/>
          <p:cNvSpPr/>
          <p:nvPr/>
        </p:nvSpPr>
        <p:spPr>
          <a:xfrm flipH="false" flipV="false" rot="0">
            <a:off x="2587416" y="2795871"/>
            <a:ext cx="12854315" cy="560009"/>
          </a:xfrm>
          <a:custGeom>
            <a:avLst/>
            <a:gdLst/>
            <a:ahLst/>
            <a:cxnLst/>
            <a:rect r="r" b="b" t="t" l="l"/>
            <a:pathLst>
              <a:path h="560009" w="12854315">
                <a:moveTo>
                  <a:pt x="0" y="0"/>
                </a:moveTo>
                <a:lnTo>
                  <a:pt x="12854315" y="0"/>
                </a:lnTo>
                <a:lnTo>
                  <a:pt x="12854315" y="560009"/>
                </a:lnTo>
                <a:lnTo>
                  <a:pt x="0" y="560009"/>
                </a:lnTo>
                <a:lnTo>
                  <a:pt x="0" y="0"/>
                </a:lnTo>
                <a:close/>
              </a:path>
            </a:pathLst>
          </a:custGeom>
          <a:blipFill>
            <a:blip r:embed="rId2"/>
            <a:stretch>
              <a:fillRect l="-2327" t="0" r="-2327" b="0"/>
            </a:stretch>
          </a:blipFill>
        </p:spPr>
      </p:sp>
      <p:sp>
        <p:nvSpPr>
          <p:cNvPr name="TextBox 17" id="17"/>
          <p:cNvSpPr txBox="true"/>
          <p:nvPr/>
        </p:nvSpPr>
        <p:spPr>
          <a:xfrm rot="0">
            <a:off x="1515743" y="773165"/>
            <a:ext cx="14432229" cy="1847850"/>
          </a:xfrm>
          <a:prstGeom prst="rect">
            <a:avLst/>
          </a:prstGeom>
        </p:spPr>
        <p:txBody>
          <a:bodyPr anchor="t" rtlCol="false" tIns="0" lIns="0" bIns="0" rIns="0">
            <a:spAutoFit/>
          </a:bodyPr>
          <a:lstStyle/>
          <a:p>
            <a:pPr algn="ctr" marL="0" indent="0" lvl="0">
              <a:lnSpc>
                <a:spcPts val="7200"/>
              </a:lnSpc>
              <a:spcBef>
                <a:spcPct val="0"/>
              </a:spcBef>
            </a:pPr>
            <a:r>
              <a:rPr lang="en-US" b="true" sz="6000">
                <a:solidFill>
                  <a:srgbClr val="000000"/>
                </a:solidFill>
                <a:latin typeface="Public Sans Bold"/>
                <a:ea typeface="Public Sans Bold"/>
                <a:cs typeface="Public Sans Bold"/>
                <a:sym typeface="Public Sans Bold"/>
              </a:rPr>
              <a:t>THEORITICAL EXPLANATION OF PROFIT ESTIMATION (HYDROGEN)</a:t>
            </a:r>
          </a:p>
        </p:txBody>
      </p:sp>
      <p:sp>
        <p:nvSpPr>
          <p:cNvPr name="Freeform 18" id="18"/>
          <p:cNvSpPr/>
          <p:nvPr/>
        </p:nvSpPr>
        <p:spPr>
          <a:xfrm flipH="false" flipV="false" rot="0">
            <a:off x="2587416" y="3530737"/>
            <a:ext cx="10983074" cy="703042"/>
          </a:xfrm>
          <a:custGeom>
            <a:avLst/>
            <a:gdLst/>
            <a:ahLst/>
            <a:cxnLst/>
            <a:rect r="r" b="b" t="t" l="l"/>
            <a:pathLst>
              <a:path h="703042" w="10983074">
                <a:moveTo>
                  <a:pt x="0" y="0"/>
                </a:moveTo>
                <a:lnTo>
                  <a:pt x="10983074" y="0"/>
                </a:lnTo>
                <a:lnTo>
                  <a:pt x="10983074" y="703041"/>
                </a:lnTo>
                <a:lnTo>
                  <a:pt x="0" y="703041"/>
                </a:lnTo>
                <a:lnTo>
                  <a:pt x="0" y="0"/>
                </a:lnTo>
                <a:close/>
              </a:path>
            </a:pathLst>
          </a:custGeom>
          <a:blipFill>
            <a:blip r:embed="rId3"/>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p:cSld>
    <p:bg>
      <p:bgPr>
        <a:solidFill>
          <a:srgbClr val="EDECED"/>
        </a:solidFill>
      </p:bgPr>
    </p:bg>
    <p:spTree>
      <p:nvGrpSpPr>
        <p:cNvPr id="1" name=""/>
        <p:cNvGrpSpPr/>
        <p:nvPr/>
      </p:nvGrpSpPr>
      <p:grpSpPr>
        <a:xfrm>
          <a:off x="0" y="0"/>
          <a:ext cx="0" cy="0"/>
          <a:chOff x="0" y="0"/>
          <a:chExt cx="0" cy="0"/>
        </a:xfrm>
      </p:grpSpPr>
      <p:grpSp>
        <p:nvGrpSpPr>
          <p:cNvPr name="Group 2" id="2"/>
          <p:cNvGrpSpPr/>
          <p:nvPr/>
        </p:nvGrpSpPr>
        <p:grpSpPr>
          <a:xfrm rot="5400000">
            <a:off x="-2514082" y="8782594"/>
            <a:ext cx="7421397" cy="3710698"/>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4" id="4"/>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5" id="5"/>
          <p:cNvGrpSpPr/>
          <p:nvPr/>
        </p:nvGrpSpPr>
        <p:grpSpPr>
          <a:xfrm rot="5400000">
            <a:off x="-1864164" y="7435119"/>
            <a:ext cx="4821722" cy="2410861"/>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7" id="7"/>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8" id="8"/>
          <p:cNvGrpSpPr/>
          <p:nvPr/>
        </p:nvGrpSpPr>
        <p:grpSpPr>
          <a:xfrm rot="0">
            <a:off x="15441731" y="-3559351"/>
            <a:ext cx="4044752" cy="7836494"/>
            <a:chOff x="0" y="0"/>
            <a:chExt cx="5393002" cy="10448658"/>
          </a:xfrm>
        </p:grpSpPr>
        <p:grpSp>
          <p:nvGrpSpPr>
            <p:cNvPr name="Group 9" id="9"/>
            <p:cNvGrpSpPr/>
            <p:nvPr/>
          </p:nvGrpSpPr>
          <p:grpSpPr>
            <a:xfrm rot="-5400000">
              <a:off x="-2102230" y="2102230"/>
              <a:ext cx="8408919" cy="4204459"/>
              <a:chOff x="0" y="0"/>
              <a:chExt cx="812800" cy="406400"/>
            </a:xfrm>
          </p:grpSpPr>
          <p:sp>
            <p:nvSpPr>
              <p:cNvPr name="Freeform 10" id="10"/>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11" id="11"/>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nvGrpSpPr>
            <p:cNvPr name="Group 12" id="12"/>
            <p:cNvGrpSpPr/>
            <p:nvPr/>
          </p:nvGrpSpPr>
          <p:grpSpPr>
            <a:xfrm rot="-5400000">
              <a:off x="-26261" y="5029395"/>
              <a:ext cx="7225685" cy="3612842"/>
              <a:chOff x="0" y="0"/>
              <a:chExt cx="812800" cy="406400"/>
            </a:xfrm>
          </p:grpSpPr>
          <p:sp>
            <p:nvSpPr>
              <p:cNvPr name="Freeform 13" id="1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14" id="14"/>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sp>
        <p:nvSpPr>
          <p:cNvPr name="TextBox 15" id="15"/>
          <p:cNvSpPr txBox="true"/>
          <p:nvPr/>
        </p:nvSpPr>
        <p:spPr>
          <a:xfrm rot="0">
            <a:off x="1515743" y="773165"/>
            <a:ext cx="14432229" cy="933450"/>
          </a:xfrm>
          <a:prstGeom prst="rect">
            <a:avLst/>
          </a:prstGeom>
        </p:spPr>
        <p:txBody>
          <a:bodyPr anchor="t" rtlCol="false" tIns="0" lIns="0" bIns="0" rIns="0">
            <a:spAutoFit/>
          </a:bodyPr>
          <a:lstStyle/>
          <a:p>
            <a:pPr algn="ctr" marL="0" indent="0" lvl="0">
              <a:lnSpc>
                <a:spcPts val="7200"/>
              </a:lnSpc>
              <a:spcBef>
                <a:spcPct val="0"/>
              </a:spcBef>
            </a:pPr>
            <a:r>
              <a:rPr lang="en-US" b="true" sz="6000">
                <a:solidFill>
                  <a:srgbClr val="000000"/>
                </a:solidFill>
                <a:latin typeface="Public Sans Bold"/>
                <a:ea typeface="Public Sans Bold"/>
                <a:cs typeface="Public Sans Bold"/>
                <a:sym typeface="Public Sans Bold"/>
              </a:rPr>
              <a:t>NOVELTY</a:t>
            </a:r>
          </a:p>
        </p:txBody>
      </p:sp>
      <p:sp>
        <p:nvSpPr>
          <p:cNvPr name="TextBox 16" id="16"/>
          <p:cNvSpPr txBox="true"/>
          <p:nvPr/>
        </p:nvSpPr>
        <p:spPr>
          <a:xfrm rot="0">
            <a:off x="1234396" y="1258940"/>
            <a:ext cx="14207335" cy="7572376"/>
          </a:xfrm>
          <a:prstGeom prst="rect">
            <a:avLst/>
          </a:prstGeom>
        </p:spPr>
        <p:txBody>
          <a:bodyPr anchor="t" rtlCol="false" tIns="0" lIns="0" bIns="0" rIns="0">
            <a:spAutoFit/>
          </a:bodyPr>
          <a:lstStyle/>
          <a:p>
            <a:pPr algn="just">
              <a:lnSpc>
                <a:spcPts val="3300"/>
              </a:lnSpc>
            </a:pPr>
            <a:r>
              <a:rPr lang="en-US" sz="3000" b="true">
                <a:solidFill>
                  <a:srgbClr val="000000"/>
                </a:solidFill>
                <a:latin typeface="Public Sans Bold"/>
                <a:ea typeface="Public Sans Bold"/>
                <a:cs typeface="Public Sans Bold"/>
                <a:sym typeface="Public Sans Bold"/>
              </a:rPr>
              <a:t>Error metrics Factor:</a:t>
            </a:r>
          </a:p>
          <a:p>
            <a:pPr algn="just">
              <a:lnSpc>
                <a:spcPts val="3300"/>
              </a:lnSpc>
            </a:pPr>
          </a:p>
          <a:p>
            <a:pPr algn="just" marL="647700" indent="-323850" lvl="1">
              <a:lnSpc>
                <a:spcPts val="3300"/>
              </a:lnSpc>
              <a:buFont typeface="Arial"/>
              <a:buChar char="•"/>
            </a:pPr>
            <a:r>
              <a:rPr lang="en-US" sz="3000">
                <a:solidFill>
                  <a:srgbClr val="000000"/>
                </a:solidFill>
                <a:latin typeface="Public Sans"/>
                <a:ea typeface="Public Sans"/>
                <a:cs typeface="Public Sans"/>
                <a:sym typeface="Public Sans"/>
              </a:rPr>
              <a:t>market trend</a:t>
            </a:r>
          </a:p>
          <a:p>
            <a:pPr algn="just" marL="647700" indent="-323850" lvl="1">
              <a:lnSpc>
                <a:spcPts val="3300"/>
              </a:lnSpc>
              <a:buFont typeface="Arial"/>
              <a:buChar char="•"/>
            </a:pPr>
            <a:r>
              <a:rPr lang="en-US" sz="3000">
                <a:solidFill>
                  <a:srgbClr val="000000"/>
                </a:solidFill>
                <a:latin typeface="Public Sans"/>
                <a:ea typeface="Public Sans"/>
                <a:cs typeface="Public Sans"/>
                <a:sym typeface="Public Sans"/>
              </a:rPr>
              <a:t>Inflation (Example: Market getting collapsed due to World War )</a:t>
            </a:r>
          </a:p>
          <a:p>
            <a:pPr algn="just" marL="647700" indent="-323850" lvl="1">
              <a:lnSpc>
                <a:spcPts val="3300"/>
              </a:lnSpc>
              <a:buFont typeface="Arial"/>
              <a:buChar char="•"/>
            </a:pPr>
            <a:r>
              <a:rPr lang="en-US" sz="3000">
                <a:solidFill>
                  <a:srgbClr val="000000"/>
                </a:solidFill>
                <a:latin typeface="Public Sans"/>
                <a:ea typeface="Public Sans"/>
                <a:cs typeface="Public Sans"/>
                <a:sym typeface="Public Sans"/>
              </a:rPr>
              <a:t>Technological Enhancement</a:t>
            </a:r>
          </a:p>
          <a:p>
            <a:pPr algn="just">
              <a:lnSpc>
                <a:spcPts val="3300"/>
              </a:lnSpc>
            </a:pPr>
          </a:p>
          <a:p>
            <a:pPr algn="just">
              <a:lnSpc>
                <a:spcPts val="3300"/>
              </a:lnSpc>
            </a:pPr>
            <a:r>
              <a:rPr lang="en-US" sz="3000" b="true">
                <a:solidFill>
                  <a:srgbClr val="000000"/>
                </a:solidFill>
                <a:latin typeface="Public Sans Bold"/>
                <a:ea typeface="Public Sans Bold"/>
                <a:cs typeface="Public Sans Bold"/>
                <a:sym typeface="Public Sans Bold"/>
              </a:rPr>
              <a:t>Decommissioning Budget Allocation for Structural Health Monitoring:</a:t>
            </a:r>
            <a:r>
              <a:rPr lang="en-US" sz="3000">
                <a:solidFill>
                  <a:srgbClr val="000000"/>
                </a:solidFill>
                <a:latin typeface="Public Sans"/>
                <a:ea typeface="Public Sans"/>
                <a:cs typeface="Public Sans"/>
                <a:sym typeface="Public Sans"/>
              </a:rPr>
              <a:t> If repurposing options are not feasible and decommissioning is required, we allocate a portion of the decommissioning budget specifically for structural health monitoring.</a:t>
            </a:r>
          </a:p>
          <a:p>
            <a:pPr algn="just">
              <a:lnSpc>
                <a:spcPts val="3300"/>
              </a:lnSpc>
            </a:pPr>
          </a:p>
          <a:p>
            <a:pPr algn="just">
              <a:lnSpc>
                <a:spcPts val="3300"/>
              </a:lnSpc>
            </a:pPr>
            <a:r>
              <a:rPr lang="en-US" sz="3000" b="true">
                <a:solidFill>
                  <a:srgbClr val="000000"/>
                </a:solidFill>
                <a:latin typeface="Public Sans Bold"/>
                <a:ea typeface="Public Sans Bold"/>
                <a:cs typeface="Public Sans Bold"/>
                <a:sym typeface="Public Sans Bold"/>
              </a:rPr>
              <a:t>Real-Time Monitoring and Anomaly Detection:</a:t>
            </a:r>
            <a:r>
              <a:rPr lang="en-US" sz="3000">
                <a:solidFill>
                  <a:srgbClr val="000000"/>
                </a:solidFill>
                <a:latin typeface="Public Sans"/>
                <a:ea typeface="Public Sans"/>
                <a:cs typeface="Public Sans"/>
                <a:sym typeface="Public Sans"/>
              </a:rPr>
              <a:t> Using the allocated budget, we implement live sensor data collection to monitor components such as pipelines. By analyzing real-time flow rate data and vibratory sensor data, we can detect anomalies and accurately locate any cracks or structural issues in the pipeline.</a:t>
            </a:r>
          </a:p>
          <a:p>
            <a:pPr algn="just">
              <a:lnSpc>
                <a:spcPts val="3300"/>
              </a:lnSpc>
            </a:pPr>
          </a:p>
          <a:p>
            <a:pPr algn="just">
              <a:lnSpc>
                <a:spcPts val="3300"/>
              </a:lnSpc>
            </a:pPr>
          </a:p>
          <a:p>
            <a:pPr algn="just">
              <a:lnSpc>
                <a:spcPts val="3300"/>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EDECED"/>
        </a:solidFill>
      </p:bgPr>
    </p:bg>
    <p:spTree>
      <p:nvGrpSpPr>
        <p:cNvPr id="1" name=""/>
        <p:cNvGrpSpPr/>
        <p:nvPr/>
      </p:nvGrpSpPr>
      <p:grpSpPr>
        <a:xfrm>
          <a:off x="0" y="0"/>
          <a:ext cx="0" cy="0"/>
          <a:chOff x="0" y="0"/>
          <a:chExt cx="0" cy="0"/>
        </a:xfrm>
      </p:grpSpPr>
      <p:grpSp>
        <p:nvGrpSpPr>
          <p:cNvPr name="Group 2" id="2"/>
          <p:cNvGrpSpPr/>
          <p:nvPr/>
        </p:nvGrpSpPr>
        <p:grpSpPr>
          <a:xfrm rot="5400000">
            <a:off x="-2514082" y="8782594"/>
            <a:ext cx="7421397" cy="3710698"/>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4" id="4"/>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5" id="5"/>
          <p:cNvGrpSpPr/>
          <p:nvPr/>
        </p:nvGrpSpPr>
        <p:grpSpPr>
          <a:xfrm rot="5400000">
            <a:off x="-1864164" y="7435119"/>
            <a:ext cx="4821722" cy="2410861"/>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7" id="7"/>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8" id="8"/>
          <p:cNvGrpSpPr/>
          <p:nvPr/>
        </p:nvGrpSpPr>
        <p:grpSpPr>
          <a:xfrm rot="0">
            <a:off x="15441731" y="-3559351"/>
            <a:ext cx="4044752" cy="7836494"/>
            <a:chOff x="0" y="0"/>
            <a:chExt cx="5393002" cy="10448658"/>
          </a:xfrm>
        </p:grpSpPr>
        <p:grpSp>
          <p:nvGrpSpPr>
            <p:cNvPr name="Group 9" id="9"/>
            <p:cNvGrpSpPr/>
            <p:nvPr/>
          </p:nvGrpSpPr>
          <p:grpSpPr>
            <a:xfrm rot="-5400000">
              <a:off x="-2102230" y="2102230"/>
              <a:ext cx="8408919" cy="4204459"/>
              <a:chOff x="0" y="0"/>
              <a:chExt cx="812800" cy="406400"/>
            </a:xfrm>
          </p:grpSpPr>
          <p:sp>
            <p:nvSpPr>
              <p:cNvPr name="Freeform 10" id="10"/>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11" id="11"/>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nvGrpSpPr>
            <p:cNvPr name="Group 12" id="12"/>
            <p:cNvGrpSpPr/>
            <p:nvPr/>
          </p:nvGrpSpPr>
          <p:grpSpPr>
            <a:xfrm rot="-5400000">
              <a:off x="-26261" y="5029395"/>
              <a:ext cx="7225685" cy="3612842"/>
              <a:chOff x="0" y="0"/>
              <a:chExt cx="812800" cy="406400"/>
            </a:xfrm>
          </p:grpSpPr>
          <p:sp>
            <p:nvSpPr>
              <p:cNvPr name="Freeform 13" id="1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14" id="14"/>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sp>
        <p:nvSpPr>
          <p:cNvPr name="TextBox 15" id="15"/>
          <p:cNvSpPr txBox="true"/>
          <p:nvPr/>
        </p:nvSpPr>
        <p:spPr>
          <a:xfrm rot="0">
            <a:off x="1515743" y="773165"/>
            <a:ext cx="14432229" cy="933450"/>
          </a:xfrm>
          <a:prstGeom prst="rect">
            <a:avLst/>
          </a:prstGeom>
        </p:spPr>
        <p:txBody>
          <a:bodyPr anchor="t" rtlCol="false" tIns="0" lIns="0" bIns="0" rIns="0">
            <a:spAutoFit/>
          </a:bodyPr>
          <a:lstStyle/>
          <a:p>
            <a:pPr algn="ctr" marL="0" indent="0" lvl="0">
              <a:lnSpc>
                <a:spcPts val="7200"/>
              </a:lnSpc>
              <a:spcBef>
                <a:spcPct val="0"/>
              </a:spcBef>
            </a:pPr>
            <a:r>
              <a:rPr lang="en-US" b="true" sz="6000">
                <a:solidFill>
                  <a:srgbClr val="000000"/>
                </a:solidFill>
                <a:latin typeface="Public Sans Bold"/>
                <a:ea typeface="Public Sans Bold"/>
                <a:cs typeface="Public Sans Bold"/>
                <a:sym typeface="Public Sans Bold"/>
              </a:rPr>
              <a:t>NOVELTY</a:t>
            </a:r>
          </a:p>
        </p:txBody>
      </p:sp>
      <p:sp>
        <p:nvSpPr>
          <p:cNvPr name="TextBox 16" id="16"/>
          <p:cNvSpPr txBox="true"/>
          <p:nvPr/>
        </p:nvSpPr>
        <p:spPr>
          <a:xfrm rot="0">
            <a:off x="1628190" y="1716140"/>
            <a:ext cx="15835916" cy="9667875"/>
          </a:xfrm>
          <a:prstGeom prst="rect">
            <a:avLst/>
          </a:prstGeom>
        </p:spPr>
        <p:txBody>
          <a:bodyPr anchor="t" rtlCol="false" tIns="0" lIns="0" bIns="0" rIns="0">
            <a:spAutoFit/>
          </a:bodyPr>
          <a:lstStyle/>
          <a:p>
            <a:pPr algn="just">
              <a:lnSpc>
                <a:spcPts val="3300"/>
              </a:lnSpc>
            </a:pPr>
            <a:r>
              <a:rPr lang="en-US" sz="3000" b="true">
                <a:solidFill>
                  <a:srgbClr val="000000"/>
                </a:solidFill>
                <a:latin typeface="Public Sans Bold"/>
                <a:ea typeface="Public Sans Bold"/>
                <a:cs typeface="Public Sans Bold"/>
                <a:sym typeface="Public Sans Bold"/>
              </a:rPr>
              <a:t>Carbon Footprint Monitoring and Carbon Credit Management:</a:t>
            </a:r>
            <a:r>
              <a:rPr lang="en-US" sz="3000">
                <a:solidFill>
                  <a:srgbClr val="000000"/>
                </a:solidFill>
                <a:latin typeface="Public Sans"/>
                <a:ea typeface="Public Sans"/>
                <a:cs typeface="Public Sans"/>
                <a:sym typeface="Public Sans"/>
              </a:rPr>
              <a:t> We collect and monitor comprehensive data on carbon footprints to accurately determine the carbon credits earned. This data enables us to calculate the potential revenue from carbon credits. Additionally, the application supports trading or monetizing these credits using platforms like MetaMask.</a:t>
            </a:r>
          </a:p>
          <a:p>
            <a:pPr algn="just">
              <a:lnSpc>
                <a:spcPts val="3300"/>
              </a:lnSpc>
            </a:pPr>
          </a:p>
          <a:p>
            <a:pPr algn="just">
              <a:lnSpc>
                <a:spcPts val="3300"/>
              </a:lnSpc>
            </a:pPr>
            <a:r>
              <a:rPr lang="en-US" sz="3000" b="true">
                <a:solidFill>
                  <a:srgbClr val="000000"/>
                </a:solidFill>
                <a:latin typeface="Public Sans Bold"/>
                <a:ea typeface="Public Sans Bold"/>
                <a:cs typeface="Public Sans Bold"/>
                <a:sym typeface="Public Sans Bold"/>
              </a:rPr>
              <a:t>Byproduct Treatment Recommendations:</a:t>
            </a:r>
            <a:r>
              <a:rPr lang="en-US" sz="3000">
                <a:solidFill>
                  <a:srgbClr val="000000"/>
                </a:solidFill>
                <a:latin typeface="Public Sans"/>
                <a:ea typeface="Public Sans"/>
                <a:cs typeface="Public Sans"/>
                <a:sym typeface="Public Sans"/>
              </a:rPr>
              <a:t> Employs machine learning techniques and available datasets to provide data-driven recommendations for processing and treating byproducts from algae cultivation. This approach maximizes resource recovery, enhances hydrogen production efficiency, and significantly reduces waste by effectively utilizing captured carbon.</a:t>
            </a:r>
          </a:p>
          <a:p>
            <a:pPr algn="just">
              <a:lnSpc>
                <a:spcPts val="3300"/>
              </a:lnSpc>
            </a:pPr>
          </a:p>
          <a:p>
            <a:pPr algn="just">
              <a:lnSpc>
                <a:spcPts val="3300"/>
              </a:lnSpc>
            </a:pPr>
            <a:r>
              <a:rPr lang="en-US" sz="3000" b="true">
                <a:solidFill>
                  <a:srgbClr val="000000"/>
                </a:solidFill>
                <a:latin typeface="Public Sans Bold"/>
                <a:ea typeface="Public Sans Bold"/>
                <a:cs typeface="Public Sans Bold"/>
                <a:sym typeface="Public Sans Bold"/>
              </a:rPr>
              <a:t>Efficient Wastewater Utilization and Cost Optimization:</a:t>
            </a:r>
          </a:p>
          <a:p>
            <a:pPr algn="just">
              <a:lnSpc>
                <a:spcPts val="3300"/>
              </a:lnSpc>
            </a:pPr>
          </a:p>
          <a:p>
            <a:pPr algn="just">
              <a:lnSpc>
                <a:spcPts val="3300"/>
              </a:lnSpc>
            </a:pPr>
            <a:r>
              <a:rPr lang="en-US" sz="3000">
                <a:solidFill>
                  <a:srgbClr val="000000"/>
                </a:solidFill>
                <a:latin typeface="Public Sans"/>
                <a:ea typeface="Public Sans"/>
                <a:cs typeface="Public Sans"/>
                <a:sym typeface="Public Sans"/>
              </a:rPr>
              <a:t>Wastewater Utilization: Utilizes a linear regression model to assess the toxicity of industrial wastewater and analyze samples to identify recoverable minerals. This analysis evaluates the suitability for algae cultivation, which not only reduces production costs by utilizing wastewater nutrients but also supports the efficient production of hydrogen from algae.</a:t>
            </a:r>
          </a:p>
          <a:p>
            <a:pPr algn="just">
              <a:lnSpc>
                <a:spcPts val="3300"/>
              </a:lnSpc>
            </a:pPr>
          </a:p>
          <a:p>
            <a:pPr algn="just">
              <a:lnSpc>
                <a:spcPts val="3300"/>
              </a:lnSpc>
            </a:pPr>
          </a:p>
          <a:p>
            <a:pPr algn="just">
              <a:lnSpc>
                <a:spcPts val="3300"/>
              </a:lnSpc>
            </a:pPr>
          </a:p>
          <a:p>
            <a:pPr algn="just">
              <a:lnSpc>
                <a:spcPts val="3300"/>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grpSp>
        <p:nvGrpSpPr>
          <p:cNvPr name="Group 2" id="2"/>
          <p:cNvGrpSpPr/>
          <p:nvPr/>
        </p:nvGrpSpPr>
        <p:grpSpPr>
          <a:xfrm rot="0">
            <a:off x="15441731" y="-3559351"/>
            <a:ext cx="4044752" cy="7836494"/>
            <a:chOff x="0" y="0"/>
            <a:chExt cx="5393002" cy="10448658"/>
          </a:xfrm>
        </p:grpSpPr>
        <p:grpSp>
          <p:nvGrpSpPr>
            <p:cNvPr name="Group 3" id="3"/>
            <p:cNvGrpSpPr/>
            <p:nvPr/>
          </p:nvGrpSpPr>
          <p:grpSpPr>
            <a:xfrm rot="-5400000">
              <a:off x="-2102230" y="2102230"/>
              <a:ext cx="8408919" cy="4204459"/>
              <a:chOff x="0" y="0"/>
              <a:chExt cx="812800" cy="406400"/>
            </a:xfrm>
          </p:grpSpPr>
          <p:sp>
            <p:nvSpPr>
              <p:cNvPr name="Freeform 4" id="4"/>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5" id="5"/>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nvGrpSpPr>
            <p:cNvPr name="Group 6" id="6"/>
            <p:cNvGrpSpPr/>
            <p:nvPr/>
          </p:nvGrpSpPr>
          <p:grpSpPr>
            <a:xfrm rot="-5400000">
              <a:off x="-26261" y="5029395"/>
              <a:ext cx="7225685" cy="3612842"/>
              <a:chOff x="0" y="0"/>
              <a:chExt cx="812800" cy="406400"/>
            </a:xfrm>
          </p:grpSpPr>
          <p:sp>
            <p:nvSpPr>
              <p:cNvPr name="Freeform 7" id="7"/>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8" id="8"/>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grpSp>
        <p:nvGrpSpPr>
          <p:cNvPr name="Group 9" id="9"/>
          <p:cNvGrpSpPr/>
          <p:nvPr/>
        </p:nvGrpSpPr>
        <p:grpSpPr>
          <a:xfrm rot="5400000">
            <a:off x="-2514082" y="8782594"/>
            <a:ext cx="7421397" cy="3710698"/>
            <a:chOff x="0" y="0"/>
            <a:chExt cx="812800" cy="406400"/>
          </a:xfrm>
        </p:grpSpPr>
        <p:sp>
          <p:nvSpPr>
            <p:cNvPr name="Freeform 10" id="10"/>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11" id="11"/>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12" id="12"/>
          <p:cNvGrpSpPr/>
          <p:nvPr/>
        </p:nvGrpSpPr>
        <p:grpSpPr>
          <a:xfrm rot="5400000">
            <a:off x="-1864164" y="7435119"/>
            <a:ext cx="4821722" cy="2410861"/>
            <a:chOff x="0" y="0"/>
            <a:chExt cx="812800" cy="406400"/>
          </a:xfrm>
        </p:grpSpPr>
        <p:sp>
          <p:nvSpPr>
            <p:cNvPr name="Freeform 13" id="1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14" id="14"/>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sp>
        <p:nvSpPr>
          <p:cNvPr name="Freeform 15" id="15"/>
          <p:cNvSpPr/>
          <p:nvPr/>
        </p:nvSpPr>
        <p:spPr>
          <a:xfrm flipH="false" flipV="false" rot="0">
            <a:off x="12244619" y="3466068"/>
            <a:ext cx="5779799" cy="5483983"/>
          </a:xfrm>
          <a:custGeom>
            <a:avLst/>
            <a:gdLst/>
            <a:ahLst/>
            <a:cxnLst/>
            <a:rect r="r" b="b" t="t" l="l"/>
            <a:pathLst>
              <a:path h="5483983" w="5779799">
                <a:moveTo>
                  <a:pt x="0" y="0"/>
                </a:moveTo>
                <a:lnTo>
                  <a:pt x="5779799" y="0"/>
                </a:lnTo>
                <a:lnTo>
                  <a:pt x="5779799" y="5483982"/>
                </a:lnTo>
                <a:lnTo>
                  <a:pt x="0" y="5483982"/>
                </a:lnTo>
                <a:lnTo>
                  <a:pt x="0" y="0"/>
                </a:lnTo>
                <a:close/>
              </a:path>
            </a:pathLst>
          </a:custGeom>
          <a:blipFill>
            <a:blip r:embed="rId2"/>
            <a:stretch>
              <a:fillRect l="0" t="0" r="0" b="0"/>
            </a:stretch>
          </a:blipFill>
        </p:spPr>
      </p:sp>
      <p:sp>
        <p:nvSpPr>
          <p:cNvPr name="TextBox 16" id="16"/>
          <p:cNvSpPr txBox="true"/>
          <p:nvPr/>
        </p:nvSpPr>
        <p:spPr>
          <a:xfrm rot="0">
            <a:off x="1397501" y="1009650"/>
            <a:ext cx="14432229" cy="933450"/>
          </a:xfrm>
          <a:prstGeom prst="rect">
            <a:avLst/>
          </a:prstGeom>
        </p:spPr>
        <p:txBody>
          <a:bodyPr anchor="t" rtlCol="false" tIns="0" lIns="0" bIns="0" rIns="0">
            <a:spAutoFit/>
          </a:bodyPr>
          <a:lstStyle/>
          <a:p>
            <a:pPr algn="ctr" marL="0" indent="0" lvl="0">
              <a:lnSpc>
                <a:spcPts val="7200"/>
              </a:lnSpc>
              <a:spcBef>
                <a:spcPct val="0"/>
              </a:spcBef>
            </a:pPr>
            <a:r>
              <a:rPr lang="en-US" b="true" sz="6000">
                <a:solidFill>
                  <a:srgbClr val="000000"/>
                </a:solidFill>
                <a:latin typeface="Public Sans Bold"/>
                <a:ea typeface="Public Sans Bold"/>
                <a:cs typeface="Public Sans Bold"/>
                <a:sym typeface="Public Sans Bold"/>
              </a:rPr>
              <a:t>SUSTAINABLE DEVELOPMENT GOALS</a:t>
            </a:r>
          </a:p>
        </p:txBody>
      </p:sp>
      <p:sp>
        <p:nvSpPr>
          <p:cNvPr name="TextBox 17" id="17"/>
          <p:cNvSpPr txBox="true"/>
          <p:nvPr/>
        </p:nvSpPr>
        <p:spPr>
          <a:xfrm rot="0">
            <a:off x="2319793" y="3390900"/>
            <a:ext cx="8325072" cy="5867400"/>
          </a:xfrm>
          <a:prstGeom prst="rect">
            <a:avLst/>
          </a:prstGeom>
        </p:spPr>
        <p:txBody>
          <a:bodyPr anchor="t" rtlCol="false" tIns="0" lIns="0" bIns="0" rIns="0">
            <a:spAutoFit/>
          </a:bodyPr>
          <a:lstStyle/>
          <a:p>
            <a:pPr algn="just">
              <a:lnSpc>
                <a:spcPts val="4200"/>
              </a:lnSpc>
            </a:pPr>
            <a:r>
              <a:rPr lang="en-US" sz="3000">
                <a:solidFill>
                  <a:srgbClr val="000000"/>
                </a:solidFill>
                <a:latin typeface="Public Sans"/>
                <a:ea typeface="Public Sans"/>
                <a:cs typeface="Public Sans"/>
                <a:sym typeface="Public Sans"/>
              </a:rPr>
              <a:t>We have adopted certain technologies based on SDGs are represented as: </a:t>
            </a:r>
          </a:p>
          <a:p>
            <a:pPr algn="just" marL="647700" indent="-323850" lvl="1">
              <a:lnSpc>
                <a:spcPts val="4200"/>
              </a:lnSpc>
              <a:buFont typeface="Arial"/>
              <a:buChar char="•"/>
            </a:pPr>
            <a:r>
              <a:rPr lang="en-US" sz="3000">
                <a:solidFill>
                  <a:srgbClr val="000000"/>
                </a:solidFill>
                <a:latin typeface="Public Sans"/>
                <a:ea typeface="Public Sans"/>
                <a:cs typeface="Public Sans"/>
                <a:sym typeface="Public Sans"/>
              </a:rPr>
              <a:t>Affordable and Clean Energy</a:t>
            </a:r>
          </a:p>
          <a:p>
            <a:pPr algn="just" marL="647700" indent="-323850" lvl="1">
              <a:lnSpc>
                <a:spcPts val="4200"/>
              </a:lnSpc>
              <a:buFont typeface="Arial"/>
              <a:buChar char="•"/>
            </a:pPr>
            <a:r>
              <a:rPr lang="en-US" sz="3000">
                <a:solidFill>
                  <a:srgbClr val="000000"/>
                </a:solidFill>
                <a:latin typeface="Public Sans"/>
                <a:ea typeface="Public Sans"/>
                <a:cs typeface="Public Sans"/>
                <a:sym typeface="Public Sans"/>
              </a:rPr>
              <a:t>Industry, Innovation and Infrastructure</a:t>
            </a:r>
          </a:p>
          <a:p>
            <a:pPr algn="just" marL="647700" indent="-323850" lvl="1">
              <a:lnSpc>
                <a:spcPts val="4200"/>
              </a:lnSpc>
              <a:buFont typeface="Arial"/>
              <a:buChar char="•"/>
            </a:pPr>
            <a:r>
              <a:rPr lang="en-US" sz="3000">
                <a:solidFill>
                  <a:srgbClr val="000000"/>
                </a:solidFill>
                <a:latin typeface="Public Sans"/>
                <a:ea typeface="Public Sans"/>
                <a:cs typeface="Public Sans"/>
                <a:sym typeface="Public Sans"/>
              </a:rPr>
              <a:t>Responsible Consumption and Production</a:t>
            </a:r>
          </a:p>
          <a:p>
            <a:pPr algn="just" marL="647700" indent="-323850" lvl="1">
              <a:lnSpc>
                <a:spcPts val="4200"/>
              </a:lnSpc>
              <a:buFont typeface="Arial"/>
              <a:buChar char="•"/>
            </a:pPr>
            <a:r>
              <a:rPr lang="en-US" sz="3000">
                <a:solidFill>
                  <a:srgbClr val="000000"/>
                </a:solidFill>
                <a:latin typeface="Public Sans"/>
                <a:ea typeface="Public Sans"/>
                <a:cs typeface="Public Sans"/>
                <a:sym typeface="Public Sans"/>
              </a:rPr>
              <a:t>Climate Action</a:t>
            </a:r>
          </a:p>
          <a:p>
            <a:pPr algn="just" marL="647700" indent="-323850" lvl="1">
              <a:lnSpc>
                <a:spcPts val="4200"/>
              </a:lnSpc>
              <a:buFont typeface="Arial"/>
              <a:buChar char="•"/>
            </a:pPr>
            <a:r>
              <a:rPr lang="en-US" sz="3000">
                <a:solidFill>
                  <a:srgbClr val="000000"/>
                </a:solidFill>
                <a:latin typeface="Public Sans"/>
                <a:ea typeface="Public Sans"/>
                <a:cs typeface="Public Sans"/>
                <a:sym typeface="Public Sans"/>
              </a:rPr>
              <a:t>Life below water</a:t>
            </a:r>
          </a:p>
          <a:p>
            <a:pPr algn="just" marL="647700" indent="-323850" lvl="1">
              <a:lnSpc>
                <a:spcPts val="4200"/>
              </a:lnSpc>
              <a:buFont typeface="Arial"/>
              <a:buChar char="•"/>
            </a:pPr>
            <a:r>
              <a:rPr lang="en-US" sz="3000">
                <a:solidFill>
                  <a:srgbClr val="000000"/>
                </a:solidFill>
                <a:latin typeface="Public Sans"/>
                <a:ea typeface="Public Sans"/>
                <a:cs typeface="Public Sans"/>
                <a:sym typeface="Public Sans"/>
              </a:rPr>
              <a:t>Life on land</a:t>
            </a:r>
          </a:p>
          <a:p>
            <a:pPr algn="just">
              <a:lnSpc>
                <a:spcPts val="4200"/>
              </a:lnSpc>
            </a:pPr>
          </a:p>
          <a:p>
            <a:pPr algn="just">
              <a:lnSpc>
                <a:spcPts val="4200"/>
              </a:lnSpc>
            </a:pPr>
            <a:r>
              <a:rPr lang="en-US" sz="3000">
                <a:solidFill>
                  <a:srgbClr val="000000"/>
                </a:solidFill>
                <a:latin typeface="Public Sans"/>
                <a:ea typeface="Public Sans"/>
                <a:cs typeface="Public Sans"/>
                <a:sym typeface="Public Sans"/>
              </a:rPr>
              <a:t>These goals makes us our project to be sustainable in environment.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grpSp>
        <p:nvGrpSpPr>
          <p:cNvPr name="Group 2" id="2"/>
          <p:cNvGrpSpPr/>
          <p:nvPr/>
        </p:nvGrpSpPr>
        <p:grpSpPr>
          <a:xfrm rot="5400000">
            <a:off x="-2514082" y="8782594"/>
            <a:ext cx="7421397" cy="3710698"/>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4" id="4"/>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5" id="5"/>
          <p:cNvGrpSpPr/>
          <p:nvPr/>
        </p:nvGrpSpPr>
        <p:grpSpPr>
          <a:xfrm rot="5400000">
            <a:off x="-1864164" y="7435119"/>
            <a:ext cx="4821722" cy="2410861"/>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7" id="7"/>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8" id="8"/>
          <p:cNvGrpSpPr/>
          <p:nvPr/>
        </p:nvGrpSpPr>
        <p:grpSpPr>
          <a:xfrm rot="0">
            <a:off x="15441731" y="-3559351"/>
            <a:ext cx="4044752" cy="7836494"/>
            <a:chOff x="0" y="0"/>
            <a:chExt cx="5393002" cy="10448658"/>
          </a:xfrm>
        </p:grpSpPr>
        <p:grpSp>
          <p:nvGrpSpPr>
            <p:cNvPr name="Group 9" id="9"/>
            <p:cNvGrpSpPr/>
            <p:nvPr/>
          </p:nvGrpSpPr>
          <p:grpSpPr>
            <a:xfrm rot="-5400000">
              <a:off x="-2102230" y="2102230"/>
              <a:ext cx="8408919" cy="4204459"/>
              <a:chOff x="0" y="0"/>
              <a:chExt cx="812800" cy="406400"/>
            </a:xfrm>
          </p:grpSpPr>
          <p:sp>
            <p:nvSpPr>
              <p:cNvPr name="Freeform 10" id="10"/>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11" id="11"/>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nvGrpSpPr>
            <p:cNvPr name="Group 12" id="12"/>
            <p:cNvGrpSpPr/>
            <p:nvPr/>
          </p:nvGrpSpPr>
          <p:grpSpPr>
            <a:xfrm rot="-5400000">
              <a:off x="-26261" y="5029395"/>
              <a:ext cx="7225685" cy="3612842"/>
              <a:chOff x="0" y="0"/>
              <a:chExt cx="812800" cy="406400"/>
            </a:xfrm>
          </p:grpSpPr>
          <p:sp>
            <p:nvSpPr>
              <p:cNvPr name="Freeform 13" id="1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14" id="14"/>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sp>
        <p:nvSpPr>
          <p:cNvPr name="Freeform 15" id="15"/>
          <p:cNvSpPr/>
          <p:nvPr/>
        </p:nvSpPr>
        <p:spPr>
          <a:xfrm flipH="false" flipV="false" rot="0">
            <a:off x="1480399" y="2856309"/>
            <a:ext cx="6411614" cy="4922767"/>
          </a:xfrm>
          <a:custGeom>
            <a:avLst/>
            <a:gdLst/>
            <a:ahLst/>
            <a:cxnLst/>
            <a:rect r="r" b="b" t="t" l="l"/>
            <a:pathLst>
              <a:path h="4922767" w="6411614">
                <a:moveTo>
                  <a:pt x="0" y="0"/>
                </a:moveTo>
                <a:lnTo>
                  <a:pt x="6411613" y="0"/>
                </a:lnTo>
                <a:lnTo>
                  <a:pt x="6411613" y="4922766"/>
                </a:lnTo>
                <a:lnTo>
                  <a:pt x="0" y="4922766"/>
                </a:lnTo>
                <a:lnTo>
                  <a:pt x="0" y="0"/>
                </a:lnTo>
                <a:close/>
              </a:path>
            </a:pathLst>
          </a:custGeom>
          <a:blipFill>
            <a:blip r:embed="rId2"/>
            <a:stretch>
              <a:fillRect l="-31357" t="0" r="-35326" b="0"/>
            </a:stretch>
          </a:blipFill>
        </p:spPr>
      </p:sp>
      <p:sp>
        <p:nvSpPr>
          <p:cNvPr name="Freeform 16" id="16"/>
          <p:cNvSpPr/>
          <p:nvPr/>
        </p:nvSpPr>
        <p:spPr>
          <a:xfrm flipH="false" flipV="false" rot="0">
            <a:off x="8594319" y="3325275"/>
            <a:ext cx="9254557" cy="3352417"/>
          </a:xfrm>
          <a:custGeom>
            <a:avLst/>
            <a:gdLst/>
            <a:ahLst/>
            <a:cxnLst/>
            <a:rect r="r" b="b" t="t" l="l"/>
            <a:pathLst>
              <a:path h="3352417" w="9254557">
                <a:moveTo>
                  <a:pt x="0" y="0"/>
                </a:moveTo>
                <a:lnTo>
                  <a:pt x="9254556" y="0"/>
                </a:lnTo>
                <a:lnTo>
                  <a:pt x="9254556" y="3352416"/>
                </a:lnTo>
                <a:lnTo>
                  <a:pt x="0" y="3352416"/>
                </a:lnTo>
                <a:lnTo>
                  <a:pt x="0" y="0"/>
                </a:lnTo>
                <a:close/>
              </a:path>
            </a:pathLst>
          </a:custGeom>
          <a:blipFill>
            <a:blip r:embed="rId3"/>
            <a:stretch>
              <a:fillRect l="-24454" t="0" r="-22277" b="0"/>
            </a:stretch>
          </a:blipFill>
        </p:spPr>
      </p:sp>
      <p:sp>
        <p:nvSpPr>
          <p:cNvPr name="TextBox 17" id="17"/>
          <p:cNvSpPr txBox="true"/>
          <p:nvPr/>
        </p:nvSpPr>
        <p:spPr>
          <a:xfrm rot="0">
            <a:off x="2201551" y="1009650"/>
            <a:ext cx="14432229" cy="933450"/>
          </a:xfrm>
          <a:prstGeom prst="rect">
            <a:avLst/>
          </a:prstGeom>
        </p:spPr>
        <p:txBody>
          <a:bodyPr anchor="t" rtlCol="false" tIns="0" lIns="0" bIns="0" rIns="0">
            <a:spAutoFit/>
          </a:bodyPr>
          <a:lstStyle/>
          <a:p>
            <a:pPr algn="ctr" marL="0" indent="0" lvl="0">
              <a:lnSpc>
                <a:spcPts val="7200"/>
              </a:lnSpc>
              <a:spcBef>
                <a:spcPct val="0"/>
              </a:spcBef>
            </a:pPr>
            <a:r>
              <a:rPr lang="en-US" b="true" sz="6000">
                <a:solidFill>
                  <a:srgbClr val="000000"/>
                </a:solidFill>
                <a:latin typeface="Public Sans Bold"/>
                <a:ea typeface="Public Sans Bold"/>
                <a:cs typeface="Public Sans Bold"/>
                <a:sym typeface="Public Sans Bold"/>
              </a:rPr>
              <a:t>PROTOTYPE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grpSp>
        <p:nvGrpSpPr>
          <p:cNvPr name="Group 2" id="2"/>
          <p:cNvGrpSpPr/>
          <p:nvPr/>
        </p:nvGrpSpPr>
        <p:grpSpPr>
          <a:xfrm rot="5400000">
            <a:off x="-2514082" y="8782594"/>
            <a:ext cx="7421397" cy="3710698"/>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4" id="4"/>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5" id="5"/>
          <p:cNvGrpSpPr/>
          <p:nvPr/>
        </p:nvGrpSpPr>
        <p:grpSpPr>
          <a:xfrm rot="5400000">
            <a:off x="-1864164" y="7435119"/>
            <a:ext cx="4821722" cy="2410861"/>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7" id="7"/>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8" id="8"/>
          <p:cNvGrpSpPr/>
          <p:nvPr/>
        </p:nvGrpSpPr>
        <p:grpSpPr>
          <a:xfrm rot="0">
            <a:off x="15441731" y="-3559351"/>
            <a:ext cx="4044752" cy="7836494"/>
            <a:chOff x="0" y="0"/>
            <a:chExt cx="5393002" cy="10448658"/>
          </a:xfrm>
        </p:grpSpPr>
        <p:grpSp>
          <p:nvGrpSpPr>
            <p:cNvPr name="Group 9" id="9"/>
            <p:cNvGrpSpPr/>
            <p:nvPr/>
          </p:nvGrpSpPr>
          <p:grpSpPr>
            <a:xfrm rot="-5400000">
              <a:off x="-2102230" y="2102230"/>
              <a:ext cx="8408919" cy="4204459"/>
              <a:chOff x="0" y="0"/>
              <a:chExt cx="812800" cy="406400"/>
            </a:xfrm>
          </p:grpSpPr>
          <p:sp>
            <p:nvSpPr>
              <p:cNvPr name="Freeform 10" id="10"/>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11" id="11"/>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nvGrpSpPr>
            <p:cNvPr name="Group 12" id="12"/>
            <p:cNvGrpSpPr/>
            <p:nvPr/>
          </p:nvGrpSpPr>
          <p:grpSpPr>
            <a:xfrm rot="-5400000">
              <a:off x="-26261" y="5029395"/>
              <a:ext cx="7225685" cy="3612842"/>
              <a:chOff x="0" y="0"/>
              <a:chExt cx="812800" cy="406400"/>
            </a:xfrm>
          </p:grpSpPr>
          <p:sp>
            <p:nvSpPr>
              <p:cNvPr name="Freeform 13" id="1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14" id="14"/>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sp>
        <p:nvSpPr>
          <p:cNvPr name="Freeform 15" id="15"/>
          <p:cNvSpPr/>
          <p:nvPr/>
        </p:nvSpPr>
        <p:spPr>
          <a:xfrm flipH="false" flipV="false" rot="0">
            <a:off x="4043899" y="2254805"/>
            <a:ext cx="11061765" cy="7464021"/>
          </a:xfrm>
          <a:custGeom>
            <a:avLst/>
            <a:gdLst/>
            <a:ahLst/>
            <a:cxnLst/>
            <a:rect r="r" b="b" t="t" l="l"/>
            <a:pathLst>
              <a:path h="7464021" w="11061765">
                <a:moveTo>
                  <a:pt x="0" y="0"/>
                </a:moveTo>
                <a:lnTo>
                  <a:pt x="11061764" y="0"/>
                </a:lnTo>
                <a:lnTo>
                  <a:pt x="11061764" y="7464021"/>
                </a:lnTo>
                <a:lnTo>
                  <a:pt x="0" y="7464021"/>
                </a:lnTo>
                <a:lnTo>
                  <a:pt x="0" y="0"/>
                </a:lnTo>
                <a:close/>
              </a:path>
            </a:pathLst>
          </a:custGeom>
          <a:blipFill>
            <a:blip r:embed="rId2"/>
            <a:stretch>
              <a:fillRect l="-20222" t="0" r="-22206" b="0"/>
            </a:stretch>
          </a:blipFill>
        </p:spPr>
      </p:sp>
      <p:sp>
        <p:nvSpPr>
          <p:cNvPr name="TextBox 16" id="16"/>
          <p:cNvSpPr txBox="true"/>
          <p:nvPr/>
        </p:nvSpPr>
        <p:spPr>
          <a:xfrm rot="0">
            <a:off x="1752128" y="552450"/>
            <a:ext cx="14432229" cy="933450"/>
          </a:xfrm>
          <a:prstGeom prst="rect">
            <a:avLst/>
          </a:prstGeom>
        </p:spPr>
        <p:txBody>
          <a:bodyPr anchor="t" rtlCol="false" tIns="0" lIns="0" bIns="0" rIns="0">
            <a:spAutoFit/>
          </a:bodyPr>
          <a:lstStyle/>
          <a:p>
            <a:pPr algn="ctr" marL="0" indent="0" lvl="0">
              <a:lnSpc>
                <a:spcPts val="7200"/>
              </a:lnSpc>
              <a:spcBef>
                <a:spcPct val="0"/>
              </a:spcBef>
            </a:pPr>
            <a:r>
              <a:rPr lang="en-US" b="true" sz="6000">
                <a:solidFill>
                  <a:srgbClr val="000000"/>
                </a:solidFill>
                <a:latin typeface="Public Sans Bold"/>
                <a:ea typeface="Public Sans Bold"/>
                <a:cs typeface="Public Sans Bold"/>
                <a:sym typeface="Public Sans Bold"/>
              </a:rPr>
              <a:t>PROTOTYPE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grpSp>
        <p:nvGrpSpPr>
          <p:cNvPr name="Group 2" id="2"/>
          <p:cNvGrpSpPr/>
          <p:nvPr/>
        </p:nvGrpSpPr>
        <p:grpSpPr>
          <a:xfrm rot="5400000">
            <a:off x="-2514082" y="8782594"/>
            <a:ext cx="7421397" cy="3710698"/>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4" id="4"/>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5" id="5"/>
          <p:cNvGrpSpPr/>
          <p:nvPr/>
        </p:nvGrpSpPr>
        <p:grpSpPr>
          <a:xfrm rot="5400000">
            <a:off x="-1864164" y="7435119"/>
            <a:ext cx="4821722" cy="2410861"/>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7" id="7"/>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8" id="8"/>
          <p:cNvGrpSpPr/>
          <p:nvPr/>
        </p:nvGrpSpPr>
        <p:grpSpPr>
          <a:xfrm rot="0">
            <a:off x="15441731" y="-3559351"/>
            <a:ext cx="4044752" cy="7836494"/>
            <a:chOff x="0" y="0"/>
            <a:chExt cx="5393002" cy="10448658"/>
          </a:xfrm>
        </p:grpSpPr>
        <p:grpSp>
          <p:nvGrpSpPr>
            <p:cNvPr name="Group 9" id="9"/>
            <p:cNvGrpSpPr/>
            <p:nvPr/>
          </p:nvGrpSpPr>
          <p:grpSpPr>
            <a:xfrm rot="-5400000">
              <a:off x="-2102230" y="2102230"/>
              <a:ext cx="8408919" cy="4204459"/>
              <a:chOff x="0" y="0"/>
              <a:chExt cx="812800" cy="406400"/>
            </a:xfrm>
          </p:grpSpPr>
          <p:sp>
            <p:nvSpPr>
              <p:cNvPr name="Freeform 10" id="10"/>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11" id="11"/>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nvGrpSpPr>
            <p:cNvPr name="Group 12" id="12"/>
            <p:cNvGrpSpPr/>
            <p:nvPr/>
          </p:nvGrpSpPr>
          <p:grpSpPr>
            <a:xfrm rot="-5400000">
              <a:off x="-26261" y="5029395"/>
              <a:ext cx="7225685" cy="3612842"/>
              <a:chOff x="0" y="0"/>
              <a:chExt cx="812800" cy="406400"/>
            </a:xfrm>
          </p:grpSpPr>
          <p:sp>
            <p:nvSpPr>
              <p:cNvPr name="Freeform 13" id="1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14" id="14"/>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sp>
        <p:nvSpPr>
          <p:cNvPr name="Freeform 15" id="15"/>
          <p:cNvSpPr/>
          <p:nvPr/>
        </p:nvSpPr>
        <p:spPr>
          <a:xfrm flipH="false" flipV="false" rot="0">
            <a:off x="2273653" y="3122839"/>
            <a:ext cx="14715401" cy="6448375"/>
          </a:xfrm>
          <a:custGeom>
            <a:avLst/>
            <a:gdLst/>
            <a:ahLst/>
            <a:cxnLst/>
            <a:rect r="r" b="b" t="t" l="l"/>
            <a:pathLst>
              <a:path h="6448375" w="14715401">
                <a:moveTo>
                  <a:pt x="0" y="0"/>
                </a:moveTo>
                <a:lnTo>
                  <a:pt x="14715401" y="0"/>
                </a:lnTo>
                <a:lnTo>
                  <a:pt x="14715401" y="6448375"/>
                </a:lnTo>
                <a:lnTo>
                  <a:pt x="0" y="6448375"/>
                </a:lnTo>
                <a:lnTo>
                  <a:pt x="0" y="0"/>
                </a:lnTo>
                <a:close/>
              </a:path>
            </a:pathLst>
          </a:custGeom>
          <a:blipFill>
            <a:blip r:embed="rId2"/>
            <a:stretch>
              <a:fillRect l="0" t="-632" r="0" b="-632"/>
            </a:stretch>
          </a:blipFill>
        </p:spPr>
      </p:sp>
      <p:sp>
        <p:nvSpPr>
          <p:cNvPr name="TextBox 16" id="16"/>
          <p:cNvSpPr txBox="true"/>
          <p:nvPr/>
        </p:nvSpPr>
        <p:spPr>
          <a:xfrm rot="0">
            <a:off x="1752128" y="552450"/>
            <a:ext cx="14432229" cy="933450"/>
          </a:xfrm>
          <a:prstGeom prst="rect">
            <a:avLst/>
          </a:prstGeom>
        </p:spPr>
        <p:txBody>
          <a:bodyPr anchor="t" rtlCol="false" tIns="0" lIns="0" bIns="0" rIns="0">
            <a:spAutoFit/>
          </a:bodyPr>
          <a:lstStyle/>
          <a:p>
            <a:pPr algn="ctr" marL="0" indent="0" lvl="0">
              <a:lnSpc>
                <a:spcPts val="7200"/>
              </a:lnSpc>
              <a:spcBef>
                <a:spcPct val="0"/>
              </a:spcBef>
            </a:pPr>
            <a:r>
              <a:rPr lang="en-US" b="true" sz="6000">
                <a:solidFill>
                  <a:srgbClr val="000000"/>
                </a:solidFill>
                <a:latin typeface="Public Sans Bold"/>
                <a:ea typeface="Public Sans Bold"/>
                <a:cs typeface="Public Sans Bold"/>
                <a:sym typeface="Public Sans Bold"/>
              </a:rPr>
              <a:t>PROTOTYPE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grpSp>
        <p:nvGrpSpPr>
          <p:cNvPr name="Group 2" id="2"/>
          <p:cNvGrpSpPr/>
          <p:nvPr/>
        </p:nvGrpSpPr>
        <p:grpSpPr>
          <a:xfrm rot="0">
            <a:off x="15441731" y="-3559351"/>
            <a:ext cx="4044752" cy="7836494"/>
            <a:chOff x="0" y="0"/>
            <a:chExt cx="5393002" cy="10448658"/>
          </a:xfrm>
        </p:grpSpPr>
        <p:grpSp>
          <p:nvGrpSpPr>
            <p:cNvPr name="Group 3" id="3"/>
            <p:cNvGrpSpPr/>
            <p:nvPr/>
          </p:nvGrpSpPr>
          <p:grpSpPr>
            <a:xfrm rot="-5400000">
              <a:off x="-2102230" y="2102230"/>
              <a:ext cx="8408919" cy="4204459"/>
              <a:chOff x="0" y="0"/>
              <a:chExt cx="812800" cy="406400"/>
            </a:xfrm>
          </p:grpSpPr>
          <p:sp>
            <p:nvSpPr>
              <p:cNvPr name="Freeform 4" id="4"/>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5" id="5"/>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nvGrpSpPr>
            <p:cNvPr name="Group 6" id="6"/>
            <p:cNvGrpSpPr/>
            <p:nvPr/>
          </p:nvGrpSpPr>
          <p:grpSpPr>
            <a:xfrm rot="-5400000">
              <a:off x="-26261" y="5029395"/>
              <a:ext cx="7225685" cy="3612842"/>
              <a:chOff x="0" y="0"/>
              <a:chExt cx="812800" cy="406400"/>
            </a:xfrm>
          </p:grpSpPr>
          <p:sp>
            <p:nvSpPr>
              <p:cNvPr name="Freeform 7" id="7"/>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8" id="8"/>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grpSp>
        <p:nvGrpSpPr>
          <p:cNvPr name="Group 9" id="9"/>
          <p:cNvGrpSpPr/>
          <p:nvPr/>
        </p:nvGrpSpPr>
        <p:grpSpPr>
          <a:xfrm rot="5400000">
            <a:off x="-2514082" y="8782594"/>
            <a:ext cx="7421397" cy="3710698"/>
            <a:chOff x="0" y="0"/>
            <a:chExt cx="812800" cy="406400"/>
          </a:xfrm>
        </p:grpSpPr>
        <p:sp>
          <p:nvSpPr>
            <p:cNvPr name="Freeform 10" id="10"/>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11" id="11"/>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12" id="12"/>
          <p:cNvGrpSpPr/>
          <p:nvPr/>
        </p:nvGrpSpPr>
        <p:grpSpPr>
          <a:xfrm rot="5400000">
            <a:off x="-1864164" y="7435119"/>
            <a:ext cx="4821722" cy="2410861"/>
            <a:chOff x="0" y="0"/>
            <a:chExt cx="812800" cy="406400"/>
          </a:xfrm>
        </p:grpSpPr>
        <p:sp>
          <p:nvSpPr>
            <p:cNvPr name="Freeform 13" id="1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14" id="14"/>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sp>
        <p:nvSpPr>
          <p:cNvPr name="Freeform 15" id="15"/>
          <p:cNvSpPr/>
          <p:nvPr/>
        </p:nvSpPr>
        <p:spPr>
          <a:xfrm flipH="false" flipV="false" rot="0">
            <a:off x="1028700" y="657092"/>
            <a:ext cx="16655265" cy="9339401"/>
          </a:xfrm>
          <a:custGeom>
            <a:avLst/>
            <a:gdLst/>
            <a:ahLst/>
            <a:cxnLst/>
            <a:rect r="r" b="b" t="t" l="l"/>
            <a:pathLst>
              <a:path h="9339401" w="16655265">
                <a:moveTo>
                  <a:pt x="0" y="0"/>
                </a:moveTo>
                <a:lnTo>
                  <a:pt x="16655265" y="0"/>
                </a:lnTo>
                <a:lnTo>
                  <a:pt x="16655265" y="9339401"/>
                </a:lnTo>
                <a:lnTo>
                  <a:pt x="0" y="9339401"/>
                </a:lnTo>
                <a:lnTo>
                  <a:pt x="0" y="0"/>
                </a:lnTo>
                <a:close/>
              </a:path>
            </a:pathLst>
          </a:custGeom>
          <a:blipFill>
            <a:blip r:embed="rId2"/>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grpSp>
        <p:nvGrpSpPr>
          <p:cNvPr name="Group 2" id="2"/>
          <p:cNvGrpSpPr/>
          <p:nvPr/>
        </p:nvGrpSpPr>
        <p:grpSpPr>
          <a:xfrm rot="5400000">
            <a:off x="-2514082" y="8782594"/>
            <a:ext cx="7421397" cy="3710698"/>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4" id="4"/>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5" id="5"/>
          <p:cNvGrpSpPr/>
          <p:nvPr/>
        </p:nvGrpSpPr>
        <p:grpSpPr>
          <a:xfrm rot="5400000">
            <a:off x="-1864164" y="7435119"/>
            <a:ext cx="4821722" cy="2410861"/>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7" id="7"/>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8" id="8"/>
          <p:cNvGrpSpPr/>
          <p:nvPr/>
        </p:nvGrpSpPr>
        <p:grpSpPr>
          <a:xfrm rot="0">
            <a:off x="15441731" y="-3559351"/>
            <a:ext cx="4044752" cy="7836494"/>
            <a:chOff x="0" y="0"/>
            <a:chExt cx="5393002" cy="10448658"/>
          </a:xfrm>
        </p:grpSpPr>
        <p:grpSp>
          <p:nvGrpSpPr>
            <p:cNvPr name="Group 9" id="9"/>
            <p:cNvGrpSpPr/>
            <p:nvPr/>
          </p:nvGrpSpPr>
          <p:grpSpPr>
            <a:xfrm rot="-5400000">
              <a:off x="-2102230" y="2102230"/>
              <a:ext cx="8408919" cy="4204459"/>
              <a:chOff x="0" y="0"/>
              <a:chExt cx="812800" cy="406400"/>
            </a:xfrm>
          </p:grpSpPr>
          <p:sp>
            <p:nvSpPr>
              <p:cNvPr name="Freeform 10" id="10"/>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11" id="11"/>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nvGrpSpPr>
            <p:cNvPr name="Group 12" id="12"/>
            <p:cNvGrpSpPr/>
            <p:nvPr/>
          </p:nvGrpSpPr>
          <p:grpSpPr>
            <a:xfrm rot="-5400000">
              <a:off x="-26261" y="5029395"/>
              <a:ext cx="7225685" cy="3612842"/>
              <a:chOff x="0" y="0"/>
              <a:chExt cx="812800" cy="406400"/>
            </a:xfrm>
          </p:grpSpPr>
          <p:sp>
            <p:nvSpPr>
              <p:cNvPr name="Freeform 13" id="1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14" id="14"/>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sp>
        <p:nvSpPr>
          <p:cNvPr name="Freeform 15" id="15"/>
          <p:cNvSpPr/>
          <p:nvPr/>
        </p:nvSpPr>
        <p:spPr>
          <a:xfrm flipH="false" flipV="false" rot="0">
            <a:off x="8248526" y="2869826"/>
            <a:ext cx="2338278" cy="2814634"/>
          </a:xfrm>
          <a:custGeom>
            <a:avLst/>
            <a:gdLst/>
            <a:ahLst/>
            <a:cxnLst/>
            <a:rect r="r" b="b" t="t" l="l"/>
            <a:pathLst>
              <a:path h="2814634" w="2338278">
                <a:moveTo>
                  <a:pt x="0" y="0"/>
                </a:moveTo>
                <a:lnTo>
                  <a:pt x="2338278" y="0"/>
                </a:lnTo>
                <a:lnTo>
                  <a:pt x="2338278" y="2814634"/>
                </a:lnTo>
                <a:lnTo>
                  <a:pt x="0" y="28146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2201551" y="1009650"/>
            <a:ext cx="14432229" cy="933450"/>
          </a:xfrm>
          <a:prstGeom prst="rect">
            <a:avLst/>
          </a:prstGeom>
        </p:spPr>
        <p:txBody>
          <a:bodyPr anchor="t" rtlCol="false" tIns="0" lIns="0" bIns="0" rIns="0">
            <a:spAutoFit/>
          </a:bodyPr>
          <a:lstStyle/>
          <a:p>
            <a:pPr algn="ctr" marL="0" indent="0" lvl="0">
              <a:lnSpc>
                <a:spcPts val="7200"/>
              </a:lnSpc>
              <a:spcBef>
                <a:spcPct val="0"/>
              </a:spcBef>
            </a:pPr>
            <a:r>
              <a:rPr lang="en-US" b="true" sz="6000">
                <a:solidFill>
                  <a:srgbClr val="000000"/>
                </a:solidFill>
                <a:latin typeface="Public Sans Bold"/>
                <a:ea typeface="Public Sans Bold"/>
                <a:cs typeface="Public Sans Bold"/>
                <a:sym typeface="Public Sans Bold"/>
              </a:rPr>
              <a:t>CONCLUSION </a:t>
            </a:r>
          </a:p>
        </p:txBody>
      </p:sp>
      <p:sp>
        <p:nvSpPr>
          <p:cNvPr name="TextBox 17" id="17"/>
          <p:cNvSpPr txBox="true"/>
          <p:nvPr/>
        </p:nvSpPr>
        <p:spPr>
          <a:xfrm rot="0">
            <a:off x="2010125" y="6715125"/>
            <a:ext cx="15923147" cy="2543175"/>
          </a:xfrm>
          <a:prstGeom prst="rect">
            <a:avLst/>
          </a:prstGeom>
        </p:spPr>
        <p:txBody>
          <a:bodyPr anchor="t" rtlCol="false" tIns="0" lIns="0" bIns="0" rIns="0">
            <a:spAutoFit/>
          </a:bodyPr>
          <a:lstStyle/>
          <a:p>
            <a:pPr algn="just">
              <a:lnSpc>
                <a:spcPts val="3300"/>
              </a:lnSpc>
              <a:spcBef>
                <a:spcPct val="0"/>
              </a:spcBef>
            </a:pPr>
            <a:r>
              <a:rPr lang="en-US" sz="3000">
                <a:solidFill>
                  <a:srgbClr val="000000"/>
                </a:solidFill>
                <a:latin typeface="Public Sans"/>
                <a:ea typeface="Public Sans"/>
                <a:cs typeface="Public Sans"/>
                <a:sym typeface="Public Sans"/>
              </a:rPr>
              <a:t>The project showed that depleting oil and gas infrastructure can be successfully converted into sustainable energy solutions, such as hydrogen generation and carbon capture based on profit efficiency. By providing comprehensive assessment tools and strategies, the project offered a practical approach for transforming legacy assets into valuable clean energy resources, highlighting a significant step towards a sustainable energy future.</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EDECED"/>
        </a:solidFill>
      </p:bgPr>
    </p:bg>
    <p:spTree>
      <p:nvGrpSpPr>
        <p:cNvPr id="1" name=""/>
        <p:cNvGrpSpPr/>
        <p:nvPr/>
      </p:nvGrpSpPr>
      <p:grpSpPr>
        <a:xfrm>
          <a:off x="0" y="0"/>
          <a:ext cx="0" cy="0"/>
          <a:chOff x="0" y="0"/>
          <a:chExt cx="0" cy="0"/>
        </a:xfrm>
      </p:grpSpPr>
      <p:grpSp>
        <p:nvGrpSpPr>
          <p:cNvPr name="Group 2" id="2"/>
          <p:cNvGrpSpPr/>
          <p:nvPr/>
        </p:nvGrpSpPr>
        <p:grpSpPr>
          <a:xfrm rot="0">
            <a:off x="15441731" y="-3559351"/>
            <a:ext cx="4044752" cy="7836494"/>
            <a:chOff x="0" y="0"/>
            <a:chExt cx="5393002" cy="10448658"/>
          </a:xfrm>
        </p:grpSpPr>
        <p:grpSp>
          <p:nvGrpSpPr>
            <p:cNvPr name="Group 3" id="3"/>
            <p:cNvGrpSpPr/>
            <p:nvPr/>
          </p:nvGrpSpPr>
          <p:grpSpPr>
            <a:xfrm rot="-5400000">
              <a:off x="-2102230" y="2102230"/>
              <a:ext cx="8408919" cy="4204459"/>
              <a:chOff x="0" y="0"/>
              <a:chExt cx="812800" cy="406400"/>
            </a:xfrm>
          </p:grpSpPr>
          <p:sp>
            <p:nvSpPr>
              <p:cNvPr name="Freeform 4" id="4"/>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5" id="5"/>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nvGrpSpPr>
            <p:cNvPr name="Group 6" id="6"/>
            <p:cNvGrpSpPr/>
            <p:nvPr/>
          </p:nvGrpSpPr>
          <p:grpSpPr>
            <a:xfrm rot="-5400000">
              <a:off x="-26261" y="5029395"/>
              <a:ext cx="7225685" cy="3612842"/>
              <a:chOff x="0" y="0"/>
              <a:chExt cx="812800" cy="406400"/>
            </a:xfrm>
          </p:grpSpPr>
          <p:sp>
            <p:nvSpPr>
              <p:cNvPr name="Freeform 7" id="7"/>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8" id="8"/>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grpSp>
        <p:nvGrpSpPr>
          <p:cNvPr name="Group 9" id="9"/>
          <p:cNvGrpSpPr/>
          <p:nvPr/>
        </p:nvGrpSpPr>
        <p:grpSpPr>
          <a:xfrm rot="5400000">
            <a:off x="-2514082" y="8782594"/>
            <a:ext cx="7421397" cy="3710698"/>
            <a:chOff x="0" y="0"/>
            <a:chExt cx="812800" cy="406400"/>
          </a:xfrm>
        </p:grpSpPr>
        <p:sp>
          <p:nvSpPr>
            <p:cNvPr name="Freeform 10" id="10"/>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11" id="11"/>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12" id="12"/>
          <p:cNvGrpSpPr/>
          <p:nvPr/>
        </p:nvGrpSpPr>
        <p:grpSpPr>
          <a:xfrm rot="5400000">
            <a:off x="-1864164" y="7435119"/>
            <a:ext cx="4821722" cy="2410861"/>
            <a:chOff x="0" y="0"/>
            <a:chExt cx="812800" cy="406400"/>
          </a:xfrm>
        </p:grpSpPr>
        <p:sp>
          <p:nvSpPr>
            <p:cNvPr name="Freeform 13" id="1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14" id="14"/>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sp>
        <p:nvSpPr>
          <p:cNvPr name="TextBox 15" id="15"/>
          <p:cNvSpPr txBox="true"/>
          <p:nvPr/>
        </p:nvSpPr>
        <p:spPr>
          <a:xfrm rot="0">
            <a:off x="4894256" y="3723318"/>
            <a:ext cx="7663492" cy="2221544"/>
          </a:xfrm>
          <a:prstGeom prst="rect">
            <a:avLst/>
          </a:prstGeom>
        </p:spPr>
        <p:txBody>
          <a:bodyPr anchor="t" rtlCol="false" tIns="0" lIns="0" bIns="0" rIns="0">
            <a:spAutoFit/>
          </a:bodyPr>
          <a:lstStyle/>
          <a:p>
            <a:pPr algn="ctr">
              <a:lnSpc>
                <a:spcPts val="16928"/>
              </a:lnSpc>
              <a:spcBef>
                <a:spcPct val="0"/>
              </a:spcBef>
            </a:pPr>
            <a:r>
              <a:rPr lang="en-US" sz="15389">
                <a:solidFill>
                  <a:srgbClr val="000000"/>
                </a:solidFill>
                <a:latin typeface="Daydream"/>
                <a:ea typeface="Daydream"/>
                <a:cs typeface="Daydream"/>
                <a:sym typeface="Daydream"/>
              </a:rPr>
              <a:t>Thank you!!!</a:t>
            </a:r>
          </a:p>
        </p:txBody>
      </p:sp>
      <p:sp>
        <p:nvSpPr>
          <p:cNvPr name="TextBox 16" id="16"/>
          <p:cNvSpPr txBox="true"/>
          <p:nvPr/>
        </p:nvSpPr>
        <p:spPr>
          <a:xfrm rot="0">
            <a:off x="10128153" y="6479570"/>
            <a:ext cx="5739289" cy="447675"/>
          </a:xfrm>
          <a:prstGeom prst="rect">
            <a:avLst/>
          </a:prstGeom>
        </p:spPr>
        <p:txBody>
          <a:bodyPr anchor="t" rtlCol="false" tIns="0" lIns="0" bIns="0" rIns="0">
            <a:spAutoFit/>
          </a:bodyPr>
          <a:lstStyle/>
          <a:p>
            <a:pPr algn="ctr">
              <a:lnSpc>
                <a:spcPts val="3300"/>
              </a:lnSpc>
              <a:spcBef>
                <a:spcPct val="0"/>
              </a:spcBef>
            </a:pPr>
            <a:r>
              <a:rPr lang="en-US" sz="3000">
                <a:solidFill>
                  <a:srgbClr val="000000"/>
                </a:solidFill>
                <a:latin typeface="Public Sans"/>
                <a:ea typeface="Public Sans"/>
                <a:cs typeface="Public Sans"/>
                <a:sym typeface="Public Sans"/>
              </a:rPr>
              <a:t>From the Team Green Horizons...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grpSp>
        <p:nvGrpSpPr>
          <p:cNvPr name="Group 2" id="2"/>
          <p:cNvGrpSpPr/>
          <p:nvPr/>
        </p:nvGrpSpPr>
        <p:grpSpPr>
          <a:xfrm rot="5400000">
            <a:off x="-2514082" y="8782594"/>
            <a:ext cx="7421397" cy="3710698"/>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4" id="4"/>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5" id="5"/>
          <p:cNvGrpSpPr/>
          <p:nvPr/>
        </p:nvGrpSpPr>
        <p:grpSpPr>
          <a:xfrm rot="5400000">
            <a:off x="-1864164" y="7435119"/>
            <a:ext cx="4821722" cy="2410861"/>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7" id="7"/>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sp>
        <p:nvSpPr>
          <p:cNvPr name="Freeform 8" id="8"/>
          <p:cNvSpPr/>
          <p:nvPr/>
        </p:nvSpPr>
        <p:spPr>
          <a:xfrm flipH="false" flipV="false" rot="0">
            <a:off x="1870918" y="1986089"/>
            <a:ext cx="6144610" cy="6294095"/>
          </a:xfrm>
          <a:custGeom>
            <a:avLst/>
            <a:gdLst/>
            <a:ahLst/>
            <a:cxnLst/>
            <a:rect r="r" b="b" t="t" l="l"/>
            <a:pathLst>
              <a:path h="6294095" w="6144610">
                <a:moveTo>
                  <a:pt x="0" y="0"/>
                </a:moveTo>
                <a:lnTo>
                  <a:pt x="6144611" y="0"/>
                </a:lnTo>
                <a:lnTo>
                  <a:pt x="6144611" y="6294095"/>
                </a:lnTo>
                <a:lnTo>
                  <a:pt x="0" y="6294095"/>
                </a:lnTo>
                <a:lnTo>
                  <a:pt x="0" y="0"/>
                </a:lnTo>
                <a:close/>
              </a:path>
            </a:pathLst>
          </a:custGeom>
          <a:blipFill>
            <a:blip r:embed="rId2"/>
            <a:stretch>
              <a:fillRect l="0" t="0" r="0" b="0"/>
            </a:stretch>
          </a:blipFill>
        </p:spPr>
      </p:sp>
      <p:sp>
        <p:nvSpPr>
          <p:cNvPr name="TextBox 9" id="9"/>
          <p:cNvSpPr txBox="true"/>
          <p:nvPr/>
        </p:nvSpPr>
        <p:spPr>
          <a:xfrm rot="0">
            <a:off x="9711056" y="4695825"/>
            <a:ext cx="7436120" cy="4562475"/>
          </a:xfrm>
          <a:prstGeom prst="rect">
            <a:avLst/>
          </a:prstGeom>
        </p:spPr>
        <p:txBody>
          <a:bodyPr anchor="t" rtlCol="false" tIns="0" lIns="0" bIns="0" rIns="0">
            <a:spAutoFit/>
          </a:bodyPr>
          <a:lstStyle/>
          <a:p>
            <a:pPr algn="just" marL="0" indent="0" lvl="0">
              <a:lnSpc>
                <a:spcPts val="4500"/>
              </a:lnSpc>
              <a:spcBef>
                <a:spcPct val="0"/>
              </a:spcBef>
            </a:pPr>
            <a:r>
              <a:rPr lang="en-US" sz="3000">
                <a:solidFill>
                  <a:srgbClr val="000000"/>
                </a:solidFill>
                <a:latin typeface="Public Sans"/>
                <a:ea typeface="Public Sans"/>
                <a:cs typeface="Public Sans"/>
                <a:sym typeface="Public Sans"/>
              </a:rPr>
              <a:t>Design and develop a solution, such as Power Apps, Azure Web App or any other application that provides guidance to asset owners if depleting oil and gas assets can be repurposed into hydrogen generation / transmission or carbon capture facilities using allocated decommissioning funds</a:t>
            </a:r>
          </a:p>
        </p:txBody>
      </p:sp>
      <p:sp>
        <p:nvSpPr>
          <p:cNvPr name="TextBox 10" id="10"/>
          <p:cNvSpPr txBox="true"/>
          <p:nvPr/>
        </p:nvSpPr>
        <p:spPr>
          <a:xfrm rot="0">
            <a:off x="9711056" y="2286418"/>
            <a:ext cx="7966736" cy="1847850"/>
          </a:xfrm>
          <a:prstGeom prst="rect">
            <a:avLst/>
          </a:prstGeom>
        </p:spPr>
        <p:txBody>
          <a:bodyPr anchor="t" rtlCol="false" tIns="0" lIns="0" bIns="0" rIns="0">
            <a:spAutoFit/>
          </a:bodyPr>
          <a:lstStyle/>
          <a:p>
            <a:pPr algn="l" marL="0" indent="0" lvl="0">
              <a:lnSpc>
                <a:spcPts val="7200"/>
              </a:lnSpc>
              <a:spcBef>
                <a:spcPct val="0"/>
              </a:spcBef>
            </a:pPr>
            <a:r>
              <a:rPr lang="en-US" b="true" sz="6000">
                <a:solidFill>
                  <a:srgbClr val="292929"/>
                </a:solidFill>
                <a:latin typeface="Public Sans Bold"/>
                <a:ea typeface="Public Sans Bold"/>
                <a:cs typeface="Public Sans Bold"/>
                <a:sym typeface="Public Sans Bold"/>
              </a:rPr>
              <a:t>PROBLEM STATEMENT</a:t>
            </a:r>
          </a:p>
        </p:txBody>
      </p:sp>
      <p:grpSp>
        <p:nvGrpSpPr>
          <p:cNvPr name="Group 11" id="11"/>
          <p:cNvGrpSpPr/>
          <p:nvPr/>
        </p:nvGrpSpPr>
        <p:grpSpPr>
          <a:xfrm rot="0">
            <a:off x="15441731" y="-3559351"/>
            <a:ext cx="4044752" cy="7836494"/>
            <a:chOff x="0" y="0"/>
            <a:chExt cx="5393002" cy="10448658"/>
          </a:xfrm>
        </p:grpSpPr>
        <p:grpSp>
          <p:nvGrpSpPr>
            <p:cNvPr name="Group 12" id="12"/>
            <p:cNvGrpSpPr/>
            <p:nvPr/>
          </p:nvGrpSpPr>
          <p:grpSpPr>
            <a:xfrm rot="-5400000">
              <a:off x="-2102230" y="2102230"/>
              <a:ext cx="8408919" cy="4204459"/>
              <a:chOff x="0" y="0"/>
              <a:chExt cx="812800" cy="406400"/>
            </a:xfrm>
          </p:grpSpPr>
          <p:sp>
            <p:nvSpPr>
              <p:cNvPr name="Freeform 13" id="1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14" id="14"/>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nvGrpSpPr>
            <p:cNvPr name="Group 15" id="15"/>
            <p:cNvGrpSpPr/>
            <p:nvPr/>
          </p:nvGrpSpPr>
          <p:grpSpPr>
            <a:xfrm rot="-5400000">
              <a:off x="-26261" y="5029395"/>
              <a:ext cx="7225685" cy="3612842"/>
              <a:chOff x="0" y="0"/>
              <a:chExt cx="812800" cy="406400"/>
            </a:xfrm>
          </p:grpSpPr>
          <p:sp>
            <p:nvSpPr>
              <p:cNvPr name="Freeform 16" id="16"/>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17" id="17"/>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grpSp>
        <p:nvGrpSpPr>
          <p:cNvPr name="Group 2" id="2"/>
          <p:cNvGrpSpPr/>
          <p:nvPr/>
        </p:nvGrpSpPr>
        <p:grpSpPr>
          <a:xfrm rot="5400000">
            <a:off x="-2514082" y="8782594"/>
            <a:ext cx="7421397" cy="3710698"/>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4" id="4"/>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5" id="5"/>
          <p:cNvGrpSpPr/>
          <p:nvPr/>
        </p:nvGrpSpPr>
        <p:grpSpPr>
          <a:xfrm rot="5400000">
            <a:off x="-1864164" y="7435119"/>
            <a:ext cx="4821722" cy="2410861"/>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7" id="7"/>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8" id="8"/>
          <p:cNvGrpSpPr/>
          <p:nvPr/>
        </p:nvGrpSpPr>
        <p:grpSpPr>
          <a:xfrm rot="0">
            <a:off x="15441731" y="-3559351"/>
            <a:ext cx="4044752" cy="7836494"/>
            <a:chOff x="0" y="0"/>
            <a:chExt cx="5393002" cy="10448658"/>
          </a:xfrm>
        </p:grpSpPr>
        <p:grpSp>
          <p:nvGrpSpPr>
            <p:cNvPr name="Group 9" id="9"/>
            <p:cNvGrpSpPr/>
            <p:nvPr/>
          </p:nvGrpSpPr>
          <p:grpSpPr>
            <a:xfrm rot="-5400000">
              <a:off x="-2102230" y="2102230"/>
              <a:ext cx="8408919" cy="4204459"/>
              <a:chOff x="0" y="0"/>
              <a:chExt cx="812800" cy="406400"/>
            </a:xfrm>
          </p:grpSpPr>
          <p:sp>
            <p:nvSpPr>
              <p:cNvPr name="Freeform 10" id="10"/>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11" id="11"/>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nvGrpSpPr>
            <p:cNvPr name="Group 12" id="12"/>
            <p:cNvGrpSpPr/>
            <p:nvPr/>
          </p:nvGrpSpPr>
          <p:grpSpPr>
            <a:xfrm rot="-5400000">
              <a:off x="-26261" y="5029395"/>
              <a:ext cx="7225685" cy="3612842"/>
              <a:chOff x="0" y="0"/>
              <a:chExt cx="812800" cy="406400"/>
            </a:xfrm>
          </p:grpSpPr>
          <p:sp>
            <p:nvSpPr>
              <p:cNvPr name="Freeform 13" id="1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14" id="14"/>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sp>
        <p:nvSpPr>
          <p:cNvPr name="Freeform 15" id="15"/>
          <p:cNvSpPr/>
          <p:nvPr/>
        </p:nvSpPr>
        <p:spPr>
          <a:xfrm flipH="false" flipV="false" rot="-2700000">
            <a:off x="-1079577" y="4132824"/>
            <a:ext cx="2694569" cy="2694569"/>
          </a:xfrm>
          <a:custGeom>
            <a:avLst/>
            <a:gdLst/>
            <a:ahLst/>
            <a:cxnLst/>
            <a:rect r="r" b="b" t="t" l="l"/>
            <a:pathLst>
              <a:path h="2694569" w="2694569">
                <a:moveTo>
                  <a:pt x="0" y="0"/>
                </a:moveTo>
                <a:lnTo>
                  <a:pt x="2694570" y="0"/>
                </a:lnTo>
                <a:lnTo>
                  <a:pt x="2694570" y="2694570"/>
                </a:lnTo>
                <a:lnTo>
                  <a:pt x="0" y="2694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8033154">
            <a:off x="16564069" y="4094101"/>
            <a:ext cx="2694569" cy="2694569"/>
          </a:xfrm>
          <a:custGeom>
            <a:avLst/>
            <a:gdLst/>
            <a:ahLst/>
            <a:cxnLst/>
            <a:rect r="r" b="b" t="t" l="l"/>
            <a:pathLst>
              <a:path h="2694569" w="2694569">
                <a:moveTo>
                  <a:pt x="0" y="0"/>
                </a:moveTo>
                <a:lnTo>
                  <a:pt x="2694570" y="0"/>
                </a:lnTo>
                <a:lnTo>
                  <a:pt x="2694570" y="2694569"/>
                </a:lnTo>
                <a:lnTo>
                  <a:pt x="0" y="26945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5987594" y="1532874"/>
            <a:ext cx="6312813" cy="876300"/>
          </a:xfrm>
          <a:prstGeom prst="rect">
            <a:avLst/>
          </a:prstGeom>
        </p:spPr>
        <p:txBody>
          <a:bodyPr anchor="t" rtlCol="false" tIns="0" lIns="0" bIns="0" rIns="0">
            <a:spAutoFit/>
          </a:bodyPr>
          <a:lstStyle/>
          <a:p>
            <a:pPr algn="ctr">
              <a:lnSpc>
                <a:spcPts val="6600"/>
              </a:lnSpc>
              <a:spcBef>
                <a:spcPct val="0"/>
              </a:spcBef>
            </a:pPr>
            <a:r>
              <a:rPr lang="en-US" b="true" sz="6000">
                <a:solidFill>
                  <a:srgbClr val="000000"/>
                </a:solidFill>
                <a:latin typeface="Public Sans Bold"/>
                <a:ea typeface="Public Sans Bold"/>
                <a:cs typeface="Public Sans Bold"/>
                <a:sym typeface="Public Sans Bold"/>
              </a:rPr>
              <a:t>TEAM MEMBERS</a:t>
            </a:r>
          </a:p>
        </p:txBody>
      </p:sp>
      <p:sp>
        <p:nvSpPr>
          <p:cNvPr name="TextBox 18" id="18"/>
          <p:cNvSpPr txBox="true"/>
          <p:nvPr/>
        </p:nvSpPr>
        <p:spPr>
          <a:xfrm rot="0">
            <a:off x="5079720" y="4489346"/>
            <a:ext cx="389289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League Spartan"/>
                <a:ea typeface="League Spartan"/>
                <a:cs typeface="League Spartan"/>
                <a:sym typeface="League Spartan"/>
              </a:rPr>
              <a:t>DHANUSH</a:t>
            </a:r>
          </a:p>
        </p:txBody>
      </p:sp>
      <p:sp>
        <p:nvSpPr>
          <p:cNvPr name="TextBox 19" id="19"/>
          <p:cNvSpPr txBox="true"/>
          <p:nvPr/>
        </p:nvSpPr>
        <p:spPr>
          <a:xfrm rot="0">
            <a:off x="9315251" y="4478004"/>
            <a:ext cx="3755076"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League Spartan"/>
                <a:ea typeface="League Spartan"/>
                <a:cs typeface="League Spartan"/>
                <a:sym typeface="League Spartan"/>
              </a:rPr>
              <a:t>DINESH</a:t>
            </a:r>
          </a:p>
        </p:txBody>
      </p:sp>
      <p:sp>
        <p:nvSpPr>
          <p:cNvPr name="TextBox 20" id="20"/>
          <p:cNvSpPr txBox="true"/>
          <p:nvPr/>
        </p:nvSpPr>
        <p:spPr>
          <a:xfrm rot="0">
            <a:off x="5388694" y="6504970"/>
            <a:ext cx="3332689"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League Spartan"/>
                <a:ea typeface="League Spartan"/>
                <a:cs typeface="League Spartan"/>
                <a:sym typeface="League Spartan"/>
              </a:rPr>
              <a:t>BRINDA PV</a:t>
            </a:r>
          </a:p>
        </p:txBody>
      </p:sp>
      <p:sp>
        <p:nvSpPr>
          <p:cNvPr name="TextBox 21" id="21"/>
          <p:cNvSpPr txBox="true"/>
          <p:nvPr/>
        </p:nvSpPr>
        <p:spPr>
          <a:xfrm rot="0">
            <a:off x="10319342" y="6504970"/>
            <a:ext cx="3705578"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League Spartan"/>
                <a:ea typeface="League Spartan"/>
                <a:cs typeface="League Spartan"/>
                <a:sym typeface="League Spartan"/>
              </a:rPr>
              <a:t>SANDHYA BARATHI K</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DECED"/>
        </a:solidFill>
      </p:bgPr>
    </p:bg>
    <p:spTree>
      <p:nvGrpSpPr>
        <p:cNvPr id="1" name=""/>
        <p:cNvGrpSpPr/>
        <p:nvPr/>
      </p:nvGrpSpPr>
      <p:grpSpPr>
        <a:xfrm>
          <a:off x="0" y="0"/>
          <a:ext cx="0" cy="0"/>
          <a:chOff x="0" y="0"/>
          <a:chExt cx="0" cy="0"/>
        </a:xfrm>
      </p:grpSpPr>
      <p:grpSp>
        <p:nvGrpSpPr>
          <p:cNvPr name="Group 2" id="2"/>
          <p:cNvGrpSpPr/>
          <p:nvPr/>
        </p:nvGrpSpPr>
        <p:grpSpPr>
          <a:xfrm rot="5400000">
            <a:off x="-2514082" y="8782594"/>
            <a:ext cx="7421397" cy="3710698"/>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4" id="4"/>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5" id="5"/>
          <p:cNvGrpSpPr/>
          <p:nvPr/>
        </p:nvGrpSpPr>
        <p:grpSpPr>
          <a:xfrm rot="5400000">
            <a:off x="-1864164" y="7435119"/>
            <a:ext cx="4821722" cy="2410861"/>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7" id="7"/>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sp>
        <p:nvSpPr>
          <p:cNvPr name="TextBox 8" id="8"/>
          <p:cNvSpPr txBox="true"/>
          <p:nvPr/>
        </p:nvSpPr>
        <p:spPr>
          <a:xfrm rot="0">
            <a:off x="1233507" y="1255008"/>
            <a:ext cx="16230600" cy="933450"/>
          </a:xfrm>
          <a:prstGeom prst="rect">
            <a:avLst/>
          </a:prstGeom>
        </p:spPr>
        <p:txBody>
          <a:bodyPr anchor="t" rtlCol="false" tIns="0" lIns="0" bIns="0" rIns="0">
            <a:spAutoFit/>
          </a:bodyPr>
          <a:lstStyle/>
          <a:p>
            <a:pPr algn="ctr" marL="0" indent="0" lvl="0">
              <a:lnSpc>
                <a:spcPts val="7200"/>
              </a:lnSpc>
              <a:spcBef>
                <a:spcPct val="0"/>
              </a:spcBef>
            </a:pPr>
            <a:r>
              <a:rPr lang="en-US" b="true" sz="6000" strike="noStrike" u="none">
                <a:solidFill>
                  <a:srgbClr val="000000"/>
                </a:solidFill>
                <a:latin typeface="Public Sans Bold"/>
                <a:ea typeface="Public Sans Bold"/>
                <a:cs typeface="Public Sans Bold"/>
                <a:sym typeface="Public Sans Bold"/>
              </a:rPr>
              <a:t>PROBLEMS IDENTIFIED</a:t>
            </a:r>
          </a:p>
        </p:txBody>
      </p:sp>
      <p:sp>
        <p:nvSpPr>
          <p:cNvPr name="TextBox 9" id="9"/>
          <p:cNvSpPr txBox="true"/>
          <p:nvPr/>
        </p:nvSpPr>
        <p:spPr>
          <a:xfrm rot="0">
            <a:off x="1028700" y="3941058"/>
            <a:ext cx="2816920" cy="1133475"/>
          </a:xfrm>
          <a:prstGeom prst="rect">
            <a:avLst/>
          </a:prstGeom>
        </p:spPr>
        <p:txBody>
          <a:bodyPr anchor="t" rtlCol="false" tIns="0" lIns="0" bIns="0" rIns="0">
            <a:spAutoFit/>
          </a:bodyPr>
          <a:lstStyle/>
          <a:p>
            <a:pPr algn="ctr" marL="0" indent="0" lvl="0">
              <a:lnSpc>
                <a:spcPts val="4500"/>
              </a:lnSpc>
              <a:spcBef>
                <a:spcPct val="0"/>
              </a:spcBef>
            </a:pPr>
            <a:r>
              <a:rPr lang="en-US" sz="3000">
                <a:solidFill>
                  <a:srgbClr val="000000"/>
                </a:solidFill>
                <a:latin typeface="Public Sans"/>
                <a:ea typeface="Public Sans"/>
                <a:cs typeface="Public Sans"/>
                <a:sym typeface="Public Sans"/>
              </a:rPr>
              <a:t>Resource Depletion</a:t>
            </a:r>
          </a:p>
        </p:txBody>
      </p:sp>
      <p:sp>
        <p:nvSpPr>
          <p:cNvPr name="TextBox 10" id="10"/>
          <p:cNvSpPr txBox="true"/>
          <p:nvPr/>
        </p:nvSpPr>
        <p:spPr>
          <a:xfrm rot="0">
            <a:off x="7735540" y="3941058"/>
            <a:ext cx="2816920" cy="1704975"/>
          </a:xfrm>
          <a:prstGeom prst="rect">
            <a:avLst/>
          </a:prstGeom>
        </p:spPr>
        <p:txBody>
          <a:bodyPr anchor="t" rtlCol="false" tIns="0" lIns="0" bIns="0" rIns="0">
            <a:spAutoFit/>
          </a:bodyPr>
          <a:lstStyle/>
          <a:p>
            <a:pPr algn="ctr" marL="0" indent="0" lvl="0">
              <a:lnSpc>
                <a:spcPts val="4500"/>
              </a:lnSpc>
              <a:spcBef>
                <a:spcPct val="0"/>
              </a:spcBef>
            </a:pPr>
            <a:r>
              <a:rPr lang="en-US" sz="3000" strike="noStrike" u="none">
                <a:solidFill>
                  <a:srgbClr val="000000"/>
                </a:solidFill>
                <a:latin typeface="Public Sans"/>
                <a:ea typeface="Public Sans"/>
                <a:cs typeface="Public Sans"/>
                <a:sym typeface="Public Sans"/>
              </a:rPr>
              <a:t>Assessment of Asset Condition</a:t>
            </a:r>
          </a:p>
        </p:txBody>
      </p:sp>
      <p:sp>
        <p:nvSpPr>
          <p:cNvPr name="TextBox 11" id="11"/>
          <p:cNvSpPr txBox="true"/>
          <p:nvPr/>
        </p:nvSpPr>
        <p:spPr>
          <a:xfrm rot="0">
            <a:off x="14442381" y="3941058"/>
            <a:ext cx="2816920" cy="1704975"/>
          </a:xfrm>
          <a:prstGeom prst="rect">
            <a:avLst/>
          </a:prstGeom>
        </p:spPr>
        <p:txBody>
          <a:bodyPr anchor="t" rtlCol="false" tIns="0" lIns="0" bIns="0" rIns="0">
            <a:spAutoFit/>
          </a:bodyPr>
          <a:lstStyle/>
          <a:p>
            <a:pPr algn="ctr" marL="0" indent="0" lvl="0">
              <a:lnSpc>
                <a:spcPts val="4500"/>
              </a:lnSpc>
              <a:spcBef>
                <a:spcPct val="0"/>
              </a:spcBef>
            </a:pPr>
            <a:r>
              <a:rPr lang="en-US" sz="3000" strike="noStrike" u="none">
                <a:solidFill>
                  <a:srgbClr val="000000"/>
                </a:solidFill>
                <a:latin typeface="Public Sans"/>
                <a:ea typeface="Public Sans"/>
                <a:cs typeface="Public Sans"/>
                <a:sym typeface="Public Sans"/>
              </a:rPr>
              <a:t>Technology Selection and Integration</a:t>
            </a:r>
          </a:p>
        </p:txBody>
      </p:sp>
      <p:sp>
        <p:nvSpPr>
          <p:cNvPr name="TextBox 12" id="12"/>
          <p:cNvSpPr txBox="true"/>
          <p:nvPr/>
        </p:nvSpPr>
        <p:spPr>
          <a:xfrm rot="0">
            <a:off x="11085860" y="6036557"/>
            <a:ext cx="2816920" cy="1704975"/>
          </a:xfrm>
          <a:prstGeom prst="rect">
            <a:avLst/>
          </a:prstGeom>
        </p:spPr>
        <p:txBody>
          <a:bodyPr anchor="t" rtlCol="false" tIns="0" lIns="0" bIns="0" rIns="0">
            <a:spAutoFit/>
          </a:bodyPr>
          <a:lstStyle/>
          <a:p>
            <a:pPr algn="ctr" marL="0" indent="0" lvl="0">
              <a:lnSpc>
                <a:spcPts val="4500"/>
              </a:lnSpc>
              <a:spcBef>
                <a:spcPct val="0"/>
              </a:spcBef>
            </a:pPr>
            <a:r>
              <a:rPr lang="en-US" sz="3000" strike="noStrike" u="none">
                <a:solidFill>
                  <a:srgbClr val="000000"/>
                </a:solidFill>
                <a:latin typeface="Public Sans"/>
                <a:ea typeface="Public Sans"/>
                <a:cs typeface="Public Sans"/>
                <a:sym typeface="Public Sans"/>
              </a:rPr>
              <a:t>Data management and analytics</a:t>
            </a:r>
          </a:p>
        </p:txBody>
      </p:sp>
      <p:sp>
        <p:nvSpPr>
          <p:cNvPr name="TextBox 13" id="13"/>
          <p:cNvSpPr txBox="true"/>
          <p:nvPr/>
        </p:nvSpPr>
        <p:spPr>
          <a:xfrm rot="0">
            <a:off x="4372595" y="6036557"/>
            <a:ext cx="2816920" cy="1704975"/>
          </a:xfrm>
          <a:prstGeom prst="rect">
            <a:avLst/>
          </a:prstGeom>
        </p:spPr>
        <p:txBody>
          <a:bodyPr anchor="t" rtlCol="false" tIns="0" lIns="0" bIns="0" rIns="0">
            <a:spAutoFit/>
          </a:bodyPr>
          <a:lstStyle/>
          <a:p>
            <a:pPr algn="ctr" marL="0" indent="0" lvl="0">
              <a:lnSpc>
                <a:spcPts val="4500"/>
              </a:lnSpc>
              <a:spcBef>
                <a:spcPct val="0"/>
              </a:spcBef>
            </a:pPr>
            <a:r>
              <a:rPr lang="en-US" sz="3000" strike="noStrike" u="none">
                <a:solidFill>
                  <a:srgbClr val="000000"/>
                </a:solidFill>
                <a:latin typeface="Public Sans"/>
                <a:ea typeface="Public Sans"/>
                <a:cs typeface="Public Sans"/>
                <a:sym typeface="Public Sans"/>
              </a:rPr>
              <a:t>Sustainability and long-term planning</a:t>
            </a:r>
          </a:p>
        </p:txBody>
      </p:sp>
      <p:grpSp>
        <p:nvGrpSpPr>
          <p:cNvPr name="Group 14" id="14"/>
          <p:cNvGrpSpPr/>
          <p:nvPr/>
        </p:nvGrpSpPr>
        <p:grpSpPr>
          <a:xfrm rot="0">
            <a:off x="15441731" y="-3559351"/>
            <a:ext cx="4044752" cy="7836494"/>
            <a:chOff x="0" y="0"/>
            <a:chExt cx="5393002" cy="10448658"/>
          </a:xfrm>
        </p:grpSpPr>
        <p:grpSp>
          <p:nvGrpSpPr>
            <p:cNvPr name="Group 15" id="15"/>
            <p:cNvGrpSpPr/>
            <p:nvPr/>
          </p:nvGrpSpPr>
          <p:grpSpPr>
            <a:xfrm rot="-5400000">
              <a:off x="-2102230" y="2102230"/>
              <a:ext cx="8408919" cy="4204459"/>
              <a:chOff x="0" y="0"/>
              <a:chExt cx="812800" cy="406400"/>
            </a:xfrm>
          </p:grpSpPr>
          <p:sp>
            <p:nvSpPr>
              <p:cNvPr name="Freeform 16" id="16"/>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17" id="17"/>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nvGrpSpPr>
            <p:cNvPr name="Group 18" id="18"/>
            <p:cNvGrpSpPr/>
            <p:nvPr/>
          </p:nvGrpSpPr>
          <p:grpSpPr>
            <a:xfrm rot="-5400000">
              <a:off x="-26261" y="5029395"/>
              <a:ext cx="7225685" cy="3612842"/>
              <a:chOff x="0" y="0"/>
              <a:chExt cx="812800" cy="406400"/>
            </a:xfrm>
          </p:grpSpPr>
          <p:sp>
            <p:nvSpPr>
              <p:cNvPr name="Freeform 19" id="19"/>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20" id="20"/>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spTree>
  </p:cSld>
  <p:clrMapOvr>
    <a:masterClrMapping/>
  </p:clrMapOvr>
</p:sld>
</file>

<file path=ppt/slides/slide4.xml><?xml version="1.0" encoding="utf-8"?>
<p:sld xmlns:p="http://schemas.openxmlformats.org/presentationml/2006/main" xmlns:a="http://schemas.openxmlformats.org/drawingml/2006/main">
  <p:cSld>
    <p:bg>
      <p:bgPr>
        <a:solidFill>
          <a:srgbClr val="EDECED"/>
        </a:solidFill>
      </p:bgPr>
    </p:bg>
    <p:spTree>
      <p:nvGrpSpPr>
        <p:cNvPr id="1" name=""/>
        <p:cNvGrpSpPr/>
        <p:nvPr/>
      </p:nvGrpSpPr>
      <p:grpSpPr>
        <a:xfrm>
          <a:off x="0" y="0"/>
          <a:ext cx="0" cy="0"/>
          <a:chOff x="0" y="0"/>
          <a:chExt cx="0" cy="0"/>
        </a:xfrm>
      </p:grpSpPr>
      <p:grpSp>
        <p:nvGrpSpPr>
          <p:cNvPr name="Group 2" id="2"/>
          <p:cNvGrpSpPr/>
          <p:nvPr/>
        </p:nvGrpSpPr>
        <p:grpSpPr>
          <a:xfrm rot="5400000">
            <a:off x="-2514082" y="8782594"/>
            <a:ext cx="7421397" cy="3710698"/>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4" id="4"/>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5" id="5"/>
          <p:cNvGrpSpPr/>
          <p:nvPr/>
        </p:nvGrpSpPr>
        <p:grpSpPr>
          <a:xfrm rot="5400000">
            <a:off x="-1864164" y="7435119"/>
            <a:ext cx="4821722" cy="2410861"/>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7" id="7"/>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8" id="8"/>
          <p:cNvGrpSpPr/>
          <p:nvPr/>
        </p:nvGrpSpPr>
        <p:grpSpPr>
          <a:xfrm rot="0">
            <a:off x="15441731" y="-3559351"/>
            <a:ext cx="4044752" cy="7836494"/>
            <a:chOff x="0" y="0"/>
            <a:chExt cx="5393002" cy="10448658"/>
          </a:xfrm>
        </p:grpSpPr>
        <p:grpSp>
          <p:nvGrpSpPr>
            <p:cNvPr name="Group 9" id="9"/>
            <p:cNvGrpSpPr/>
            <p:nvPr/>
          </p:nvGrpSpPr>
          <p:grpSpPr>
            <a:xfrm rot="-5400000">
              <a:off x="-2102230" y="2102230"/>
              <a:ext cx="8408919" cy="4204459"/>
              <a:chOff x="0" y="0"/>
              <a:chExt cx="812800" cy="406400"/>
            </a:xfrm>
          </p:grpSpPr>
          <p:sp>
            <p:nvSpPr>
              <p:cNvPr name="Freeform 10" id="10"/>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11" id="11"/>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nvGrpSpPr>
            <p:cNvPr name="Group 12" id="12"/>
            <p:cNvGrpSpPr/>
            <p:nvPr/>
          </p:nvGrpSpPr>
          <p:grpSpPr>
            <a:xfrm rot="-5400000">
              <a:off x="-26261" y="5029395"/>
              <a:ext cx="7225685" cy="3612842"/>
              <a:chOff x="0" y="0"/>
              <a:chExt cx="812800" cy="406400"/>
            </a:xfrm>
          </p:grpSpPr>
          <p:sp>
            <p:nvSpPr>
              <p:cNvPr name="Freeform 13" id="1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14" id="14"/>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sp>
        <p:nvSpPr>
          <p:cNvPr name="TextBox 15" id="15"/>
          <p:cNvSpPr txBox="true"/>
          <p:nvPr/>
        </p:nvSpPr>
        <p:spPr>
          <a:xfrm rot="0">
            <a:off x="382160" y="1009650"/>
            <a:ext cx="16230600" cy="1847850"/>
          </a:xfrm>
          <a:prstGeom prst="rect">
            <a:avLst/>
          </a:prstGeom>
        </p:spPr>
        <p:txBody>
          <a:bodyPr anchor="t" rtlCol="false" tIns="0" lIns="0" bIns="0" rIns="0">
            <a:spAutoFit/>
          </a:bodyPr>
          <a:lstStyle/>
          <a:p>
            <a:pPr algn="ctr" marL="0" indent="0" lvl="0">
              <a:lnSpc>
                <a:spcPts val="7200"/>
              </a:lnSpc>
              <a:spcBef>
                <a:spcPct val="0"/>
              </a:spcBef>
            </a:pPr>
            <a:r>
              <a:rPr lang="en-US" b="true" sz="6000">
                <a:solidFill>
                  <a:srgbClr val="000000"/>
                </a:solidFill>
                <a:latin typeface="Public Sans Bold"/>
                <a:ea typeface="Public Sans Bold"/>
                <a:cs typeface="Public Sans Bold"/>
                <a:sym typeface="Public Sans Bold"/>
              </a:rPr>
              <a:t>WHAT DO WE INFER PROBLEM STATEMENT?</a:t>
            </a:r>
          </a:p>
        </p:txBody>
      </p:sp>
      <p:sp>
        <p:nvSpPr>
          <p:cNvPr name="TextBox 16" id="16"/>
          <p:cNvSpPr txBox="true"/>
          <p:nvPr/>
        </p:nvSpPr>
        <p:spPr>
          <a:xfrm rot="0">
            <a:off x="1714518" y="3252144"/>
            <a:ext cx="14858963" cy="6315075"/>
          </a:xfrm>
          <a:prstGeom prst="rect">
            <a:avLst/>
          </a:prstGeom>
        </p:spPr>
        <p:txBody>
          <a:bodyPr anchor="t" rtlCol="false" tIns="0" lIns="0" bIns="0" rIns="0">
            <a:spAutoFit/>
          </a:bodyPr>
          <a:lstStyle/>
          <a:p>
            <a:pPr algn="just" marL="647700" indent="-323850" lvl="1">
              <a:lnSpc>
                <a:spcPts val="3300"/>
              </a:lnSpc>
              <a:buFont typeface="Arial"/>
              <a:buChar char="•"/>
            </a:pPr>
            <a:r>
              <a:rPr lang="en-US" sz="3000">
                <a:solidFill>
                  <a:srgbClr val="000000"/>
                </a:solidFill>
                <a:latin typeface="Public Sans"/>
                <a:ea typeface="Public Sans"/>
                <a:cs typeface="Public Sans"/>
                <a:sym typeface="Public Sans"/>
              </a:rPr>
              <a:t>We need to specify the age, quality, and specifications of the given equipment for the repurpose of hydrogen and carbon sequestration.</a:t>
            </a:r>
          </a:p>
          <a:p>
            <a:pPr algn="just">
              <a:lnSpc>
                <a:spcPts val="3300"/>
              </a:lnSpc>
            </a:pPr>
          </a:p>
          <a:p>
            <a:pPr algn="just" marL="647700" indent="-323850" lvl="1">
              <a:lnSpc>
                <a:spcPts val="3300"/>
              </a:lnSpc>
              <a:buFont typeface="Arial"/>
              <a:buChar char="•"/>
            </a:pPr>
            <a:r>
              <a:rPr lang="en-US" sz="3000">
                <a:solidFill>
                  <a:srgbClr val="000000"/>
                </a:solidFill>
                <a:latin typeface="Public Sans"/>
                <a:ea typeface="Public Sans"/>
                <a:cs typeface="Public Sans"/>
                <a:sym typeface="Public Sans"/>
              </a:rPr>
              <a:t>According to the allocation of decommission funds, hydrogen generation revenue and carbon sequestration revenues are separately calculated according to maximum profit with respect to hydrogen and carbon.</a:t>
            </a:r>
          </a:p>
          <a:p>
            <a:pPr algn="just">
              <a:lnSpc>
                <a:spcPts val="3300"/>
              </a:lnSpc>
            </a:pPr>
          </a:p>
          <a:p>
            <a:pPr algn="just" marL="647700" indent="-323850" lvl="1">
              <a:lnSpc>
                <a:spcPts val="3300"/>
              </a:lnSpc>
              <a:buFont typeface="Arial"/>
              <a:buChar char="•"/>
            </a:pPr>
            <a:r>
              <a:rPr lang="en-US" sz="3000">
                <a:solidFill>
                  <a:srgbClr val="000000"/>
                </a:solidFill>
                <a:latin typeface="Public Sans"/>
                <a:ea typeface="Public Sans"/>
                <a:cs typeface="Public Sans"/>
                <a:sym typeface="Public Sans"/>
              </a:rPr>
              <a:t>If both methodologies lead to loss, then we prefer to accomplish the decommissioning of the equipment.</a:t>
            </a:r>
          </a:p>
          <a:p>
            <a:pPr algn="just">
              <a:lnSpc>
                <a:spcPts val="3300"/>
              </a:lnSpc>
            </a:pPr>
          </a:p>
          <a:p>
            <a:pPr algn="just" marL="647700" indent="-323850" lvl="1">
              <a:lnSpc>
                <a:spcPts val="3300"/>
              </a:lnSpc>
              <a:buFont typeface="Arial"/>
              <a:buChar char="•"/>
            </a:pPr>
            <a:r>
              <a:rPr lang="en-US" sz="3000">
                <a:solidFill>
                  <a:srgbClr val="000000"/>
                </a:solidFill>
                <a:latin typeface="Public Sans"/>
                <a:ea typeface="Public Sans"/>
                <a:cs typeface="Public Sans"/>
                <a:sym typeface="Public Sans"/>
              </a:rPr>
              <a:t>For a wide range of areas, we need the monetization of money to calculate the cost incurred and revenue generated for the project according to the user's or client's requirements.  </a:t>
            </a:r>
          </a:p>
          <a:p>
            <a:pPr algn="just">
              <a:lnSpc>
                <a:spcPts val="3300"/>
              </a:lnSpc>
            </a:pPr>
          </a:p>
          <a:p>
            <a:pPr algn="just">
              <a:lnSpc>
                <a:spcPts val="3300"/>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DECED"/>
        </a:solidFill>
      </p:bgPr>
    </p:bg>
    <p:spTree>
      <p:nvGrpSpPr>
        <p:cNvPr id="1" name=""/>
        <p:cNvGrpSpPr/>
        <p:nvPr/>
      </p:nvGrpSpPr>
      <p:grpSpPr>
        <a:xfrm>
          <a:off x="0" y="0"/>
          <a:ext cx="0" cy="0"/>
          <a:chOff x="0" y="0"/>
          <a:chExt cx="0" cy="0"/>
        </a:xfrm>
      </p:grpSpPr>
      <p:grpSp>
        <p:nvGrpSpPr>
          <p:cNvPr name="Group 2" id="2"/>
          <p:cNvGrpSpPr/>
          <p:nvPr/>
        </p:nvGrpSpPr>
        <p:grpSpPr>
          <a:xfrm rot="5400000">
            <a:off x="-2514082" y="8782594"/>
            <a:ext cx="7421397" cy="3710698"/>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4" id="4"/>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5" id="5"/>
          <p:cNvGrpSpPr/>
          <p:nvPr/>
        </p:nvGrpSpPr>
        <p:grpSpPr>
          <a:xfrm rot="5400000">
            <a:off x="-1864164" y="7435119"/>
            <a:ext cx="4821722" cy="2410861"/>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7" id="7"/>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8" id="8"/>
          <p:cNvGrpSpPr/>
          <p:nvPr/>
        </p:nvGrpSpPr>
        <p:grpSpPr>
          <a:xfrm rot="0">
            <a:off x="15441731" y="-3559351"/>
            <a:ext cx="4044752" cy="7836494"/>
            <a:chOff x="0" y="0"/>
            <a:chExt cx="5393002" cy="10448658"/>
          </a:xfrm>
        </p:grpSpPr>
        <p:grpSp>
          <p:nvGrpSpPr>
            <p:cNvPr name="Group 9" id="9"/>
            <p:cNvGrpSpPr/>
            <p:nvPr/>
          </p:nvGrpSpPr>
          <p:grpSpPr>
            <a:xfrm rot="-5400000">
              <a:off x="-2102230" y="2102230"/>
              <a:ext cx="8408919" cy="4204459"/>
              <a:chOff x="0" y="0"/>
              <a:chExt cx="812800" cy="406400"/>
            </a:xfrm>
          </p:grpSpPr>
          <p:sp>
            <p:nvSpPr>
              <p:cNvPr name="Freeform 10" id="10"/>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11" id="11"/>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nvGrpSpPr>
            <p:cNvPr name="Group 12" id="12"/>
            <p:cNvGrpSpPr/>
            <p:nvPr/>
          </p:nvGrpSpPr>
          <p:grpSpPr>
            <a:xfrm rot="-5400000">
              <a:off x="-26261" y="5029395"/>
              <a:ext cx="7225685" cy="3612842"/>
              <a:chOff x="0" y="0"/>
              <a:chExt cx="812800" cy="406400"/>
            </a:xfrm>
          </p:grpSpPr>
          <p:sp>
            <p:nvSpPr>
              <p:cNvPr name="Freeform 13" id="1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14" id="14"/>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sp>
        <p:nvSpPr>
          <p:cNvPr name="TextBox 15" id="15"/>
          <p:cNvSpPr txBox="true"/>
          <p:nvPr/>
        </p:nvSpPr>
        <p:spPr>
          <a:xfrm rot="0">
            <a:off x="2201551" y="1009650"/>
            <a:ext cx="14432229" cy="933450"/>
          </a:xfrm>
          <a:prstGeom prst="rect">
            <a:avLst/>
          </a:prstGeom>
        </p:spPr>
        <p:txBody>
          <a:bodyPr anchor="t" rtlCol="false" tIns="0" lIns="0" bIns="0" rIns="0">
            <a:spAutoFit/>
          </a:bodyPr>
          <a:lstStyle/>
          <a:p>
            <a:pPr algn="ctr" marL="0" indent="0" lvl="0">
              <a:lnSpc>
                <a:spcPts val="7200"/>
              </a:lnSpc>
              <a:spcBef>
                <a:spcPct val="0"/>
              </a:spcBef>
            </a:pPr>
            <a:r>
              <a:rPr lang="en-US" b="true" sz="6000">
                <a:solidFill>
                  <a:srgbClr val="000000"/>
                </a:solidFill>
                <a:latin typeface="Public Sans Bold"/>
                <a:ea typeface="Public Sans Bold"/>
                <a:cs typeface="Public Sans Bold"/>
                <a:sym typeface="Public Sans Bold"/>
              </a:rPr>
              <a:t>OBJECTIVES</a:t>
            </a:r>
          </a:p>
        </p:txBody>
      </p:sp>
      <p:sp>
        <p:nvSpPr>
          <p:cNvPr name="TextBox 16" id="16"/>
          <p:cNvSpPr txBox="true"/>
          <p:nvPr/>
        </p:nvSpPr>
        <p:spPr>
          <a:xfrm rot="0">
            <a:off x="1872119" y="1952625"/>
            <a:ext cx="15091093" cy="6734175"/>
          </a:xfrm>
          <a:prstGeom prst="rect">
            <a:avLst/>
          </a:prstGeom>
        </p:spPr>
        <p:txBody>
          <a:bodyPr anchor="t" rtlCol="false" tIns="0" lIns="0" bIns="0" rIns="0">
            <a:spAutoFit/>
          </a:bodyPr>
          <a:lstStyle/>
          <a:p>
            <a:pPr algn="just">
              <a:lnSpc>
                <a:spcPts val="3300"/>
              </a:lnSpc>
            </a:pPr>
          </a:p>
          <a:p>
            <a:pPr algn="just" marL="647700" indent="-323850" lvl="1">
              <a:lnSpc>
                <a:spcPts val="3300"/>
              </a:lnSpc>
              <a:buFont typeface="Arial"/>
              <a:buChar char="•"/>
            </a:pPr>
            <a:r>
              <a:rPr lang="en-US" b="true" sz="3000">
                <a:solidFill>
                  <a:srgbClr val="000000"/>
                </a:solidFill>
                <a:latin typeface="Public Sans Bold"/>
                <a:ea typeface="Public Sans Bold"/>
                <a:cs typeface="Public Sans Bold"/>
                <a:sym typeface="Public Sans Bold"/>
              </a:rPr>
              <a:t>Optimize Resource Allocation</a:t>
            </a:r>
            <a:r>
              <a:rPr lang="en-US" sz="3000">
                <a:solidFill>
                  <a:srgbClr val="000000"/>
                </a:solidFill>
                <a:latin typeface="Public Sans"/>
                <a:ea typeface="Public Sans"/>
                <a:cs typeface="Public Sans"/>
                <a:sym typeface="Public Sans"/>
              </a:rPr>
              <a:t>: Guide asset owners on how to optimize the allocation of decommissioning costs and other related resources towards the prospective value of the transformed assets. </a:t>
            </a:r>
          </a:p>
          <a:p>
            <a:pPr algn="just">
              <a:lnSpc>
                <a:spcPts val="3300"/>
              </a:lnSpc>
            </a:pPr>
          </a:p>
          <a:p>
            <a:pPr algn="just" marL="647700" indent="-323850" lvl="1">
              <a:lnSpc>
                <a:spcPts val="3300"/>
              </a:lnSpc>
              <a:buFont typeface="Arial"/>
              <a:buChar char="•"/>
            </a:pPr>
            <a:r>
              <a:rPr lang="en-US" b="true" sz="3000">
                <a:solidFill>
                  <a:srgbClr val="000000"/>
                </a:solidFill>
                <a:latin typeface="Public Sans Bold"/>
                <a:ea typeface="Public Sans Bold"/>
                <a:cs typeface="Public Sans Bold"/>
                <a:sym typeface="Public Sans Bold"/>
              </a:rPr>
              <a:t>Ensure Compliance and Sustainability</a:t>
            </a:r>
            <a:r>
              <a:rPr lang="en-US" sz="3000">
                <a:solidFill>
                  <a:srgbClr val="000000"/>
                </a:solidFill>
                <a:latin typeface="Public Sans"/>
                <a:ea typeface="Public Sans"/>
                <a:cs typeface="Public Sans"/>
                <a:sym typeface="Public Sans"/>
              </a:rPr>
              <a:t>: Ensure that organizational compliance to these laws and policies is monitored whilst at the same time encouraging sustainable practices. </a:t>
            </a:r>
          </a:p>
          <a:p>
            <a:pPr algn="just">
              <a:lnSpc>
                <a:spcPts val="3300"/>
              </a:lnSpc>
            </a:pPr>
          </a:p>
          <a:p>
            <a:pPr algn="just" marL="647700" indent="-323850" lvl="1">
              <a:lnSpc>
                <a:spcPts val="3300"/>
              </a:lnSpc>
              <a:buFont typeface="Arial"/>
              <a:buChar char="•"/>
            </a:pPr>
            <a:r>
              <a:rPr lang="en-US" b="true" sz="3000">
                <a:solidFill>
                  <a:srgbClr val="000000"/>
                </a:solidFill>
                <a:latin typeface="Public Sans Bold"/>
                <a:ea typeface="Public Sans Bold"/>
                <a:cs typeface="Public Sans Bold"/>
                <a:sym typeface="Public Sans Bold"/>
              </a:rPr>
              <a:t>Support Decision-Making</a:t>
            </a:r>
            <a:r>
              <a:rPr lang="en-US" sz="3000">
                <a:solidFill>
                  <a:srgbClr val="000000"/>
                </a:solidFill>
                <a:latin typeface="Public Sans"/>
                <a:ea typeface="Public Sans"/>
                <a:cs typeface="Public Sans"/>
                <a:sym typeface="Public Sans"/>
              </a:rPr>
              <a:t>: Provide relevant quantitative and qualitative information to ensure that the decision-makers have all the information they need to make the right decisions during the various phases of the project. </a:t>
            </a:r>
          </a:p>
          <a:p>
            <a:pPr algn="just">
              <a:lnSpc>
                <a:spcPts val="3300"/>
              </a:lnSpc>
            </a:pPr>
          </a:p>
          <a:p>
            <a:pPr algn="just" marL="647700" indent="-323850" lvl="1">
              <a:lnSpc>
                <a:spcPts val="3300"/>
              </a:lnSpc>
              <a:buFont typeface="Arial"/>
              <a:buChar char="•"/>
            </a:pPr>
            <a:r>
              <a:rPr lang="en-US" b="true" sz="3000">
                <a:solidFill>
                  <a:srgbClr val="000000"/>
                </a:solidFill>
                <a:latin typeface="Public Sans Bold"/>
                <a:ea typeface="Public Sans Bold"/>
                <a:cs typeface="Public Sans Bold"/>
                <a:sym typeface="Public Sans Bold"/>
              </a:rPr>
              <a:t>Mitigate Risks</a:t>
            </a:r>
            <a:r>
              <a:rPr lang="en-US" sz="3000">
                <a:solidFill>
                  <a:srgbClr val="000000"/>
                </a:solidFill>
                <a:latin typeface="Public Sans"/>
                <a:ea typeface="Public Sans"/>
                <a:cs typeface="Public Sans"/>
                <a:sym typeface="Public Sans"/>
              </a:rPr>
              <a:t>: As with the following considerations, it is important to identify and avoid risks that may hinder the successful completion and sustained viability of the project.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grpSp>
        <p:nvGrpSpPr>
          <p:cNvPr name="Group 2" id="2"/>
          <p:cNvGrpSpPr/>
          <p:nvPr/>
        </p:nvGrpSpPr>
        <p:grpSpPr>
          <a:xfrm rot="5400000">
            <a:off x="-2514082" y="8782594"/>
            <a:ext cx="7421397" cy="3710698"/>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4" id="4"/>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5" id="5"/>
          <p:cNvGrpSpPr/>
          <p:nvPr/>
        </p:nvGrpSpPr>
        <p:grpSpPr>
          <a:xfrm rot="5400000">
            <a:off x="-1864164" y="7435119"/>
            <a:ext cx="4821722" cy="2410861"/>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7" id="7"/>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8" id="8"/>
          <p:cNvGrpSpPr/>
          <p:nvPr/>
        </p:nvGrpSpPr>
        <p:grpSpPr>
          <a:xfrm rot="0">
            <a:off x="15441731" y="-3559351"/>
            <a:ext cx="4044752" cy="7836494"/>
            <a:chOff x="0" y="0"/>
            <a:chExt cx="5393002" cy="10448658"/>
          </a:xfrm>
        </p:grpSpPr>
        <p:grpSp>
          <p:nvGrpSpPr>
            <p:cNvPr name="Group 9" id="9"/>
            <p:cNvGrpSpPr/>
            <p:nvPr/>
          </p:nvGrpSpPr>
          <p:grpSpPr>
            <a:xfrm rot="-5400000">
              <a:off x="-2102230" y="2102230"/>
              <a:ext cx="8408919" cy="4204459"/>
              <a:chOff x="0" y="0"/>
              <a:chExt cx="812800" cy="406400"/>
            </a:xfrm>
          </p:grpSpPr>
          <p:sp>
            <p:nvSpPr>
              <p:cNvPr name="Freeform 10" id="10"/>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11" id="11"/>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nvGrpSpPr>
            <p:cNvPr name="Group 12" id="12"/>
            <p:cNvGrpSpPr/>
            <p:nvPr/>
          </p:nvGrpSpPr>
          <p:grpSpPr>
            <a:xfrm rot="-5400000">
              <a:off x="-26261" y="5029395"/>
              <a:ext cx="7225685" cy="3612842"/>
              <a:chOff x="0" y="0"/>
              <a:chExt cx="812800" cy="406400"/>
            </a:xfrm>
          </p:grpSpPr>
          <p:sp>
            <p:nvSpPr>
              <p:cNvPr name="Freeform 13" id="1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14" id="14"/>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sp>
        <p:nvSpPr>
          <p:cNvPr name="Freeform 15" id="15"/>
          <p:cNvSpPr/>
          <p:nvPr/>
        </p:nvSpPr>
        <p:spPr>
          <a:xfrm flipH="false" flipV="false" rot="0">
            <a:off x="10484936" y="4277143"/>
            <a:ext cx="6774364" cy="4405818"/>
          </a:xfrm>
          <a:custGeom>
            <a:avLst/>
            <a:gdLst/>
            <a:ahLst/>
            <a:cxnLst/>
            <a:rect r="r" b="b" t="t" l="l"/>
            <a:pathLst>
              <a:path h="4405818" w="6774364">
                <a:moveTo>
                  <a:pt x="0" y="0"/>
                </a:moveTo>
                <a:lnTo>
                  <a:pt x="6774364" y="0"/>
                </a:lnTo>
                <a:lnTo>
                  <a:pt x="6774364" y="4405818"/>
                </a:lnTo>
                <a:lnTo>
                  <a:pt x="0" y="4405818"/>
                </a:lnTo>
                <a:lnTo>
                  <a:pt x="0" y="0"/>
                </a:lnTo>
                <a:close/>
              </a:path>
            </a:pathLst>
          </a:custGeom>
          <a:blipFill>
            <a:blip r:embed="rId2"/>
            <a:stretch>
              <a:fillRect l="0" t="0" r="-37119" b="-39409"/>
            </a:stretch>
          </a:blipFill>
        </p:spPr>
      </p:sp>
      <p:sp>
        <p:nvSpPr>
          <p:cNvPr name="Freeform 16" id="16"/>
          <p:cNvSpPr/>
          <p:nvPr/>
        </p:nvSpPr>
        <p:spPr>
          <a:xfrm flipH="false" flipV="false" rot="0">
            <a:off x="1464722" y="2142526"/>
            <a:ext cx="15358557" cy="1477991"/>
          </a:xfrm>
          <a:custGeom>
            <a:avLst/>
            <a:gdLst/>
            <a:ahLst/>
            <a:cxnLst/>
            <a:rect r="r" b="b" t="t" l="l"/>
            <a:pathLst>
              <a:path h="1477991" w="15358557">
                <a:moveTo>
                  <a:pt x="0" y="0"/>
                </a:moveTo>
                <a:lnTo>
                  <a:pt x="15358556" y="0"/>
                </a:lnTo>
                <a:lnTo>
                  <a:pt x="15358556" y="1477991"/>
                </a:lnTo>
                <a:lnTo>
                  <a:pt x="0" y="1477991"/>
                </a:lnTo>
                <a:lnTo>
                  <a:pt x="0" y="0"/>
                </a:lnTo>
                <a:close/>
              </a:path>
            </a:pathLst>
          </a:custGeom>
          <a:blipFill>
            <a:blip r:embed="rId3"/>
            <a:stretch>
              <a:fillRect l="0" t="-11265" r="0" b="-4865"/>
            </a:stretch>
          </a:blipFill>
        </p:spPr>
      </p:sp>
      <p:sp>
        <p:nvSpPr>
          <p:cNvPr name="TextBox 17" id="17"/>
          <p:cNvSpPr txBox="true"/>
          <p:nvPr/>
        </p:nvSpPr>
        <p:spPr>
          <a:xfrm rot="0">
            <a:off x="1515743" y="552450"/>
            <a:ext cx="14432229" cy="933450"/>
          </a:xfrm>
          <a:prstGeom prst="rect">
            <a:avLst/>
          </a:prstGeom>
        </p:spPr>
        <p:txBody>
          <a:bodyPr anchor="t" rtlCol="false" tIns="0" lIns="0" bIns="0" rIns="0">
            <a:spAutoFit/>
          </a:bodyPr>
          <a:lstStyle/>
          <a:p>
            <a:pPr algn="ctr" marL="0" indent="0" lvl="0">
              <a:lnSpc>
                <a:spcPts val="7200"/>
              </a:lnSpc>
              <a:spcBef>
                <a:spcPct val="0"/>
              </a:spcBef>
            </a:pPr>
            <a:r>
              <a:rPr lang="en-US" b="true" sz="6000">
                <a:solidFill>
                  <a:srgbClr val="000000"/>
                </a:solidFill>
                <a:latin typeface="Public Sans Bold"/>
                <a:ea typeface="Public Sans Bold"/>
                <a:cs typeface="Public Sans Bold"/>
                <a:sym typeface="Public Sans Bold"/>
              </a:rPr>
              <a:t> CARBON CAPTURE</a:t>
            </a:r>
          </a:p>
        </p:txBody>
      </p:sp>
      <p:sp>
        <p:nvSpPr>
          <p:cNvPr name="TextBox 18" id="18"/>
          <p:cNvSpPr txBox="true"/>
          <p:nvPr/>
        </p:nvSpPr>
        <p:spPr>
          <a:xfrm rot="0">
            <a:off x="1028700" y="5269896"/>
            <a:ext cx="9144000" cy="1657349"/>
          </a:xfrm>
          <a:prstGeom prst="rect">
            <a:avLst/>
          </a:prstGeom>
        </p:spPr>
        <p:txBody>
          <a:bodyPr anchor="t" rtlCol="false" tIns="0" lIns="0" bIns="0" rIns="0">
            <a:spAutoFit/>
          </a:bodyPr>
          <a:lstStyle/>
          <a:p>
            <a:pPr algn="just">
              <a:lnSpc>
                <a:spcPts val="3299"/>
              </a:lnSpc>
              <a:spcBef>
                <a:spcPct val="0"/>
              </a:spcBef>
            </a:pPr>
            <a:r>
              <a:rPr lang="en-US" sz="2999">
                <a:solidFill>
                  <a:srgbClr val="000000"/>
                </a:solidFill>
                <a:latin typeface="Public Sans"/>
                <a:ea typeface="Public Sans"/>
                <a:cs typeface="Public Sans"/>
                <a:sym typeface="Public Sans"/>
              </a:rPr>
              <a:t>As the maximum  sequestration can be done (MTPA)  is 2, there are 2 wells, so the number of (MTPA) is 4 now - inorder to capture them the Additional power is used.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grpSp>
        <p:nvGrpSpPr>
          <p:cNvPr name="Group 2" id="2"/>
          <p:cNvGrpSpPr/>
          <p:nvPr/>
        </p:nvGrpSpPr>
        <p:grpSpPr>
          <a:xfrm rot="5400000">
            <a:off x="-2514082" y="8782594"/>
            <a:ext cx="7421397" cy="3710698"/>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4" id="4"/>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5" id="5"/>
          <p:cNvGrpSpPr/>
          <p:nvPr/>
        </p:nvGrpSpPr>
        <p:grpSpPr>
          <a:xfrm rot="5400000">
            <a:off x="-1864164" y="7435119"/>
            <a:ext cx="4821722" cy="2410861"/>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7" id="7"/>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8" id="8"/>
          <p:cNvGrpSpPr/>
          <p:nvPr/>
        </p:nvGrpSpPr>
        <p:grpSpPr>
          <a:xfrm rot="0">
            <a:off x="15441731" y="-3559351"/>
            <a:ext cx="4044752" cy="7836494"/>
            <a:chOff x="0" y="0"/>
            <a:chExt cx="5393002" cy="10448658"/>
          </a:xfrm>
        </p:grpSpPr>
        <p:grpSp>
          <p:nvGrpSpPr>
            <p:cNvPr name="Group 9" id="9"/>
            <p:cNvGrpSpPr/>
            <p:nvPr/>
          </p:nvGrpSpPr>
          <p:grpSpPr>
            <a:xfrm rot="-5400000">
              <a:off x="-2102230" y="2102230"/>
              <a:ext cx="8408919" cy="4204459"/>
              <a:chOff x="0" y="0"/>
              <a:chExt cx="812800" cy="406400"/>
            </a:xfrm>
          </p:grpSpPr>
          <p:sp>
            <p:nvSpPr>
              <p:cNvPr name="Freeform 10" id="10"/>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11" id="11"/>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nvGrpSpPr>
            <p:cNvPr name="Group 12" id="12"/>
            <p:cNvGrpSpPr/>
            <p:nvPr/>
          </p:nvGrpSpPr>
          <p:grpSpPr>
            <a:xfrm rot="-5400000">
              <a:off x="-26261" y="5029395"/>
              <a:ext cx="7225685" cy="3612842"/>
              <a:chOff x="0" y="0"/>
              <a:chExt cx="812800" cy="406400"/>
            </a:xfrm>
          </p:grpSpPr>
          <p:sp>
            <p:nvSpPr>
              <p:cNvPr name="Freeform 13" id="1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14" id="14"/>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sp>
        <p:nvSpPr>
          <p:cNvPr name="Freeform 15" id="15"/>
          <p:cNvSpPr/>
          <p:nvPr/>
        </p:nvSpPr>
        <p:spPr>
          <a:xfrm flipH="false" flipV="false" rot="0">
            <a:off x="2144677" y="1964755"/>
            <a:ext cx="6774364" cy="4405818"/>
          </a:xfrm>
          <a:custGeom>
            <a:avLst/>
            <a:gdLst/>
            <a:ahLst/>
            <a:cxnLst/>
            <a:rect r="r" b="b" t="t" l="l"/>
            <a:pathLst>
              <a:path h="4405818" w="6774364">
                <a:moveTo>
                  <a:pt x="0" y="0"/>
                </a:moveTo>
                <a:lnTo>
                  <a:pt x="6774364" y="0"/>
                </a:lnTo>
                <a:lnTo>
                  <a:pt x="6774364" y="4405818"/>
                </a:lnTo>
                <a:lnTo>
                  <a:pt x="0" y="4405818"/>
                </a:lnTo>
                <a:lnTo>
                  <a:pt x="0" y="0"/>
                </a:lnTo>
                <a:close/>
              </a:path>
            </a:pathLst>
          </a:custGeom>
          <a:blipFill>
            <a:blip r:embed="rId2"/>
            <a:stretch>
              <a:fillRect l="0" t="0" r="-37119" b="-39409"/>
            </a:stretch>
          </a:blipFill>
        </p:spPr>
      </p:sp>
      <p:sp>
        <p:nvSpPr>
          <p:cNvPr name="Freeform 16" id="16"/>
          <p:cNvSpPr/>
          <p:nvPr/>
        </p:nvSpPr>
        <p:spPr>
          <a:xfrm flipH="false" flipV="false" rot="0">
            <a:off x="10913831" y="1485900"/>
            <a:ext cx="5034141" cy="8304241"/>
          </a:xfrm>
          <a:custGeom>
            <a:avLst/>
            <a:gdLst/>
            <a:ahLst/>
            <a:cxnLst/>
            <a:rect r="r" b="b" t="t" l="l"/>
            <a:pathLst>
              <a:path h="8304241" w="5034141">
                <a:moveTo>
                  <a:pt x="0" y="0"/>
                </a:moveTo>
                <a:lnTo>
                  <a:pt x="5034141" y="0"/>
                </a:lnTo>
                <a:lnTo>
                  <a:pt x="5034141" y="8304241"/>
                </a:lnTo>
                <a:lnTo>
                  <a:pt x="0" y="8304241"/>
                </a:lnTo>
                <a:lnTo>
                  <a:pt x="0" y="0"/>
                </a:lnTo>
                <a:close/>
              </a:path>
            </a:pathLst>
          </a:custGeom>
          <a:blipFill>
            <a:blip r:embed="rId3"/>
            <a:stretch>
              <a:fillRect l="-12461" t="-11394" r="0" b="-288"/>
            </a:stretch>
          </a:blipFill>
        </p:spPr>
      </p:sp>
      <p:sp>
        <p:nvSpPr>
          <p:cNvPr name="TextBox 17" id="17"/>
          <p:cNvSpPr txBox="true"/>
          <p:nvPr/>
        </p:nvSpPr>
        <p:spPr>
          <a:xfrm rot="0">
            <a:off x="1515743" y="552450"/>
            <a:ext cx="14432229" cy="933450"/>
          </a:xfrm>
          <a:prstGeom prst="rect">
            <a:avLst/>
          </a:prstGeom>
        </p:spPr>
        <p:txBody>
          <a:bodyPr anchor="t" rtlCol="false" tIns="0" lIns="0" bIns="0" rIns="0">
            <a:spAutoFit/>
          </a:bodyPr>
          <a:lstStyle/>
          <a:p>
            <a:pPr algn="ctr" marL="0" indent="0" lvl="0">
              <a:lnSpc>
                <a:spcPts val="7200"/>
              </a:lnSpc>
              <a:spcBef>
                <a:spcPct val="0"/>
              </a:spcBef>
            </a:pPr>
            <a:r>
              <a:rPr lang="en-US" b="true" sz="6000">
                <a:solidFill>
                  <a:srgbClr val="000000"/>
                </a:solidFill>
                <a:latin typeface="Public Sans Bold"/>
                <a:ea typeface="Public Sans Bold"/>
                <a:cs typeface="Public Sans Bold"/>
                <a:sym typeface="Public Sans Bold"/>
              </a:rPr>
              <a:t>HYDROGEN GENERATION</a:t>
            </a:r>
          </a:p>
        </p:txBody>
      </p:sp>
      <p:sp>
        <p:nvSpPr>
          <p:cNvPr name="TextBox 18" id="18"/>
          <p:cNvSpPr txBox="true"/>
          <p:nvPr/>
        </p:nvSpPr>
        <p:spPr>
          <a:xfrm rot="0">
            <a:off x="1919719" y="6868478"/>
            <a:ext cx="7224281" cy="2389822"/>
          </a:xfrm>
          <a:prstGeom prst="rect">
            <a:avLst/>
          </a:prstGeom>
        </p:spPr>
        <p:txBody>
          <a:bodyPr anchor="t" rtlCol="false" tIns="0" lIns="0" bIns="0" rIns="0">
            <a:spAutoFit/>
          </a:bodyPr>
          <a:lstStyle/>
          <a:p>
            <a:pPr algn="just">
              <a:lnSpc>
                <a:spcPts val="3135"/>
              </a:lnSpc>
            </a:pPr>
            <a:r>
              <a:rPr lang="en-US" sz="2850">
                <a:solidFill>
                  <a:srgbClr val="000000"/>
                </a:solidFill>
                <a:latin typeface="Public Sans"/>
                <a:ea typeface="Public Sans"/>
                <a:cs typeface="Public Sans"/>
                <a:sym typeface="Public Sans"/>
              </a:rPr>
              <a:t>We are extracting the power source from the windmills, solar, etc. We won’t be emitting the CO2, on the other side, additional AC power is not required for the hydrogen production.</a:t>
            </a:r>
          </a:p>
          <a:p>
            <a:pPr algn="just">
              <a:lnSpc>
                <a:spcPts val="330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DECED"/>
        </a:solidFill>
      </p:bgPr>
    </p:bg>
    <p:spTree>
      <p:nvGrpSpPr>
        <p:cNvPr id="1" name=""/>
        <p:cNvGrpSpPr/>
        <p:nvPr/>
      </p:nvGrpSpPr>
      <p:grpSpPr>
        <a:xfrm>
          <a:off x="0" y="0"/>
          <a:ext cx="0" cy="0"/>
          <a:chOff x="0" y="0"/>
          <a:chExt cx="0" cy="0"/>
        </a:xfrm>
      </p:grpSpPr>
      <p:grpSp>
        <p:nvGrpSpPr>
          <p:cNvPr name="Group 2" id="2"/>
          <p:cNvGrpSpPr/>
          <p:nvPr/>
        </p:nvGrpSpPr>
        <p:grpSpPr>
          <a:xfrm rot="5400000">
            <a:off x="-2514082" y="8782594"/>
            <a:ext cx="7421397" cy="3710698"/>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4" id="4"/>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5" id="5"/>
          <p:cNvGrpSpPr/>
          <p:nvPr/>
        </p:nvGrpSpPr>
        <p:grpSpPr>
          <a:xfrm rot="5400000">
            <a:off x="-1864164" y="7435119"/>
            <a:ext cx="4821722" cy="2410861"/>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7" id="7"/>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8" id="8"/>
          <p:cNvGrpSpPr/>
          <p:nvPr/>
        </p:nvGrpSpPr>
        <p:grpSpPr>
          <a:xfrm rot="0">
            <a:off x="15441731" y="-3559351"/>
            <a:ext cx="4044752" cy="7836494"/>
            <a:chOff x="0" y="0"/>
            <a:chExt cx="5393002" cy="10448658"/>
          </a:xfrm>
        </p:grpSpPr>
        <p:grpSp>
          <p:nvGrpSpPr>
            <p:cNvPr name="Group 9" id="9"/>
            <p:cNvGrpSpPr/>
            <p:nvPr/>
          </p:nvGrpSpPr>
          <p:grpSpPr>
            <a:xfrm rot="-5400000">
              <a:off x="-2102230" y="2102230"/>
              <a:ext cx="8408919" cy="4204459"/>
              <a:chOff x="0" y="0"/>
              <a:chExt cx="812800" cy="406400"/>
            </a:xfrm>
          </p:grpSpPr>
          <p:sp>
            <p:nvSpPr>
              <p:cNvPr name="Freeform 10" id="10"/>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11" id="11"/>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nvGrpSpPr>
            <p:cNvPr name="Group 12" id="12"/>
            <p:cNvGrpSpPr/>
            <p:nvPr/>
          </p:nvGrpSpPr>
          <p:grpSpPr>
            <a:xfrm rot="-5400000">
              <a:off x="-26261" y="5029395"/>
              <a:ext cx="7225685" cy="3612842"/>
              <a:chOff x="0" y="0"/>
              <a:chExt cx="812800" cy="406400"/>
            </a:xfrm>
          </p:grpSpPr>
          <p:sp>
            <p:nvSpPr>
              <p:cNvPr name="Freeform 13" id="1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14" id="14"/>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sp>
        <p:nvSpPr>
          <p:cNvPr name="TextBox 15" id="15"/>
          <p:cNvSpPr txBox="true"/>
          <p:nvPr/>
        </p:nvSpPr>
        <p:spPr>
          <a:xfrm rot="0">
            <a:off x="1515743" y="773165"/>
            <a:ext cx="14432229" cy="933450"/>
          </a:xfrm>
          <a:prstGeom prst="rect">
            <a:avLst/>
          </a:prstGeom>
        </p:spPr>
        <p:txBody>
          <a:bodyPr anchor="t" rtlCol="false" tIns="0" lIns="0" bIns="0" rIns="0">
            <a:spAutoFit/>
          </a:bodyPr>
          <a:lstStyle/>
          <a:p>
            <a:pPr algn="ctr" marL="0" indent="0" lvl="0">
              <a:lnSpc>
                <a:spcPts val="7200"/>
              </a:lnSpc>
              <a:spcBef>
                <a:spcPct val="0"/>
              </a:spcBef>
            </a:pPr>
            <a:r>
              <a:rPr lang="en-US" b="true" sz="6000">
                <a:solidFill>
                  <a:srgbClr val="000000"/>
                </a:solidFill>
                <a:latin typeface="Public Sans Bold"/>
                <a:ea typeface="Public Sans Bold"/>
                <a:cs typeface="Public Sans Bold"/>
                <a:sym typeface="Public Sans Bold"/>
              </a:rPr>
              <a:t>NOVELTY</a:t>
            </a:r>
          </a:p>
        </p:txBody>
      </p:sp>
      <p:sp>
        <p:nvSpPr>
          <p:cNvPr name="TextBox 16" id="16"/>
          <p:cNvSpPr txBox="true"/>
          <p:nvPr/>
        </p:nvSpPr>
        <p:spPr>
          <a:xfrm rot="0">
            <a:off x="1515743" y="2181225"/>
            <a:ext cx="15070271" cy="6315075"/>
          </a:xfrm>
          <a:prstGeom prst="rect">
            <a:avLst/>
          </a:prstGeom>
        </p:spPr>
        <p:txBody>
          <a:bodyPr anchor="t" rtlCol="false" tIns="0" lIns="0" bIns="0" rIns="0">
            <a:spAutoFit/>
          </a:bodyPr>
          <a:lstStyle/>
          <a:p>
            <a:pPr algn="just">
              <a:lnSpc>
                <a:spcPts val="3300"/>
              </a:lnSpc>
            </a:pPr>
            <a:r>
              <a:rPr lang="en-US" sz="3000" b="true">
                <a:solidFill>
                  <a:srgbClr val="000000"/>
                </a:solidFill>
                <a:latin typeface="Public Sans Bold"/>
                <a:ea typeface="Public Sans Bold"/>
                <a:cs typeface="Public Sans Bold"/>
                <a:sym typeface="Public Sans Bold"/>
              </a:rPr>
              <a:t>Comprehensive Profit Calculation Framework:</a:t>
            </a:r>
            <a:r>
              <a:rPr lang="en-US" sz="3000">
                <a:solidFill>
                  <a:srgbClr val="000000"/>
                </a:solidFill>
                <a:latin typeface="Public Sans"/>
                <a:ea typeface="Public Sans"/>
                <a:cs typeface="Public Sans"/>
                <a:sym typeface="Public Sans"/>
              </a:rPr>
              <a:t> We have developed a framework that includes theoretical procedures involving mathematical calculations to estimate total profit, and experimental procedures that use predictive analysis models based on existing data to forecast potential outcomes.</a:t>
            </a:r>
          </a:p>
          <a:p>
            <a:pPr algn="just">
              <a:lnSpc>
                <a:spcPts val="3300"/>
              </a:lnSpc>
            </a:pPr>
          </a:p>
          <a:p>
            <a:pPr algn="just">
              <a:lnSpc>
                <a:spcPts val="3300"/>
              </a:lnSpc>
            </a:pPr>
            <a:r>
              <a:rPr lang="en-US" sz="3000" b="true">
                <a:solidFill>
                  <a:srgbClr val="000000"/>
                </a:solidFill>
                <a:latin typeface="Public Sans Bold"/>
                <a:ea typeface="Public Sans Bold"/>
                <a:cs typeface="Public Sans Bold"/>
                <a:sym typeface="Public Sans Bold"/>
              </a:rPr>
              <a:t>Predictive Modeling for Profit Forecasting:</a:t>
            </a:r>
            <a:r>
              <a:rPr lang="en-US" sz="3000">
                <a:solidFill>
                  <a:srgbClr val="000000"/>
                </a:solidFill>
                <a:latin typeface="Public Sans"/>
                <a:ea typeface="Public Sans"/>
                <a:cs typeface="Public Sans"/>
                <a:sym typeface="Public Sans"/>
              </a:rPr>
              <a:t> We utilize a predictive model that integrates all relevant data sets to forecast potential profit or loss. This model generates visualizations of profit and loss through graphs using machine learning techniques.</a:t>
            </a:r>
          </a:p>
          <a:p>
            <a:pPr algn="just">
              <a:lnSpc>
                <a:spcPts val="3300"/>
              </a:lnSpc>
            </a:pPr>
          </a:p>
          <a:p>
            <a:pPr algn="just">
              <a:lnSpc>
                <a:spcPts val="3300"/>
              </a:lnSpc>
            </a:pPr>
            <a:r>
              <a:rPr lang="en-US" sz="3000" b="true">
                <a:solidFill>
                  <a:srgbClr val="000000"/>
                </a:solidFill>
                <a:latin typeface="Public Sans Bold"/>
                <a:ea typeface="Public Sans Bold"/>
                <a:cs typeface="Public Sans Bold"/>
                <a:sym typeface="Public Sans Bold"/>
              </a:rPr>
              <a:t>Error Analysis and Accuracy Enhancement:</a:t>
            </a:r>
            <a:r>
              <a:rPr lang="en-US" sz="3000">
                <a:solidFill>
                  <a:srgbClr val="000000"/>
                </a:solidFill>
                <a:latin typeface="Public Sans"/>
                <a:ea typeface="Public Sans"/>
                <a:cs typeface="Public Sans"/>
                <a:sym typeface="Public Sans"/>
              </a:rPr>
              <a:t> Acknowledging the potential for errors in predictive modeling, we have conducted a thorough error analysis to identify possible types of errors. We then generate accurate error weights and create a corresponding accuracy score to refine and enhance the model’s predictions.</a:t>
            </a:r>
          </a:p>
          <a:p>
            <a:pPr algn="just">
              <a:lnSpc>
                <a:spcPts val="3300"/>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DECED"/>
        </a:solidFill>
      </p:bgPr>
    </p:bg>
    <p:spTree>
      <p:nvGrpSpPr>
        <p:cNvPr id="1" name=""/>
        <p:cNvGrpSpPr/>
        <p:nvPr/>
      </p:nvGrpSpPr>
      <p:grpSpPr>
        <a:xfrm>
          <a:off x="0" y="0"/>
          <a:ext cx="0" cy="0"/>
          <a:chOff x="0" y="0"/>
          <a:chExt cx="0" cy="0"/>
        </a:xfrm>
      </p:grpSpPr>
      <p:grpSp>
        <p:nvGrpSpPr>
          <p:cNvPr name="Group 2" id="2"/>
          <p:cNvGrpSpPr/>
          <p:nvPr/>
        </p:nvGrpSpPr>
        <p:grpSpPr>
          <a:xfrm rot="5400000">
            <a:off x="-2514082" y="8782594"/>
            <a:ext cx="7421397" cy="3710698"/>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4" id="4"/>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5" id="5"/>
          <p:cNvGrpSpPr/>
          <p:nvPr/>
        </p:nvGrpSpPr>
        <p:grpSpPr>
          <a:xfrm rot="5400000">
            <a:off x="-1864164" y="7435119"/>
            <a:ext cx="4821722" cy="2410861"/>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7" id="7"/>
            <p:cNvSpPr txBox="true"/>
            <p:nvPr/>
          </p:nvSpPr>
          <p:spPr>
            <a:xfrm>
              <a:off x="203200" y="120650"/>
              <a:ext cx="406400" cy="285750"/>
            </a:xfrm>
            <a:prstGeom prst="rect">
              <a:avLst/>
            </a:prstGeom>
          </p:spPr>
          <p:txBody>
            <a:bodyPr anchor="ctr" rtlCol="false" tIns="37910" lIns="37910" bIns="37910" rIns="37910"/>
            <a:lstStyle/>
            <a:p>
              <a:pPr algn="ctr">
                <a:lnSpc>
                  <a:spcPts val="1869"/>
                </a:lnSpc>
              </a:pPr>
            </a:p>
          </p:txBody>
        </p:sp>
      </p:grpSp>
      <p:grpSp>
        <p:nvGrpSpPr>
          <p:cNvPr name="Group 8" id="8"/>
          <p:cNvGrpSpPr/>
          <p:nvPr/>
        </p:nvGrpSpPr>
        <p:grpSpPr>
          <a:xfrm rot="0">
            <a:off x="15441731" y="-3559351"/>
            <a:ext cx="4044752" cy="7836494"/>
            <a:chOff x="0" y="0"/>
            <a:chExt cx="5393002" cy="10448658"/>
          </a:xfrm>
        </p:grpSpPr>
        <p:grpSp>
          <p:nvGrpSpPr>
            <p:cNvPr name="Group 9" id="9"/>
            <p:cNvGrpSpPr/>
            <p:nvPr/>
          </p:nvGrpSpPr>
          <p:grpSpPr>
            <a:xfrm rot="-5400000">
              <a:off x="-2102230" y="2102230"/>
              <a:ext cx="8408919" cy="4204459"/>
              <a:chOff x="0" y="0"/>
              <a:chExt cx="812800" cy="406400"/>
            </a:xfrm>
          </p:grpSpPr>
          <p:sp>
            <p:nvSpPr>
              <p:cNvPr name="Freeform 10" id="10"/>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62C4B0"/>
              </a:solidFill>
            </p:spPr>
          </p:sp>
          <p:sp>
            <p:nvSpPr>
              <p:cNvPr name="TextBox 11" id="11"/>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nvGrpSpPr>
            <p:cNvPr name="Group 12" id="12"/>
            <p:cNvGrpSpPr/>
            <p:nvPr/>
          </p:nvGrpSpPr>
          <p:grpSpPr>
            <a:xfrm rot="-5400000">
              <a:off x="-26261" y="5029395"/>
              <a:ext cx="7225685" cy="3612842"/>
              <a:chOff x="0" y="0"/>
              <a:chExt cx="812800" cy="406400"/>
            </a:xfrm>
          </p:grpSpPr>
          <p:sp>
            <p:nvSpPr>
              <p:cNvPr name="Freeform 13" id="13"/>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A1B7E"/>
              </a:solidFill>
            </p:spPr>
          </p:sp>
          <p:sp>
            <p:nvSpPr>
              <p:cNvPr name="TextBox 14" id="14"/>
              <p:cNvSpPr txBox="true"/>
              <p:nvPr/>
            </p:nvSpPr>
            <p:spPr>
              <a:xfrm>
                <a:off x="203200" y="120650"/>
                <a:ext cx="406400" cy="285750"/>
              </a:xfrm>
              <a:prstGeom prst="rect">
                <a:avLst/>
              </a:prstGeom>
            </p:spPr>
            <p:txBody>
              <a:bodyPr anchor="ctr" rtlCol="false" tIns="40305" lIns="40305" bIns="40305" rIns="40305"/>
              <a:lstStyle/>
              <a:p>
                <a:pPr algn="ctr">
                  <a:lnSpc>
                    <a:spcPts val="1869"/>
                  </a:lnSpc>
                </a:pPr>
              </a:p>
            </p:txBody>
          </p:sp>
        </p:grpSp>
      </p:grpSp>
      <p:sp>
        <p:nvSpPr>
          <p:cNvPr name="Freeform 15" id="15"/>
          <p:cNvSpPr/>
          <p:nvPr/>
        </p:nvSpPr>
        <p:spPr>
          <a:xfrm flipH="false" flipV="false" rot="0">
            <a:off x="7076059" y="3925622"/>
            <a:ext cx="10983074" cy="703042"/>
          </a:xfrm>
          <a:custGeom>
            <a:avLst/>
            <a:gdLst/>
            <a:ahLst/>
            <a:cxnLst/>
            <a:rect r="r" b="b" t="t" l="l"/>
            <a:pathLst>
              <a:path h="703042" w="10983074">
                <a:moveTo>
                  <a:pt x="0" y="0"/>
                </a:moveTo>
                <a:lnTo>
                  <a:pt x="10983073" y="0"/>
                </a:lnTo>
                <a:lnTo>
                  <a:pt x="10983073" y="703041"/>
                </a:lnTo>
                <a:lnTo>
                  <a:pt x="0" y="703041"/>
                </a:lnTo>
                <a:lnTo>
                  <a:pt x="0" y="0"/>
                </a:lnTo>
                <a:close/>
              </a:path>
            </a:pathLst>
          </a:custGeom>
          <a:blipFill>
            <a:blip r:embed="rId2"/>
            <a:stretch>
              <a:fillRect l="0" t="0" r="0" b="0"/>
            </a:stretch>
          </a:blipFill>
        </p:spPr>
      </p:sp>
      <p:sp>
        <p:nvSpPr>
          <p:cNvPr name="Freeform 16" id="16"/>
          <p:cNvSpPr/>
          <p:nvPr/>
        </p:nvSpPr>
        <p:spPr>
          <a:xfrm flipH="false" flipV="false" rot="0">
            <a:off x="4788566" y="2903656"/>
            <a:ext cx="13077161" cy="505126"/>
          </a:xfrm>
          <a:custGeom>
            <a:avLst/>
            <a:gdLst/>
            <a:ahLst/>
            <a:cxnLst/>
            <a:rect r="r" b="b" t="t" l="l"/>
            <a:pathLst>
              <a:path h="505126" w="13077161">
                <a:moveTo>
                  <a:pt x="0" y="0"/>
                </a:moveTo>
                <a:lnTo>
                  <a:pt x="13077161" y="0"/>
                </a:lnTo>
                <a:lnTo>
                  <a:pt x="13077161" y="505127"/>
                </a:lnTo>
                <a:lnTo>
                  <a:pt x="0" y="505127"/>
                </a:lnTo>
                <a:lnTo>
                  <a:pt x="0" y="0"/>
                </a:lnTo>
                <a:close/>
              </a:path>
            </a:pathLst>
          </a:custGeom>
          <a:blipFill>
            <a:blip r:embed="rId3"/>
            <a:stretch>
              <a:fillRect l="0" t="0" r="0" b="0"/>
            </a:stretch>
          </a:blipFill>
        </p:spPr>
      </p:sp>
      <p:sp>
        <p:nvSpPr>
          <p:cNvPr name="TextBox 17" id="17"/>
          <p:cNvSpPr txBox="true"/>
          <p:nvPr/>
        </p:nvSpPr>
        <p:spPr>
          <a:xfrm rot="0">
            <a:off x="1515743" y="773165"/>
            <a:ext cx="14432229" cy="1847850"/>
          </a:xfrm>
          <a:prstGeom prst="rect">
            <a:avLst/>
          </a:prstGeom>
        </p:spPr>
        <p:txBody>
          <a:bodyPr anchor="t" rtlCol="false" tIns="0" lIns="0" bIns="0" rIns="0">
            <a:spAutoFit/>
          </a:bodyPr>
          <a:lstStyle/>
          <a:p>
            <a:pPr algn="ctr" marL="0" indent="0" lvl="0">
              <a:lnSpc>
                <a:spcPts val="7200"/>
              </a:lnSpc>
              <a:spcBef>
                <a:spcPct val="0"/>
              </a:spcBef>
            </a:pPr>
            <a:r>
              <a:rPr lang="en-US" b="true" sz="6000">
                <a:solidFill>
                  <a:srgbClr val="000000"/>
                </a:solidFill>
                <a:latin typeface="Public Sans Bold"/>
                <a:ea typeface="Public Sans Bold"/>
                <a:cs typeface="Public Sans Bold"/>
                <a:sym typeface="Public Sans Bold"/>
              </a:rPr>
              <a:t>THEORITICAL EXPLANATION OF PROFIT ESTIMATION (CARBON)</a:t>
            </a:r>
          </a:p>
        </p:txBody>
      </p:sp>
      <p:sp>
        <p:nvSpPr>
          <p:cNvPr name="TextBox 18" id="18"/>
          <p:cNvSpPr txBox="true"/>
          <p:nvPr/>
        </p:nvSpPr>
        <p:spPr>
          <a:xfrm rot="0">
            <a:off x="877233" y="3181081"/>
            <a:ext cx="8437836" cy="3647920"/>
          </a:xfrm>
          <a:prstGeom prst="rect">
            <a:avLst/>
          </a:prstGeom>
        </p:spPr>
        <p:txBody>
          <a:bodyPr anchor="t" rtlCol="false" tIns="0" lIns="0" bIns="0" rIns="0">
            <a:spAutoFit/>
          </a:bodyPr>
          <a:lstStyle/>
          <a:p>
            <a:pPr algn="just">
              <a:lnSpc>
                <a:spcPts val="2628"/>
              </a:lnSpc>
            </a:pPr>
            <a:r>
              <a:rPr lang="en-US" sz="2389">
                <a:solidFill>
                  <a:srgbClr val="000000"/>
                </a:solidFill>
                <a:latin typeface="Public Sans"/>
                <a:ea typeface="Public Sans"/>
                <a:cs typeface="Public Sans"/>
                <a:sym typeface="Public Sans"/>
              </a:rPr>
              <a:t>COMPONENT:  PIPELINE </a:t>
            </a:r>
          </a:p>
          <a:p>
            <a:pPr algn="just">
              <a:lnSpc>
                <a:spcPts val="2628"/>
              </a:lnSpc>
            </a:pPr>
          </a:p>
          <a:p>
            <a:pPr algn="just">
              <a:lnSpc>
                <a:spcPts val="2628"/>
              </a:lnSpc>
            </a:pPr>
            <a:r>
              <a:rPr lang="en-US" sz="2389">
                <a:solidFill>
                  <a:srgbClr val="000000"/>
                </a:solidFill>
                <a:latin typeface="Public Sans"/>
                <a:ea typeface="Public Sans"/>
                <a:cs typeface="Public Sans"/>
                <a:sym typeface="Public Sans"/>
              </a:rPr>
              <a:t>COST OF INSTALLATION:  $ 8,25,000/km</a:t>
            </a:r>
          </a:p>
          <a:p>
            <a:pPr algn="just">
              <a:lnSpc>
                <a:spcPts val="2628"/>
              </a:lnSpc>
            </a:pPr>
          </a:p>
          <a:p>
            <a:pPr algn="just">
              <a:lnSpc>
                <a:spcPts val="2628"/>
              </a:lnSpc>
            </a:pPr>
            <a:r>
              <a:rPr lang="en-US" sz="2389">
                <a:solidFill>
                  <a:srgbClr val="000000"/>
                </a:solidFill>
                <a:latin typeface="Public Sans"/>
                <a:ea typeface="Public Sans"/>
                <a:cs typeface="Public Sans"/>
                <a:sym typeface="Public Sans"/>
              </a:rPr>
              <a:t>COST OF DECOMMISSION: $ 4,72,500/km</a:t>
            </a:r>
          </a:p>
          <a:p>
            <a:pPr algn="just">
              <a:lnSpc>
                <a:spcPts val="2628"/>
              </a:lnSpc>
            </a:pPr>
          </a:p>
          <a:p>
            <a:pPr algn="just">
              <a:lnSpc>
                <a:spcPts val="2628"/>
              </a:lnSpc>
            </a:pPr>
            <a:r>
              <a:rPr lang="en-US" sz="2389">
                <a:solidFill>
                  <a:srgbClr val="000000"/>
                </a:solidFill>
                <a:latin typeface="Public Sans"/>
                <a:ea typeface="Public Sans"/>
                <a:cs typeface="Public Sans"/>
                <a:sym typeface="Public Sans"/>
              </a:rPr>
              <a:t>DIMENSIONS: 400km</a:t>
            </a:r>
          </a:p>
          <a:p>
            <a:pPr algn="just">
              <a:lnSpc>
                <a:spcPts val="2628"/>
              </a:lnSpc>
            </a:pPr>
          </a:p>
          <a:p>
            <a:pPr algn="just">
              <a:lnSpc>
                <a:spcPts val="2628"/>
              </a:lnSpc>
            </a:pPr>
            <a:r>
              <a:rPr lang="en-US" sz="2389">
                <a:solidFill>
                  <a:srgbClr val="000000"/>
                </a:solidFill>
                <a:latin typeface="Public Sans"/>
                <a:ea typeface="Public Sans"/>
                <a:cs typeface="Public Sans"/>
                <a:sym typeface="Public Sans"/>
              </a:rPr>
              <a:t>CAPACITY(C) = Total Decommission Cost/Cost for Capture</a:t>
            </a:r>
          </a:p>
          <a:p>
            <a:pPr algn="just">
              <a:lnSpc>
                <a:spcPts val="2628"/>
              </a:lnSpc>
            </a:pPr>
          </a:p>
          <a:p>
            <a:pPr algn="just">
              <a:lnSpc>
                <a:spcPts val="2767"/>
              </a:lnSpc>
              <a:spcBef>
                <a:spcPct val="0"/>
              </a:spcBef>
            </a:pPr>
          </a:p>
        </p:txBody>
      </p:sp>
      <p:sp>
        <p:nvSpPr>
          <p:cNvPr name="TextBox 19" id="19"/>
          <p:cNvSpPr txBox="true"/>
          <p:nvPr/>
        </p:nvSpPr>
        <p:spPr>
          <a:xfrm rot="0">
            <a:off x="7057009" y="5128790"/>
            <a:ext cx="7746212" cy="373872"/>
          </a:xfrm>
          <a:prstGeom prst="rect">
            <a:avLst/>
          </a:prstGeom>
        </p:spPr>
        <p:txBody>
          <a:bodyPr anchor="t" rtlCol="false" tIns="0" lIns="0" bIns="0" rIns="0">
            <a:spAutoFit/>
          </a:bodyPr>
          <a:lstStyle/>
          <a:p>
            <a:pPr algn="r">
              <a:lnSpc>
                <a:spcPts val="2767"/>
              </a:lnSpc>
              <a:spcBef>
                <a:spcPct val="0"/>
              </a:spcBef>
            </a:pPr>
            <a:r>
              <a:rPr lang="en-US" sz="2515">
                <a:solidFill>
                  <a:srgbClr val="000000"/>
                </a:solidFill>
                <a:latin typeface="Public Sans"/>
                <a:ea typeface="Public Sans"/>
                <a:cs typeface="Public Sans"/>
                <a:sym typeface="Public Sans"/>
              </a:rPr>
              <a:t>Total Decommission = Length * Cost Decommission  </a:t>
            </a:r>
          </a:p>
        </p:txBody>
      </p:sp>
      <p:sp>
        <p:nvSpPr>
          <p:cNvPr name="TextBox 20" id="20"/>
          <p:cNvSpPr txBox="true"/>
          <p:nvPr/>
        </p:nvSpPr>
        <p:spPr>
          <a:xfrm rot="0">
            <a:off x="2306020" y="6674571"/>
            <a:ext cx="9269416" cy="1779660"/>
          </a:xfrm>
          <a:prstGeom prst="rect">
            <a:avLst/>
          </a:prstGeom>
        </p:spPr>
        <p:txBody>
          <a:bodyPr anchor="t" rtlCol="false" tIns="0" lIns="0" bIns="0" rIns="0">
            <a:spAutoFit/>
          </a:bodyPr>
          <a:lstStyle/>
          <a:p>
            <a:pPr algn="just">
              <a:lnSpc>
                <a:spcPts val="2767"/>
              </a:lnSpc>
            </a:pPr>
            <a:r>
              <a:rPr lang="en-US" sz="2515">
                <a:solidFill>
                  <a:srgbClr val="000000"/>
                </a:solidFill>
                <a:latin typeface="Public Sans"/>
                <a:ea typeface="Public Sans"/>
                <a:cs typeface="Public Sans"/>
                <a:sym typeface="Public Sans"/>
              </a:rPr>
              <a:t>Total Cost Transportation (TCT)= Length * Cost Transportation</a:t>
            </a:r>
          </a:p>
          <a:p>
            <a:pPr algn="just">
              <a:lnSpc>
                <a:spcPts val="2767"/>
              </a:lnSpc>
            </a:pPr>
          </a:p>
          <a:p>
            <a:pPr algn="just">
              <a:lnSpc>
                <a:spcPts val="2767"/>
              </a:lnSpc>
            </a:pPr>
            <a:r>
              <a:rPr lang="en-US" sz="2515">
                <a:solidFill>
                  <a:srgbClr val="000000"/>
                </a:solidFill>
                <a:latin typeface="Public Sans"/>
                <a:ea typeface="Public Sans"/>
                <a:cs typeface="Public Sans"/>
                <a:sym typeface="Public Sans"/>
              </a:rPr>
              <a:t>Total Cost Storage (TCS) = Capacity * Cost Storage</a:t>
            </a:r>
          </a:p>
          <a:p>
            <a:pPr algn="just">
              <a:lnSpc>
                <a:spcPts val="2767"/>
              </a:lnSpc>
            </a:pPr>
          </a:p>
          <a:p>
            <a:pPr algn="just">
              <a:lnSpc>
                <a:spcPts val="2767"/>
              </a:lnSpc>
              <a:spcBef>
                <a:spcPct val="0"/>
              </a:spcBef>
            </a:pPr>
            <a:r>
              <a:rPr lang="en-US" sz="2515">
                <a:solidFill>
                  <a:srgbClr val="000000"/>
                </a:solidFill>
                <a:latin typeface="Public Sans"/>
                <a:ea typeface="Public Sans"/>
                <a:cs typeface="Public Sans"/>
                <a:sym typeface="Public Sans"/>
              </a:rPr>
              <a:t>Effective Selling Price(ESP) = Given Dataset</a:t>
            </a:r>
          </a:p>
        </p:txBody>
      </p:sp>
      <p:sp>
        <p:nvSpPr>
          <p:cNvPr name="TextBox 21" id="21"/>
          <p:cNvSpPr txBox="true"/>
          <p:nvPr/>
        </p:nvSpPr>
        <p:spPr>
          <a:xfrm rot="0">
            <a:off x="3430418" y="8997156"/>
            <a:ext cx="7896729" cy="627010"/>
          </a:xfrm>
          <a:prstGeom prst="rect">
            <a:avLst/>
          </a:prstGeom>
        </p:spPr>
        <p:txBody>
          <a:bodyPr anchor="t" rtlCol="false" tIns="0" lIns="0" bIns="0" rIns="0">
            <a:spAutoFit/>
          </a:bodyPr>
          <a:lstStyle/>
          <a:p>
            <a:pPr algn="ctr">
              <a:lnSpc>
                <a:spcPts val="4731"/>
              </a:lnSpc>
              <a:spcBef>
                <a:spcPct val="0"/>
              </a:spcBef>
            </a:pPr>
            <a:r>
              <a:rPr lang="en-US" sz="4301">
                <a:solidFill>
                  <a:srgbClr val="000000"/>
                </a:solidFill>
                <a:latin typeface="Public Sans"/>
                <a:ea typeface="Public Sans"/>
                <a:cs typeface="Public Sans"/>
                <a:sym typeface="Public Sans"/>
              </a:rPr>
              <a:t>PROFIT = (TCT+TCS) - (ESP *C)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DAGL-LLSsqc</dc:identifier>
  <dcterms:modified xsi:type="dcterms:W3CDTF">2011-08-01T06:04:30Z</dcterms:modified>
  <cp:revision>1</cp:revision>
  <dc:title>Presentación Plan de Marketing Digital Empresarial Profesional Negro y Rosa</dc:title>
</cp:coreProperties>
</file>