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31510-39F1-449D-BBF3-9312A00E3796}" v="988" dt="2022-04-10T12:15:4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10/04/2022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10/04/2022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10/04/2022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10/04/2022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10/04/2022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10/04/2022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10/04/2022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994976"/>
            <a:ext cx="9144000" cy="2387600"/>
          </a:xfrm>
        </p:spPr>
        <p:txBody>
          <a:bodyPr/>
          <a:lstStyle/>
          <a:p>
            <a:r>
              <a:rPr lang="fr-FR" dirty="0" err="1">
                <a:ea typeface="Calibri Light"/>
                <a:cs typeface="Calibri Light"/>
              </a:rPr>
              <a:t>Level</a:t>
            </a:r>
            <a:r>
              <a:rPr lang="fr-FR" dirty="0">
                <a:ea typeface="Calibri Light"/>
                <a:cs typeface="Calibri Light"/>
              </a:rPr>
              <a:t> Design et Direction Artistique</a:t>
            </a:r>
            <a:endParaRPr lang="fr-FR" dirty="0"/>
          </a:p>
        </p:txBody>
      </p:sp>
      <p:sp>
        <p:nvSpPr>
          <p:cNvPr id="7" name="Titre 1">
            <a:extLst>
              <a:ext uri="{FF2B5EF4-FFF2-40B4-BE49-F238E27FC236}">
                <a16:creationId xmlns:a16="http://schemas.microsoft.com/office/drawing/2014/main" id="{B94661D9-8CB9-4941-A18A-349497F04C28}"/>
              </a:ext>
            </a:extLst>
          </p:cNvPr>
          <p:cNvSpPr txBox="1">
            <a:spLocks/>
          </p:cNvSpPr>
          <p:nvPr/>
        </p:nvSpPr>
        <p:spPr>
          <a:xfrm>
            <a:off x="4916" y="131762"/>
            <a:ext cx="1585452" cy="29824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dirty="0">
                <a:ea typeface="Calibri Light"/>
                <a:cs typeface="Calibri Light"/>
              </a:rPr>
              <a:t>BRIZOU Julien</a:t>
            </a:r>
            <a:endParaRPr lang="fr-FR" sz="1800" dirty="0"/>
          </a:p>
        </p:txBody>
      </p:sp>
      <p:sp>
        <p:nvSpPr>
          <p:cNvPr id="8" name="Titre 1">
            <a:extLst>
              <a:ext uri="{FF2B5EF4-FFF2-40B4-BE49-F238E27FC236}">
                <a16:creationId xmlns:a16="http://schemas.microsoft.com/office/drawing/2014/main" id="{7281A7EC-6A67-0127-7222-31DF15CEC01C}"/>
              </a:ext>
            </a:extLst>
          </p:cNvPr>
          <p:cNvSpPr txBox="1">
            <a:spLocks/>
          </p:cNvSpPr>
          <p:nvPr/>
        </p:nvSpPr>
        <p:spPr>
          <a:xfrm>
            <a:off x="4916" y="6375246"/>
            <a:ext cx="2015613" cy="482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dirty="0">
                <a:ea typeface="Calibri Light"/>
                <a:cs typeface="Calibri Light"/>
              </a:rPr>
              <a:t>1ère année JV1B</a:t>
            </a:r>
            <a:endParaRPr lang="fr-FR" sz="1800" dirty="0"/>
          </a:p>
        </p:txBody>
      </p:sp>
      <p:sp>
        <p:nvSpPr>
          <p:cNvPr id="9" name="Titre 1">
            <a:extLst>
              <a:ext uri="{FF2B5EF4-FFF2-40B4-BE49-F238E27FC236}">
                <a16:creationId xmlns:a16="http://schemas.microsoft.com/office/drawing/2014/main" id="{9755C621-EC82-F052-3250-F5FB515DDD72}"/>
              </a:ext>
            </a:extLst>
          </p:cNvPr>
          <p:cNvSpPr txBox="1">
            <a:spLocks/>
          </p:cNvSpPr>
          <p:nvPr/>
        </p:nvSpPr>
        <p:spPr>
          <a:xfrm>
            <a:off x="10324946" y="6379855"/>
            <a:ext cx="1871201" cy="4292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800" dirty="0">
                <a:cs typeface="Calibri Light"/>
              </a:rPr>
              <a:t>Année 2021-2022</a:t>
            </a:r>
            <a:endParaRPr lang="fr-FR" sz="1800" dirty="0"/>
          </a:p>
        </p:txBody>
      </p:sp>
      <p:pic>
        <p:nvPicPr>
          <p:cNvPr id="3" name="Image 3" descr="Une image contenant texte, clipart&#10;&#10;Description générée automatiquement">
            <a:extLst>
              <a:ext uri="{FF2B5EF4-FFF2-40B4-BE49-F238E27FC236}">
                <a16:creationId xmlns:a16="http://schemas.microsoft.com/office/drawing/2014/main" id="{9B188BF9-93EC-2B5E-05EF-2815FA1BEC7E}"/>
              </a:ext>
            </a:extLst>
          </p:cNvPr>
          <p:cNvPicPr>
            <a:picLocks noChangeAspect="1"/>
          </p:cNvPicPr>
          <p:nvPr/>
        </p:nvPicPr>
        <p:blipFill>
          <a:blip r:embed="rId2"/>
          <a:stretch>
            <a:fillRect/>
          </a:stretch>
        </p:blipFill>
        <p:spPr>
          <a:xfrm>
            <a:off x="10663238" y="54769"/>
            <a:ext cx="1497806" cy="1485899"/>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30E9AC-CFEF-21C4-45E5-5624AB721D7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Les recherches</a:t>
            </a:r>
          </a:p>
        </p:txBody>
      </p:sp>
      <p:pic>
        <p:nvPicPr>
          <p:cNvPr id="4" name="Image 4" descr="Une image contenant texte&#10;&#10;Description générée automatiquement">
            <a:extLst>
              <a:ext uri="{FF2B5EF4-FFF2-40B4-BE49-F238E27FC236}">
                <a16:creationId xmlns:a16="http://schemas.microsoft.com/office/drawing/2014/main" id="{238F7FF0-F48F-6A8E-C035-DC7385C5E04B}"/>
              </a:ext>
            </a:extLst>
          </p:cNvPr>
          <p:cNvPicPr>
            <a:picLocks noChangeAspect="1"/>
          </p:cNvPicPr>
          <p:nvPr/>
        </p:nvPicPr>
        <p:blipFill>
          <a:blip r:embed="rId2"/>
          <a:stretch>
            <a:fillRect/>
          </a:stretch>
        </p:blipFill>
        <p:spPr>
          <a:xfrm>
            <a:off x="4777316" y="893549"/>
            <a:ext cx="6780700" cy="5068573"/>
          </a:xfrm>
          <a:prstGeom prst="rect">
            <a:avLst/>
          </a:prstGeom>
        </p:spPr>
      </p:pic>
    </p:spTree>
    <p:extLst>
      <p:ext uri="{BB962C8B-B14F-4D97-AF65-F5344CB8AC3E}">
        <p14:creationId xmlns:p14="http://schemas.microsoft.com/office/powerpoint/2010/main" val="17757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ED37818-3C00-A180-5EAE-1CDA81612A7B}"/>
              </a:ext>
            </a:extLst>
          </p:cNvPr>
          <p:cNvSpPr>
            <a:spLocks noGrp="1"/>
          </p:cNvSpPr>
          <p:nvPr>
            <p:ph type="title"/>
          </p:nvPr>
        </p:nvSpPr>
        <p:spPr>
          <a:xfrm>
            <a:off x="1137034" y="609599"/>
            <a:ext cx="5338194" cy="1322888"/>
          </a:xfrm>
        </p:spPr>
        <p:txBody>
          <a:bodyPr vert="horz" lIns="91440" tIns="45720" rIns="91440" bIns="45720" rtlCol="0" anchor="ctr">
            <a:normAutofit/>
          </a:bodyPr>
          <a:lstStyle/>
          <a:p>
            <a:r>
              <a:rPr lang="en-US"/>
              <a:t>Les différents niveaux</a:t>
            </a:r>
          </a:p>
        </p:txBody>
      </p:sp>
      <p:sp>
        <p:nvSpPr>
          <p:cNvPr id="7" name="Titre 1">
            <a:extLst>
              <a:ext uri="{FF2B5EF4-FFF2-40B4-BE49-F238E27FC236}">
                <a16:creationId xmlns:a16="http://schemas.microsoft.com/office/drawing/2014/main" id="{A9C38F1B-ED24-6447-CE10-C707ACF514BF}"/>
              </a:ext>
            </a:extLst>
          </p:cNvPr>
          <p:cNvSpPr txBox="1">
            <a:spLocks/>
          </p:cNvSpPr>
          <p:nvPr/>
        </p:nvSpPr>
        <p:spPr>
          <a:xfrm>
            <a:off x="1137034" y="1763940"/>
            <a:ext cx="4742771" cy="45733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300" dirty="0">
                <a:latin typeface="+mn-lt"/>
                <a:ea typeface="+mn-ea"/>
                <a:cs typeface="+mn-cs"/>
              </a:rPr>
              <a:t>Le </a:t>
            </a:r>
            <a:r>
              <a:rPr lang="en-US" sz="1300" dirty="0" err="1">
                <a:latin typeface="+mn-lt"/>
                <a:ea typeface="+mn-ea"/>
                <a:cs typeface="+mn-cs"/>
              </a:rPr>
              <a:t>trou</a:t>
            </a:r>
            <a:r>
              <a:rPr lang="en-US" sz="1300" dirty="0">
                <a:latin typeface="+mn-lt"/>
                <a:ea typeface="+mn-ea"/>
                <a:cs typeface="+mn-cs"/>
              </a:rPr>
              <a:t> à </a:t>
            </a:r>
            <a:r>
              <a:rPr lang="en-US" sz="1300" dirty="0" err="1">
                <a:latin typeface="+mn-lt"/>
                <a:ea typeface="+mn-ea"/>
                <a:cs typeface="+mn-cs"/>
              </a:rPr>
              <a:t>souris</a:t>
            </a:r>
            <a:r>
              <a:rPr lang="en-US" sz="1300" dirty="0">
                <a:latin typeface="+mn-lt"/>
                <a:ea typeface="+mn-ea"/>
                <a:cs typeface="+mn-cs"/>
              </a:rPr>
              <a:t>:</a:t>
            </a:r>
            <a:endParaRPr lang="en-US" sz="1300" dirty="0">
              <a:latin typeface="+mn-lt"/>
              <a:ea typeface="+mn-ea"/>
              <a:cs typeface="Calibri"/>
            </a:endParaRPr>
          </a:p>
          <a:p>
            <a:pPr indent="-228600">
              <a:spcAft>
                <a:spcPts val="600"/>
              </a:spcAft>
              <a:buFont typeface="Arial" panose="020B0604020202020204" pitchFamily="34" charset="0"/>
              <a:buChar char="•"/>
            </a:pPr>
            <a:endParaRPr lang="en-US" sz="1300" dirty="0">
              <a:latin typeface="+mn-lt"/>
              <a:ea typeface="+mn-ea"/>
              <a:cs typeface="Calibri"/>
            </a:endParaRPr>
          </a:p>
          <a:p>
            <a:pPr indent="-228600">
              <a:spcAft>
                <a:spcPts val="600"/>
              </a:spcAft>
              <a:buFont typeface="Arial" panose="020B0604020202020204" pitchFamily="34" charset="0"/>
              <a:buChar char="•"/>
            </a:pPr>
            <a:r>
              <a:rPr lang="en-US" sz="1300" dirty="0">
                <a:latin typeface="+mn-lt"/>
                <a:ea typeface="+mn-ea"/>
                <a:cs typeface="+mn-cs"/>
              </a:rPr>
              <a:t>Il </a:t>
            </a:r>
            <a:r>
              <a:rPr lang="en-US" sz="1300" dirty="0" err="1">
                <a:latin typeface="+mn-lt"/>
                <a:ea typeface="+mn-ea"/>
                <a:cs typeface="+mn-cs"/>
              </a:rPr>
              <a:t>est</a:t>
            </a:r>
            <a:r>
              <a:rPr lang="en-US" sz="1300" dirty="0">
                <a:latin typeface="+mn-lt"/>
                <a:ea typeface="+mn-ea"/>
                <a:cs typeface="+mn-cs"/>
              </a:rPr>
              <a:t> </a:t>
            </a:r>
            <a:r>
              <a:rPr lang="en-US" sz="1300" dirty="0" err="1">
                <a:latin typeface="+mn-lt"/>
                <a:ea typeface="+mn-ea"/>
                <a:cs typeface="+mn-cs"/>
              </a:rPr>
              <a:t>censé</a:t>
            </a:r>
            <a:r>
              <a:rPr lang="en-US" sz="1300" dirty="0">
                <a:latin typeface="+mn-lt"/>
                <a:ea typeface="+mn-ea"/>
                <a:cs typeface="+mn-cs"/>
              </a:rPr>
              <a:t> </a:t>
            </a:r>
            <a:r>
              <a:rPr lang="en-US" sz="1300" dirty="0" err="1">
                <a:latin typeface="+mn-lt"/>
                <a:ea typeface="+mn-ea"/>
                <a:cs typeface="+mn-cs"/>
              </a:rPr>
              <a:t>être</a:t>
            </a:r>
            <a:r>
              <a:rPr lang="en-US" sz="1300" dirty="0">
                <a:latin typeface="+mn-lt"/>
                <a:ea typeface="+mn-ea"/>
                <a:cs typeface="+mn-cs"/>
              </a:rPr>
              <a:t> </a:t>
            </a:r>
            <a:r>
              <a:rPr lang="en-US" sz="1300" dirty="0" err="1">
                <a:latin typeface="+mn-lt"/>
                <a:ea typeface="+mn-ea"/>
                <a:cs typeface="+mn-cs"/>
              </a:rPr>
              <a:t>l'une</a:t>
            </a:r>
            <a:r>
              <a:rPr lang="en-US" sz="1300" dirty="0">
                <a:latin typeface="+mn-lt"/>
                <a:ea typeface="+mn-ea"/>
                <a:cs typeface="+mn-cs"/>
              </a:rPr>
              <a:t> des </a:t>
            </a:r>
            <a:r>
              <a:rPr lang="en-US" sz="1300" dirty="0" err="1">
                <a:latin typeface="+mn-lt"/>
                <a:ea typeface="+mn-ea"/>
                <a:cs typeface="+mn-cs"/>
              </a:rPr>
              <a:t>pièces</a:t>
            </a:r>
            <a:r>
              <a:rPr lang="en-US" sz="1300" dirty="0">
                <a:latin typeface="+mn-lt"/>
                <a:ea typeface="+mn-ea"/>
                <a:cs typeface="+mn-cs"/>
              </a:rPr>
              <a:t> </a:t>
            </a:r>
            <a:r>
              <a:rPr lang="en-US" sz="1300" dirty="0" err="1">
                <a:latin typeface="+mn-lt"/>
                <a:ea typeface="+mn-ea"/>
                <a:cs typeface="+mn-cs"/>
              </a:rPr>
              <a:t>incontournables</a:t>
            </a:r>
            <a:r>
              <a:rPr lang="en-US" sz="1300" dirty="0">
                <a:latin typeface="+mn-lt"/>
                <a:ea typeface="+mn-ea"/>
                <a:cs typeface="+mn-cs"/>
              </a:rPr>
              <a:t> de </a:t>
            </a:r>
            <a:r>
              <a:rPr lang="en-US" sz="1300" dirty="0" err="1">
                <a:latin typeface="+mn-lt"/>
                <a:ea typeface="+mn-ea"/>
                <a:cs typeface="+mn-cs"/>
              </a:rPr>
              <a:t>ce</a:t>
            </a:r>
            <a:r>
              <a:rPr lang="en-US" sz="1300" dirty="0">
                <a:latin typeface="+mn-lt"/>
                <a:ea typeface="+mn-ea"/>
                <a:cs typeface="+mn-cs"/>
              </a:rPr>
              <a:t> jeu, </a:t>
            </a:r>
            <a:r>
              <a:rPr lang="en-US" sz="1300" dirty="0" err="1">
                <a:latin typeface="+mn-lt"/>
                <a:ea typeface="+mn-ea"/>
                <a:cs typeface="+mn-cs"/>
              </a:rPr>
              <a:t>c'est</a:t>
            </a:r>
            <a:r>
              <a:rPr lang="en-US" sz="1300" dirty="0">
                <a:latin typeface="+mn-lt"/>
                <a:ea typeface="+mn-ea"/>
                <a:cs typeface="+mn-cs"/>
              </a:rPr>
              <a:t> </a:t>
            </a:r>
            <a:r>
              <a:rPr lang="en-US" sz="1300" dirty="0" err="1">
                <a:latin typeface="+mn-lt"/>
                <a:ea typeface="+mn-ea"/>
                <a:cs typeface="+mn-cs"/>
              </a:rPr>
              <a:t>ici</a:t>
            </a:r>
            <a:r>
              <a:rPr lang="en-US" sz="1300" dirty="0">
                <a:latin typeface="+mn-lt"/>
                <a:ea typeface="+mn-ea"/>
                <a:cs typeface="+mn-cs"/>
              </a:rPr>
              <a:t> </a:t>
            </a:r>
            <a:r>
              <a:rPr lang="en-US" sz="1300" dirty="0" err="1">
                <a:latin typeface="+mn-lt"/>
                <a:ea typeface="+mn-ea"/>
                <a:cs typeface="+mn-cs"/>
              </a:rPr>
              <a:t>qu'une</a:t>
            </a:r>
            <a:r>
              <a:rPr lang="en-US" sz="1300" dirty="0">
                <a:latin typeface="+mn-lt"/>
                <a:ea typeface="+mn-ea"/>
                <a:cs typeface="+mn-cs"/>
              </a:rPr>
              <a:t> action majeure doit se passer. Dans les </a:t>
            </a:r>
            <a:r>
              <a:rPr lang="en-US" sz="1300" dirty="0" err="1">
                <a:latin typeface="+mn-lt"/>
                <a:ea typeface="+mn-ea"/>
                <a:cs typeface="+mn-cs"/>
              </a:rPr>
              <a:t>recherches</a:t>
            </a:r>
            <a:r>
              <a:rPr lang="en-US" sz="1300" dirty="0">
                <a:latin typeface="+mn-lt"/>
                <a:ea typeface="+mn-ea"/>
                <a:cs typeface="+mn-cs"/>
              </a:rPr>
              <a:t>, </a:t>
            </a:r>
            <a:r>
              <a:rPr lang="en-US" sz="1300" dirty="0" err="1">
                <a:latin typeface="+mn-lt"/>
                <a:ea typeface="+mn-ea"/>
                <a:cs typeface="+mn-cs"/>
              </a:rPr>
              <a:t>c'est</a:t>
            </a:r>
            <a:r>
              <a:rPr lang="en-US" sz="1300" dirty="0">
                <a:latin typeface="+mn-lt"/>
                <a:ea typeface="+mn-ea"/>
                <a:cs typeface="+mn-cs"/>
              </a:rPr>
              <a:t> </a:t>
            </a:r>
            <a:r>
              <a:rPr lang="en-US" sz="1300" dirty="0" err="1">
                <a:latin typeface="+mn-lt"/>
                <a:ea typeface="+mn-ea"/>
                <a:cs typeface="+mn-cs"/>
              </a:rPr>
              <a:t>ici</a:t>
            </a:r>
            <a:r>
              <a:rPr lang="en-US" sz="1300" dirty="0">
                <a:latin typeface="+mn-lt"/>
                <a:ea typeface="+mn-ea"/>
                <a:cs typeface="+mn-cs"/>
              </a:rPr>
              <a:t> </a:t>
            </a:r>
            <a:r>
              <a:rPr lang="en-US" sz="1300" dirty="0" err="1">
                <a:latin typeface="+mn-lt"/>
                <a:ea typeface="+mn-ea"/>
                <a:cs typeface="+mn-cs"/>
              </a:rPr>
              <a:t>qu'on</a:t>
            </a:r>
            <a:r>
              <a:rPr lang="en-US" sz="1300" dirty="0">
                <a:latin typeface="+mn-lt"/>
                <a:ea typeface="+mn-ea"/>
                <a:cs typeface="+mn-cs"/>
              </a:rPr>
              <a:t> </a:t>
            </a:r>
            <a:r>
              <a:rPr lang="en-US" sz="1300" dirty="0" err="1">
                <a:latin typeface="+mn-lt"/>
                <a:ea typeface="+mn-ea"/>
                <a:cs typeface="+mn-cs"/>
              </a:rPr>
              <a:t>retrouve</a:t>
            </a:r>
            <a:r>
              <a:rPr lang="en-US" sz="1300" dirty="0">
                <a:latin typeface="+mn-lt"/>
                <a:ea typeface="+mn-ea"/>
                <a:cs typeface="+mn-cs"/>
              </a:rPr>
              <a:t> le mini-boss du jeu, lent </a:t>
            </a:r>
            <a:r>
              <a:rPr lang="en-US" sz="1300" dirty="0" err="1">
                <a:latin typeface="+mn-lt"/>
                <a:ea typeface="+mn-ea"/>
                <a:cs typeface="+mn-cs"/>
              </a:rPr>
              <a:t>mais</a:t>
            </a:r>
            <a:r>
              <a:rPr lang="en-US" sz="1300" dirty="0">
                <a:latin typeface="+mn-lt"/>
                <a:ea typeface="+mn-ea"/>
                <a:cs typeface="+mn-cs"/>
              </a:rPr>
              <a:t> fort, à </a:t>
            </a:r>
            <a:r>
              <a:rPr lang="en-US" sz="1300" dirty="0" err="1">
                <a:latin typeface="+mn-lt"/>
                <a:ea typeface="+mn-ea"/>
                <a:cs typeface="+mn-cs"/>
              </a:rPr>
              <a:t>sa</a:t>
            </a:r>
            <a:r>
              <a:rPr lang="en-US" sz="1300" dirty="0">
                <a:latin typeface="+mn-lt"/>
                <a:ea typeface="+mn-ea"/>
                <a:cs typeface="+mn-cs"/>
              </a:rPr>
              <a:t> mort il </a:t>
            </a:r>
            <a:r>
              <a:rPr lang="en-US" sz="1300" dirty="0" err="1">
                <a:latin typeface="+mn-lt"/>
                <a:ea typeface="+mn-ea"/>
                <a:cs typeface="+mn-cs"/>
              </a:rPr>
              <a:t>laissera</a:t>
            </a:r>
            <a:r>
              <a:rPr lang="en-US" sz="1300" dirty="0">
                <a:latin typeface="+mn-lt"/>
                <a:ea typeface="+mn-ea"/>
                <a:cs typeface="+mn-cs"/>
              </a:rPr>
              <a:t> </a:t>
            </a:r>
            <a:r>
              <a:rPr lang="en-US" sz="1300" dirty="0" err="1">
                <a:latin typeface="+mn-lt"/>
                <a:ea typeface="+mn-ea"/>
                <a:cs typeface="+mn-cs"/>
              </a:rPr>
              <a:t>tomber</a:t>
            </a:r>
            <a:r>
              <a:rPr lang="en-US" sz="1300" dirty="0">
                <a:latin typeface="+mn-lt"/>
                <a:ea typeface="+mn-ea"/>
                <a:cs typeface="+mn-cs"/>
              </a:rPr>
              <a:t> des bottes </a:t>
            </a:r>
            <a:r>
              <a:rPr lang="en-US" sz="1300" dirty="0" err="1">
                <a:latin typeface="+mn-lt"/>
                <a:ea typeface="+mn-ea"/>
                <a:cs typeface="+mn-cs"/>
              </a:rPr>
              <a:t>en</a:t>
            </a:r>
            <a:r>
              <a:rPr lang="en-US" sz="1300" dirty="0">
                <a:latin typeface="+mn-lt"/>
                <a:ea typeface="+mn-ea"/>
                <a:cs typeface="+mn-cs"/>
              </a:rPr>
              <a:t> </a:t>
            </a:r>
            <a:r>
              <a:rPr lang="en-US" sz="1300" dirty="0" err="1">
                <a:latin typeface="+mn-lt"/>
                <a:ea typeface="+mn-ea"/>
                <a:cs typeface="+mn-cs"/>
              </a:rPr>
              <a:t>métal</a:t>
            </a:r>
            <a:r>
              <a:rPr lang="en-US" sz="1300" dirty="0">
                <a:latin typeface="+mn-lt"/>
                <a:ea typeface="+mn-ea"/>
                <a:cs typeface="+mn-cs"/>
              </a:rPr>
              <a:t> qui </a:t>
            </a:r>
            <a:r>
              <a:rPr lang="en-US" sz="1300" dirty="0" err="1">
                <a:latin typeface="+mn-lt"/>
                <a:ea typeface="+mn-ea"/>
                <a:cs typeface="+mn-cs"/>
              </a:rPr>
              <a:t>permettront</a:t>
            </a:r>
            <a:r>
              <a:rPr lang="en-US" sz="1300" dirty="0">
                <a:latin typeface="+mn-lt"/>
                <a:ea typeface="+mn-ea"/>
                <a:cs typeface="+mn-cs"/>
              </a:rPr>
              <a:t> au </a:t>
            </a:r>
            <a:r>
              <a:rPr lang="en-US" sz="1300" dirty="0" err="1">
                <a:latin typeface="+mn-lt"/>
                <a:ea typeface="+mn-ea"/>
                <a:cs typeface="+mn-cs"/>
              </a:rPr>
              <a:t>joueur</a:t>
            </a:r>
            <a:r>
              <a:rPr lang="en-US" sz="1300" dirty="0">
                <a:latin typeface="+mn-lt"/>
                <a:ea typeface="+mn-ea"/>
                <a:cs typeface="+mn-cs"/>
              </a:rPr>
              <a:t>, par la suite de </a:t>
            </a:r>
            <a:r>
              <a:rPr lang="en-US" sz="1300" dirty="0" err="1">
                <a:latin typeface="+mn-lt"/>
                <a:ea typeface="+mn-ea"/>
                <a:cs typeface="+mn-cs"/>
              </a:rPr>
              <a:t>pouvoir</a:t>
            </a:r>
            <a:r>
              <a:rPr lang="en-US" sz="1300" dirty="0">
                <a:latin typeface="+mn-lt"/>
                <a:ea typeface="+mn-ea"/>
                <a:cs typeface="+mn-cs"/>
              </a:rPr>
              <a:t> passer à travers la </a:t>
            </a:r>
            <a:r>
              <a:rPr lang="en-US" sz="1300" dirty="0" err="1">
                <a:latin typeface="+mn-lt"/>
                <a:ea typeface="+mn-ea"/>
                <a:cs typeface="+mn-cs"/>
              </a:rPr>
              <a:t>lignée</a:t>
            </a:r>
            <a:r>
              <a:rPr lang="en-US" sz="1300" dirty="0">
                <a:latin typeface="+mn-lt"/>
                <a:ea typeface="+mn-ea"/>
                <a:cs typeface="+mn-cs"/>
              </a:rPr>
              <a:t> de </a:t>
            </a:r>
            <a:r>
              <a:rPr lang="en-US" sz="1300" dirty="0" err="1">
                <a:latin typeface="+mn-lt"/>
                <a:ea typeface="+mn-ea"/>
                <a:cs typeface="+mn-cs"/>
              </a:rPr>
              <a:t>ventilateur</a:t>
            </a:r>
            <a:r>
              <a:rPr lang="en-US" sz="1300" dirty="0">
                <a:latin typeface="+mn-lt"/>
                <a:ea typeface="+mn-ea"/>
                <a:cs typeface="+mn-cs"/>
              </a:rPr>
              <a:t> qui le </a:t>
            </a:r>
            <a:r>
              <a:rPr lang="en-US" sz="1300" dirty="0" err="1">
                <a:latin typeface="+mn-lt"/>
                <a:ea typeface="+mn-ea"/>
                <a:cs typeface="+mn-cs"/>
              </a:rPr>
              <a:t>pousserait</a:t>
            </a:r>
            <a:r>
              <a:rPr lang="en-US" sz="1300" dirty="0">
                <a:latin typeface="+mn-lt"/>
                <a:ea typeface="+mn-ea"/>
                <a:cs typeface="+mn-cs"/>
              </a:rPr>
              <a:t> dans les pics. </a:t>
            </a:r>
            <a:endParaRPr lang="en-US" sz="1300" dirty="0">
              <a:latin typeface="+mn-lt"/>
              <a:ea typeface="+mn-ea"/>
              <a:cs typeface="Calibri"/>
            </a:endParaRPr>
          </a:p>
          <a:p>
            <a:pPr indent="-228600">
              <a:spcAft>
                <a:spcPts val="600"/>
              </a:spcAft>
              <a:buFont typeface="Arial" panose="020B0604020202020204" pitchFamily="34" charset="0"/>
              <a:buChar char="•"/>
            </a:pPr>
            <a:r>
              <a:rPr lang="en-US" sz="1300" err="1">
                <a:latin typeface="+mn-lt"/>
                <a:ea typeface="+mn-ea"/>
                <a:cs typeface="+mn-cs"/>
              </a:rPr>
              <a:t>Cependant</a:t>
            </a:r>
            <a:r>
              <a:rPr lang="en-US" sz="1300" dirty="0">
                <a:latin typeface="+mn-lt"/>
                <a:ea typeface="+mn-ea"/>
                <a:cs typeface="+mn-cs"/>
              </a:rPr>
              <a:t>, </a:t>
            </a:r>
            <a:r>
              <a:rPr lang="en-US" sz="1300" err="1">
                <a:latin typeface="+mn-lt"/>
                <a:ea typeface="+mn-ea"/>
                <a:cs typeface="+mn-cs"/>
              </a:rPr>
              <a:t>lors</a:t>
            </a:r>
            <a:r>
              <a:rPr lang="en-US" sz="1300" dirty="0">
                <a:latin typeface="+mn-lt"/>
                <a:ea typeface="+mn-ea"/>
                <a:cs typeface="+mn-cs"/>
              </a:rPr>
              <a:t> de la production de </a:t>
            </a:r>
            <a:r>
              <a:rPr lang="en-US" sz="1300" err="1">
                <a:latin typeface="+mn-lt"/>
                <a:ea typeface="+mn-ea"/>
                <a:cs typeface="+mn-cs"/>
              </a:rPr>
              <a:t>ce</a:t>
            </a:r>
            <a:r>
              <a:rPr lang="en-US" sz="1300" dirty="0">
                <a:latin typeface="+mn-lt"/>
                <a:ea typeface="+mn-ea"/>
                <a:cs typeface="+mn-cs"/>
              </a:rPr>
              <a:t> </a:t>
            </a:r>
            <a:r>
              <a:rPr lang="en-US" sz="1300" err="1">
                <a:latin typeface="+mn-lt"/>
                <a:ea typeface="+mn-ea"/>
                <a:cs typeface="+mn-cs"/>
              </a:rPr>
              <a:t>niveau</a:t>
            </a:r>
            <a:r>
              <a:rPr lang="en-US" sz="1300" dirty="0">
                <a:latin typeface="+mn-lt"/>
                <a:ea typeface="+mn-ea"/>
                <a:cs typeface="+mn-cs"/>
              </a:rPr>
              <a:t>, </a:t>
            </a:r>
            <a:r>
              <a:rPr lang="en-US" sz="1300" err="1">
                <a:latin typeface="+mn-lt"/>
                <a:ea typeface="+mn-ea"/>
                <a:cs typeface="+mn-cs"/>
              </a:rPr>
              <a:t>plusieurs</a:t>
            </a:r>
            <a:r>
              <a:rPr lang="en-US" sz="1300" dirty="0">
                <a:latin typeface="+mn-lt"/>
                <a:ea typeface="+mn-ea"/>
                <a:cs typeface="+mn-cs"/>
              </a:rPr>
              <a:t> </a:t>
            </a:r>
            <a:r>
              <a:rPr lang="en-US" sz="1300" err="1">
                <a:latin typeface="+mn-lt"/>
                <a:ea typeface="+mn-ea"/>
                <a:cs typeface="+mn-cs"/>
              </a:rPr>
              <a:t>problèmes</a:t>
            </a:r>
            <a:r>
              <a:rPr lang="en-US" sz="1300" dirty="0">
                <a:latin typeface="+mn-lt"/>
                <a:ea typeface="+mn-ea"/>
                <a:cs typeface="+mn-cs"/>
              </a:rPr>
              <a:t> </a:t>
            </a:r>
            <a:r>
              <a:rPr lang="en-US" sz="1300" err="1">
                <a:latin typeface="+mn-lt"/>
                <a:ea typeface="+mn-ea"/>
                <a:cs typeface="+mn-cs"/>
              </a:rPr>
              <a:t>ont</a:t>
            </a:r>
            <a:r>
              <a:rPr lang="en-US" sz="1300" dirty="0">
                <a:latin typeface="+mn-lt"/>
                <a:ea typeface="+mn-ea"/>
                <a:cs typeface="+mn-cs"/>
              </a:rPr>
              <a:t> fait surface. Il </a:t>
            </a:r>
            <a:r>
              <a:rPr lang="en-US" sz="1300" err="1">
                <a:latin typeface="+mn-lt"/>
                <a:ea typeface="+mn-ea"/>
                <a:cs typeface="+mn-cs"/>
              </a:rPr>
              <a:t>fallait</a:t>
            </a:r>
            <a:r>
              <a:rPr lang="en-US" sz="1300" dirty="0">
                <a:latin typeface="+mn-lt"/>
                <a:ea typeface="+mn-ea"/>
                <a:cs typeface="+mn-cs"/>
              </a:rPr>
              <a:t> </a:t>
            </a:r>
            <a:r>
              <a:rPr lang="en-US" sz="1300" err="1">
                <a:latin typeface="+mn-lt"/>
                <a:ea typeface="+mn-ea"/>
                <a:cs typeface="+mn-cs"/>
              </a:rPr>
              <a:t>avant</a:t>
            </a:r>
            <a:r>
              <a:rPr lang="en-US" sz="1300" dirty="0">
                <a:latin typeface="+mn-lt"/>
                <a:ea typeface="+mn-ea"/>
                <a:cs typeface="+mn-cs"/>
              </a:rPr>
              <a:t> tout adapter </a:t>
            </a:r>
            <a:r>
              <a:rPr lang="en-US" sz="1300" err="1">
                <a:latin typeface="+mn-lt"/>
                <a:ea typeface="+mn-ea"/>
                <a:cs typeface="+mn-cs"/>
              </a:rPr>
              <a:t>cela</a:t>
            </a:r>
            <a:r>
              <a:rPr lang="en-US" sz="1300" dirty="0">
                <a:latin typeface="+mn-lt"/>
                <a:ea typeface="+mn-ea"/>
                <a:cs typeface="+mn-cs"/>
              </a:rPr>
              <a:t> au </a:t>
            </a:r>
            <a:r>
              <a:rPr lang="en-US" sz="1300" err="1">
                <a:latin typeface="+mn-lt"/>
                <a:ea typeface="+mn-ea"/>
                <a:cs typeface="+mn-cs"/>
              </a:rPr>
              <a:t>thème</a:t>
            </a:r>
            <a:r>
              <a:rPr lang="en-US" sz="1300" dirty="0">
                <a:latin typeface="+mn-lt"/>
                <a:ea typeface="+mn-ea"/>
                <a:cs typeface="+mn-cs"/>
              </a:rPr>
              <a:t> </a:t>
            </a:r>
            <a:r>
              <a:rPr lang="en-US" sz="1300" err="1">
                <a:latin typeface="+mn-lt"/>
                <a:ea typeface="+mn-ea"/>
                <a:cs typeface="+mn-cs"/>
              </a:rPr>
              <a:t>scolaire</a:t>
            </a:r>
            <a:r>
              <a:rPr lang="en-US" sz="1300" dirty="0">
                <a:latin typeface="+mn-lt"/>
                <a:ea typeface="+mn-ea"/>
                <a:cs typeface="+mn-cs"/>
              </a:rPr>
              <a:t>, les bottes </a:t>
            </a:r>
            <a:r>
              <a:rPr lang="en-US" sz="1300" err="1">
                <a:latin typeface="+mn-lt"/>
                <a:ea typeface="+mn-ea"/>
                <a:cs typeface="+mn-cs"/>
              </a:rPr>
              <a:t>en</a:t>
            </a:r>
            <a:r>
              <a:rPr lang="en-US" sz="1300" dirty="0">
                <a:latin typeface="+mn-lt"/>
                <a:ea typeface="+mn-ea"/>
                <a:cs typeface="+mn-cs"/>
              </a:rPr>
              <a:t> </a:t>
            </a:r>
            <a:r>
              <a:rPr lang="en-US" sz="1300" err="1">
                <a:latin typeface="+mn-lt"/>
                <a:ea typeface="+mn-ea"/>
                <a:cs typeface="+mn-cs"/>
              </a:rPr>
              <a:t>métal</a:t>
            </a:r>
            <a:r>
              <a:rPr lang="en-US" sz="1300" dirty="0">
                <a:latin typeface="+mn-lt"/>
                <a:ea typeface="+mn-ea"/>
                <a:cs typeface="+mn-cs"/>
              </a:rPr>
              <a:t> et les pics ne </a:t>
            </a:r>
            <a:r>
              <a:rPr lang="en-US" sz="1300" err="1">
                <a:latin typeface="+mn-lt"/>
                <a:ea typeface="+mn-ea"/>
                <a:cs typeface="+mn-cs"/>
              </a:rPr>
              <a:t>correspondait</a:t>
            </a:r>
            <a:r>
              <a:rPr lang="en-US" sz="1300" dirty="0">
                <a:latin typeface="+mn-lt"/>
                <a:ea typeface="+mn-ea"/>
                <a:cs typeface="+mn-cs"/>
              </a:rPr>
              <a:t> pas </a:t>
            </a:r>
            <a:r>
              <a:rPr lang="en-US" sz="1300" err="1">
                <a:latin typeface="+mn-lt"/>
                <a:ea typeface="+mn-ea"/>
                <a:cs typeface="+mn-cs"/>
              </a:rPr>
              <a:t>réellement</a:t>
            </a:r>
            <a:r>
              <a:rPr lang="en-US" sz="1300" dirty="0">
                <a:latin typeface="+mn-lt"/>
                <a:ea typeface="+mn-ea"/>
                <a:cs typeface="+mn-cs"/>
              </a:rPr>
              <a:t> au </a:t>
            </a:r>
            <a:r>
              <a:rPr lang="en-US" sz="1300" err="1">
                <a:latin typeface="+mn-lt"/>
                <a:ea typeface="+mn-ea"/>
                <a:cs typeface="+mn-cs"/>
              </a:rPr>
              <a:t>thème</a:t>
            </a:r>
            <a:r>
              <a:rPr lang="en-US" sz="1300" dirty="0">
                <a:latin typeface="+mn-lt"/>
                <a:ea typeface="+mn-ea"/>
                <a:cs typeface="+mn-cs"/>
              </a:rPr>
              <a:t> </a:t>
            </a:r>
            <a:r>
              <a:rPr lang="en-US" sz="1300" err="1">
                <a:latin typeface="+mn-lt"/>
                <a:ea typeface="+mn-ea"/>
                <a:cs typeface="+mn-cs"/>
              </a:rPr>
              <a:t>mais</a:t>
            </a:r>
            <a:r>
              <a:rPr lang="en-US" sz="1300" dirty="0">
                <a:latin typeface="+mn-lt"/>
                <a:ea typeface="+mn-ea"/>
                <a:cs typeface="+mn-cs"/>
              </a:rPr>
              <a:t>, </a:t>
            </a:r>
            <a:r>
              <a:rPr lang="en-US" sz="1300" err="1">
                <a:latin typeface="+mn-lt"/>
                <a:ea typeface="+mn-ea"/>
                <a:cs typeface="+mn-cs"/>
              </a:rPr>
              <a:t>ce</a:t>
            </a:r>
            <a:r>
              <a:rPr lang="en-US" sz="1300" dirty="0">
                <a:latin typeface="+mn-lt"/>
                <a:ea typeface="+mn-ea"/>
                <a:cs typeface="+mn-cs"/>
              </a:rPr>
              <a:t> </a:t>
            </a:r>
            <a:r>
              <a:rPr lang="en-US" sz="1300" err="1">
                <a:latin typeface="+mn-lt"/>
                <a:ea typeface="+mn-ea"/>
                <a:cs typeface="+mn-cs"/>
              </a:rPr>
              <a:t>problème</a:t>
            </a:r>
            <a:r>
              <a:rPr lang="en-US" sz="1300" dirty="0">
                <a:latin typeface="+mn-lt"/>
                <a:ea typeface="+mn-ea"/>
                <a:cs typeface="+mn-cs"/>
              </a:rPr>
              <a:t> </a:t>
            </a:r>
            <a:r>
              <a:rPr lang="en-US" sz="1300" err="1">
                <a:latin typeface="+mn-lt"/>
                <a:ea typeface="+mn-ea"/>
                <a:cs typeface="+mn-cs"/>
              </a:rPr>
              <a:t>aurait</a:t>
            </a:r>
            <a:r>
              <a:rPr lang="en-US" sz="1300" dirty="0">
                <a:latin typeface="+mn-lt"/>
                <a:ea typeface="+mn-ea"/>
                <a:cs typeface="+mn-cs"/>
              </a:rPr>
              <a:t> </a:t>
            </a:r>
            <a:r>
              <a:rPr lang="en-US" sz="1300" err="1">
                <a:latin typeface="+mn-lt"/>
                <a:ea typeface="+mn-ea"/>
                <a:cs typeface="+mn-cs"/>
              </a:rPr>
              <a:t>pu</a:t>
            </a:r>
            <a:r>
              <a:rPr lang="en-US" sz="1300" dirty="0">
                <a:latin typeface="+mn-lt"/>
                <a:ea typeface="+mn-ea"/>
                <a:cs typeface="+mn-cs"/>
              </a:rPr>
              <a:t> </a:t>
            </a:r>
            <a:r>
              <a:rPr lang="en-US" sz="1300" err="1">
                <a:latin typeface="+mn-lt"/>
                <a:ea typeface="+mn-ea"/>
                <a:cs typeface="+mn-cs"/>
              </a:rPr>
              <a:t>être</a:t>
            </a:r>
            <a:r>
              <a:rPr lang="en-US" sz="1300" dirty="0">
                <a:latin typeface="+mn-lt"/>
                <a:ea typeface="+mn-ea"/>
                <a:cs typeface="+mn-cs"/>
              </a:rPr>
              <a:t> </a:t>
            </a:r>
            <a:r>
              <a:rPr lang="en-US" sz="1300" err="1">
                <a:latin typeface="+mn-lt"/>
                <a:ea typeface="+mn-ea"/>
                <a:cs typeface="+mn-cs"/>
              </a:rPr>
              <a:t>résolu</a:t>
            </a:r>
            <a:r>
              <a:rPr lang="en-US" sz="1300" dirty="0">
                <a:latin typeface="+mn-lt"/>
                <a:ea typeface="+mn-ea"/>
                <a:cs typeface="+mn-cs"/>
              </a:rPr>
              <a:t> </a:t>
            </a:r>
            <a:r>
              <a:rPr lang="en-US" sz="1300" err="1">
                <a:latin typeface="+mn-lt"/>
                <a:ea typeface="+mn-ea"/>
                <a:cs typeface="+mn-cs"/>
              </a:rPr>
              <a:t>cependant</a:t>
            </a:r>
            <a:r>
              <a:rPr lang="en-US" sz="1300" dirty="0">
                <a:latin typeface="+mn-lt"/>
                <a:ea typeface="+mn-ea"/>
                <a:cs typeface="+mn-cs"/>
              </a:rPr>
              <a:t>, la </a:t>
            </a:r>
            <a:r>
              <a:rPr lang="en-US" sz="1300" err="1">
                <a:latin typeface="+mn-lt"/>
                <a:ea typeface="+mn-ea"/>
                <a:cs typeface="+mn-cs"/>
              </a:rPr>
              <a:t>programmation</a:t>
            </a:r>
            <a:r>
              <a:rPr lang="en-US" sz="1300" dirty="0">
                <a:latin typeface="+mn-lt"/>
                <a:ea typeface="+mn-ea"/>
                <a:cs typeface="+mn-cs"/>
              </a:rPr>
              <a:t> </a:t>
            </a:r>
            <a:r>
              <a:rPr lang="en-US" sz="1300" err="1">
                <a:latin typeface="+mn-lt"/>
                <a:ea typeface="+mn-ea"/>
                <a:cs typeface="+mn-cs"/>
              </a:rPr>
              <a:t>est</a:t>
            </a:r>
            <a:r>
              <a:rPr lang="en-US" sz="1300" dirty="0">
                <a:latin typeface="+mn-lt"/>
                <a:ea typeface="+mn-ea"/>
                <a:cs typeface="+mn-cs"/>
              </a:rPr>
              <a:t> bien plus </a:t>
            </a:r>
            <a:r>
              <a:rPr lang="en-US" sz="1300" err="1">
                <a:latin typeface="+mn-lt"/>
                <a:ea typeface="+mn-ea"/>
                <a:cs typeface="+mn-cs"/>
              </a:rPr>
              <a:t>compliquée</a:t>
            </a:r>
            <a:r>
              <a:rPr lang="en-US" sz="1300" dirty="0">
                <a:latin typeface="+mn-lt"/>
                <a:ea typeface="+mn-ea"/>
                <a:cs typeface="+mn-cs"/>
              </a:rPr>
              <a:t> </a:t>
            </a:r>
            <a:r>
              <a:rPr lang="en-US" sz="1300" err="1">
                <a:latin typeface="+mn-lt"/>
                <a:ea typeface="+mn-ea"/>
                <a:cs typeface="+mn-cs"/>
              </a:rPr>
              <a:t>qu'on</a:t>
            </a:r>
            <a:r>
              <a:rPr lang="en-US" sz="1300" dirty="0">
                <a:latin typeface="+mn-lt"/>
                <a:ea typeface="+mn-ea"/>
                <a:cs typeface="+mn-cs"/>
              </a:rPr>
              <a:t> ne </a:t>
            </a:r>
            <a:r>
              <a:rPr lang="en-US" sz="1300" err="1">
                <a:latin typeface="+mn-lt"/>
                <a:ea typeface="+mn-ea"/>
                <a:cs typeface="+mn-cs"/>
              </a:rPr>
              <a:t>l'imagine</a:t>
            </a:r>
            <a:r>
              <a:rPr lang="en-US" sz="1300" dirty="0">
                <a:latin typeface="+mn-lt"/>
                <a:ea typeface="+mn-ea"/>
                <a:cs typeface="+mn-cs"/>
              </a:rPr>
              <a:t>. On </a:t>
            </a:r>
            <a:r>
              <a:rPr lang="en-US" sz="1300" err="1">
                <a:latin typeface="+mn-lt"/>
                <a:ea typeface="+mn-ea"/>
                <a:cs typeface="+mn-cs"/>
              </a:rPr>
              <a:t>voit</a:t>
            </a:r>
            <a:r>
              <a:rPr lang="en-US" sz="1300" dirty="0">
                <a:latin typeface="+mn-lt"/>
                <a:ea typeface="+mn-ea"/>
                <a:cs typeface="+mn-cs"/>
              </a:rPr>
              <a:t> </a:t>
            </a:r>
            <a:r>
              <a:rPr lang="en-US" sz="1300" err="1">
                <a:latin typeface="+mn-lt"/>
                <a:ea typeface="+mn-ea"/>
                <a:cs typeface="+mn-cs"/>
              </a:rPr>
              <a:t>qu'entre</a:t>
            </a:r>
            <a:r>
              <a:rPr lang="en-US" sz="1300" dirty="0">
                <a:latin typeface="+mn-lt"/>
                <a:ea typeface="+mn-ea"/>
                <a:cs typeface="+mn-cs"/>
              </a:rPr>
              <a:t> les </a:t>
            </a:r>
            <a:r>
              <a:rPr lang="en-US" sz="1300" err="1">
                <a:latin typeface="+mn-lt"/>
                <a:ea typeface="+mn-ea"/>
                <a:cs typeface="+mn-cs"/>
              </a:rPr>
              <a:t>recherches</a:t>
            </a:r>
            <a:r>
              <a:rPr lang="en-US" sz="1300" dirty="0">
                <a:latin typeface="+mn-lt"/>
                <a:ea typeface="+mn-ea"/>
                <a:cs typeface="+mn-cs"/>
              </a:rPr>
              <a:t> et le </a:t>
            </a:r>
            <a:r>
              <a:rPr lang="en-US" sz="1300" err="1">
                <a:latin typeface="+mn-lt"/>
                <a:ea typeface="+mn-ea"/>
                <a:cs typeface="+mn-cs"/>
              </a:rPr>
              <a:t>résultat</a:t>
            </a:r>
            <a:r>
              <a:rPr lang="en-US" sz="1300" dirty="0">
                <a:latin typeface="+mn-lt"/>
                <a:ea typeface="+mn-ea"/>
                <a:cs typeface="+mn-cs"/>
              </a:rPr>
              <a:t>, la salle à changer, </a:t>
            </a:r>
            <a:r>
              <a:rPr lang="en-US" sz="1300" err="1">
                <a:latin typeface="+mn-lt"/>
                <a:ea typeface="+mn-ea"/>
                <a:cs typeface="+mn-cs"/>
              </a:rPr>
              <a:t>cela</a:t>
            </a:r>
            <a:r>
              <a:rPr lang="en-US" sz="1300" dirty="0">
                <a:latin typeface="+mn-lt"/>
                <a:ea typeface="+mn-ea"/>
                <a:cs typeface="+mn-cs"/>
              </a:rPr>
              <a:t> </a:t>
            </a:r>
            <a:r>
              <a:rPr lang="en-US" sz="1300" err="1">
                <a:latin typeface="+mn-lt"/>
                <a:ea typeface="+mn-ea"/>
                <a:cs typeface="+mn-cs"/>
              </a:rPr>
              <a:t>vient</a:t>
            </a:r>
            <a:r>
              <a:rPr lang="en-US" sz="1300" dirty="0">
                <a:latin typeface="+mn-lt"/>
                <a:ea typeface="+mn-ea"/>
                <a:cs typeface="+mn-cs"/>
              </a:rPr>
              <a:t> </a:t>
            </a:r>
            <a:r>
              <a:rPr lang="en-US" sz="1300" err="1">
                <a:latin typeface="+mn-lt"/>
                <a:ea typeface="+mn-ea"/>
                <a:cs typeface="+mn-cs"/>
              </a:rPr>
              <a:t>avant</a:t>
            </a:r>
            <a:r>
              <a:rPr lang="en-US" sz="1300" dirty="0">
                <a:latin typeface="+mn-lt"/>
                <a:ea typeface="+mn-ea"/>
                <a:cs typeface="+mn-cs"/>
              </a:rPr>
              <a:t> tout d'un </a:t>
            </a:r>
            <a:r>
              <a:rPr lang="en-US" sz="1300" err="1">
                <a:latin typeface="+mn-lt"/>
                <a:ea typeface="+mn-ea"/>
                <a:cs typeface="+mn-cs"/>
              </a:rPr>
              <a:t>problème</a:t>
            </a:r>
            <a:r>
              <a:rPr lang="en-US" sz="1300" dirty="0">
                <a:latin typeface="+mn-lt"/>
                <a:ea typeface="+mn-ea"/>
                <a:cs typeface="+mn-cs"/>
              </a:rPr>
              <a:t> de </a:t>
            </a:r>
            <a:r>
              <a:rPr lang="en-US" sz="1300" err="1">
                <a:latin typeface="+mn-lt"/>
                <a:ea typeface="+mn-ea"/>
                <a:cs typeface="+mn-cs"/>
              </a:rPr>
              <a:t>programmation</a:t>
            </a:r>
            <a:r>
              <a:rPr lang="en-US" sz="1300" dirty="0">
                <a:latin typeface="+mn-lt"/>
                <a:ea typeface="+mn-ea"/>
                <a:cs typeface="+mn-cs"/>
              </a:rPr>
              <a:t>, il </a:t>
            </a:r>
            <a:r>
              <a:rPr lang="en-US" sz="1300" err="1">
                <a:latin typeface="+mn-lt"/>
                <a:ea typeface="+mn-ea"/>
                <a:cs typeface="+mn-cs"/>
              </a:rPr>
              <a:t>est</a:t>
            </a:r>
            <a:r>
              <a:rPr lang="en-US" sz="1300" dirty="0">
                <a:latin typeface="+mn-lt"/>
                <a:ea typeface="+mn-ea"/>
                <a:cs typeface="+mn-cs"/>
              </a:rPr>
              <a:t> difficile de programmer le retour du </a:t>
            </a:r>
            <a:r>
              <a:rPr lang="en-US" sz="1300" dirty="0" err="1">
                <a:latin typeface="+mn-lt"/>
                <a:ea typeface="+mn-ea"/>
                <a:cs typeface="+mn-cs"/>
              </a:rPr>
              <a:t>joueur</a:t>
            </a:r>
            <a:r>
              <a:rPr lang="en-US" sz="1300" dirty="0">
                <a:latin typeface="+mn-lt"/>
                <a:ea typeface="+mn-ea"/>
                <a:cs typeface="+mn-cs"/>
              </a:rPr>
              <a:t> dans </a:t>
            </a:r>
            <a:r>
              <a:rPr lang="en-US" sz="1300" dirty="0" err="1">
                <a:latin typeface="+mn-lt"/>
                <a:ea typeface="+mn-ea"/>
                <a:cs typeface="+mn-cs"/>
              </a:rPr>
              <a:t>une</a:t>
            </a:r>
            <a:r>
              <a:rPr lang="en-US" sz="1300" dirty="0">
                <a:latin typeface="+mn-lt"/>
                <a:ea typeface="+mn-ea"/>
                <a:cs typeface="+mn-cs"/>
              </a:rPr>
              <a:t> </a:t>
            </a:r>
            <a:r>
              <a:rPr lang="en-US" sz="1300" dirty="0" err="1">
                <a:latin typeface="+mn-lt"/>
                <a:ea typeface="+mn-ea"/>
                <a:cs typeface="+mn-cs"/>
              </a:rPr>
              <a:t>même</a:t>
            </a:r>
            <a:r>
              <a:rPr lang="en-US" sz="1300" dirty="0">
                <a:latin typeface="+mn-lt"/>
                <a:ea typeface="+mn-ea"/>
                <a:cs typeface="+mn-cs"/>
              </a:rPr>
              <a:t> </a:t>
            </a:r>
            <a:r>
              <a:rPr lang="en-US" sz="1300" dirty="0" err="1">
                <a:latin typeface="+mn-lt"/>
                <a:ea typeface="+mn-ea"/>
                <a:cs typeface="+mn-cs"/>
              </a:rPr>
              <a:t>scène</a:t>
            </a:r>
            <a:r>
              <a:rPr lang="en-US" sz="1300" dirty="0">
                <a:latin typeface="+mn-lt"/>
                <a:ea typeface="+mn-ea"/>
                <a:cs typeface="+mn-cs"/>
              </a:rPr>
              <a:t> </a:t>
            </a:r>
            <a:r>
              <a:rPr lang="en-US" sz="1300" dirty="0" err="1">
                <a:latin typeface="+mn-lt"/>
                <a:ea typeface="+mn-ea"/>
                <a:cs typeface="+mn-cs"/>
              </a:rPr>
              <a:t>mais</a:t>
            </a:r>
            <a:r>
              <a:rPr lang="en-US" sz="1300" dirty="0">
                <a:latin typeface="+mn-lt"/>
                <a:ea typeface="+mn-ea"/>
                <a:cs typeface="+mn-cs"/>
              </a:rPr>
              <a:t> à un emplacement </a:t>
            </a:r>
            <a:r>
              <a:rPr lang="en-US" sz="1300" dirty="0" err="1">
                <a:latin typeface="+mn-lt"/>
                <a:ea typeface="+mn-ea"/>
                <a:cs typeface="+mn-cs"/>
              </a:rPr>
              <a:t>différent</a:t>
            </a:r>
            <a:r>
              <a:rPr lang="en-US" sz="1300" dirty="0">
                <a:latin typeface="+mn-lt"/>
                <a:ea typeface="+mn-ea"/>
                <a:cs typeface="+mn-cs"/>
              </a:rPr>
              <a:t>. </a:t>
            </a:r>
            <a:r>
              <a:rPr lang="en-US" sz="1300" dirty="0" err="1">
                <a:latin typeface="+mn-lt"/>
                <a:ea typeface="+mn-ea"/>
                <a:cs typeface="+mn-cs"/>
              </a:rPr>
              <a:t>J'ai</a:t>
            </a:r>
            <a:r>
              <a:rPr lang="en-US" sz="1300" dirty="0">
                <a:latin typeface="+mn-lt"/>
                <a:ea typeface="+mn-ea"/>
                <a:cs typeface="+mn-cs"/>
              </a:rPr>
              <a:t> </a:t>
            </a:r>
            <a:r>
              <a:rPr lang="en-US" sz="1300" dirty="0" err="1">
                <a:latin typeface="+mn-lt"/>
                <a:ea typeface="+mn-ea"/>
                <a:cs typeface="+mn-cs"/>
              </a:rPr>
              <a:t>alors</a:t>
            </a:r>
            <a:r>
              <a:rPr lang="en-US" sz="1300" dirty="0">
                <a:latin typeface="+mn-lt"/>
                <a:ea typeface="+mn-ea"/>
                <a:cs typeface="+mn-cs"/>
              </a:rPr>
              <a:t> </a:t>
            </a:r>
            <a:r>
              <a:rPr lang="en-US" sz="1300" dirty="0" err="1">
                <a:latin typeface="+mn-lt"/>
                <a:ea typeface="+mn-ea"/>
                <a:cs typeface="+mn-cs"/>
              </a:rPr>
              <a:t>été</a:t>
            </a:r>
            <a:r>
              <a:rPr lang="en-US" sz="1300" dirty="0">
                <a:latin typeface="+mn-lt"/>
                <a:ea typeface="+mn-ea"/>
                <a:cs typeface="+mn-cs"/>
              </a:rPr>
              <a:t> </a:t>
            </a:r>
            <a:r>
              <a:rPr lang="en-US" sz="1300" dirty="0" err="1">
                <a:latin typeface="+mn-lt"/>
                <a:ea typeface="+mn-ea"/>
                <a:cs typeface="+mn-cs"/>
              </a:rPr>
              <a:t>contraint</a:t>
            </a:r>
            <a:r>
              <a:rPr lang="en-US" sz="1300" dirty="0">
                <a:latin typeface="+mn-lt"/>
                <a:ea typeface="+mn-ea"/>
                <a:cs typeface="+mn-cs"/>
              </a:rPr>
              <a:t> à modifier la salle et </a:t>
            </a:r>
            <a:r>
              <a:rPr lang="en-US" sz="1300" dirty="0" err="1">
                <a:latin typeface="+mn-lt"/>
                <a:ea typeface="+mn-ea"/>
                <a:cs typeface="+mn-cs"/>
              </a:rPr>
              <a:t>créer</a:t>
            </a:r>
            <a:r>
              <a:rPr lang="en-US" sz="1300" dirty="0">
                <a:latin typeface="+mn-lt"/>
                <a:ea typeface="+mn-ea"/>
                <a:cs typeface="+mn-cs"/>
              </a:rPr>
              <a:t> </a:t>
            </a:r>
            <a:r>
              <a:rPr lang="en-US" sz="1300" dirty="0" err="1">
                <a:latin typeface="+mn-lt"/>
                <a:ea typeface="+mn-ea"/>
                <a:cs typeface="+mn-cs"/>
              </a:rPr>
              <a:t>une</a:t>
            </a:r>
            <a:r>
              <a:rPr lang="en-US" sz="1300" dirty="0">
                <a:latin typeface="+mn-lt"/>
                <a:ea typeface="+mn-ea"/>
                <a:cs typeface="+mn-cs"/>
              </a:rPr>
              <a:t> </a:t>
            </a:r>
            <a:r>
              <a:rPr lang="en-US" sz="1300" dirty="0" err="1">
                <a:latin typeface="+mn-lt"/>
                <a:ea typeface="+mn-ea"/>
                <a:cs typeface="+mn-cs"/>
              </a:rPr>
              <a:t>deuxième</a:t>
            </a:r>
            <a:r>
              <a:rPr lang="en-US" sz="1300" dirty="0">
                <a:latin typeface="+mn-lt"/>
                <a:ea typeface="+mn-ea"/>
                <a:cs typeface="+mn-cs"/>
              </a:rPr>
              <a:t> sortie. Le </a:t>
            </a:r>
            <a:r>
              <a:rPr lang="en-US" sz="1300" dirty="0" err="1">
                <a:latin typeface="+mn-lt"/>
                <a:ea typeface="+mn-ea"/>
                <a:cs typeface="+mn-cs"/>
              </a:rPr>
              <a:t>même</a:t>
            </a:r>
            <a:r>
              <a:rPr lang="en-US" sz="1300" dirty="0">
                <a:latin typeface="+mn-lt"/>
                <a:ea typeface="+mn-ea"/>
                <a:cs typeface="+mn-cs"/>
              </a:rPr>
              <a:t> </a:t>
            </a:r>
            <a:r>
              <a:rPr lang="en-US" sz="1300" dirty="0" err="1">
                <a:latin typeface="+mn-lt"/>
                <a:ea typeface="+mn-ea"/>
                <a:cs typeface="+mn-cs"/>
              </a:rPr>
              <a:t>problème</a:t>
            </a:r>
            <a:r>
              <a:rPr lang="en-US" sz="1300" dirty="0">
                <a:latin typeface="+mn-lt"/>
                <a:ea typeface="+mn-ea"/>
                <a:cs typeface="+mn-cs"/>
              </a:rPr>
              <a:t> se </a:t>
            </a:r>
            <a:r>
              <a:rPr lang="en-US" sz="1300" dirty="0" err="1">
                <a:latin typeface="+mn-lt"/>
                <a:ea typeface="+mn-ea"/>
                <a:cs typeface="+mn-cs"/>
              </a:rPr>
              <a:t>reproduit</a:t>
            </a:r>
            <a:r>
              <a:rPr lang="en-US" sz="1300" dirty="0">
                <a:latin typeface="+mn-lt"/>
                <a:ea typeface="+mn-ea"/>
                <a:cs typeface="+mn-cs"/>
              </a:rPr>
              <a:t> </a:t>
            </a:r>
            <a:r>
              <a:rPr lang="en-US" sz="1300" dirty="0" err="1">
                <a:latin typeface="+mn-lt"/>
                <a:ea typeface="+mn-ea"/>
                <a:cs typeface="+mn-cs"/>
              </a:rPr>
              <a:t>lorsque</a:t>
            </a:r>
            <a:r>
              <a:rPr lang="en-US" sz="1300" dirty="0">
                <a:latin typeface="+mn-lt"/>
                <a:ea typeface="+mn-ea"/>
                <a:cs typeface="+mn-cs"/>
              </a:rPr>
              <a:t> le </a:t>
            </a:r>
            <a:r>
              <a:rPr lang="en-US" sz="1300" dirty="0" err="1">
                <a:latin typeface="+mn-lt"/>
                <a:ea typeface="+mn-ea"/>
                <a:cs typeface="+mn-cs"/>
              </a:rPr>
              <a:t>joueur</a:t>
            </a:r>
            <a:r>
              <a:rPr lang="en-US" sz="1300" dirty="0">
                <a:latin typeface="+mn-lt"/>
                <a:ea typeface="+mn-ea"/>
                <a:cs typeface="+mn-cs"/>
              </a:rPr>
              <a:t> entre dans la salle du mini-boss, </a:t>
            </a:r>
            <a:r>
              <a:rPr lang="en-US" sz="1300" dirty="0" err="1">
                <a:latin typeface="+mn-lt"/>
                <a:ea typeface="+mn-ea"/>
                <a:cs typeface="+mn-cs"/>
              </a:rPr>
              <a:t>une</a:t>
            </a:r>
            <a:r>
              <a:rPr lang="en-US" sz="1300" dirty="0">
                <a:latin typeface="+mn-lt"/>
                <a:ea typeface="+mn-ea"/>
                <a:cs typeface="+mn-cs"/>
              </a:rPr>
              <a:t> </a:t>
            </a:r>
            <a:r>
              <a:rPr lang="en-US" sz="1300" dirty="0" err="1">
                <a:latin typeface="+mn-lt"/>
                <a:ea typeface="+mn-ea"/>
                <a:cs typeface="+mn-cs"/>
              </a:rPr>
              <a:t>porte</a:t>
            </a:r>
            <a:r>
              <a:rPr lang="en-US" sz="1300" dirty="0">
                <a:latin typeface="+mn-lt"/>
                <a:ea typeface="+mn-ea"/>
                <a:cs typeface="+mn-cs"/>
              </a:rPr>
              <a:t> </a:t>
            </a:r>
            <a:r>
              <a:rPr lang="en-US" sz="1300" dirty="0" err="1">
                <a:latin typeface="+mn-lt"/>
                <a:ea typeface="+mn-ea"/>
                <a:cs typeface="+mn-cs"/>
              </a:rPr>
              <a:t>est</a:t>
            </a:r>
            <a:r>
              <a:rPr lang="en-US" sz="1300" dirty="0">
                <a:latin typeface="+mn-lt"/>
                <a:ea typeface="+mn-ea"/>
                <a:cs typeface="+mn-cs"/>
              </a:rPr>
              <a:t> </a:t>
            </a:r>
            <a:r>
              <a:rPr lang="en-US" sz="1300" dirty="0" err="1">
                <a:latin typeface="+mn-lt"/>
                <a:ea typeface="+mn-ea"/>
                <a:cs typeface="+mn-cs"/>
              </a:rPr>
              <a:t>censée</a:t>
            </a:r>
            <a:r>
              <a:rPr lang="en-US" sz="1300" dirty="0">
                <a:latin typeface="+mn-lt"/>
                <a:ea typeface="+mn-ea"/>
                <a:cs typeface="+mn-cs"/>
              </a:rPr>
              <a:t> se </a:t>
            </a:r>
            <a:r>
              <a:rPr lang="en-US" sz="1300" dirty="0" err="1">
                <a:latin typeface="+mn-lt"/>
                <a:ea typeface="+mn-ea"/>
                <a:cs typeface="+mn-cs"/>
              </a:rPr>
              <a:t>fermer</a:t>
            </a:r>
            <a:r>
              <a:rPr lang="en-US" sz="1300" dirty="0">
                <a:latin typeface="+mn-lt"/>
                <a:ea typeface="+mn-ea"/>
                <a:cs typeface="+mn-cs"/>
              </a:rPr>
              <a:t> </a:t>
            </a:r>
            <a:r>
              <a:rPr lang="en-US" sz="1300" dirty="0" err="1">
                <a:latin typeface="+mn-lt"/>
                <a:ea typeface="+mn-ea"/>
                <a:cs typeface="+mn-cs"/>
              </a:rPr>
              <a:t>créant</a:t>
            </a:r>
            <a:r>
              <a:rPr lang="en-US" sz="1300" dirty="0">
                <a:latin typeface="+mn-lt"/>
                <a:ea typeface="+mn-ea"/>
                <a:cs typeface="+mn-cs"/>
              </a:rPr>
              <a:t> </a:t>
            </a:r>
            <a:r>
              <a:rPr lang="en-US" sz="1300" dirty="0" err="1">
                <a:latin typeface="+mn-lt"/>
                <a:ea typeface="+mn-ea"/>
                <a:cs typeface="+mn-cs"/>
              </a:rPr>
              <a:t>une</a:t>
            </a:r>
            <a:r>
              <a:rPr lang="en-US" sz="1300" dirty="0">
                <a:latin typeface="+mn-lt"/>
                <a:ea typeface="+mn-ea"/>
                <a:cs typeface="+mn-cs"/>
              </a:rPr>
              <a:t> situation de stress pour le </a:t>
            </a:r>
            <a:r>
              <a:rPr lang="en-US" sz="1300" dirty="0" err="1">
                <a:latin typeface="+mn-lt"/>
                <a:ea typeface="+mn-ea"/>
                <a:cs typeface="+mn-cs"/>
              </a:rPr>
              <a:t>joueur</a:t>
            </a:r>
            <a:r>
              <a:rPr lang="en-US" sz="1300" dirty="0">
                <a:latin typeface="+mn-lt"/>
                <a:ea typeface="+mn-ea"/>
                <a:cs typeface="+mn-cs"/>
              </a:rPr>
              <a:t>. </a:t>
            </a:r>
            <a:endParaRPr lang="en-US" sz="1300" dirty="0">
              <a:latin typeface="+mn-lt"/>
              <a:ea typeface="+mn-ea"/>
              <a:cs typeface="Calibri"/>
            </a:endParaRPr>
          </a:p>
          <a:p>
            <a:pPr indent="-228600">
              <a:spcAft>
                <a:spcPts val="600"/>
              </a:spcAft>
              <a:buFont typeface="Arial" panose="020B0604020202020204" pitchFamily="34" charset="0"/>
              <a:buChar char="•"/>
            </a:pPr>
            <a:r>
              <a:rPr lang="en-US" sz="1300" dirty="0">
                <a:latin typeface="+mn-lt"/>
                <a:ea typeface="+mn-ea"/>
                <a:cs typeface="+mn-cs"/>
              </a:rPr>
              <a:t>Pour </a:t>
            </a:r>
            <a:r>
              <a:rPr lang="en-US" sz="1300" dirty="0" err="1">
                <a:latin typeface="+mn-lt"/>
                <a:ea typeface="+mn-ea"/>
                <a:cs typeface="+mn-cs"/>
              </a:rPr>
              <a:t>conclure</a:t>
            </a:r>
            <a:r>
              <a:rPr lang="en-US" sz="1300" dirty="0">
                <a:latin typeface="+mn-lt"/>
                <a:ea typeface="+mn-ea"/>
                <a:cs typeface="+mn-cs"/>
              </a:rPr>
              <a:t>, il a tout de </a:t>
            </a:r>
            <a:r>
              <a:rPr lang="en-US" sz="1300" dirty="0" err="1">
                <a:latin typeface="+mn-lt"/>
                <a:ea typeface="+mn-ea"/>
                <a:cs typeface="+mn-cs"/>
              </a:rPr>
              <a:t>même</a:t>
            </a:r>
            <a:r>
              <a:rPr lang="en-US" sz="1300" dirty="0">
                <a:latin typeface="+mn-lt"/>
                <a:ea typeface="+mn-ea"/>
                <a:cs typeface="+mn-cs"/>
              </a:rPr>
              <a:t> </a:t>
            </a:r>
            <a:r>
              <a:rPr lang="en-US" sz="1300" dirty="0" err="1">
                <a:latin typeface="+mn-lt"/>
                <a:ea typeface="+mn-ea"/>
                <a:cs typeface="+mn-cs"/>
              </a:rPr>
              <a:t>été</a:t>
            </a:r>
            <a:r>
              <a:rPr lang="en-US" sz="1300" dirty="0">
                <a:latin typeface="+mn-lt"/>
                <a:ea typeface="+mn-ea"/>
                <a:cs typeface="+mn-cs"/>
              </a:rPr>
              <a:t> </a:t>
            </a:r>
            <a:r>
              <a:rPr lang="en-US" sz="1300" dirty="0" err="1">
                <a:latin typeface="+mn-lt"/>
                <a:ea typeface="+mn-ea"/>
                <a:cs typeface="+mn-cs"/>
              </a:rPr>
              <a:t>intéressant</a:t>
            </a:r>
            <a:r>
              <a:rPr lang="en-US" sz="1300" dirty="0">
                <a:latin typeface="+mn-lt"/>
                <a:ea typeface="+mn-ea"/>
                <a:cs typeface="+mn-cs"/>
              </a:rPr>
              <a:t> </a:t>
            </a:r>
            <a:r>
              <a:rPr lang="en-US" sz="1300" dirty="0" err="1">
                <a:latin typeface="+mn-lt"/>
                <a:ea typeface="+mn-ea"/>
                <a:cs typeface="+mn-cs"/>
              </a:rPr>
              <a:t>d'étudier</a:t>
            </a:r>
            <a:r>
              <a:rPr lang="en-US" sz="1300" dirty="0">
                <a:latin typeface="+mn-lt"/>
                <a:ea typeface="+mn-ea"/>
                <a:cs typeface="+mn-cs"/>
              </a:rPr>
              <a:t> le </a:t>
            </a:r>
            <a:r>
              <a:rPr lang="en-US" sz="1300" dirty="0" err="1">
                <a:latin typeface="+mn-lt"/>
                <a:ea typeface="+mn-ea"/>
                <a:cs typeface="+mn-cs"/>
              </a:rPr>
              <a:t>comportement</a:t>
            </a:r>
            <a:r>
              <a:rPr lang="en-US" sz="1300" dirty="0">
                <a:latin typeface="+mn-lt"/>
                <a:ea typeface="+mn-ea"/>
                <a:cs typeface="+mn-cs"/>
              </a:rPr>
              <a:t> </a:t>
            </a:r>
            <a:r>
              <a:rPr lang="en-US" sz="1300" dirty="0" err="1">
                <a:latin typeface="+mn-lt"/>
                <a:ea typeface="+mn-ea"/>
                <a:cs typeface="+mn-cs"/>
              </a:rPr>
              <a:t>qu'un</a:t>
            </a:r>
            <a:r>
              <a:rPr lang="en-US" sz="1300" dirty="0">
                <a:latin typeface="+mn-lt"/>
                <a:ea typeface="+mn-ea"/>
                <a:cs typeface="+mn-cs"/>
              </a:rPr>
              <a:t> </a:t>
            </a:r>
            <a:r>
              <a:rPr lang="en-US" sz="1300" dirty="0" err="1">
                <a:latin typeface="+mn-lt"/>
                <a:ea typeface="+mn-ea"/>
                <a:cs typeface="+mn-cs"/>
              </a:rPr>
              <a:t>joueur</a:t>
            </a:r>
            <a:r>
              <a:rPr lang="en-US" sz="1300" dirty="0">
                <a:latin typeface="+mn-lt"/>
                <a:ea typeface="+mn-ea"/>
                <a:cs typeface="+mn-cs"/>
              </a:rPr>
              <a:t> </a:t>
            </a:r>
            <a:r>
              <a:rPr lang="en-US" sz="1300" dirty="0" err="1">
                <a:latin typeface="+mn-lt"/>
                <a:ea typeface="+mn-ea"/>
                <a:cs typeface="+mn-cs"/>
              </a:rPr>
              <a:t>pourrait</a:t>
            </a:r>
            <a:r>
              <a:rPr lang="en-US" sz="1300" dirty="0">
                <a:latin typeface="+mn-lt"/>
                <a:ea typeface="+mn-ea"/>
                <a:cs typeface="+mn-cs"/>
              </a:rPr>
              <a:t> </a:t>
            </a:r>
            <a:r>
              <a:rPr lang="en-US" sz="1300" dirty="0" err="1">
                <a:latin typeface="+mn-lt"/>
                <a:ea typeface="+mn-ea"/>
                <a:cs typeface="+mn-cs"/>
              </a:rPr>
              <a:t>avoir</a:t>
            </a:r>
            <a:r>
              <a:rPr lang="en-US" sz="1300" dirty="0">
                <a:latin typeface="+mn-lt"/>
                <a:ea typeface="+mn-ea"/>
                <a:cs typeface="+mn-cs"/>
              </a:rPr>
              <a:t> </a:t>
            </a:r>
            <a:r>
              <a:rPr lang="en-US" sz="1300" dirty="0" err="1">
                <a:latin typeface="+mn-lt"/>
                <a:ea typeface="+mn-ea"/>
                <a:cs typeface="+mn-cs"/>
              </a:rPr>
              <a:t>en</a:t>
            </a:r>
            <a:r>
              <a:rPr lang="en-US" sz="1300" dirty="0">
                <a:latin typeface="+mn-lt"/>
                <a:ea typeface="+mn-ea"/>
                <a:cs typeface="+mn-cs"/>
              </a:rPr>
              <a:t> se </a:t>
            </a:r>
            <a:r>
              <a:rPr lang="en-US" sz="1300" dirty="0" err="1">
                <a:latin typeface="+mn-lt"/>
                <a:ea typeface="+mn-ea"/>
                <a:cs typeface="+mn-cs"/>
              </a:rPr>
              <a:t>confrontant</a:t>
            </a:r>
            <a:r>
              <a:rPr lang="en-US" sz="1300" dirty="0">
                <a:latin typeface="+mn-lt"/>
                <a:ea typeface="+mn-ea"/>
                <a:cs typeface="+mn-cs"/>
              </a:rPr>
              <a:t> à </a:t>
            </a:r>
            <a:r>
              <a:rPr lang="en-US" sz="1300" dirty="0" err="1">
                <a:latin typeface="+mn-lt"/>
                <a:ea typeface="+mn-ea"/>
                <a:cs typeface="+mn-cs"/>
              </a:rPr>
              <a:t>cette</a:t>
            </a:r>
            <a:r>
              <a:rPr lang="en-US" sz="1300" dirty="0">
                <a:latin typeface="+mn-lt"/>
                <a:ea typeface="+mn-ea"/>
                <a:cs typeface="+mn-cs"/>
              </a:rPr>
              <a:t> salle,</a:t>
            </a:r>
            <a:endParaRPr lang="en-US" sz="1300" dirty="0">
              <a:latin typeface="+mn-lt"/>
              <a:ea typeface="+mn-ea"/>
              <a:cs typeface="Calibri"/>
            </a:endParaRPr>
          </a:p>
          <a:p>
            <a:pPr indent="-228600">
              <a:spcAft>
                <a:spcPts val="600"/>
              </a:spcAft>
              <a:buFont typeface="Arial" panose="020B0604020202020204" pitchFamily="34" charset="0"/>
              <a:buChar char="•"/>
            </a:pPr>
            <a:endParaRPr lang="en-US" sz="1100">
              <a:latin typeface="+mn-lt"/>
              <a:ea typeface="+mn-ea"/>
              <a:cs typeface="+mn-cs"/>
            </a:endParaRPr>
          </a:p>
          <a:p>
            <a:pPr indent="-228600">
              <a:spcAft>
                <a:spcPts val="600"/>
              </a:spcAft>
              <a:buFont typeface="Arial" panose="020B0604020202020204" pitchFamily="34" charset="0"/>
              <a:buChar char="•"/>
            </a:pPr>
            <a:endParaRPr lang="en-US" sz="1100">
              <a:latin typeface="+mn-lt"/>
              <a:ea typeface="+mn-ea"/>
              <a:cs typeface="+mn-cs"/>
            </a:endParaRPr>
          </a:p>
        </p:txBody>
      </p:sp>
      <p:pic>
        <p:nvPicPr>
          <p:cNvPr id="4" name="Image 4" descr="Une image contenant texte&#10;&#10;Description générée automatiquement">
            <a:extLst>
              <a:ext uri="{FF2B5EF4-FFF2-40B4-BE49-F238E27FC236}">
                <a16:creationId xmlns:a16="http://schemas.microsoft.com/office/drawing/2014/main" id="{4508711A-9BD8-42D8-93D2-6A3FAFB71CEF}"/>
              </a:ext>
            </a:extLst>
          </p:cNvPr>
          <p:cNvPicPr>
            <a:picLocks noChangeAspect="1"/>
          </p:cNvPicPr>
          <p:nvPr/>
        </p:nvPicPr>
        <p:blipFill>
          <a:blip r:embed="rId2"/>
          <a:stretch>
            <a:fillRect/>
          </a:stretch>
        </p:blipFill>
        <p:spPr>
          <a:xfrm rot="5400000">
            <a:off x="8260612" y="432491"/>
            <a:ext cx="2445489" cy="3249819"/>
          </a:xfrm>
          <a:prstGeom prst="rect">
            <a:avLst/>
          </a:prstGeom>
        </p:spPr>
      </p:pic>
      <p:pic>
        <p:nvPicPr>
          <p:cNvPr id="5" name="Image 5" descr="Une image contenant mur, télévision, écran&#10;&#10;Description générée automatiquement">
            <a:extLst>
              <a:ext uri="{FF2B5EF4-FFF2-40B4-BE49-F238E27FC236}">
                <a16:creationId xmlns:a16="http://schemas.microsoft.com/office/drawing/2014/main" id="{3BA81A2D-A085-8A99-06D7-CAD3C98CA355}"/>
              </a:ext>
            </a:extLst>
          </p:cNvPr>
          <p:cNvPicPr>
            <a:picLocks noChangeAspect="1"/>
          </p:cNvPicPr>
          <p:nvPr/>
        </p:nvPicPr>
        <p:blipFill>
          <a:blip r:embed="rId3"/>
          <a:stretch>
            <a:fillRect/>
          </a:stretch>
        </p:blipFill>
        <p:spPr>
          <a:xfrm>
            <a:off x="7612912" y="3601878"/>
            <a:ext cx="3740887" cy="2394167"/>
          </a:xfrm>
          <a:prstGeom prst="rect">
            <a:avLst/>
          </a:prstGeom>
        </p:spPr>
      </p:pic>
    </p:spTree>
    <p:extLst>
      <p:ext uri="{BB962C8B-B14F-4D97-AF65-F5344CB8AC3E}">
        <p14:creationId xmlns:p14="http://schemas.microsoft.com/office/powerpoint/2010/main" val="278963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11A871-BD52-A1D0-E10D-FA3669A8D63D}"/>
              </a:ext>
            </a:extLst>
          </p:cNvPr>
          <p:cNvSpPr>
            <a:spLocks noGrp="1"/>
          </p:cNvSpPr>
          <p:nvPr>
            <p:ph type="title"/>
          </p:nvPr>
        </p:nvSpPr>
        <p:spPr>
          <a:xfrm>
            <a:off x="1137034" y="609599"/>
            <a:ext cx="5338194" cy="1322888"/>
          </a:xfrm>
        </p:spPr>
        <p:txBody>
          <a:bodyPr vert="horz" lIns="91440" tIns="45720" rIns="91440" bIns="45720" rtlCol="0" anchor="ctr">
            <a:normAutofit/>
          </a:bodyPr>
          <a:lstStyle/>
          <a:p>
            <a:r>
              <a:rPr lang="en-US"/>
              <a:t>Les différents niveaux</a:t>
            </a:r>
          </a:p>
        </p:txBody>
      </p:sp>
      <p:sp>
        <p:nvSpPr>
          <p:cNvPr id="7" name="Titre 1">
            <a:extLst>
              <a:ext uri="{FF2B5EF4-FFF2-40B4-BE49-F238E27FC236}">
                <a16:creationId xmlns:a16="http://schemas.microsoft.com/office/drawing/2014/main" id="{1C968184-AB39-2C51-37AC-BA4379B0F4E5}"/>
              </a:ext>
            </a:extLst>
          </p:cNvPr>
          <p:cNvSpPr txBox="1">
            <a:spLocks/>
          </p:cNvSpPr>
          <p:nvPr/>
        </p:nvSpPr>
        <p:spPr>
          <a:xfrm>
            <a:off x="1137034" y="2194101"/>
            <a:ext cx="4742771" cy="398341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400">
                <a:latin typeface="+mn-lt"/>
                <a:ea typeface="+mn-ea"/>
                <a:cs typeface="+mn-cs"/>
              </a:rPr>
              <a:t>Le Labyrinthe :</a:t>
            </a:r>
          </a:p>
          <a:p>
            <a:pPr indent="-228600">
              <a:spcAft>
                <a:spcPts val="600"/>
              </a:spcAft>
              <a:buFont typeface="Arial" panose="020B0604020202020204" pitchFamily="34" charset="0"/>
              <a:buChar char="•"/>
            </a:pPr>
            <a:endParaRPr lang="en-US" sz="1400">
              <a:latin typeface="+mn-lt"/>
              <a:ea typeface="+mn-ea"/>
              <a:cs typeface="+mn-cs"/>
            </a:endParaRPr>
          </a:p>
          <a:p>
            <a:pPr indent="-228600">
              <a:spcAft>
                <a:spcPts val="600"/>
              </a:spcAft>
              <a:buFont typeface="Arial" panose="020B0604020202020204" pitchFamily="34" charset="0"/>
              <a:buChar char="•"/>
            </a:pPr>
            <a:r>
              <a:rPr lang="en-US" sz="1400">
                <a:latin typeface="+mn-lt"/>
                <a:ea typeface="+mn-ea"/>
                <a:cs typeface="+mn-cs"/>
              </a:rPr>
              <a:t>C'est un niveau de type puzzle, le joueur doit commencer à réfléchir, quelques problèmes ont faits alors leur apparition entre les recherches et la production, on retrouve la taille du labyrinthe avant tout. Comme présenté dans les recherches, le labyrinthe est censé être complexe or, mon personnage mesure environ une case et demie ce qui m'empêchait de réaliser des petits chemins étroits, de plus je ne pouvais pas réaliser un très grand labyrinthe comme le prouve la taille de l'école au début. Il me fallait donc un labyrinthe court mais efficace. La dernière ligne droite consistait à accueillir le boss final du jeu avant de sortir, il a alors été décalé dans le labyrinthe, ce qui pouvait obligé le joueur à faire demi-tour et revenir sur ses pas le questionnant alors sur le bon chemin à emprunter. Beaucoup d'idées ont faits leurs apparitions lors des recherches, des idées qui ont dû être triées lors de la production .</a:t>
            </a:r>
          </a:p>
          <a:p>
            <a:pPr indent="-228600">
              <a:spcAft>
                <a:spcPts val="600"/>
              </a:spcAft>
              <a:buFont typeface="Arial" panose="020B0604020202020204" pitchFamily="34" charset="0"/>
              <a:buChar char="•"/>
            </a:pPr>
            <a:endParaRPr lang="en-US" sz="1400">
              <a:latin typeface="+mn-lt"/>
              <a:ea typeface="+mn-ea"/>
              <a:cs typeface="+mn-cs"/>
            </a:endParaRPr>
          </a:p>
          <a:p>
            <a:pPr indent="-228600">
              <a:spcAft>
                <a:spcPts val="600"/>
              </a:spcAft>
              <a:buFont typeface="Arial" panose="020B0604020202020204" pitchFamily="34" charset="0"/>
              <a:buChar char="•"/>
            </a:pPr>
            <a:endParaRPr lang="en-US" sz="1400">
              <a:latin typeface="+mn-lt"/>
              <a:ea typeface="+mn-ea"/>
              <a:cs typeface="+mn-cs"/>
            </a:endParaRPr>
          </a:p>
        </p:txBody>
      </p:sp>
      <p:pic>
        <p:nvPicPr>
          <p:cNvPr id="4" name="Image 4" descr="Une image contenant texte&#10;&#10;Description générée automatiquement">
            <a:extLst>
              <a:ext uri="{FF2B5EF4-FFF2-40B4-BE49-F238E27FC236}">
                <a16:creationId xmlns:a16="http://schemas.microsoft.com/office/drawing/2014/main" id="{A3653F4E-B46A-348A-7422-6057DDEFA308}"/>
              </a:ext>
            </a:extLst>
          </p:cNvPr>
          <p:cNvPicPr>
            <a:picLocks noGrp="1" noChangeAspect="1"/>
          </p:cNvPicPr>
          <p:nvPr>
            <p:ph idx="1"/>
          </p:nvPr>
        </p:nvPicPr>
        <p:blipFill>
          <a:blip r:embed="rId2"/>
          <a:stretch>
            <a:fillRect/>
          </a:stretch>
        </p:blipFill>
        <p:spPr>
          <a:xfrm rot="5400000">
            <a:off x="8260612" y="432491"/>
            <a:ext cx="2445489" cy="3249819"/>
          </a:xfrm>
          <a:prstGeom prst="rect">
            <a:avLst/>
          </a:prstGeom>
        </p:spPr>
      </p:pic>
      <p:pic>
        <p:nvPicPr>
          <p:cNvPr id="5" name="Image 5">
            <a:extLst>
              <a:ext uri="{FF2B5EF4-FFF2-40B4-BE49-F238E27FC236}">
                <a16:creationId xmlns:a16="http://schemas.microsoft.com/office/drawing/2014/main" id="{F372324C-1023-BDEE-6E0D-6A877972D3CD}"/>
              </a:ext>
            </a:extLst>
          </p:cNvPr>
          <p:cNvPicPr>
            <a:picLocks noChangeAspect="1"/>
          </p:cNvPicPr>
          <p:nvPr/>
        </p:nvPicPr>
        <p:blipFill>
          <a:blip r:embed="rId3"/>
          <a:stretch>
            <a:fillRect/>
          </a:stretch>
        </p:blipFill>
        <p:spPr>
          <a:xfrm>
            <a:off x="7612912" y="3601878"/>
            <a:ext cx="3740887" cy="2394167"/>
          </a:xfrm>
          <a:prstGeom prst="rect">
            <a:avLst/>
          </a:prstGeom>
        </p:spPr>
      </p:pic>
    </p:spTree>
    <p:extLst>
      <p:ext uri="{BB962C8B-B14F-4D97-AF65-F5344CB8AC3E}">
        <p14:creationId xmlns:p14="http://schemas.microsoft.com/office/powerpoint/2010/main" val="199022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2F8D7DE-3F24-F519-52ED-8F5FC6DF2D30}"/>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400" kern="1200">
                <a:solidFill>
                  <a:schemeClr val="tx1"/>
                </a:solidFill>
                <a:latin typeface="+mj-lt"/>
                <a:ea typeface="+mj-ea"/>
                <a:cs typeface="+mj-cs"/>
              </a:rPr>
              <a:t>Cohérence et Direction Artistique</a:t>
            </a:r>
          </a:p>
        </p:txBody>
      </p:sp>
      <p:sp>
        <p:nvSpPr>
          <p:cNvPr id="9" name="Titre 1">
            <a:extLst>
              <a:ext uri="{FF2B5EF4-FFF2-40B4-BE49-F238E27FC236}">
                <a16:creationId xmlns:a16="http://schemas.microsoft.com/office/drawing/2014/main" id="{2DE1C8BB-2D67-06D1-91A3-D5010EE619F2}"/>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700">
                <a:latin typeface="+mn-lt"/>
                <a:ea typeface="+mn-ea"/>
                <a:cs typeface="+mn-cs"/>
              </a:rPr>
              <a:t>La charte colorée devait rester enfantine, le thème scolaire devait rappeler une expérience nostalgique pour le joueur. Incarner un livre abandonné qui devait reprendre le contrôle d'une école capturée par des crayons de couleur devait, pour le joueur, rester une expérience intéressante sur une courte période.</a:t>
            </a:r>
          </a:p>
          <a:p>
            <a:pPr indent="-228600">
              <a:spcAft>
                <a:spcPts val="600"/>
              </a:spcAft>
              <a:buFont typeface="Arial" panose="020B0604020202020204" pitchFamily="34" charset="0"/>
              <a:buChar char="•"/>
            </a:pPr>
            <a:r>
              <a:rPr lang="en-US" sz="1700">
                <a:latin typeface="+mn-lt"/>
                <a:ea typeface="+mn-ea"/>
                <a:cs typeface="+mn-cs"/>
              </a:rPr>
              <a:t>Les formes "Dures" symbolisées par les crayons de couleur et leurs mines formaient les antagonistes tandis que les héros et / ou les coéquipiers étaient symbolisées par des formes "basiques" </a:t>
            </a:r>
          </a:p>
        </p:txBody>
      </p:sp>
      <p:pic>
        <p:nvPicPr>
          <p:cNvPr id="7" name="Image 7" descr="Une image contenant texte&#10;&#10;Description générée automatiquement">
            <a:extLst>
              <a:ext uri="{FF2B5EF4-FFF2-40B4-BE49-F238E27FC236}">
                <a16:creationId xmlns:a16="http://schemas.microsoft.com/office/drawing/2014/main" id="{810D016B-FD08-23FC-211B-128E4F4D3C8A}"/>
              </a:ext>
            </a:extLst>
          </p:cNvPr>
          <p:cNvPicPr>
            <a:picLocks noGrp="1" noChangeAspect="1"/>
          </p:cNvPicPr>
          <p:nvPr>
            <p:ph idx="1"/>
          </p:nvPr>
        </p:nvPicPr>
        <p:blipFill>
          <a:blip r:embed="rId2"/>
          <a:stretch>
            <a:fillRect/>
          </a:stretch>
        </p:blipFill>
        <p:spPr>
          <a:xfrm>
            <a:off x="5445457" y="1140387"/>
            <a:ext cx="6155141" cy="4600967"/>
          </a:xfrm>
          <a:prstGeom prst="rect">
            <a:avLst/>
          </a:prstGeom>
        </p:spPr>
      </p:pic>
    </p:spTree>
    <p:extLst>
      <p:ext uri="{BB962C8B-B14F-4D97-AF65-F5344CB8AC3E}">
        <p14:creationId xmlns:p14="http://schemas.microsoft.com/office/powerpoint/2010/main" val="34863384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Level Design et Direction Artistique</vt:lpstr>
      <vt:lpstr>Les recherches</vt:lpstr>
      <vt:lpstr>Les différents niveaux</vt:lpstr>
      <vt:lpstr>Les différents niveaux</vt:lpstr>
      <vt:lpstr>Cohérence et Direction Artistique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232</cp:revision>
  <dcterms:created xsi:type="dcterms:W3CDTF">2022-04-10T10:43:27Z</dcterms:created>
  <dcterms:modified xsi:type="dcterms:W3CDTF">2022-04-10T12:15:49Z</dcterms:modified>
</cp:coreProperties>
</file>