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5" r:id="rId4"/>
    <p:sldId id="281" r:id="rId5"/>
    <p:sldId id="267" r:id="rId6"/>
    <p:sldId id="271" r:id="rId7"/>
    <p:sldId id="272" r:id="rId8"/>
    <p:sldId id="275" r:id="rId9"/>
    <p:sldId id="282" r:id="rId10"/>
    <p:sldId id="276" r:id="rId11"/>
    <p:sldId id="283" r:id="rId12"/>
    <p:sldId id="268" r:id="rId13"/>
    <p:sldId id="269" r:id="rId14"/>
    <p:sldId id="277" r:id="rId15"/>
    <p:sldId id="278" r:id="rId16"/>
    <p:sldId id="260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dkSishXwXPOLq7/uFe+Y+f0x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8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8" autoAdjust="0"/>
    <p:restoredTop sz="94660"/>
  </p:normalViewPr>
  <p:slideViewPr>
    <p:cSldViewPr snapToGrid="0">
      <p:cViewPr>
        <p:scale>
          <a:sx n="75" d="100"/>
          <a:sy n="75" d="100"/>
        </p:scale>
        <p:origin x="1757" y="1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Ежемесячные 
затраты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Лист1!$B$2:$C$2</c:f>
              <c:strCache>
                <c:ptCount val="2"/>
                <c:pt idx="0">
                  <c:v>Без сис.</c:v>
                </c:pt>
                <c:pt idx="1">
                  <c:v>с сис.</c:v>
                </c:pt>
              </c:strCache>
            </c:strRef>
          </c:cat>
          <c:val>
            <c:numRef>
              <c:f>Лист1!$B$3:$C$3</c:f>
              <c:numCache>
                <c:formatCode>General</c:formatCode>
                <c:ptCount val="2"/>
                <c:pt idx="0">
                  <c:v>2800000</c:v>
                </c:pt>
                <c:pt idx="1">
                  <c:v>2153846.153846154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83"/>
        <c:axId val="346099232"/>
        <c:axId val="344729096"/>
      </c:barChart>
      <c:catAx>
        <c:axId val="3460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4729096"/>
        <c:crosses val="autoZero"/>
        <c:auto val="1"/>
        <c:lblAlgn val="ctr"/>
        <c:lblOffset val="100"/>
        <c:noMultiLvlLbl val="0"/>
      </c:catAx>
      <c:valAx>
        <c:axId val="34472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6099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Лист1!$L$17</c:f>
              <c:strCache>
                <c:ptCount val="1"/>
                <c:pt idx="0">
                  <c:v>Ежегодная экономия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</c:dPt>
          <c:cat>
            <c:strRef>
              <c:f>Лист1!$M$16:$N$16</c:f>
              <c:strCache>
                <c:ptCount val="2"/>
                <c:pt idx="0">
                  <c:v>В первый год</c:v>
                </c:pt>
                <c:pt idx="1">
                  <c:v>В остальные года</c:v>
                </c:pt>
              </c:strCache>
            </c:strRef>
          </c:cat>
          <c:val>
            <c:numRef>
              <c:f>Лист1!$M$17:$N$17</c:f>
              <c:numCache>
                <c:formatCode>General</c:formatCode>
                <c:ptCount val="2"/>
                <c:pt idx="0">
                  <c:v>7107683</c:v>
                </c:pt>
                <c:pt idx="1">
                  <c:v>7333836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-27"/>
        <c:axId val="345870288"/>
        <c:axId val="345850248"/>
      </c:barChart>
      <c:catAx>
        <c:axId val="34587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5850248"/>
        <c:crosses val="autoZero"/>
        <c:auto val="1"/>
        <c:lblAlgn val="ctr"/>
        <c:lblOffset val="100"/>
        <c:noMultiLvlLbl val="0"/>
      </c:catAx>
      <c:valAx>
        <c:axId val="345850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587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Лист1!$N$3</c:f>
              <c:strCache>
                <c:ptCount val="1"/>
                <c:pt idx="0">
                  <c:v>Экономия в первый месяц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Лист1!$O$3</c:f>
              <c:numCache>
                <c:formatCode>General</c:formatCode>
                <c:ptCount val="1"/>
                <c:pt idx="0">
                  <c:v>226153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27"/>
        <c:axId val="345355968"/>
        <c:axId val="345351656"/>
      </c:barChart>
      <c:catAx>
        <c:axId val="3453559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45351656"/>
        <c:crosses val="autoZero"/>
        <c:auto val="1"/>
        <c:lblAlgn val="ctr"/>
        <c:lblOffset val="100"/>
        <c:noMultiLvlLbl val="0"/>
      </c:catAx>
      <c:valAx>
        <c:axId val="345351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535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48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0154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925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7246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769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50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5895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002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105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73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23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269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380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383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3274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664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328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1809750"/>
            <a:ext cx="9144000" cy="124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ВЫПУСКНАЯ КВАЛИФИКАЦИОННАЯ РАБОТА</a:t>
            </a:r>
            <a:br>
              <a:rPr lang="ru-RU" sz="24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на соискание академической степени бакалавра</a:t>
            </a:r>
            <a:br>
              <a:rPr lang="ru-RU" sz="16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на </a:t>
            </a:r>
            <a:r>
              <a:rPr lang="ru-RU" sz="1600" dirty="0" smtClean="0">
                <a:latin typeface="Roboto"/>
                <a:ea typeface="Roboto"/>
                <a:cs typeface="Roboto"/>
                <a:sym typeface="Roboto"/>
              </a:rPr>
              <a:t>тему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472120" y="3289460"/>
            <a:ext cx="3492000" cy="167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Выполнил: студент группы 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РИС-20-1Б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Пантелеев А.А.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Руководитель ВКР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-US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к.т.н. , </a:t>
            </a:r>
            <a:endParaRPr lang="ru-RU" sz="14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доцент Полякова О.А</a:t>
            </a:r>
            <a:r>
              <a:rPr lang="ru-RU" sz="1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4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90786" y="1059582"/>
            <a:ext cx="72151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Министерство науки и высшего образования Российской Федерации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Федеральное государственное автономное образовательное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ПЕРМСКИЙ НАЦИОНАЛЬНЫЙ ИССЛЕДОВАТЕЛЬСКИЙ 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ПОЛИТЕХНИЧЕСКИЙ УНИВЕРСИТЕТ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Кафедра ИТАС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4849" y="2724150"/>
            <a:ext cx="9144000" cy="5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200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1" i="1" dirty="0" smtClean="0">
                <a:latin typeface="Roboto" panose="020B0604020202020204" charset="0"/>
                <a:ea typeface="Roboto" panose="020B0604020202020204" charset="0"/>
              </a:rPr>
              <a:t>Разработка </a:t>
            </a:r>
            <a:r>
              <a:rPr lang="ru-RU" sz="2000" b="1" i="1" dirty="0">
                <a:latin typeface="Roboto" panose="020B0604020202020204" charset="0"/>
                <a:ea typeface="Roboto" panose="020B0604020202020204" charset="0"/>
              </a:rPr>
              <a:t>программного обеспечения автоматизированной системы оповещения МЧС о чрезвычайных </a:t>
            </a:r>
            <a:r>
              <a:rPr lang="ru-RU" sz="2000" b="1" i="1" dirty="0" smtClean="0">
                <a:latin typeface="Roboto" panose="020B0604020202020204" charset="0"/>
                <a:ea typeface="Roboto" panose="020B0604020202020204" charset="0"/>
              </a:rPr>
              <a:t>ситуациях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895726" y="4661297"/>
            <a:ext cx="128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Пермь - 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Модули </a:t>
            </a: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архитектуры </a:t>
            </a:r>
            <a:r>
              <a:rPr lang="en-US" sz="2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VIPER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257654" y="1329211"/>
            <a:ext cx="4143691" cy="2686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Interactor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для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: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- составления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HTTP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-запросов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- обработки ответов на </a:t>
            </a:r>
            <a:r>
              <a:rPr lang="en-US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HTTP-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запросы</a:t>
            </a:r>
            <a:endParaRPr lang="en-US" sz="2000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en-US" sz="2000" b="1" dirty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Разработаны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на языке </a:t>
            </a: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C#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46600" y="1731547"/>
            <a:ext cx="4284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34950">
              <a:spcBef>
                <a:spcPts val="340"/>
              </a:spcBef>
              <a:buClr>
                <a:schemeClr val="dk1"/>
              </a:buClr>
              <a:buSzPts val="1700"/>
            </a:pPr>
            <a:r>
              <a:rPr lang="ru-RU" b="1" dirty="0"/>
              <a:t>	</a:t>
            </a:r>
          </a:p>
        </p:txBody>
      </p:sp>
      <p:sp>
        <p:nvSpPr>
          <p:cNvPr id="7" name="Google Shape;99;p3"/>
          <p:cNvSpPr txBox="1"/>
          <p:nvPr/>
        </p:nvSpPr>
        <p:spPr>
          <a:xfrm>
            <a:off x="8445500" y="4714875"/>
            <a:ext cx="6985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66" y="1524778"/>
            <a:ext cx="3057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Модули </a:t>
            </a: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архитектуры </a:t>
            </a:r>
            <a:r>
              <a:rPr lang="en-US" sz="2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VIPER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206027" y="1241429"/>
            <a:ext cx="4143691" cy="17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Entity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-элементы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для</a:t>
            </a: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107950" lv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</a:rPr>
              <a:t> 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создания типов данных (структур), в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которых будут храниться данные в элементах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Presenter.</a:t>
            </a: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46600" y="1731547"/>
            <a:ext cx="42842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234950">
              <a:spcBef>
                <a:spcPts val="340"/>
              </a:spcBef>
              <a:buClr>
                <a:schemeClr val="dk1"/>
              </a:buClr>
              <a:buSzPts val="1700"/>
            </a:pPr>
            <a:r>
              <a:rPr lang="ru-RU" b="1" smtClean="0"/>
              <a:t>	</a:t>
            </a:r>
            <a:endParaRPr lang="ru-RU" b="1" dirty="0"/>
          </a:p>
        </p:txBody>
      </p:sp>
      <p:sp>
        <p:nvSpPr>
          <p:cNvPr id="7" name="Google Shape;99;p3"/>
          <p:cNvSpPr txBox="1"/>
          <p:nvPr/>
        </p:nvSpPr>
        <p:spPr>
          <a:xfrm>
            <a:off x="8445500" y="4714875"/>
            <a:ext cx="6985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9796" y="2529641"/>
            <a:ext cx="613661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Roboto" panose="020B0604020202020204" charset="0"/>
                <a:ea typeface="Roboto" panose="020B0604020202020204" charset="0"/>
              </a:rPr>
              <a:t>Пример:</a:t>
            </a:r>
          </a:p>
          <a:p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latin typeface="Consolas" panose="020B0609020204030204" pitchFamily="49" charset="0"/>
              </a:rPr>
              <a:t>{    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FullAddress</a:t>
            </a:r>
            <a:r>
              <a:rPr lang="en-US" sz="1800" dirty="0">
                <a:latin typeface="Consolas" panose="020B0609020204030204" pitchFamily="49" charset="0"/>
              </a:rPr>
              <a:t> { get; set; }    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Alias { get; set; }    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fullAddress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                   </a:t>
            </a: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alias</a:t>
            </a:r>
            <a:r>
              <a:rPr lang="en-US" sz="1800" dirty="0" smtClean="0">
                <a:latin typeface="Consolas" panose="020B0609020204030204" pitchFamily="49" charset="0"/>
              </a:rPr>
              <a:t>){ </a:t>
            </a:r>
            <a:r>
              <a:rPr lang="ru-RU" sz="1800" dirty="0" smtClean="0">
                <a:latin typeface="Consolas" panose="020B0609020204030204" pitchFamily="49" charset="0"/>
              </a:rPr>
              <a:t>… </a:t>
            </a:r>
            <a:r>
              <a:rPr lang="en-US" sz="1800" dirty="0" smtClean="0">
                <a:latin typeface="Consolas" panose="020B0609020204030204" pitchFamily="49" charset="0"/>
              </a:rPr>
              <a:t>}    </a:t>
            </a:r>
            <a:endParaRPr lang="ru-RU" sz="1800" dirty="0" smtClean="0">
              <a:latin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</a:rPr>
              <a:t>    </a:t>
            </a:r>
            <a:r>
              <a:rPr lang="en-US" sz="18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override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ToString</a:t>
            </a:r>
            <a:r>
              <a:rPr lang="en-US" sz="1800" dirty="0" smtClean="0">
                <a:latin typeface="Consolas" panose="020B0609020204030204" pitchFamily="49" charset="0"/>
              </a:rPr>
              <a:t>(){ … }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0639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Пользовательский интерфейс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84297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ru-RU" sz="1700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2" name="Picture 4" descr="Load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01" y="1389417"/>
            <a:ext cx="1409040" cy="3069313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  <a:miter lim="800000"/>
            <a:headEnd/>
            <a:tailEnd/>
          </a:ln>
          <a:effectLst>
            <a:prstShdw prst="shdw13" dist="53882" dir="13500000">
              <a:srgbClr val="808080">
                <a:alpha val="50000"/>
              </a:srgbClr>
            </a:prstShdw>
          </a:effectLst>
          <a:extLst/>
        </p:spPr>
      </p:pic>
      <p:pic>
        <p:nvPicPr>
          <p:cNvPr id="11" name="Picture 3" descr="Side 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014" y="1389418"/>
            <a:ext cx="1384200" cy="3069313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AdressesLi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86" y="1389418"/>
            <a:ext cx="1410481" cy="3069313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99;p3"/>
          <p:cNvSpPr txBox="1"/>
          <p:nvPr/>
        </p:nvSpPr>
        <p:spPr>
          <a:xfrm>
            <a:off x="8445500" y="4714875"/>
            <a:ext cx="6985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04" y="1389417"/>
            <a:ext cx="1417479" cy="3069313"/>
          </a:xfrm>
          <a:prstGeom prst="rect">
            <a:avLst/>
          </a:prstGeom>
          <a:ln w="6350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524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00173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Сценарий вызова пожарных служб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4548851" y="6643868"/>
            <a:ext cx="2870521" cy="43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10" descr="Comment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79" y="1356968"/>
            <a:ext cx="1411873" cy="3054386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BIGREDBUT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843" y="1356967"/>
            <a:ext cx="1394565" cy="3058271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cceptC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99" y="1356967"/>
            <a:ext cx="1416377" cy="3057998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BIGREDBUTTONwithAdresses Li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26" y="1356967"/>
            <a:ext cx="1409261" cy="3054386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9;p3"/>
          <p:cNvSpPr txBox="1"/>
          <p:nvPr/>
        </p:nvSpPr>
        <p:spPr>
          <a:xfrm>
            <a:off x="8445500" y="4714875"/>
            <a:ext cx="6985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9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0639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Стоимость разработки.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357189" y="5638799"/>
            <a:ext cx="8473628" cy="1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ru-RU" sz="2000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" name="Google Shape;99;p3"/>
          <p:cNvSpPr txBox="1"/>
          <p:nvPr/>
        </p:nvSpPr>
        <p:spPr>
          <a:xfrm>
            <a:off x="8445500" y="4714875"/>
            <a:ext cx="6985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6697"/>
              </p:ext>
            </p:extLst>
          </p:nvPr>
        </p:nvGraphicFramePr>
        <p:xfrm>
          <a:off x="357189" y="1413510"/>
          <a:ext cx="320897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648155"/>
              </p:ext>
            </p:extLst>
          </p:nvPr>
        </p:nvGraphicFramePr>
        <p:xfrm>
          <a:off x="5798820" y="1413510"/>
          <a:ext cx="30937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849542"/>
              </p:ext>
            </p:extLst>
          </p:nvPr>
        </p:nvGraphicFramePr>
        <p:xfrm>
          <a:off x="3566160" y="1413510"/>
          <a:ext cx="22326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094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069071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Заключение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311379"/>
            <a:ext cx="8473628" cy="307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17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Цель выпускной квалификационной работы достигнута. </a:t>
            </a: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17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Поставленные в ВКР задачи решены: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разработана система </a:t>
            </a: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пользовательского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взаимодействия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проанализированы архитектуры для структуризации кода и выбрана архитектура </a:t>
            </a: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VIPER</a:t>
            </a:r>
            <a:endParaRPr lang="ru-RU" sz="1700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разработан </a:t>
            </a: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интерфейс мобильного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приложения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разработано </a:t>
            </a: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мобильное приложение для вызова экстренных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служб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ru-RU" sz="17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ru-RU" sz="1700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В настоящий момент система находится на этапе тестовой эксплуатации</a:t>
            </a:r>
            <a:endParaRPr lang="en-US" sz="1700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ru-RU" sz="1700" dirty="0" smtClean="0">
              <a:latin typeface="Roboto"/>
              <a:ea typeface="Roboto"/>
              <a:cs typeface="Roboto"/>
              <a:sym typeface="Roboto"/>
            </a:endParaRPr>
          </a:p>
          <a:p>
            <a:pPr marL="393700" indent="-285750">
              <a:spcBef>
                <a:spcPts val="340"/>
              </a:spcBef>
              <a:buSzPts val="1700"/>
            </a:pPr>
            <a:endParaRPr lang="ru-RU" sz="1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99;p3"/>
          <p:cNvSpPr txBox="1"/>
          <p:nvPr/>
        </p:nvSpPr>
        <p:spPr>
          <a:xfrm>
            <a:off x="8445500" y="4714875"/>
            <a:ext cx="6985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7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12184" y="185167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4165600" y="3291830"/>
            <a:ext cx="46857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Пантелеев Артём Алексеевич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тел</a:t>
            </a:r>
            <a:r>
              <a:rPr lang="ru-RU" sz="2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.: +79508390413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e-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mail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4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brkotik01@gmail.com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92564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ЦЕЛЬ И ЗАДАЧИ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84297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Цель работы: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проектирование  архитектуры и создание кроссплатформенного программного обеспечения для вызова экстренных служб</a:t>
            </a:r>
            <a:endParaRPr sz="20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Задачи:</a:t>
            </a:r>
            <a:endParaRPr sz="2000" dirty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анализ методов структуризации кода, для разделения на модули и дальнейшего развития ПО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 </a:t>
            </a:r>
            <a:r>
              <a:rPr lang="ru-RU" sz="1700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анализ и выбор платформы для разработки мобильного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приложения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-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проектирование архитектуры программного обеспечения системы оповещения МЧС о чрезвычайных ситуациях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</a:t>
            </a:r>
            <a:r>
              <a:rPr lang="en-US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- </a:t>
            </a:r>
            <a:r>
              <a:rPr lang="ru-RU" sz="1700" dirty="0" smtClean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разработка программного обеспечения системы оповещения МЧС о чрезвычайных ситуациях для мобильных устройств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445500" y="4714875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3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2505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Вызов экстренных </a:t>
            </a: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служб</a:t>
            </a: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/>
            </a:r>
            <a:b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</a:b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AS-IS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3850640" y="5486400"/>
            <a:ext cx="4936249" cy="12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9;p3"/>
          <p:cNvSpPr txBox="1"/>
          <p:nvPr/>
        </p:nvSpPr>
        <p:spPr>
          <a:xfrm>
            <a:off x="8552719" y="4714875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4" y="1082570"/>
            <a:ext cx="4260785" cy="38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25055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Вызов экстренных </a:t>
            </a: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служб</a:t>
            </a:r>
            <a:b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</a:b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TO-BE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3850640" y="5486400"/>
            <a:ext cx="4936249" cy="12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9;p3"/>
          <p:cNvSpPr txBox="1"/>
          <p:nvPr/>
        </p:nvSpPr>
        <p:spPr>
          <a:xfrm>
            <a:off x="8552719" y="4714875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0" y="1132622"/>
            <a:ext cx="7271657" cy="38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Система разграничения доступа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 flipV="1">
            <a:off x="357189" y="5405534"/>
            <a:ext cx="8429700" cy="21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9;p3"/>
          <p:cNvSpPr txBox="1"/>
          <p:nvPr/>
        </p:nvSpPr>
        <p:spPr>
          <a:xfrm>
            <a:off x="8445500" y="4714875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3" y="1246390"/>
            <a:ext cx="6836253" cy="34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Анализ архитектур программного кода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7419952" y="6910086"/>
            <a:ext cx="45719" cy="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97169"/>
              </p:ext>
            </p:extLst>
          </p:nvPr>
        </p:nvGraphicFramePr>
        <p:xfrm>
          <a:off x="252560" y="1287095"/>
          <a:ext cx="8578257" cy="3311725"/>
        </p:xfrm>
        <a:graphic>
          <a:graphicData uri="http://schemas.openxmlformats.org/drawingml/2006/table">
            <a:tbl>
              <a:tblPr firstRow="1" firstCol="1" bandRow="1"/>
              <a:tblGrid>
                <a:gridCol w="1043062"/>
                <a:gridCol w="1461219"/>
                <a:gridCol w="1341513"/>
                <a:gridCol w="1826789"/>
                <a:gridCol w="1554517"/>
                <a:gridCol w="1351157"/>
              </a:tblGrid>
              <a:tr h="1940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Отсутствие пересечений модулей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Изменение модулей без изменений кода других модулей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Отсутствие ограничений в переключении между экранами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Высокая скорость тестирования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Читаемость кода при больших размерах проекта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MVVM</a:t>
                      </a:r>
                      <a:endParaRPr lang="ru-RU" sz="1600" dirty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MVC</a:t>
                      </a:r>
                      <a:endParaRPr lang="ru-RU" sz="160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VIPER</a:t>
                      </a:r>
                      <a:endParaRPr lang="ru-RU" sz="1600" dirty="0">
                        <a:effectLst/>
                        <a:latin typeface="Roboto" panose="020B0604020202020204" charset="0"/>
                        <a:ea typeface="Roboto" panose="020B060402020202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Google Shape;99;p3"/>
          <p:cNvSpPr txBox="1"/>
          <p:nvPr/>
        </p:nvSpPr>
        <p:spPr>
          <a:xfrm>
            <a:off x="8445500" y="4714875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4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Архитектура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VIPER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7419952" y="6910086"/>
            <a:ext cx="45719" cy="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9;p3"/>
          <p:cNvSpPr txBox="1"/>
          <p:nvPr/>
        </p:nvSpPr>
        <p:spPr>
          <a:xfrm>
            <a:off x="8445500" y="4714875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7" y="1236600"/>
            <a:ext cx="6591376" cy="34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Модуль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View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4624461" cy="342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en-US" sz="2000" b="1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View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-элементы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для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: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- отображения элементов интерфейса на оконных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форм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- обработки событий взаимодействия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с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пользователями</a:t>
            </a:r>
            <a:endParaRPr lang="en-US" sz="2000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en-US" sz="2000" b="1" dirty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Разработаны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на языках: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- </a:t>
            </a: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C# 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r>
              <a:rPr lang="ru-RU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- </a:t>
            </a:r>
            <a:r>
              <a:rPr lang="en-US" sz="2000" b="1" dirty="0" smtClean="0"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XAML</a:t>
            </a: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en-US" sz="2000" b="1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107950" indent="0">
              <a:spcBef>
                <a:spcPts val="340"/>
              </a:spcBef>
              <a:buSzPts val="1700"/>
              <a:buNone/>
            </a:pPr>
            <a:endParaRPr lang="ru-RU" sz="2000" b="1" dirty="0" smtClean="0"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en-US" sz="2000" b="1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9;p3"/>
          <p:cNvSpPr txBox="1"/>
          <p:nvPr/>
        </p:nvSpPr>
        <p:spPr>
          <a:xfrm>
            <a:off x="8445500" y="4714875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09" y="1418604"/>
            <a:ext cx="2079491" cy="4111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9" y="2108114"/>
            <a:ext cx="1850959" cy="242864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074" y="2208746"/>
            <a:ext cx="2004622" cy="4478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251">
            <a:off x="7093839" y="2880928"/>
            <a:ext cx="1903111" cy="22929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91" y="3569192"/>
            <a:ext cx="1932530" cy="4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82096" y="483518"/>
            <a:ext cx="611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Модуль </a:t>
            </a:r>
            <a:r>
              <a:rPr lang="en-US" sz="2400" b="1" dirty="0" smtClean="0">
                <a:solidFill>
                  <a:schemeClr val="lt1"/>
                </a:solidFill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Presenter</a:t>
            </a:r>
            <a:endParaRPr sz="2400" b="1" dirty="0">
              <a:solidFill>
                <a:schemeClr val="lt1"/>
              </a:solidFill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357189" y="1203598"/>
            <a:ext cx="4170920" cy="2139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7950" lv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ru-RU" sz="2000" b="1" dirty="0" err="1">
                <a:latin typeface="Roboto" panose="020B0604020202020204" charset="0"/>
                <a:ea typeface="Roboto" panose="020B0604020202020204" charset="0"/>
              </a:rPr>
              <a:t>Presenter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-элементы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для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marL="0" lvl="0" indent="0">
              <a:spcBef>
                <a:spcPts val="340"/>
              </a:spcBef>
              <a:buSzPts val="1700"/>
              <a:buNone/>
            </a:pP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 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</a:rPr>
              <a:t>-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хранение и обработка данных, </a:t>
            </a:r>
            <a:r>
              <a:rPr lang="ru-RU" sz="2000" dirty="0" smtClean="0">
                <a:latin typeface="Roboto" panose="020B0604020202020204" charset="0"/>
                <a:ea typeface="Roboto" panose="020B0604020202020204" charset="0"/>
              </a:rPr>
              <a:t>   отображающихся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на оконных формах (</a:t>
            </a:r>
            <a:r>
              <a:rPr lang="ru-RU" sz="2000" dirty="0" err="1">
                <a:latin typeface="Roboto" panose="020B0604020202020204" charset="0"/>
                <a:ea typeface="Roboto" panose="020B0604020202020204" charset="0"/>
              </a:rPr>
              <a:t>View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)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Разработаны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на языке 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С</a:t>
            </a:r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#</a:t>
            </a:r>
            <a:endParaRPr lang="ru-RU" sz="20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Google Shape;99;p3"/>
          <p:cNvSpPr txBox="1"/>
          <p:nvPr/>
        </p:nvSpPr>
        <p:spPr>
          <a:xfrm>
            <a:off x="8445500" y="4714875"/>
            <a:ext cx="5561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-RU" sz="1400" b="0" i="0" u="none" strike="noStrike" cap="none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5607" y="1203598"/>
            <a:ext cx="38551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" panose="020B0604020202020204" charset="0"/>
                <a:ea typeface="Roboto" panose="020B0604020202020204" charset="0"/>
              </a:rPr>
              <a:t>Например: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 </a:t>
            </a:r>
            <a:r>
              <a:rPr lang="en-US" sz="1800" dirty="0" smtClean="0">
                <a:latin typeface="Consolas" panose="020B0609020204030204" pitchFamily="49" charset="0"/>
              </a:rPr>
              <a:t>List&lt;Address&gt; addresses:</a:t>
            </a:r>
          </a:p>
          <a:p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UserInfo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userInfo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ru-RU" sz="1800" dirty="0" smtClean="0">
                <a:latin typeface="Roboto" panose="020B0604020202020204" charset="0"/>
                <a:ea typeface="Roboto" panose="020B0604020202020204" charset="0"/>
              </a:rPr>
              <a:t>Так как у полей нет предустановленных значений, то для каждого класса </a:t>
            </a:r>
            <a:r>
              <a:rPr lang="en-US" sz="1800" dirty="0" smtClean="0">
                <a:latin typeface="Roboto" panose="020B0604020202020204" charset="0"/>
                <a:ea typeface="Roboto" panose="020B0604020202020204" charset="0"/>
              </a:rPr>
              <a:t>Presenter </a:t>
            </a:r>
            <a:r>
              <a:rPr lang="ru-RU" sz="1800" dirty="0" smtClean="0">
                <a:latin typeface="Roboto" panose="020B0604020202020204" charset="0"/>
                <a:ea typeface="Roboto" panose="020B0604020202020204" charset="0"/>
              </a:rPr>
              <a:t>существуют конструкторы с параметрами, для вноса данных в обязательные поля.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	</a:t>
            </a:r>
            <a:endParaRPr lang="ru-RU" sz="1800" dirty="0" smtClean="0">
              <a:latin typeface="Roboto" panose="020B0604020202020204" charset="0"/>
              <a:ea typeface="Roboto" panose="020B060402020202020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500880" y="1148080"/>
            <a:ext cx="0" cy="3952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7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444</Words>
  <Application>Microsoft Office PowerPoint</Application>
  <PresentationFormat>Экран (16:9)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Times New Roman</vt:lpstr>
      <vt:lpstr>Arial</vt:lpstr>
      <vt:lpstr>Roboto</vt:lpstr>
      <vt:lpstr>Consolas</vt:lpstr>
      <vt:lpstr>Calibri</vt:lpstr>
      <vt:lpstr>Тема Office</vt:lpstr>
      <vt:lpstr>ВЫПУСКНАЯ КВАЛИФИКАЦИОННАЯ РАБОТА на соискание академической степени бакалавра на тему:</vt:lpstr>
      <vt:lpstr>ЦЕЛЬ И ЗАДАЧИ</vt:lpstr>
      <vt:lpstr>Вызов экстренных служб AS-IS</vt:lpstr>
      <vt:lpstr>Вызов экстренных служб TO-BE</vt:lpstr>
      <vt:lpstr>Система разграничения доступа</vt:lpstr>
      <vt:lpstr>Анализ архитектур программного кода</vt:lpstr>
      <vt:lpstr>Архитектура VIPER</vt:lpstr>
      <vt:lpstr>Модуль View</vt:lpstr>
      <vt:lpstr>Модуль Presenter</vt:lpstr>
      <vt:lpstr>Модули архитектуры VIPER</vt:lpstr>
      <vt:lpstr>Модули архитектуры VIPER</vt:lpstr>
      <vt:lpstr>Пользовательский интерфейс</vt:lpstr>
      <vt:lpstr>Сценарий вызова пожарных служб</vt:lpstr>
      <vt:lpstr> Стоимость разработки.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соискание академической степени бакалавра на тему</dc:title>
  <dc:creator>BRKot</dc:creator>
  <cp:lastModifiedBy>BRKot</cp:lastModifiedBy>
  <cp:revision>75</cp:revision>
  <dcterms:modified xsi:type="dcterms:W3CDTF">2024-06-19T11:10:36Z</dcterms:modified>
</cp:coreProperties>
</file>